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56" r:id="rId2"/>
    <p:sldId id="271" r:id="rId3"/>
    <p:sldId id="275" r:id="rId4"/>
    <p:sldId id="329" r:id="rId5"/>
    <p:sldId id="276" r:id="rId6"/>
    <p:sldId id="326" r:id="rId7"/>
    <p:sldId id="328" r:id="rId8"/>
    <p:sldId id="327" r:id="rId9"/>
    <p:sldId id="335" r:id="rId10"/>
    <p:sldId id="331" r:id="rId11"/>
    <p:sldId id="330" r:id="rId12"/>
    <p:sldId id="325" r:id="rId13"/>
    <p:sldId id="349" r:id="rId14"/>
    <p:sldId id="356" r:id="rId15"/>
    <p:sldId id="353" r:id="rId16"/>
    <p:sldId id="352" r:id="rId17"/>
    <p:sldId id="351" r:id="rId18"/>
    <p:sldId id="350" r:id="rId19"/>
    <p:sldId id="354" r:id="rId20"/>
    <p:sldId id="308" r:id="rId21"/>
    <p:sldId id="357" r:id="rId22"/>
    <p:sldId id="311" r:id="rId23"/>
    <p:sldId id="278" r:id="rId24"/>
    <p:sldId id="279" r:id="rId25"/>
    <p:sldId id="280" r:id="rId26"/>
    <p:sldId id="281" r:id="rId27"/>
    <p:sldId id="358" r:id="rId28"/>
    <p:sldId id="359" r:id="rId29"/>
    <p:sldId id="337" r:id="rId30"/>
    <p:sldId id="282" r:id="rId31"/>
    <p:sldId id="283" r:id="rId32"/>
    <p:sldId id="284" r:id="rId33"/>
    <p:sldId id="289" r:id="rId34"/>
    <p:sldId id="309" r:id="rId35"/>
    <p:sldId id="294" r:id="rId36"/>
    <p:sldId id="310" r:id="rId37"/>
    <p:sldId id="295" r:id="rId38"/>
    <p:sldId id="338" r:id="rId39"/>
    <p:sldId id="341" r:id="rId40"/>
    <p:sldId id="339" r:id="rId41"/>
    <p:sldId id="340" r:id="rId42"/>
    <p:sldId id="342" r:id="rId43"/>
    <p:sldId id="360" r:id="rId44"/>
    <p:sldId id="285" r:id="rId45"/>
    <p:sldId id="344" r:id="rId46"/>
    <p:sldId id="345" r:id="rId47"/>
    <p:sldId id="346" r:id="rId48"/>
    <p:sldId id="343" r:id="rId49"/>
    <p:sldId id="361" r:id="rId50"/>
    <p:sldId id="324" r:id="rId51"/>
    <p:sldId id="313" r:id="rId52"/>
    <p:sldId id="286" r:id="rId53"/>
    <p:sldId id="290" r:id="rId54"/>
    <p:sldId id="291" r:id="rId55"/>
    <p:sldId id="292" r:id="rId56"/>
    <p:sldId id="293" r:id="rId57"/>
    <p:sldId id="314" r:id="rId58"/>
    <p:sldId id="287" r:id="rId59"/>
    <p:sldId id="315" r:id="rId60"/>
    <p:sldId id="355" r:id="rId61"/>
    <p:sldId id="288" r:id="rId62"/>
    <p:sldId id="272" r:id="rId63"/>
  </p:sldIdLst>
  <p:sldSz cx="9144000" cy="6858000" type="screen4x3"/>
  <p:notesSz cx="6797675" cy="9926638"/>
  <p:defaultTextStyle>
    <a:defPPr>
      <a:defRPr lang="fr-FR"/>
    </a:defPPr>
    <a:lvl1pPr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FF3300"/>
    <a:srgbClr val="5BE4FF"/>
    <a:srgbClr val="441202"/>
    <a:srgbClr val="0B2C91"/>
    <a:srgbClr val="6F2C91"/>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53" autoAdjust="0"/>
  </p:normalViewPr>
  <p:slideViewPr>
    <p:cSldViewPr>
      <p:cViewPr varScale="1">
        <p:scale>
          <a:sx n="81" d="100"/>
          <a:sy n="81" d="100"/>
        </p:scale>
        <p:origin x="1483"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72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7659934-7D44-6643-1047-3366469F9526}"/>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6EE10B2D-E716-0F1A-E437-5E5167C7C28D}"/>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A1D7E223-8D7B-48B4-92BD-FD6898D4261E}" type="datetimeFigureOut">
              <a:rPr lang="fr-FR"/>
              <a:pPr>
                <a:defRPr/>
              </a:pPr>
              <a:t>14/01/2025</a:t>
            </a:fld>
            <a:endParaRPr lang="fr-FR"/>
          </a:p>
        </p:txBody>
      </p:sp>
      <p:sp>
        <p:nvSpPr>
          <p:cNvPr id="4" name="Espace réservé de l'image des diapositives 3">
            <a:extLst>
              <a:ext uri="{FF2B5EF4-FFF2-40B4-BE49-F238E27FC236}">
                <a16:creationId xmlns:a16="http://schemas.microsoft.com/office/drawing/2014/main" id="{0267AB56-71AE-D4A6-13D5-DC27EF90E89A}"/>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C81FC940-ECC3-ECC4-08E5-4AB17F0C4892}"/>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92F8E3DF-7DCA-5B29-49D0-8A33D12745E2}"/>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31A37253-34B3-4478-6C62-014DA1CDD7ED}"/>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802FF20E-9C4A-4BD6-A1F7-DC98AD4B9A3C}"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4750A3A-A1DE-E7C5-6398-1AE2A3A7259B}"/>
              </a:ext>
            </a:extLst>
          </p:cNvPr>
          <p:cNvSpPr>
            <a:spLocks noGrp="1"/>
          </p:cNvSpPr>
          <p:nvPr>
            <p:ph type="dt" sz="half" idx="10"/>
          </p:nvPr>
        </p:nvSpPr>
        <p:spPr/>
        <p:txBody>
          <a:bodyPr/>
          <a:lstStyle>
            <a:lvl1pPr>
              <a:defRPr/>
            </a:lvl1pPr>
          </a:lstStyle>
          <a:p>
            <a:pPr>
              <a:defRPr/>
            </a:pPr>
            <a:fld id="{9149C69E-D2BD-427F-B0DB-2ECDF06175E2}"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AA0E648C-85A0-9461-1C67-CBE8282104CA}"/>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F6212E1-1E27-20F3-A268-122EEED4A527}"/>
              </a:ext>
            </a:extLst>
          </p:cNvPr>
          <p:cNvSpPr>
            <a:spLocks noGrp="1"/>
          </p:cNvSpPr>
          <p:nvPr>
            <p:ph type="sldNum" sz="quarter" idx="12"/>
          </p:nvPr>
        </p:nvSpPr>
        <p:spPr/>
        <p:txBody>
          <a:bodyPr/>
          <a:lstStyle>
            <a:lvl1pPr>
              <a:defRPr/>
            </a:lvl1pPr>
          </a:lstStyle>
          <a:p>
            <a:pPr>
              <a:defRPr/>
            </a:pPr>
            <a:fld id="{3AD24A77-C27F-4B4A-BDAF-CD55B0C9E67B}" type="slidenum">
              <a:rPr lang="fr-FR" altLang="fr-FR"/>
              <a:pPr>
                <a:defRPr/>
              </a:pPr>
              <a:t>‹N°›</a:t>
            </a:fld>
            <a:endParaRPr lang="fr-FR" altLang="fr-FR"/>
          </a:p>
        </p:txBody>
      </p:sp>
    </p:spTree>
    <p:extLst>
      <p:ext uri="{BB962C8B-B14F-4D97-AF65-F5344CB8AC3E}">
        <p14:creationId xmlns:p14="http://schemas.microsoft.com/office/powerpoint/2010/main" val="2225877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15AC30-5027-CB36-586D-BC842C6C1EF9}"/>
              </a:ext>
            </a:extLst>
          </p:cNvPr>
          <p:cNvSpPr>
            <a:spLocks noGrp="1"/>
          </p:cNvSpPr>
          <p:nvPr>
            <p:ph type="dt" sz="half" idx="10"/>
          </p:nvPr>
        </p:nvSpPr>
        <p:spPr/>
        <p:txBody>
          <a:bodyPr/>
          <a:lstStyle>
            <a:lvl1pPr>
              <a:defRPr/>
            </a:lvl1pPr>
          </a:lstStyle>
          <a:p>
            <a:pPr>
              <a:defRPr/>
            </a:pPr>
            <a:fld id="{1445B923-46C4-4DDE-8283-CA06F85757A4}"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AE353D8E-04D5-E3BA-6ECE-B1700D5DBE8C}"/>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922F7D52-53BE-0867-47A9-8DB254E60EAA}"/>
              </a:ext>
            </a:extLst>
          </p:cNvPr>
          <p:cNvSpPr>
            <a:spLocks noGrp="1"/>
          </p:cNvSpPr>
          <p:nvPr>
            <p:ph type="sldNum" sz="quarter" idx="12"/>
          </p:nvPr>
        </p:nvSpPr>
        <p:spPr/>
        <p:txBody>
          <a:bodyPr/>
          <a:lstStyle>
            <a:lvl1pPr>
              <a:defRPr/>
            </a:lvl1pPr>
          </a:lstStyle>
          <a:p>
            <a:pPr>
              <a:defRPr/>
            </a:pPr>
            <a:fld id="{025C54B1-81E1-45E2-B1FD-13AD9AA766C1}" type="slidenum">
              <a:rPr lang="fr-FR" altLang="fr-FR"/>
              <a:pPr>
                <a:defRPr/>
              </a:pPr>
              <a:t>‹N°›</a:t>
            </a:fld>
            <a:endParaRPr lang="fr-FR" altLang="fr-FR"/>
          </a:p>
        </p:txBody>
      </p:sp>
    </p:spTree>
    <p:extLst>
      <p:ext uri="{BB962C8B-B14F-4D97-AF65-F5344CB8AC3E}">
        <p14:creationId xmlns:p14="http://schemas.microsoft.com/office/powerpoint/2010/main" val="1078103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5E514C-68D4-7D67-76A7-8774A23BA9B6}"/>
              </a:ext>
            </a:extLst>
          </p:cNvPr>
          <p:cNvSpPr>
            <a:spLocks noGrp="1"/>
          </p:cNvSpPr>
          <p:nvPr>
            <p:ph type="dt" sz="half" idx="10"/>
          </p:nvPr>
        </p:nvSpPr>
        <p:spPr/>
        <p:txBody>
          <a:bodyPr/>
          <a:lstStyle>
            <a:lvl1pPr>
              <a:defRPr/>
            </a:lvl1pPr>
          </a:lstStyle>
          <a:p>
            <a:pPr>
              <a:defRPr/>
            </a:pPr>
            <a:fld id="{F2B8D9B8-ED33-4CE5-88C5-486E28833792}"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2C80B7E1-23A7-6777-4BFB-1A0E852D7750}"/>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DE24DD26-43AE-CD4F-B331-3509F346D965}"/>
              </a:ext>
            </a:extLst>
          </p:cNvPr>
          <p:cNvSpPr>
            <a:spLocks noGrp="1"/>
          </p:cNvSpPr>
          <p:nvPr>
            <p:ph type="sldNum" sz="quarter" idx="12"/>
          </p:nvPr>
        </p:nvSpPr>
        <p:spPr/>
        <p:txBody>
          <a:bodyPr/>
          <a:lstStyle>
            <a:lvl1pPr>
              <a:defRPr/>
            </a:lvl1pPr>
          </a:lstStyle>
          <a:p>
            <a:pPr>
              <a:defRPr/>
            </a:pPr>
            <a:fld id="{3A8B0203-6467-41CA-BC4A-0C70A19867A1}" type="slidenum">
              <a:rPr lang="fr-FR" altLang="fr-FR"/>
              <a:pPr>
                <a:defRPr/>
              </a:pPr>
              <a:t>‹N°›</a:t>
            </a:fld>
            <a:endParaRPr lang="fr-FR" altLang="fr-FR"/>
          </a:p>
        </p:txBody>
      </p:sp>
    </p:spTree>
    <p:extLst>
      <p:ext uri="{BB962C8B-B14F-4D97-AF65-F5344CB8AC3E}">
        <p14:creationId xmlns:p14="http://schemas.microsoft.com/office/powerpoint/2010/main" val="3469021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C32ED07-002E-150C-4944-008560FA8224}"/>
              </a:ext>
            </a:extLst>
          </p:cNvPr>
          <p:cNvSpPr>
            <a:spLocks noGrp="1"/>
          </p:cNvSpPr>
          <p:nvPr>
            <p:ph type="dt" sz="half" idx="10"/>
          </p:nvPr>
        </p:nvSpPr>
        <p:spPr/>
        <p:txBody>
          <a:bodyPr/>
          <a:lstStyle>
            <a:lvl1pPr>
              <a:defRPr/>
            </a:lvl1pPr>
          </a:lstStyle>
          <a:p>
            <a:pPr>
              <a:defRPr/>
            </a:pPr>
            <a:fld id="{6CA1F360-73D2-41B7-BF0A-96FAE547DE16}"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DD0EFCB4-9830-1BB3-472D-1B8E23235F45}"/>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EF1BE985-2F13-95AB-0757-736EAEB0D1CD}"/>
              </a:ext>
            </a:extLst>
          </p:cNvPr>
          <p:cNvSpPr>
            <a:spLocks noGrp="1"/>
          </p:cNvSpPr>
          <p:nvPr>
            <p:ph type="sldNum" sz="quarter" idx="12"/>
          </p:nvPr>
        </p:nvSpPr>
        <p:spPr/>
        <p:txBody>
          <a:bodyPr/>
          <a:lstStyle>
            <a:lvl1pPr>
              <a:defRPr/>
            </a:lvl1pPr>
          </a:lstStyle>
          <a:p>
            <a:pPr>
              <a:defRPr/>
            </a:pPr>
            <a:fld id="{F78D075B-94C3-40CF-B999-D94BA2DAE629}" type="slidenum">
              <a:rPr lang="fr-FR" altLang="fr-FR"/>
              <a:pPr>
                <a:defRPr/>
              </a:pPr>
              <a:t>‹N°›</a:t>
            </a:fld>
            <a:endParaRPr lang="fr-FR" altLang="fr-FR"/>
          </a:p>
        </p:txBody>
      </p:sp>
    </p:spTree>
    <p:extLst>
      <p:ext uri="{BB962C8B-B14F-4D97-AF65-F5344CB8AC3E}">
        <p14:creationId xmlns:p14="http://schemas.microsoft.com/office/powerpoint/2010/main" val="2152321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DE518110-F12C-27A3-1A85-108E4E34ED70}"/>
              </a:ext>
            </a:extLst>
          </p:cNvPr>
          <p:cNvSpPr>
            <a:spLocks noGrp="1"/>
          </p:cNvSpPr>
          <p:nvPr>
            <p:ph type="dt" sz="half" idx="10"/>
          </p:nvPr>
        </p:nvSpPr>
        <p:spPr/>
        <p:txBody>
          <a:bodyPr/>
          <a:lstStyle>
            <a:lvl1pPr>
              <a:defRPr/>
            </a:lvl1pPr>
          </a:lstStyle>
          <a:p>
            <a:pPr>
              <a:defRPr/>
            </a:pPr>
            <a:fld id="{73E36D32-9D9D-4F5F-ACC8-0466EF158A77}"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A569D100-70C6-DB4A-7E71-3B04CCD49D4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80CEC3DE-5232-9003-7790-9CEC3EBA7696}"/>
              </a:ext>
            </a:extLst>
          </p:cNvPr>
          <p:cNvSpPr>
            <a:spLocks noGrp="1"/>
          </p:cNvSpPr>
          <p:nvPr>
            <p:ph type="sldNum" sz="quarter" idx="12"/>
          </p:nvPr>
        </p:nvSpPr>
        <p:spPr/>
        <p:txBody>
          <a:bodyPr/>
          <a:lstStyle>
            <a:lvl1pPr>
              <a:defRPr/>
            </a:lvl1pPr>
          </a:lstStyle>
          <a:p>
            <a:pPr>
              <a:defRPr/>
            </a:pPr>
            <a:fld id="{E426E685-95E2-4AEA-A5FF-D7BFB38F3201}" type="slidenum">
              <a:rPr lang="fr-FR" altLang="fr-FR"/>
              <a:pPr>
                <a:defRPr/>
              </a:pPr>
              <a:t>‹N°›</a:t>
            </a:fld>
            <a:endParaRPr lang="fr-FR" altLang="fr-FR"/>
          </a:p>
        </p:txBody>
      </p:sp>
    </p:spTree>
    <p:extLst>
      <p:ext uri="{BB962C8B-B14F-4D97-AF65-F5344CB8AC3E}">
        <p14:creationId xmlns:p14="http://schemas.microsoft.com/office/powerpoint/2010/main" val="2182042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167DA502-0762-8CBE-DA67-DE94CCD5D508}"/>
              </a:ext>
            </a:extLst>
          </p:cNvPr>
          <p:cNvSpPr>
            <a:spLocks noGrp="1"/>
          </p:cNvSpPr>
          <p:nvPr>
            <p:ph type="dt" sz="half" idx="10"/>
          </p:nvPr>
        </p:nvSpPr>
        <p:spPr/>
        <p:txBody>
          <a:bodyPr/>
          <a:lstStyle>
            <a:lvl1pPr>
              <a:defRPr/>
            </a:lvl1pPr>
          </a:lstStyle>
          <a:p>
            <a:pPr>
              <a:defRPr/>
            </a:pPr>
            <a:fld id="{DBF19FE6-0EF2-4B0C-B2C6-D114B9C5C7BE}"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CA17965D-ABB0-2924-0103-26D4B5F126E4}"/>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2950F46E-BE73-0125-D700-CEA813089D59}"/>
              </a:ext>
            </a:extLst>
          </p:cNvPr>
          <p:cNvSpPr>
            <a:spLocks noGrp="1"/>
          </p:cNvSpPr>
          <p:nvPr>
            <p:ph type="sldNum" sz="quarter" idx="12"/>
          </p:nvPr>
        </p:nvSpPr>
        <p:spPr/>
        <p:txBody>
          <a:bodyPr/>
          <a:lstStyle>
            <a:lvl1pPr>
              <a:defRPr/>
            </a:lvl1pPr>
          </a:lstStyle>
          <a:p>
            <a:pPr>
              <a:defRPr/>
            </a:pPr>
            <a:fld id="{9A8DD867-34DB-4473-8CF4-83164E20F9EF}" type="slidenum">
              <a:rPr lang="fr-FR" altLang="fr-FR"/>
              <a:pPr>
                <a:defRPr/>
              </a:pPr>
              <a:t>‹N°›</a:t>
            </a:fld>
            <a:endParaRPr lang="fr-FR" altLang="fr-FR"/>
          </a:p>
        </p:txBody>
      </p:sp>
    </p:spTree>
    <p:extLst>
      <p:ext uri="{BB962C8B-B14F-4D97-AF65-F5344CB8AC3E}">
        <p14:creationId xmlns:p14="http://schemas.microsoft.com/office/powerpoint/2010/main" val="1248723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188664FF-C79A-3491-B3BB-26A031FB551C}"/>
              </a:ext>
            </a:extLst>
          </p:cNvPr>
          <p:cNvSpPr>
            <a:spLocks noGrp="1"/>
          </p:cNvSpPr>
          <p:nvPr>
            <p:ph type="dt" sz="half" idx="10"/>
          </p:nvPr>
        </p:nvSpPr>
        <p:spPr/>
        <p:txBody>
          <a:bodyPr/>
          <a:lstStyle>
            <a:lvl1pPr>
              <a:defRPr/>
            </a:lvl1pPr>
          </a:lstStyle>
          <a:p>
            <a:pPr>
              <a:defRPr/>
            </a:pPr>
            <a:fld id="{DA9B2D14-5864-458C-B36D-E749EFE06014}" type="datetime1">
              <a:rPr lang="fr-FR"/>
              <a:pPr>
                <a:defRPr/>
              </a:pPr>
              <a:t>14/01/2025</a:t>
            </a:fld>
            <a:endParaRPr lang="fr-FR"/>
          </a:p>
        </p:txBody>
      </p:sp>
      <p:sp>
        <p:nvSpPr>
          <p:cNvPr id="8" name="Espace réservé du pied de page 4">
            <a:extLst>
              <a:ext uri="{FF2B5EF4-FFF2-40B4-BE49-F238E27FC236}">
                <a16:creationId xmlns:a16="http://schemas.microsoft.com/office/drawing/2014/main" id="{6BA73DCE-92B2-3522-7839-33CC12748940}"/>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117F0476-D976-2EAE-180A-DFCD5ACE4B02}"/>
              </a:ext>
            </a:extLst>
          </p:cNvPr>
          <p:cNvSpPr>
            <a:spLocks noGrp="1"/>
          </p:cNvSpPr>
          <p:nvPr>
            <p:ph type="sldNum" sz="quarter" idx="12"/>
          </p:nvPr>
        </p:nvSpPr>
        <p:spPr/>
        <p:txBody>
          <a:bodyPr/>
          <a:lstStyle>
            <a:lvl1pPr>
              <a:defRPr/>
            </a:lvl1pPr>
          </a:lstStyle>
          <a:p>
            <a:pPr>
              <a:defRPr/>
            </a:pPr>
            <a:fld id="{74F2E8E8-9C5B-4767-80CF-E389E1F0E31A}" type="slidenum">
              <a:rPr lang="fr-FR" altLang="fr-FR"/>
              <a:pPr>
                <a:defRPr/>
              </a:pPr>
              <a:t>‹N°›</a:t>
            </a:fld>
            <a:endParaRPr lang="fr-FR" altLang="fr-FR"/>
          </a:p>
        </p:txBody>
      </p:sp>
    </p:spTree>
    <p:extLst>
      <p:ext uri="{BB962C8B-B14F-4D97-AF65-F5344CB8AC3E}">
        <p14:creationId xmlns:p14="http://schemas.microsoft.com/office/powerpoint/2010/main" val="331471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B6B21BB5-34E1-D120-608D-9DBDC15ABCD8}"/>
              </a:ext>
            </a:extLst>
          </p:cNvPr>
          <p:cNvSpPr>
            <a:spLocks noGrp="1"/>
          </p:cNvSpPr>
          <p:nvPr>
            <p:ph type="dt" sz="half" idx="10"/>
          </p:nvPr>
        </p:nvSpPr>
        <p:spPr/>
        <p:txBody>
          <a:bodyPr/>
          <a:lstStyle>
            <a:lvl1pPr>
              <a:defRPr/>
            </a:lvl1pPr>
          </a:lstStyle>
          <a:p>
            <a:pPr>
              <a:defRPr/>
            </a:pPr>
            <a:fld id="{FC84CDB9-A707-45E7-996D-185594EA65D6}" type="datetime1">
              <a:rPr lang="fr-FR"/>
              <a:pPr>
                <a:defRPr/>
              </a:pPr>
              <a:t>14/01/2025</a:t>
            </a:fld>
            <a:endParaRPr lang="fr-FR"/>
          </a:p>
        </p:txBody>
      </p:sp>
      <p:sp>
        <p:nvSpPr>
          <p:cNvPr id="4" name="Espace réservé du pied de page 4">
            <a:extLst>
              <a:ext uri="{FF2B5EF4-FFF2-40B4-BE49-F238E27FC236}">
                <a16:creationId xmlns:a16="http://schemas.microsoft.com/office/drawing/2014/main" id="{00E4FCA0-9CB1-5B2D-2BE3-CE0F252D95CD}"/>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2E6BED14-1CCA-CC4D-452E-1A12E6689741}"/>
              </a:ext>
            </a:extLst>
          </p:cNvPr>
          <p:cNvSpPr>
            <a:spLocks noGrp="1"/>
          </p:cNvSpPr>
          <p:nvPr>
            <p:ph type="sldNum" sz="quarter" idx="12"/>
          </p:nvPr>
        </p:nvSpPr>
        <p:spPr/>
        <p:txBody>
          <a:bodyPr/>
          <a:lstStyle>
            <a:lvl1pPr>
              <a:defRPr/>
            </a:lvl1pPr>
          </a:lstStyle>
          <a:p>
            <a:pPr>
              <a:defRPr/>
            </a:pPr>
            <a:fld id="{0AE62CBD-E3FA-4C6C-8BCE-5252F82D1C9F}" type="slidenum">
              <a:rPr lang="fr-FR" altLang="fr-FR"/>
              <a:pPr>
                <a:defRPr/>
              </a:pPr>
              <a:t>‹N°›</a:t>
            </a:fld>
            <a:endParaRPr lang="fr-FR" altLang="fr-FR"/>
          </a:p>
        </p:txBody>
      </p:sp>
    </p:spTree>
    <p:extLst>
      <p:ext uri="{BB962C8B-B14F-4D97-AF65-F5344CB8AC3E}">
        <p14:creationId xmlns:p14="http://schemas.microsoft.com/office/powerpoint/2010/main" val="111635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54363281-1693-1F47-23A2-28C3E54EB44A}"/>
              </a:ext>
            </a:extLst>
          </p:cNvPr>
          <p:cNvSpPr>
            <a:spLocks noGrp="1"/>
          </p:cNvSpPr>
          <p:nvPr>
            <p:ph type="dt" sz="half" idx="10"/>
          </p:nvPr>
        </p:nvSpPr>
        <p:spPr/>
        <p:txBody>
          <a:bodyPr/>
          <a:lstStyle>
            <a:lvl1pPr>
              <a:defRPr/>
            </a:lvl1pPr>
          </a:lstStyle>
          <a:p>
            <a:pPr>
              <a:defRPr/>
            </a:pPr>
            <a:fld id="{2420DD55-6ADE-46BB-B387-8AFB4687B1F7}" type="datetime1">
              <a:rPr lang="fr-FR"/>
              <a:pPr>
                <a:defRPr/>
              </a:pPr>
              <a:t>14/01/2025</a:t>
            </a:fld>
            <a:endParaRPr lang="fr-FR"/>
          </a:p>
        </p:txBody>
      </p:sp>
      <p:sp>
        <p:nvSpPr>
          <p:cNvPr id="3" name="Espace réservé du pied de page 4">
            <a:extLst>
              <a:ext uri="{FF2B5EF4-FFF2-40B4-BE49-F238E27FC236}">
                <a16:creationId xmlns:a16="http://schemas.microsoft.com/office/drawing/2014/main" id="{C483F600-DFA3-24CE-A7C3-6E28A292C5C2}"/>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DB4D05BE-4888-AC00-E333-0C96C7C7E664}"/>
              </a:ext>
            </a:extLst>
          </p:cNvPr>
          <p:cNvSpPr>
            <a:spLocks noGrp="1"/>
          </p:cNvSpPr>
          <p:nvPr>
            <p:ph type="sldNum" sz="quarter" idx="12"/>
          </p:nvPr>
        </p:nvSpPr>
        <p:spPr/>
        <p:txBody>
          <a:bodyPr/>
          <a:lstStyle>
            <a:lvl1pPr>
              <a:defRPr/>
            </a:lvl1pPr>
          </a:lstStyle>
          <a:p>
            <a:pPr>
              <a:defRPr/>
            </a:pPr>
            <a:fld id="{6A8B928E-5EFD-4CD8-AC5D-918B9097C60E}" type="slidenum">
              <a:rPr lang="fr-FR" altLang="fr-FR"/>
              <a:pPr>
                <a:defRPr/>
              </a:pPr>
              <a:t>‹N°›</a:t>
            </a:fld>
            <a:endParaRPr lang="fr-FR" altLang="fr-FR"/>
          </a:p>
        </p:txBody>
      </p:sp>
    </p:spTree>
    <p:extLst>
      <p:ext uri="{BB962C8B-B14F-4D97-AF65-F5344CB8AC3E}">
        <p14:creationId xmlns:p14="http://schemas.microsoft.com/office/powerpoint/2010/main" val="276625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AABBA063-CCEE-9814-C87B-8F9542D3B10C}"/>
              </a:ext>
            </a:extLst>
          </p:cNvPr>
          <p:cNvSpPr>
            <a:spLocks noGrp="1"/>
          </p:cNvSpPr>
          <p:nvPr>
            <p:ph type="dt" sz="half" idx="10"/>
          </p:nvPr>
        </p:nvSpPr>
        <p:spPr/>
        <p:txBody>
          <a:bodyPr/>
          <a:lstStyle>
            <a:lvl1pPr>
              <a:defRPr/>
            </a:lvl1pPr>
          </a:lstStyle>
          <a:p>
            <a:pPr>
              <a:defRPr/>
            </a:pPr>
            <a:fld id="{48DA56D1-F690-4FB9-9620-6C8D71E9765B}"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11F26006-19EB-A8A4-8DB2-7D2CFF2F316D}"/>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064B6D5E-9A20-4440-21B7-DF01C1D14ED9}"/>
              </a:ext>
            </a:extLst>
          </p:cNvPr>
          <p:cNvSpPr>
            <a:spLocks noGrp="1"/>
          </p:cNvSpPr>
          <p:nvPr>
            <p:ph type="sldNum" sz="quarter" idx="12"/>
          </p:nvPr>
        </p:nvSpPr>
        <p:spPr/>
        <p:txBody>
          <a:bodyPr/>
          <a:lstStyle>
            <a:lvl1pPr>
              <a:defRPr/>
            </a:lvl1pPr>
          </a:lstStyle>
          <a:p>
            <a:pPr>
              <a:defRPr/>
            </a:pPr>
            <a:fld id="{689C1B00-2F17-4237-B4A5-EBC1DDE9B500}" type="slidenum">
              <a:rPr lang="fr-FR" altLang="fr-FR"/>
              <a:pPr>
                <a:defRPr/>
              </a:pPr>
              <a:t>‹N°›</a:t>
            </a:fld>
            <a:endParaRPr lang="fr-FR" altLang="fr-FR"/>
          </a:p>
        </p:txBody>
      </p:sp>
    </p:spTree>
    <p:extLst>
      <p:ext uri="{BB962C8B-B14F-4D97-AF65-F5344CB8AC3E}">
        <p14:creationId xmlns:p14="http://schemas.microsoft.com/office/powerpoint/2010/main" val="3968074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A25514F3-561E-4BB7-AA4C-032592AD3B25}"/>
              </a:ext>
            </a:extLst>
          </p:cNvPr>
          <p:cNvSpPr>
            <a:spLocks noGrp="1"/>
          </p:cNvSpPr>
          <p:nvPr>
            <p:ph type="dt" sz="half" idx="10"/>
          </p:nvPr>
        </p:nvSpPr>
        <p:spPr/>
        <p:txBody>
          <a:bodyPr/>
          <a:lstStyle>
            <a:lvl1pPr>
              <a:defRPr/>
            </a:lvl1pPr>
          </a:lstStyle>
          <a:p>
            <a:pPr>
              <a:defRPr/>
            </a:pPr>
            <a:fld id="{EF29E5D5-3E8D-4D55-8BF6-FD0979406441}" type="datetime1">
              <a:rPr lang="fr-FR"/>
              <a:pPr>
                <a:defRPr/>
              </a:pPr>
              <a:t>14/01/2025</a:t>
            </a:fld>
            <a:endParaRPr lang="fr-FR"/>
          </a:p>
        </p:txBody>
      </p:sp>
      <p:sp>
        <p:nvSpPr>
          <p:cNvPr id="6" name="Espace réservé du pied de page 4">
            <a:extLst>
              <a:ext uri="{FF2B5EF4-FFF2-40B4-BE49-F238E27FC236}">
                <a16:creationId xmlns:a16="http://schemas.microsoft.com/office/drawing/2014/main" id="{32350C6B-1866-054D-9C97-908CB25A1FB9}"/>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8B981277-D919-A94B-4A52-054202D3068A}"/>
              </a:ext>
            </a:extLst>
          </p:cNvPr>
          <p:cNvSpPr>
            <a:spLocks noGrp="1"/>
          </p:cNvSpPr>
          <p:nvPr>
            <p:ph type="sldNum" sz="quarter" idx="12"/>
          </p:nvPr>
        </p:nvSpPr>
        <p:spPr/>
        <p:txBody>
          <a:bodyPr/>
          <a:lstStyle>
            <a:lvl1pPr>
              <a:defRPr/>
            </a:lvl1pPr>
          </a:lstStyle>
          <a:p>
            <a:pPr>
              <a:defRPr/>
            </a:pPr>
            <a:fld id="{90EFC778-4798-46BE-BC5C-F8C95D77B93C}" type="slidenum">
              <a:rPr lang="fr-FR" altLang="fr-FR"/>
              <a:pPr>
                <a:defRPr/>
              </a:pPr>
              <a:t>‹N°›</a:t>
            </a:fld>
            <a:endParaRPr lang="fr-FR" altLang="fr-FR"/>
          </a:p>
        </p:txBody>
      </p:sp>
    </p:spTree>
    <p:extLst>
      <p:ext uri="{BB962C8B-B14F-4D97-AF65-F5344CB8AC3E}">
        <p14:creationId xmlns:p14="http://schemas.microsoft.com/office/powerpoint/2010/main" val="1052341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CD6BD70E-EAD4-D6D6-F84F-B5691C478FD4}"/>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A31AC24C-18F4-263D-3A82-FAA8BF8367E5}"/>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9FC9533E-B0BB-ADA0-0800-C013685A3980}"/>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FB23831E-214E-4B40-A0F6-29EEB17CEE55}" type="datetime1">
              <a:rPr lang="fr-FR"/>
              <a:pPr>
                <a:defRPr/>
              </a:pPr>
              <a:t>14/01/2025</a:t>
            </a:fld>
            <a:endParaRPr lang="fr-FR"/>
          </a:p>
        </p:txBody>
      </p:sp>
      <p:sp>
        <p:nvSpPr>
          <p:cNvPr id="5" name="Espace réservé du pied de page 4">
            <a:extLst>
              <a:ext uri="{FF2B5EF4-FFF2-40B4-BE49-F238E27FC236}">
                <a16:creationId xmlns:a16="http://schemas.microsoft.com/office/drawing/2014/main" id="{C4EB6F90-170B-586E-0A4D-F0C2D687687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C078C87D-C6DE-E7A6-5CD9-F0AC28B085AC}"/>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Myriad Pro"/>
              </a:defRPr>
            </a:lvl1pPr>
          </a:lstStyle>
          <a:p>
            <a:pPr>
              <a:defRPr/>
            </a:pPr>
            <a:fld id="{B32E6272-BC25-4A3B-9CBB-E0CFABFCE5DC}"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17.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3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4.bin"/><Relationship Id="rId1" Type="http://schemas.openxmlformats.org/officeDocument/2006/relationships/slideLayout" Target="../slideLayouts/slideLayout7.xml"/><Relationship Id="rId5" Type="http://schemas.openxmlformats.org/officeDocument/2006/relationships/oleObject" Target="../embeddings/oleObject5.bin"/><Relationship Id="rId4" Type="http://schemas.openxmlformats.org/officeDocument/2006/relationships/image" Target="../media/image25.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6.bin"/><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F45A6774-12E1-C8D7-A1C3-D7AC1E5119B1}"/>
              </a:ext>
            </a:extLst>
          </p:cNvPr>
          <p:cNvSpPr>
            <a:spLocks noGrp="1"/>
          </p:cNvSpPr>
          <p:nvPr>
            <p:ph type="title"/>
          </p:nvPr>
        </p:nvSpPr>
        <p:spPr>
          <a:xfrm>
            <a:off x="1187450" y="44450"/>
            <a:ext cx="7705725" cy="1152525"/>
          </a:xfrm>
        </p:spPr>
        <p:txBody>
          <a:bodyPr/>
          <a:lstStyle/>
          <a:p>
            <a:pPr eaLnBrk="1" hangingPunct="1">
              <a:defRPr/>
            </a:pPr>
            <a:r>
              <a:rPr lang="fr-FR" altLang="fr-FR">
                <a:solidFill>
                  <a:schemeClr val="bg1"/>
                </a:solidFill>
                <a:effectLst>
                  <a:outerShdw blurRad="38100" dist="38100" dir="2700000" algn="tl">
                    <a:srgbClr val="C0C0C0"/>
                  </a:outerShdw>
                </a:effectLst>
              </a:rPr>
              <a:t>Combustion</a:t>
            </a:r>
          </a:p>
        </p:txBody>
      </p:sp>
      <p:sp>
        <p:nvSpPr>
          <p:cNvPr id="3075" name="ZoneTexte 5">
            <a:extLst>
              <a:ext uri="{FF2B5EF4-FFF2-40B4-BE49-F238E27FC236}">
                <a16:creationId xmlns:a16="http://schemas.microsoft.com/office/drawing/2014/main" id="{94EECD20-EACE-8B6D-ED38-93E0184643E9}"/>
              </a:ext>
            </a:extLst>
          </p:cNvPr>
          <p:cNvSpPr txBox="1">
            <a:spLocks noChangeArrowheads="1"/>
          </p:cNvSpPr>
          <p:nvPr/>
        </p:nvSpPr>
        <p:spPr bwMode="auto">
          <a:xfrm>
            <a:off x="0" y="6248400"/>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200" b="1">
                <a:solidFill>
                  <a:srgbClr val="441202"/>
                </a:solidFill>
                <a:latin typeface="Times New Roman" panose="02020603050405020304" pitchFamily="18" charset="0"/>
                <a:cs typeface="Times New Roman" panose="02020603050405020304" pitchFamily="18" charset="0"/>
              </a:rPr>
              <a:t>ADMJSP / </a:t>
            </a:r>
            <a:r>
              <a:rPr lang="fr-FR" altLang="fr-FR" sz="1200">
                <a:solidFill>
                  <a:srgbClr val="441202"/>
                </a:solidFill>
                <a:latin typeface="Times New Roman" panose="02020603050405020304" pitchFamily="18" charset="0"/>
                <a:cs typeface="Times New Roman" panose="02020603050405020304" pitchFamily="18" charset="0"/>
              </a:rPr>
              <a:t>Pôle pédagogie – 2024 -  Version 5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7">
            <a:extLst>
              <a:ext uri="{FF2B5EF4-FFF2-40B4-BE49-F238E27FC236}">
                <a16:creationId xmlns:a16="http://schemas.microsoft.com/office/drawing/2014/main" id="{63779F87-BCA3-D2F6-F4CC-A17C9B5D01AE}"/>
              </a:ext>
            </a:extLst>
          </p:cNvPr>
          <p:cNvSpPr txBox="1">
            <a:spLocks noChangeArrowheads="1"/>
          </p:cNvSpPr>
          <p:nvPr/>
        </p:nvSpPr>
        <p:spPr bwMode="auto">
          <a:xfrm>
            <a:off x="611188" y="1928813"/>
            <a:ext cx="7239000" cy="400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buFont typeface="Arial" panose="020B0604020202020204" pitchFamily="34" charset="0"/>
              <a:buNone/>
            </a:pPr>
            <a:r>
              <a:rPr lang="fr-FR" altLang="fr-FR" sz="2400">
                <a:latin typeface="Times New Roman" panose="02020603050405020304" pitchFamily="18" charset="0"/>
                <a:cs typeface="Times New Roman" panose="02020603050405020304" pitchFamily="18" charset="0"/>
              </a:rPr>
              <a:t>Gaz résultant de la combustion sont généralement : </a:t>
            </a:r>
          </a:p>
          <a:p>
            <a:endParaRPr lang="fr-FR" altLang="fr-FR" sz="2400">
              <a:latin typeface="Times New Roman" panose="02020603050405020304" pitchFamily="18" charset="0"/>
              <a:cs typeface="Times New Roman" panose="02020603050405020304" pitchFamily="18" charset="0"/>
            </a:endParaRPr>
          </a:p>
          <a:p>
            <a:r>
              <a:rPr lang="fr-FR" altLang="fr-FR" sz="2400">
                <a:latin typeface="Times New Roman" panose="02020603050405020304" pitchFamily="18" charset="0"/>
                <a:cs typeface="Times New Roman" panose="02020603050405020304" pitchFamily="18" charset="0"/>
              </a:rPr>
              <a:t> Le dioxyde de carbone (CO</a:t>
            </a:r>
            <a:r>
              <a:rPr lang="fr-FR" altLang="fr-FR" sz="2400" baseline="-25000">
                <a:latin typeface="Times New Roman" panose="02020603050405020304" pitchFamily="18" charset="0"/>
                <a:cs typeface="Times New Roman" panose="02020603050405020304" pitchFamily="18" charset="0"/>
              </a:rPr>
              <a:t>2</a:t>
            </a:r>
            <a:r>
              <a:rPr lang="fr-FR" altLang="fr-FR" sz="2400">
                <a:latin typeface="Times New Roman" panose="02020603050405020304" pitchFamily="18" charset="0"/>
                <a:cs typeface="Times New Roman" panose="02020603050405020304" pitchFamily="18" charset="0"/>
              </a:rPr>
              <a:t>)</a:t>
            </a:r>
          </a:p>
          <a:p>
            <a:r>
              <a:rPr lang="fr-FR" altLang="fr-FR" sz="2400">
                <a:latin typeface="Times New Roman" panose="02020603050405020304" pitchFamily="18" charset="0"/>
                <a:cs typeface="Times New Roman" panose="02020603050405020304" pitchFamily="18" charset="0"/>
              </a:rPr>
              <a:t> Le monoxyde de carbone (CO)</a:t>
            </a:r>
          </a:p>
          <a:p>
            <a:r>
              <a:rPr lang="fr-FR" altLang="fr-FR" sz="2400">
                <a:latin typeface="Times New Roman" panose="02020603050405020304" pitchFamily="18" charset="0"/>
                <a:cs typeface="Times New Roman" panose="02020603050405020304" pitchFamily="18" charset="0"/>
              </a:rPr>
              <a:t> Le cyanure d'hydrogène (HCN)</a:t>
            </a:r>
          </a:p>
          <a:p>
            <a:r>
              <a:rPr lang="fr-FR" altLang="fr-FR" sz="2400">
                <a:latin typeface="Times New Roman" panose="02020603050405020304" pitchFamily="18" charset="0"/>
                <a:cs typeface="Times New Roman" panose="02020603050405020304" pitchFamily="18" charset="0"/>
              </a:rPr>
              <a:t> L'acide fluorhydrique (HF)</a:t>
            </a:r>
          </a:p>
          <a:p>
            <a:r>
              <a:rPr lang="fr-FR" altLang="fr-FR" sz="2400">
                <a:latin typeface="Times New Roman" panose="02020603050405020304" pitchFamily="18" charset="0"/>
                <a:cs typeface="Times New Roman" panose="02020603050405020304" pitchFamily="18" charset="0"/>
              </a:rPr>
              <a:t> L'acide chlorhydrique (HCl)</a:t>
            </a:r>
          </a:p>
          <a:p>
            <a:r>
              <a:rPr lang="fr-FR" altLang="fr-FR" sz="2400">
                <a:latin typeface="Times New Roman" panose="02020603050405020304" pitchFamily="18" charset="0"/>
                <a:cs typeface="Times New Roman" panose="02020603050405020304" pitchFamily="18" charset="0"/>
              </a:rPr>
              <a:t> La vapeur d'eau</a:t>
            </a:r>
          </a:p>
          <a:p>
            <a:r>
              <a:rPr lang="fr-FR" altLang="fr-FR" sz="2400">
                <a:latin typeface="Times New Roman" panose="02020603050405020304" pitchFamily="18" charset="0"/>
                <a:cs typeface="Times New Roman" panose="02020603050405020304" pitchFamily="18" charset="0"/>
              </a:rPr>
              <a:t> Etc.</a:t>
            </a:r>
          </a:p>
        </p:txBody>
      </p:sp>
      <p:sp>
        <p:nvSpPr>
          <p:cNvPr id="12291" name="Titre 8">
            <a:extLst>
              <a:ext uri="{FF2B5EF4-FFF2-40B4-BE49-F238E27FC236}">
                <a16:creationId xmlns:a16="http://schemas.microsoft.com/office/drawing/2014/main" id="{B984B4C1-EB9D-4978-C28A-390CB0B146C1}"/>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12292" name="Rectangle 1">
            <a:extLst>
              <a:ext uri="{FF2B5EF4-FFF2-40B4-BE49-F238E27FC236}">
                <a16:creationId xmlns:a16="http://schemas.microsoft.com/office/drawing/2014/main" id="{717A6637-318B-F99E-6F14-641887173D3A}"/>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4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293" name="Rectangle 6">
            <a:extLst>
              <a:ext uri="{FF2B5EF4-FFF2-40B4-BE49-F238E27FC236}">
                <a16:creationId xmlns:a16="http://schemas.microsoft.com/office/drawing/2014/main" id="{FB699E81-B345-4F71-B938-BF339B774081}"/>
              </a:ext>
            </a:extLst>
          </p:cNvPr>
          <p:cNvSpPr>
            <a:spLocks noChangeArrowheads="1"/>
          </p:cNvSpPr>
          <p:nvPr/>
        </p:nvSpPr>
        <p:spPr bwMode="auto">
          <a:xfrm>
            <a:off x="1657350" y="1928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Tree>
  </p:cSld>
  <p:clrMapOvr>
    <a:masterClrMapping/>
  </p:clrMapOvr>
  <p:transition spd="slow">
    <p:cover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7">
            <a:extLst>
              <a:ext uri="{FF2B5EF4-FFF2-40B4-BE49-F238E27FC236}">
                <a16:creationId xmlns:a16="http://schemas.microsoft.com/office/drawing/2014/main" id="{7D766FE9-3EAD-4E95-426A-E5065BC8BFA3}"/>
              </a:ext>
            </a:extLst>
          </p:cNvPr>
          <p:cNvSpPr txBox="1">
            <a:spLocks noChangeArrowheads="1"/>
          </p:cNvSpPr>
          <p:nvPr/>
        </p:nvSpPr>
        <p:spPr bwMode="auto">
          <a:xfrm>
            <a:off x="414338" y="2276475"/>
            <a:ext cx="7994650" cy="266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La nature de ces derniers est intimement liée à la composition des matériaux impliqués dans la combustion. </a:t>
            </a:r>
          </a:p>
          <a:p>
            <a:pPr>
              <a:lnSpc>
                <a:spcPct val="107000"/>
              </a:lnSpc>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Gaz de combustion contiennent souvent des gaz combustibles imbrûlés.</a:t>
            </a:r>
            <a:endParaRPr lang="fr-FR" altLang="fr-FR" sz="4800">
              <a:latin typeface="Calibri" panose="020F0502020204030204" pitchFamily="34" charset="0"/>
              <a:ea typeface="Calibri" panose="020F0502020204030204" pitchFamily="34" charset="0"/>
              <a:cs typeface="Times New Roman" panose="02020603050405020304" pitchFamily="18" charset="0"/>
            </a:endParaRPr>
          </a:p>
        </p:txBody>
      </p:sp>
      <p:sp>
        <p:nvSpPr>
          <p:cNvPr id="13315" name="Titre 8">
            <a:extLst>
              <a:ext uri="{FF2B5EF4-FFF2-40B4-BE49-F238E27FC236}">
                <a16:creationId xmlns:a16="http://schemas.microsoft.com/office/drawing/2014/main" id="{B1E88A3B-35E2-15E1-AB84-1C0D219C45CA}"/>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13316" name="Rectangle 1">
            <a:extLst>
              <a:ext uri="{FF2B5EF4-FFF2-40B4-BE49-F238E27FC236}">
                <a16:creationId xmlns:a16="http://schemas.microsoft.com/office/drawing/2014/main" id="{1A6D3C11-0BBC-4609-877A-8C5735EB8459}"/>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4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cover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7">
            <a:extLst>
              <a:ext uri="{FF2B5EF4-FFF2-40B4-BE49-F238E27FC236}">
                <a16:creationId xmlns:a16="http://schemas.microsoft.com/office/drawing/2014/main" id="{1730A1D8-E786-51B7-03EC-91B16D5475CD}"/>
              </a:ext>
            </a:extLst>
          </p:cNvPr>
          <p:cNvSpPr txBox="1">
            <a:spLocks noChangeArrowheads="1"/>
          </p:cNvSpPr>
          <p:nvPr/>
        </p:nvSpPr>
        <p:spPr bwMode="auto">
          <a:xfrm>
            <a:off x="1476375" y="1785938"/>
            <a:ext cx="5399088" cy="4221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Dangers associés aux fumées : </a:t>
            </a:r>
            <a:endParaRPr lang="fr-FR" altLang="fr-FR"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tLang="fr-FR" sz="2400">
                <a:latin typeface="Times New Roman" panose="02020603050405020304" pitchFamily="18" charset="0"/>
                <a:ea typeface="Calibri" panose="020F0502020204030204" pitchFamily="34" charset="0"/>
                <a:cs typeface="Times New Roman" panose="02020603050405020304" pitchFamily="18" charset="0"/>
              </a:rPr>
              <a:t> Inflammabilité, explosivité,</a:t>
            </a:r>
            <a:endParaRPr lang="fr-FR" altLang="fr-FR"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tLang="fr-FR" sz="2400">
                <a:latin typeface="Times New Roman" panose="02020603050405020304" pitchFamily="18" charset="0"/>
                <a:ea typeface="Calibri" panose="020F0502020204030204" pitchFamily="34" charset="0"/>
                <a:cs typeface="Times New Roman" panose="02020603050405020304" pitchFamily="18" charset="0"/>
              </a:rPr>
              <a:t> Toxicité, corrosivité,</a:t>
            </a:r>
            <a:endParaRPr lang="fr-FR" altLang="fr-FR"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tLang="fr-FR" sz="2400">
                <a:latin typeface="Times New Roman" panose="02020603050405020304" pitchFamily="18" charset="0"/>
                <a:ea typeface="Calibri" panose="020F0502020204030204" pitchFamily="34" charset="0"/>
                <a:cs typeface="Times New Roman" panose="02020603050405020304" pitchFamily="18" charset="0"/>
              </a:rPr>
              <a:t> Émissions de particules,</a:t>
            </a:r>
            <a:endParaRPr lang="fr-FR" altLang="fr-FR"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tLang="fr-FR" sz="2400">
                <a:latin typeface="Times New Roman" panose="02020603050405020304" pitchFamily="18" charset="0"/>
                <a:ea typeface="Calibri" panose="020F0502020204030204" pitchFamily="34" charset="0"/>
                <a:cs typeface="Times New Roman" panose="02020603050405020304" pitchFamily="18" charset="0"/>
              </a:rPr>
              <a:t> Opacité,</a:t>
            </a:r>
            <a:endParaRPr lang="fr-FR" altLang="fr-FR"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tLang="fr-FR" sz="2400">
                <a:latin typeface="Times New Roman" panose="02020603050405020304" pitchFamily="18" charset="0"/>
                <a:ea typeface="Calibri" panose="020F0502020204030204" pitchFamily="34" charset="0"/>
                <a:cs typeface="Times New Roman" panose="02020603050405020304" pitchFamily="18" charset="0"/>
              </a:rPr>
              <a:t> Rayonnement,</a:t>
            </a:r>
            <a:endParaRPr lang="fr-FR" altLang="fr-FR"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tLang="fr-FR" sz="2400">
                <a:latin typeface="Times New Roman" panose="02020603050405020304" pitchFamily="18" charset="0"/>
                <a:ea typeface="Calibri" panose="020F0502020204030204" pitchFamily="34" charset="0"/>
                <a:cs typeface="Times New Roman" panose="02020603050405020304" pitchFamily="18" charset="0"/>
              </a:rPr>
              <a:t> Envahissement et mobilité,</a:t>
            </a:r>
            <a:endParaRPr lang="fr-FR" altLang="fr-FR" sz="24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fr-FR" altLang="fr-FR" sz="2400">
                <a:latin typeface="Times New Roman" panose="02020603050405020304" pitchFamily="18" charset="0"/>
                <a:ea typeface="Calibri" panose="020F0502020204030204" pitchFamily="34" charset="0"/>
                <a:cs typeface="Times New Roman" panose="02020603050405020304" pitchFamily="18" charset="0"/>
              </a:rPr>
              <a:t> Chaleur,</a:t>
            </a:r>
            <a:endParaRPr lang="fr-FR" altLang="fr-FR" sz="2400">
              <a:latin typeface="Calibri" panose="020F0502020204030204" pitchFamily="34" charset="0"/>
              <a:ea typeface="Calibri" panose="020F0502020204030204" pitchFamily="34" charset="0"/>
              <a:cs typeface="Times New Roman" panose="02020603050405020304" pitchFamily="18" charset="0"/>
            </a:endParaRPr>
          </a:p>
        </p:txBody>
      </p:sp>
      <p:sp>
        <p:nvSpPr>
          <p:cNvPr id="14339" name="Titre 8">
            <a:extLst>
              <a:ext uri="{FF2B5EF4-FFF2-40B4-BE49-F238E27FC236}">
                <a16:creationId xmlns:a16="http://schemas.microsoft.com/office/drawing/2014/main" id="{4E1E71AB-8875-44ED-0299-323C47F8AE6A}"/>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14340" name="Rectangle 1">
            <a:extLst>
              <a:ext uri="{FF2B5EF4-FFF2-40B4-BE49-F238E27FC236}">
                <a16:creationId xmlns:a16="http://schemas.microsoft.com/office/drawing/2014/main" id="{03FDF3A0-AD47-B4AA-DE06-D4B8FD53DCBF}"/>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4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cover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8">
            <a:extLst>
              <a:ext uri="{FF2B5EF4-FFF2-40B4-BE49-F238E27FC236}">
                <a16:creationId xmlns:a16="http://schemas.microsoft.com/office/drawing/2014/main" id="{91A28381-972F-D635-609A-1C5FBB796583}"/>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15363" name="Rectangle 1">
            <a:extLst>
              <a:ext uri="{FF2B5EF4-FFF2-40B4-BE49-F238E27FC236}">
                <a16:creationId xmlns:a16="http://schemas.microsoft.com/office/drawing/2014/main" id="{AE1C3B29-AD1E-1BBA-9D7F-34E901A0167C}"/>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4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364" name="Rectangle 2">
            <a:extLst>
              <a:ext uri="{FF2B5EF4-FFF2-40B4-BE49-F238E27FC236}">
                <a16:creationId xmlns:a16="http://schemas.microsoft.com/office/drawing/2014/main" id="{AD58DD76-AE96-02A9-75F2-2C5D75C81C5D}"/>
              </a:ext>
            </a:extLst>
          </p:cNvPr>
          <p:cNvSpPr>
            <a:spLocks noChangeArrowheads="1"/>
          </p:cNvSpPr>
          <p:nvPr/>
        </p:nvSpPr>
        <p:spPr bwMode="auto">
          <a:xfrm>
            <a:off x="2124075" y="183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15365" name="Rectangle 4">
            <a:extLst>
              <a:ext uri="{FF2B5EF4-FFF2-40B4-BE49-F238E27FC236}">
                <a16:creationId xmlns:a16="http://schemas.microsoft.com/office/drawing/2014/main" id="{DC26E9D3-56DF-DF19-E459-AA4CE23C77C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15366" name="Rectangle 6">
            <a:extLst>
              <a:ext uri="{FF2B5EF4-FFF2-40B4-BE49-F238E27FC236}">
                <a16:creationId xmlns:a16="http://schemas.microsoft.com/office/drawing/2014/main" id="{C2BFFE52-B3D1-EBCD-7E6A-9B0FE48F0977}"/>
              </a:ext>
            </a:extLst>
          </p:cNvPr>
          <p:cNvSpPr>
            <a:spLocks noChangeArrowheads="1"/>
          </p:cNvSpPr>
          <p:nvPr/>
        </p:nvSpPr>
        <p:spPr bwMode="auto">
          <a:xfrm>
            <a:off x="781050" y="592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15367" name="ZoneTexte 2">
            <a:extLst>
              <a:ext uri="{FF2B5EF4-FFF2-40B4-BE49-F238E27FC236}">
                <a16:creationId xmlns:a16="http://schemas.microsoft.com/office/drawing/2014/main" id="{9A137971-847E-FED6-CC89-A879F3CFD16D}"/>
              </a:ext>
            </a:extLst>
          </p:cNvPr>
          <p:cNvSpPr txBox="1">
            <a:spLocks noChangeArrowheads="1"/>
          </p:cNvSpPr>
          <p:nvPr/>
        </p:nvSpPr>
        <p:spPr bwMode="auto">
          <a:xfrm>
            <a:off x="414338" y="1882775"/>
            <a:ext cx="8334375" cy="413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pPr>
              <a:lnSpc>
                <a:spcPct val="107000"/>
              </a:lnSpc>
              <a:spcAft>
                <a:spcPts val="800"/>
              </a:spcAft>
            </a:pPr>
            <a:r>
              <a:rPr lang="fr-FR" altLang="fr-FR" sz="2400">
                <a:ea typeface="Calibri" panose="020F0502020204030204" pitchFamily="34" charset="0"/>
                <a:cs typeface="Times New Roman" panose="02020603050405020304" pitchFamily="18" charset="0"/>
              </a:rPr>
              <a:t>Fumées peuvent se présenter sous différentes couleurs : </a:t>
            </a:r>
          </a:p>
          <a:p>
            <a:pPr>
              <a:lnSpc>
                <a:spcPct val="107000"/>
              </a:lnSpc>
              <a:spcAft>
                <a:spcPts val="800"/>
              </a:spcAft>
            </a:pPr>
            <a:r>
              <a:rPr lang="fr-FR" altLang="fr-FR" sz="2400">
                <a:ea typeface="Calibri" panose="020F0502020204030204" pitchFamily="34" charset="0"/>
                <a:cs typeface="Times New Roman" panose="02020603050405020304" pitchFamily="18" charset="0"/>
              </a:rPr>
              <a:t> A noter 	</a:t>
            </a:r>
            <a:r>
              <a:rPr lang="fr-FR" altLang="fr-FR" sz="2400">
                <a:ea typeface="Calibri" panose="020F0502020204030204" pitchFamily="34" charset="0"/>
                <a:cs typeface="Times New Roman" panose="02020603050405020304" pitchFamily="18" charset="0"/>
                <a:sym typeface="Wingdings" panose="05000000000000000000" pitchFamily="2" charset="2"/>
              </a:rPr>
              <a:t></a:t>
            </a:r>
            <a:r>
              <a:rPr lang="fr-FR" altLang="fr-FR" sz="2400">
                <a:ea typeface="Calibri" panose="020F0502020204030204" pitchFamily="34" charset="0"/>
                <a:cs typeface="Times New Roman" panose="02020603050405020304" pitchFamily="18" charset="0"/>
              </a:rPr>
              <a:t> ne s'agit que d'indicateurs. </a:t>
            </a:r>
          </a:p>
          <a:p>
            <a:pPr>
              <a:lnSpc>
                <a:spcPct val="107000"/>
              </a:lnSpc>
              <a:spcAft>
                <a:spcPts val="800"/>
              </a:spcAft>
            </a:pPr>
            <a:r>
              <a:rPr lang="fr-FR" altLang="fr-FR" sz="2400">
                <a:ea typeface="Calibri" panose="020F0502020204030204" pitchFamily="34" charset="0"/>
                <a:cs typeface="Times New Roman" panose="02020603050405020304" pitchFamily="18" charset="0"/>
                <a:sym typeface="Wingdings" panose="05000000000000000000" pitchFamily="2" charset="2"/>
              </a:rPr>
              <a:t>		</a:t>
            </a:r>
            <a:r>
              <a:rPr lang="fr-FR" altLang="fr-FR" sz="2400">
                <a:ea typeface="Calibri" panose="020F0502020204030204" pitchFamily="34" charset="0"/>
                <a:cs typeface="Times New Roman" panose="02020603050405020304" pitchFamily="18" charset="0"/>
              </a:rPr>
              <a:t> Couleurs ne sont pas exhaustives. </a:t>
            </a:r>
          </a:p>
          <a:p>
            <a:pPr>
              <a:lnSpc>
                <a:spcPct val="107000"/>
              </a:lnSpc>
              <a:spcAft>
                <a:spcPts val="800"/>
              </a:spcAft>
            </a:pPr>
            <a:r>
              <a:rPr lang="fr-FR" altLang="fr-FR" sz="2400">
                <a:ea typeface="Calibri" panose="020F0502020204030204" pitchFamily="34" charset="0"/>
                <a:cs typeface="Times New Roman" panose="02020603050405020304" pitchFamily="18" charset="0"/>
              </a:rPr>
              <a:t>Suivant les matériaux certains dégageront + rapidement et + facilement des fumées noires (pneumatiques, PVC, etc.) dès le début.</a:t>
            </a:r>
          </a:p>
          <a:p>
            <a:pPr>
              <a:lnSpc>
                <a:spcPct val="107000"/>
              </a:lnSpc>
              <a:spcAft>
                <a:spcPts val="800"/>
              </a:spcAft>
            </a:pPr>
            <a:endParaRPr lang="fr-FR" altLang="fr-FR" sz="2400">
              <a:ea typeface="Calibri" panose="020F0502020204030204" pitchFamily="34" charset="0"/>
              <a:cs typeface="Times New Roman" panose="02020603050405020304" pitchFamily="18" charset="0"/>
            </a:endParaRPr>
          </a:p>
          <a:p>
            <a:pPr>
              <a:lnSpc>
                <a:spcPct val="107000"/>
              </a:lnSpc>
              <a:spcAft>
                <a:spcPts val="800"/>
              </a:spcAft>
            </a:pPr>
            <a:r>
              <a:rPr lang="fr-FR" altLang="fr-FR" sz="2400">
                <a:ea typeface="Calibri" panose="020F0502020204030204" pitchFamily="34" charset="0"/>
                <a:cs typeface="Times New Roman" panose="02020603050405020304" pitchFamily="18" charset="0"/>
              </a:rPr>
              <a:t>Feux de végétaux, les fumées peuvent être très blanches car le combustible est chargé d'eau (il s'agit de matières organiques).</a:t>
            </a:r>
          </a:p>
        </p:txBody>
      </p:sp>
    </p:spTree>
  </p:cSld>
  <p:clrMapOvr>
    <a:masterClrMapping/>
  </p:clrMapOvr>
  <p:transition spd="slow">
    <p:cover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8">
            <a:extLst>
              <a:ext uri="{FF2B5EF4-FFF2-40B4-BE49-F238E27FC236}">
                <a16:creationId xmlns:a16="http://schemas.microsoft.com/office/drawing/2014/main" id="{42611BD8-DA5E-C818-B905-6A7F6440D0BF}"/>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16387" name="Rectangle 1">
            <a:extLst>
              <a:ext uri="{FF2B5EF4-FFF2-40B4-BE49-F238E27FC236}">
                <a16:creationId xmlns:a16="http://schemas.microsoft.com/office/drawing/2014/main" id="{33E0732B-C3F9-4174-C79C-BA8C293BFAC0}"/>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4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388" name="Rectangle 2">
            <a:extLst>
              <a:ext uri="{FF2B5EF4-FFF2-40B4-BE49-F238E27FC236}">
                <a16:creationId xmlns:a16="http://schemas.microsoft.com/office/drawing/2014/main" id="{00ED782E-253D-0546-7782-07FCAC18450E}"/>
              </a:ext>
            </a:extLst>
          </p:cNvPr>
          <p:cNvSpPr>
            <a:spLocks noChangeArrowheads="1"/>
          </p:cNvSpPr>
          <p:nvPr/>
        </p:nvSpPr>
        <p:spPr bwMode="auto">
          <a:xfrm>
            <a:off x="2124075" y="183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16389" name="Rectangle 4">
            <a:extLst>
              <a:ext uri="{FF2B5EF4-FFF2-40B4-BE49-F238E27FC236}">
                <a16:creationId xmlns:a16="http://schemas.microsoft.com/office/drawing/2014/main" id="{67F32F40-E9A1-9D42-FFFC-2E780CBC9E5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16390" name="Rectangle 6">
            <a:extLst>
              <a:ext uri="{FF2B5EF4-FFF2-40B4-BE49-F238E27FC236}">
                <a16:creationId xmlns:a16="http://schemas.microsoft.com/office/drawing/2014/main" id="{6B096D72-BB64-12B3-8DE3-C6F9FC539942}"/>
              </a:ext>
            </a:extLst>
          </p:cNvPr>
          <p:cNvSpPr>
            <a:spLocks noChangeArrowheads="1"/>
          </p:cNvSpPr>
          <p:nvPr/>
        </p:nvSpPr>
        <p:spPr bwMode="auto">
          <a:xfrm>
            <a:off x="781050" y="592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16391" name="Picture 5" descr="GTOD INC_Livre 1 - Concepts Essentiels - nov2020_Page_021">
            <a:extLst>
              <a:ext uri="{FF2B5EF4-FFF2-40B4-BE49-F238E27FC236}">
                <a16:creationId xmlns:a16="http://schemas.microsoft.com/office/drawing/2014/main" id="{1FA0846D-6AF0-51CE-EEFE-5787DC3D24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838" t="24686" r="4756" b="37846"/>
          <a:stretch>
            <a:fillRect/>
          </a:stretch>
        </p:blipFill>
        <p:spPr bwMode="auto">
          <a:xfrm>
            <a:off x="768350" y="1835150"/>
            <a:ext cx="7481888"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8">
            <a:extLst>
              <a:ext uri="{FF2B5EF4-FFF2-40B4-BE49-F238E27FC236}">
                <a16:creationId xmlns:a16="http://schemas.microsoft.com/office/drawing/2014/main" id="{E6DE553C-4F5E-0E33-44F3-C7B6CAB55B30}"/>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17411" name="Rectangle 1">
            <a:extLst>
              <a:ext uri="{FF2B5EF4-FFF2-40B4-BE49-F238E27FC236}">
                <a16:creationId xmlns:a16="http://schemas.microsoft.com/office/drawing/2014/main" id="{E501EA77-150B-173F-2389-FD5831E66358}"/>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4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412" name="Rectangle 2">
            <a:extLst>
              <a:ext uri="{FF2B5EF4-FFF2-40B4-BE49-F238E27FC236}">
                <a16:creationId xmlns:a16="http://schemas.microsoft.com/office/drawing/2014/main" id="{923768BF-2602-4591-42F1-8FB0186FF6E8}"/>
              </a:ext>
            </a:extLst>
          </p:cNvPr>
          <p:cNvSpPr>
            <a:spLocks noChangeArrowheads="1"/>
          </p:cNvSpPr>
          <p:nvPr/>
        </p:nvSpPr>
        <p:spPr bwMode="auto">
          <a:xfrm>
            <a:off x="2124075" y="183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17413" name="Picture 1" descr="GTOD INC_Livre 1 - Concepts Essentiels - nov2020_Page_021">
            <a:extLst>
              <a:ext uri="{FF2B5EF4-FFF2-40B4-BE49-F238E27FC236}">
                <a16:creationId xmlns:a16="http://schemas.microsoft.com/office/drawing/2014/main" id="{A4509FEB-11D9-0250-FC81-A10E19ADFC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8920" t="49080" r="76167" b="39268"/>
          <a:stretch>
            <a:fillRect/>
          </a:stretch>
        </p:blipFill>
        <p:spPr bwMode="auto">
          <a:xfrm>
            <a:off x="2771775" y="2651125"/>
            <a:ext cx="310673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4">
            <a:extLst>
              <a:ext uri="{FF2B5EF4-FFF2-40B4-BE49-F238E27FC236}">
                <a16:creationId xmlns:a16="http://schemas.microsoft.com/office/drawing/2014/main" id="{EA715CEB-EBB9-9A68-E81B-C3B949CAA7C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17415" name="ZoneTexte 3">
            <a:extLst>
              <a:ext uri="{FF2B5EF4-FFF2-40B4-BE49-F238E27FC236}">
                <a16:creationId xmlns:a16="http://schemas.microsoft.com/office/drawing/2014/main" id="{92C4F5F6-1FE3-C505-1483-40B6AB2F12F5}"/>
              </a:ext>
            </a:extLst>
          </p:cNvPr>
          <p:cNvSpPr txBox="1">
            <a:spLocks noChangeArrowheads="1"/>
          </p:cNvSpPr>
          <p:nvPr/>
        </p:nvSpPr>
        <p:spPr bwMode="auto">
          <a:xfrm>
            <a:off x="414338" y="1914525"/>
            <a:ext cx="82708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rPr>
              <a:t>Fumées claires évaporation de l’eau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rPr>
              <a:t>réchauffement significatif</a:t>
            </a:r>
          </a:p>
        </p:txBody>
      </p:sp>
    </p:spTree>
  </p:cSld>
  <p:clrMapOvr>
    <a:masterClrMapping/>
  </p:clrMapOvr>
  <p:transition spd="slow">
    <p:cover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8">
            <a:extLst>
              <a:ext uri="{FF2B5EF4-FFF2-40B4-BE49-F238E27FC236}">
                <a16:creationId xmlns:a16="http://schemas.microsoft.com/office/drawing/2014/main" id="{4E063A60-55F3-86B7-098E-6975158A59FF}"/>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18435" name="Rectangle 1">
            <a:extLst>
              <a:ext uri="{FF2B5EF4-FFF2-40B4-BE49-F238E27FC236}">
                <a16:creationId xmlns:a16="http://schemas.microsoft.com/office/drawing/2014/main" id="{05EA0DD5-4A6E-6EE5-7E00-556A1C5E52F6}"/>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4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8436" name="Rectangle 2">
            <a:extLst>
              <a:ext uri="{FF2B5EF4-FFF2-40B4-BE49-F238E27FC236}">
                <a16:creationId xmlns:a16="http://schemas.microsoft.com/office/drawing/2014/main" id="{F40B52E4-2FE5-AD13-BA52-369C78EE7744}"/>
              </a:ext>
            </a:extLst>
          </p:cNvPr>
          <p:cNvSpPr>
            <a:spLocks noChangeArrowheads="1"/>
          </p:cNvSpPr>
          <p:nvPr/>
        </p:nvSpPr>
        <p:spPr bwMode="auto">
          <a:xfrm>
            <a:off x="2124075" y="183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18437" name="Picture 1" descr="GTOD INC_Livre 1 - Concepts Essentiels - nov2020_Page_021">
            <a:extLst>
              <a:ext uri="{FF2B5EF4-FFF2-40B4-BE49-F238E27FC236}">
                <a16:creationId xmlns:a16="http://schemas.microsoft.com/office/drawing/2014/main" id="{67D77CF9-1DA9-99AC-3C02-E670A4CF3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900" t="44453" r="64978" b="41061"/>
          <a:stretch>
            <a:fillRect/>
          </a:stretch>
        </p:blipFill>
        <p:spPr bwMode="auto">
          <a:xfrm>
            <a:off x="3338513" y="1450975"/>
            <a:ext cx="2341562"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4">
            <a:extLst>
              <a:ext uri="{FF2B5EF4-FFF2-40B4-BE49-F238E27FC236}">
                <a16:creationId xmlns:a16="http://schemas.microsoft.com/office/drawing/2014/main" id="{915975CC-3C23-695F-B986-1DED57DB80A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18439" name="ZoneTexte 7">
            <a:extLst>
              <a:ext uri="{FF2B5EF4-FFF2-40B4-BE49-F238E27FC236}">
                <a16:creationId xmlns:a16="http://schemas.microsoft.com/office/drawing/2014/main" id="{84FE18FC-7FFC-FA57-475C-3E377CB117A7}"/>
              </a:ext>
            </a:extLst>
          </p:cNvPr>
          <p:cNvSpPr txBox="1">
            <a:spLocks noChangeArrowheads="1"/>
          </p:cNvSpPr>
          <p:nvPr/>
        </p:nvSpPr>
        <p:spPr bwMode="auto">
          <a:xfrm>
            <a:off x="477838" y="5197475"/>
            <a:ext cx="8188325" cy="830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rPr>
              <a:t>Fumées brunissent (pyrolyse), l’évaporation est terminée, les matériaux se dégradent.</a:t>
            </a:r>
          </a:p>
        </p:txBody>
      </p:sp>
    </p:spTree>
  </p:cSld>
  <p:clrMapOvr>
    <a:masterClrMapping/>
  </p:clrMapOvr>
  <p:transition spd="slow">
    <p:cover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8">
            <a:extLst>
              <a:ext uri="{FF2B5EF4-FFF2-40B4-BE49-F238E27FC236}">
                <a16:creationId xmlns:a16="http://schemas.microsoft.com/office/drawing/2014/main" id="{F4232304-ED9E-DE05-8396-48CAC422A6EE}"/>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19459" name="Rectangle 1">
            <a:extLst>
              <a:ext uri="{FF2B5EF4-FFF2-40B4-BE49-F238E27FC236}">
                <a16:creationId xmlns:a16="http://schemas.microsoft.com/office/drawing/2014/main" id="{17378F7B-1192-ADFF-3843-AD3568A89C7C}"/>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4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460" name="Rectangle 2">
            <a:extLst>
              <a:ext uri="{FF2B5EF4-FFF2-40B4-BE49-F238E27FC236}">
                <a16:creationId xmlns:a16="http://schemas.microsoft.com/office/drawing/2014/main" id="{8EB57C3D-B21D-AD81-A260-097021102925}"/>
              </a:ext>
            </a:extLst>
          </p:cNvPr>
          <p:cNvSpPr>
            <a:spLocks noChangeArrowheads="1"/>
          </p:cNvSpPr>
          <p:nvPr/>
        </p:nvSpPr>
        <p:spPr bwMode="auto">
          <a:xfrm>
            <a:off x="2124075" y="183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19461" name="Picture 1" descr="GTOD INC_Livre 1 - Concepts Essentiels - nov2020_Page_021">
            <a:extLst>
              <a:ext uri="{FF2B5EF4-FFF2-40B4-BE49-F238E27FC236}">
                <a16:creationId xmlns:a16="http://schemas.microsoft.com/office/drawing/2014/main" id="{6F2B792C-66BD-68AB-F18F-AA4F8F2809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5022" t="37833" r="54721" b="48976"/>
          <a:stretch>
            <a:fillRect/>
          </a:stretch>
        </p:blipFill>
        <p:spPr bwMode="auto">
          <a:xfrm>
            <a:off x="539750" y="2117725"/>
            <a:ext cx="2160588" cy="392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Rectangle 4">
            <a:extLst>
              <a:ext uri="{FF2B5EF4-FFF2-40B4-BE49-F238E27FC236}">
                <a16:creationId xmlns:a16="http://schemas.microsoft.com/office/drawing/2014/main" id="{73B7D0FC-8F0C-AD61-C4D2-195373315CB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19463" name="ZoneTexte 7">
            <a:extLst>
              <a:ext uri="{FF2B5EF4-FFF2-40B4-BE49-F238E27FC236}">
                <a16:creationId xmlns:a16="http://schemas.microsoft.com/office/drawing/2014/main" id="{AE58F49B-B5D8-449E-3DFE-24F29ECB2136}"/>
              </a:ext>
            </a:extLst>
          </p:cNvPr>
          <p:cNvSpPr txBox="1">
            <a:spLocks noChangeArrowheads="1"/>
          </p:cNvSpPr>
          <p:nvPr/>
        </p:nvSpPr>
        <p:spPr bwMode="auto">
          <a:xfrm>
            <a:off x="2411413" y="1930400"/>
            <a:ext cx="5905500"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rPr>
              <a:t>Fumées deviennent grisâtres, les combustibles dégagent beaucoup de carbone et peuvent traduire un manque d’O</a:t>
            </a:r>
            <a:r>
              <a:rPr lang="fr-FR" altLang="fr-FR" sz="2400" baseline="-25000">
                <a:latin typeface="Times New Roman" panose="02020603050405020304" pitchFamily="18" charset="0"/>
              </a:rPr>
              <a:t>2</a:t>
            </a:r>
          </a:p>
        </p:txBody>
      </p:sp>
    </p:spTree>
  </p:cSld>
  <p:clrMapOvr>
    <a:masterClrMapping/>
  </p:clrMapOvr>
  <p:transition spd="slow">
    <p:cover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8">
            <a:extLst>
              <a:ext uri="{FF2B5EF4-FFF2-40B4-BE49-F238E27FC236}">
                <a16:creationId xmlns:a16="http://schemas.microsoft.com/office/drawing/2014/main" id="{5F3216DE-C8DA-336E-DEA3-4B7AA7625037}"/>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20483" name="Rectangle 1">
            <a:extLst>
              <a:ext uri="{FF2B5EF4-FFF2-40B4-BE49-F238E27FC236}">
                <a16:creationId xmlns:a16="http://schemas.microsoft.com/office/drawing/2014/main" id="{50E8241B-1A91-BF16-0634-2DD574383795}"/>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4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0484" name="Rectangle 2">
            <a:extLst>
              <a:ext uri="{FF2B5EF4-FFF2-40B4-BE49-F238E27FC236}">
                <a16:creationId xmlns:a16="http://schemas.microsoft.com/office/drawing/2014/main" id="{CBC3B6B1-1002-15A8-9AAD-816E04FC305F}"/>
              </a:ext>
            </a:extLst>
          </p:cNvPr>
          <p:cNvSpPr>
            <a:spLocks noChangeArrowheads="1"/>
          </p:cNvSpPr>
          <p:nvPr/>
        </p:nvSpPr>
        <p:spPr bwMode="auto">
          <a:xfrm>
            <a:off x="2124075" y="183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20485" name="Picture 1" descr="GTOD INC_Livre 1 - Concepts Essentiels - nov2020_Page_021">
            <a:extLst>
              <a:ext uri="{FF2B5EF4-FFF2-40B4-BE49-F238E27FC236}">
                <a16:creationId xmlns:a16="http://schemas.microsoft.com/office/drawing/2014/main" id="{C23CBA06-74BC-B777-8FE6-8A242188C8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3414" t="32556" r="43532" b="58868"/>
          <a:stretch>
            <a:fillRect/>
          </a:stretch>
        </p:blipFill>
        <p:spPr bwMode="auto">
          <a:xfrm>
            <a:off x="427038" y="1785938"/>
            <a:ext cx="3708400"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Rectangle 4">
            <a:extLst>
              <a:ext uri="{FF2B5EF4-FFF2-40B4-BE49-F238E27FC236}">
                <a16:creationId xmlns:a16="http://schemas.microsoft.com/office/drawing/2014/main" id="{1953BC3E-9D37-256C-59E6-46B42A6E2F8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20487" name="ZoneTexte 7">
            <a:extLst>
              <a:ext uri="{FF2B5EF4-FFF2-40B4-BE49-F238E27FC236}">
                <a16:creationId xmlns:a16="http://schemas.microsoft.com/office/drawing/2014/main" id="{30F88BFD-8B48-AEF4-2E53-3CB23D96BC49}"/>
              </a:ext>
            </a:extLst>
          </p:cNvPr>
          <p:cNvSpPr txBox="1">
            <a:spLocks noChangeArrowheads="1"/>
          </p:cNvSpPr>
          <p:nvPr/>
        </p:nvSpPr>
        <p:spPr bwMode="auto">
          <a:xfrm>
            <a:off x="3276600" y="1763713"/>
            <a:ext cx="5327650"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rPr>
              <a:t>Fumées deviennent noires et foncées, chargées en carbone.</a:t>
            </a:r>
          </a:p>
          <a:p>
            <a:pPr>
              <a:spcBef>
                <a:spcPct val="0"/>
              </a:spcBef>
              <a:buFontTx/>
              <a:buNone/>
            </a:pPr>
            <a:endParaRPr lang="fr-FR" altLang="fr-FR" sz="2400">
              <a:latin typeface="Times New Roman" panose="02020603050405020304" pitchFamily="18" charset="0"/>
            </a:endParaRPr>
          </a:p>
          <a:p>
            <a:pPr>
              <a:spcBef>
                <a:spcPct val="0"/>
              </a:spcBef>
              <a:buFontTx/>
              <a:buNone/>
            </a:pPr>
            <a:endParaRPr lang="fr-FR" altLang="fr-FR" sz="2400">
              <a:latin typeface="Times New Roman" panose="02020603050405020304" pitchFamily="18" charset="0"/>
            </a:endParaRPr>
          </a:p>
        </p:txBody>
      </p:sp>
    </p:spTree>
  </p:cSld>
  <p:clrMapOvr>
    <a:masterClrMapping/>
  </p:clrMapOvr>
  <p:transition spd="slow">
    <p:cover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8">
            <a:extLst>
              <a:ext uri="{FF2B5EF4-FFF2-40B4-BE49-F238E27FC236}">
                <a16:creationId xmlns:a16="http://schemas.microsoft.com/office/drawing/2014/main" id="{F3E11F45-88A2-BA82-0417-864A02675AFF}"/>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21507" name="Rectangle 1">
            <a:extLst>
              <a:ext uri="{FF2B5EF4-FFF2-40B4-BE49-F238E27FC236}">
                <a16:creationId xmlns:a16="http://schemas.microsoft.com/office/drawing/2014/main" id="{7B5B2489-9E83-7CF7-3A08-F59C99ECCAB0}"/>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4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508" name="Rectangle 2">
            <a:extLst>
              <a:ext uri="{FF2B5EF4-FFF2-40B4-BE49-F238E27FC236}">
                <a16:creationId xmlns:a16="http://schemas.microsoft.com/office/drawing/2014/main" id="{63EAAD19-BB0F-6130-03ED-1B4D188B9832}"/>
              </a:ext>
            </a:extLst>
          </p:cNvPr>
          <p:cNvSpPr>
            <a:spLocks noChangeArrowheads="1"/>
          </p:cNvSpPr>
          <p:nvPr/>
        </p:nvSpPr>
        <p:spPr bwMode="auto">
          <a:xfrm>
            <a:off x="2124075" y="18351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21509" name="Picture 1" descr="GTOD INC_Livre 1 - Concepts Essentiels - nov2020_Page_021">
            <a:extLst>
              <a:ext uri="{FF2B5EF4-FFF2-40B4-BE49-F238E27FC236}">
                <a16:creationId xmlns:a16="http://schemas.microsoft.com/office/drawing/2014/main" id="{3C286389-FFA1-EA01-B53F-227F0A53E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3670" t="24165" r="36073" b="64806"/>
          <a:stretch>
            <a:fillRect/>
          </a:stretch>
        </p:blipFill>
        <p:spPr bwMode="auto">
          <a:xfrm>
            <a:off x="6265863" y="1506538"/>
            <a:ext cx="2447925" cy="372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4">
            <a:extLst>
              <a:ext uri="{FF2B5EF4-FFF2-40B4-BE49-F238E27FC236}">
                <a16:creationId xmlns:a16="http://schemas.microsoft.com/office/drawing/2014/main" id="{43E2D4FD-7892-1B71-A00D-CDFC8A6C507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21511" name="ZoneTexte 7">
            <a:extLst>
              <a:ext uri="{FF2B5EF4-FFF2-40B4-BE49-F238E27FC236}">
                <a16:creationId xmlns:a16="http://schemas.microsoft.com/office/drawing/2014/main" id="{27738A32-5408-9D89-D1D4-09BB362F60CB}"/>
              </a:ext>
            </a:extLst>
          </p:cNvPr>
          <p:cNvSpPr txBox="1">
            <a:spLocks noChangeArrowheads="1"/>
          </p:cNvSpPr>
          <p:nvPr/>
        </p:nvSpPr>
        <p:spPr bwMode="auto">
          <a:xfrm>
            <a:off x="611188" y="3254375"/>
            <a:ext cx="52085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rPr>
              <a:t>Une fois le plein développement atteint, il n’y a plus de fumées.</a:t>
            </a:r>
          </a:p>
        </p:txBody>
      </p:sp>
    </p:spTree>
  </p:cSld>
  <p:clrMapOvr>
    <a:masterClrMapping/>
  </p:clrMapOvr>
  <p:transition spd="slow">
    <p:cover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a:extLst>
              <a:ext uri="{FF2B5EF4-FFF2-40B4-BE49-F238E27FC236}">
                <a16:creationId xmlns:a16="http://schemas.microsoft.com/office/drawing/2014/main" id="{C38A7640-64A5-C7C2-D678-3B4E5AB9EDFC}"/>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La combustion</a:t>
            </a:r>
          </a:p>
        </p:txBody>
      </p:sp>
      <p:sp>
        <p:nvSpPr>
          <p:cNvPr id="4099" name="Espace réservé du numéro de diapositive 4">
            <a:extLst>
              <a:ext uri="{FF2B5EF4-FFF2-40B4-BE49-F238E27FC236}">
                <a16:creationId xmlns:a16="http://schemas.microsoft.com/office/drawing/2014/main" id="{FAEA6544-24E7-15A7-FC93-3C93F2EE45B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615DA660-6E29-416A-B65C-53396A995717}" type="slidenum">
              <a:rPr lang="fr-FR" altLang="fr-FR" sz="2000">
                <a:solidFill>
                  <a:srgbClr val="984807"/>
                </a:solidFill>
              </a:rPr>
              <a:pPr algn="r" eaLnBrk="1" hangingPunct="1">
                <a:spcBef>
                  <a:spcPct val="0"/>
                </a:spcBef>
                <a:buFontTx/>
                <a:buNone/>
              </a:pPr>
              <a:t>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C1FFDB3F-078C-574B-609E-9610E853F1BF}"/>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a:extLst>
              <a:ext uri="{FF2B5EF4-FFF2-40B4-BE49-F238E27FC236}">
                <a16:creationId xmlns:a16="http://schemas.microsoft.com/office/drawing/2014/main" id="{697EFF7A-75CF-D89F-0CD6-9B242B2EF798}"/>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a:extLst>
              <a:ext uri="{FF2B5EF4-FFF2-40B4-BE49-F238E27FC236}">
                <a16:creationId xmlns:a16="http://schemas.microsoft.com/office/drawing/2014/main" id="{FFB3098A-C933-6046-C7E2-CEF2106B1E79}"/>
              </a:ext>
            </a:extLst>
          </p:cNvPr>
          <p:cNvSpPr txBox="1">
            <a:spLocks noChangeArrowheads="1"/>
          </p:cNvSpPr>
          <p:nvPr/>
        </p:nvSpPr>
        <p:spPr bwMode="auto">
          <a:xfrm>
            <a:off x="4811713" y="2632075"/>
            <a:ext cx="3821112"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de connaître, le triangle du feu, les différents types de combustion, les classes de feu.</a:t>
            </a:r>
          </a:p>
        </p:txBody>
      </p:sp>
      <p:sp>
        <p:nvSpPr>
          <p:cNvPr id="4103" name="ZoneTexte 15">
            <a:extLst>
              <a:ext uri="{FF2B5EF4-FFF2-40B4-BE49-F238E27FC236}">
                <a16:creationId xmlns:a16="http://schemas.microsoft.com/office/drawing/2014/main" id="{E9886787-1DAC-EE9E-B96A-FF516CA13481}"/>
              </a:ext>
            </a:extLst>
          </p:cNvPr>
          <p:cNvSpPr txBox="1">
            <a:spLocks noChangeArrowheads="1"/>
          </p:cNvSpPr>
          <p:nvPr/>
        </p:nvSpPr>
        <p:spPr bwMode="auto">
          <a:xfrm>
            <a:off x="500063" y="1627188"/>
            <a:ext cx="3795712"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a:latin typeface="Times New Roman" panose="02020603050405020304" pitchFamily="18" charset="0"/>
              </a:rPr>
              <a:t>Généralités / définitions</a:t>
            </a:r>
          </a:p>
          <a:p>
            <a:pPr>
              <a:spcBef>
                <a:spcPct val="0"/>
              </a:spcBef>
              <a:buFontTx/>
              <a:buNone/>
            </a:pPr>
            <a:endParaRPr lang="fr-FR" altLang="fr-FR" sz="2400" b="1">
              <a:latin typeface="Times New Roman" panose="02020603050405020304" pitchFamily="18" charset="0"/>
            </a:endParaRPr>
          </a:p>
          <a:p>
            <a:pPr>
              <a:spcBef>
                <a:spcPct val="0"/>
              </a:spcBef>
              <a:buFontTx/>
              <a:buNone/>
            </a:pPr>
            <a:r>
              <a:rPr lang="fr-FR" altLang="fr-FR" sz="2400" b="1">
                <a:latin typeface="Times New Roman" panose="02020603050405020304" pitchFamily="18" charset="0"/>
              </a:rPr>
              <a:t>Triangle du feu</a:t>
            </a:r>
          </a:p>
          <a:p>
            <a:pPr>
              <a:spcBef>
                <a:spcPct val="0"/>
              </a:spcBef>
              <a:buFontTx/>
              <a:buNone/>
            </a:pPr>
            <a:endParaRPr lang="fr-FR" altLang="fr-FR" sz="2400" b="1">
              <a:latin typeface="Times New Roman" panose="02020603050405020304" pitchFamily="18" charset="0"/>
            </a:endParaRPr>
          </a:p>
          <a:p>
            <a:pPr>
              <a:spcBef>
                <a:spcPct val="0"/>
              </a:spcBef>
              <a:buFontTx/>
              <a:buNone/>
            </a:pPr>
            <a:r>
              <a:rPr lang="fr-FR" altLang="fr-FR" sz="2400" b="1">
                <a:latin typeface="Times New Roman" panose="02020603050405020304" pitchFamily="18" charset="0"/>
              </a:rPr>
              <a:t>Types de combustions</a:t>
            </a:r>
          </a:p>
          <a:p>
            <a:pPr>
              <a:spcBef>
                <a:spcPct val="0"/>
              </a:spcBef>
              <a:buFontTx/>
              <a:buNone/>
            </a:pPr>
            <a:endParaRPr lang="fr-FR" altLang="fr-FR" sz="2400" b="1">
              <a:latin typeface="Times New Roman" panose="02020603050405020304" pitchFamily="18" charset="0"/>
            </a:endParaRPr>
          </a:p>
          <a:p>
            <a:pPr>
              <a:spcBef>
                <a:spcPct val="0"/>
              </a:spcBef>
              <a:buFontTx/>
              <a:buNone/>
            </a:pPr>
            <a:r>
              <a:rPr lang="fr-FR" altLang="fr-FR" sz="2400" b="1">
                <a:latin typeface="Times New Roman" panose="02020603050405020304" pitchFamily="18" charset="0"/>
              </a:rPr>
              <a:t>Caractérisation des combustibles</a:t>
            </a:r>
          </a:p>
          <a:p>
            <a:pPr>
              <a:spcBef>
                <a:spcPct val="0"/>
              </a:spcBef>
              <a:buFontTx/>
              <a:buNone/>
            </a:pPr>
            <a:endParaRPr lang="fr-FR" altLang="fr-FR" sz="2400" b="1">
              <a:latin typeface="Times New Roman" panose="02020603050405020304" pitchFamily="18" charset="0"/>
            </a:endParaRPr>
          </a:p>
          <a:p>
            <a:pPr>
              <a:spcBef>
                <a:spcPct val="0"/>
              </a:spcBef>
              <a:buFontTx/>
              <a:buNone/>
            </a:pPr>
            <a:r>
              <a:rPr lang="fr-FR" altLang="fr-FR" sz="2400" b="1">
                <a:latin typeface="Times New Roman" panose="02020603050405020304" pitchFamily="18" charset="0"/>
              </a:rPr>
              <a:t>Combustion des solides, des liquides et des gaz</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8">
            <a:extLst>
              <a:ext uri="{FF2B5EF4-FFF2-40B4-BE49-F238E27FC236}">
                <a16:creationId xmlns:a16="http://schemas.microsoft.com/office/drawing/2014/main" id="{BC9A1CE3-22D4-91FB-F94E-417C0F7A5D9F}"/>
              </a:ext>
            </a:extLst>
          </p:cNvPr>
          <p:cNvSpPr txBox="1">
            <a:spLocks/>
          </p:cNvSpPr>
          <p:nvPr/>
        </p:nvSpPr>
        <p:spPr bwMode="auto">
          <a:xfrm>
            <a:off x="468313" y="2959100"/>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Triangle du feu</a:t>
            </a:r>
          </a:p>
        </p:txBody>
      </p:sp>
    </p:spTree>
  </p:cSld>
  <p:clrMapOvr>
    <a:masterClrMapping/>
  </p:clrMapOvr>
  <p:transition spd="med">
    <p:blinds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8">
            <a:extLst>
              <a:ext uri="{FF2B5EF4-FFF2-40B4-BE49-F238E27FC236}">
                <a16:creationId xmlns:a16="http://schemas.microsoft.com/office/drawing/2014/main" id="{EB1D9861-ECAB-FBA6-5EA2-92BEE47B7F28}"/>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Triangle du feu</a:t>
            </a:r>
          </a:p>
        </p:txBody>
      </p:sp>
      <p:sp>
        <p:nvSpPr>
          <p:cNvPr id="23555" name="Rectangle 1">
            <a:extLst>
              <a:ext uri="{FF2B5EF4-FFF2-40B4-BE49-F238E27FC236}">
                <a16:creationId xmlns:a16="http://schemas.microsoft.com/office/drawing/2014/main" id="{E1B25385-B306-0055-836A-DA94A3E05BB1}"/>
              </a:ext>
            </a:extLst>
          </p:cNvPr>
          <p:cNvSpPr>
            <a:spLocks noChangeArrowheads="1"/>
          </p:cNvSpPr>
          <p:nvPr/>
        </p:nvSpPr>
        <p:spPr bwMode="auto">
          <a:xfrm>
            <a:off x="414338" y="1316038"/>
            <a:ext cx="8189912"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Traditionnellement le phénomène de feu est schématiquement représenté par le triangle du feu dont les 3 côtés symbolisent les </a:t>
            </a: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3 éléments</a:t>
            </a:r>
            <a:r>
              <a:rPr lang="fr-FR" altLang="fr-FR" sz="2400">
                <a:latin typeface="Times New Roman" panose="02020603050405020304" pitchFamily="18" charset="0"/>
                <a:ea typeface="Calibri" panose="020F0502020204030204" pitchFamily="34" charset="0"/>
                <a:cs typeface="Times New Roman" panose="02020603050405020304" pitchFamily="18" charset="0"/>
              </a:rPr>
              <a:t> nécessaire à une combustion : </a:t>
            </a:r>
          </a:p>
        </p:txBody>
      </p:sp>
      <p:pic>
        <p:nvPicPr>
          <p:cNvPr id="23556" name="Image 1">
            <a:extLst>
              <a:ext uri="{FF2B5EF4-FFF2-40B4-BE49-F238E27FC236}">
                <a16:creationId xmlns:a16="http://schemas.microsoft.com/office/drawing/2014/main" id="{93B102B0-32D4-B74A-2EF9-91623A8FBA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454275"/>
            <a:ext cx="426720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blinds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059">
            <a:extLst>
              <a:ext uri="{FF2B5EF4-FFF2-40B4-BE49-F238E27FC236}">
                <a16:creationId xmlns:a16="http://schemas.microsoft.com/office/drawing/2014/main" id="{D157FC97-BE33-F16A-E530-1C58F84D7F5F}"/>
              </a:ext>
            </a:extLst>
          </p:cNvPr>
          <p:cNvSpPr txBox="1">
            <a:spLocks noChangeArrowheads="1"/>
          </p:cNvSpPr>
          <p:nvPr/>
        </p:nvSpPr>
        <p:spPr bwMode="auto">
          <a:xfrm>
            <a:off x="414338" y="1895475"/>
            <a:ext cx="7924800"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latin typeface="Times New Roman" panose="02020603050405020304" pitchFamily="18" charset="0"/>
                <a:cs typeface="Times New Roman" panose="02020603050405020304" pitchFamily="18" charset="0"/>
              </a:rPr>
              <a:t>Un corps est </a:t>
            </a:r>
            <a:r>
              <a:rPr lang="fr-FR" altLang="fr-FR" sz="2400" b="1">
                <a:latin typeface="Times New Roman" panose="02020603050405020304" pitchFamily="18" charset="0"/>
                <a:cs typeface="Times New Roman" panose="02020603050405020304" pitchFamily="18" charset="0"/>
              </a:rPr>
              <a:t>combustible</a:t>
            </a:r>
            <a:r>
              <a:rPr lang="fr-FR" altLang="fr-FR" sz="2400">
                <a:latin typeface="Times New Roman" panose="02020603050405020304" pitchFamily="18" charset="0"/>
                <a:cs typeface="Times New Roman" panose="02020603050405020304" pitchFamily="18" charset="0"/>
              </a:rPr>
              <a:t> lorsqu'il a la propriété de "brûler".</a:t>
            </a:r>
          </a:p>
          <a:p>
            <a:pPr>
              <a:spcBef>
                <a:spcPct val="50000"/>
              </a:spcBef>
              <a:buFontTx/>
              <a:buNone/>
            </a:pPr>
            <a:r>
              <a:rPr lang="fr-FR" altLang="fr-FR" sz="2400">
                <a:latin typeface="Times New Roman" panose="02020603050405020304" pitchFamily="18" charset="0"/>
                <a:cs typeface="Times New Roman" panose="02020603050405020304" pitchFamily="18" charset="0"/>
              </a:rPr>
              <a:t>Contraire : incombustible.</a:t>
            </a:r>
          </a:p>
        </p:txBody>
      </p:sp>
      <p:sp>
        <p:nvSpPr>
          <p:cNvPr id="24579" name="Titre 8">
            <a:extLst>
              <a:ext uri="{FF2B5EF4-FFF2-40B4-BE49-F238E27FC236}">
                <a16:creationId xmlns:a16="http://schemas.microsoft.com/office/drawing/2014/main" id="{3712BBBA-F03F-E8FD-2EC7-E2A1B375BD6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Triangle du feu</a:t>
            </a:r>
          </a:p>
        </p:txBody>
      </p:sp>
      <p:sp>
        <p:nvSpPr>
          <p:cNvPr id="24580" name="Rectangle 1">
            <a:extLst>
              <a:ext uri="{FF2B5EF4-FFF2-40B4-BE49-F238E27FC236}">
                <a16:creationId xmlns:a16="http://schemas.microsoft.com/office/drawing/2014/main" id="{7593C9D4-A264-B5EA-5E23-17B3FC035AB4}"/>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Combustible :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4581" name="Text Box 2059">
            <a:extLst>
              <a:ext uri="{FF2B5EF4-FFF2-40B4-BE49-F238E27FC236}">
                <a16:creationId xmlns:a16="http://schemas.microsoft.com/office/drawing/2014/main" id="{8F4032E4-9036-75FF-5890-86C19DE38473}"/>
              </a:ext>
            </a:extLst>
          </p:cNvPr>
          <p:cNvSpPr txBox="1">
            <a:spLocks noChangeArrowheads="1"/>
          </p:cNvSpPr>
          <p:nvPr/>
        </p:nvSpPr>
        <p:spPr bwMode="auto">
          <a:xfrm>
            <a:off x="547688" y="3116263"/>
            <a:ext cx="818832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Times New Roman" panose="02020603050405020304" pitchFamily="18" charset="0"/>
              </a:rPr>
              <a:t>Sont dits </a:t>
            </a:r>
            <a:r>
              <a:rPr lang="fr-FR" altLang="fr-FR" sz="2400" b="1" u="sng">
                <a:latin typeface="Times New Roman" panose="02020603050405020304" pitchFamily="18" charset="0"/>
                <a:cs typeface="Times New Roman" panose="02020603050405020304" pitchFamily="18" charset="0"/>
              </a:rPr>
              <a:t>"inflammables"</a:t>
            </a:r>
            <a:r>
              <a:rPr lang="fr-FR" altLang="fr-FR" sz="2400">
                <a:latin typeface="Times New Roman" panose="02020603050405020304" pitchFamily="18" charset="0"/>
                <a:cs typeface="Times New Roman" panose="02020603050405020304" pitchFamily="18" charset="0"/>
              </a:rPr>
              <a:t> les corps combustibles qui s'allument au contact d'une flamme. </a:t>
            </a:r>
          </a:p>
        </p:txBody>
      </p:sp>
      <p:sp>
        <p:nvSpPr>
          <p:cNvPr id="24582" name="Text Box 2059">
            <a:extLst>
              <a:ext uri="{FF2B5EF4-FFF2-40B4-BE49-F238E27FC236}">
                <a16:creationId xmlns:a16="http://schemas.microsoft.com/office/drawing/2014/main" id="{96F65A53-C12C-B100-6DAD-8E5005D8BB7F}"/>
              </a:ext>
            </a:extLst>
          </p:cNvPr>
          <p:cNvSpPr txBox="1">
            <a:spLocks noChangeArrowheads="1"/>
          </p:cNvSpPr>
          <p:nvPr/>
        </p:nvSpPr>
        <p:spPr bwMode="auto">
          <a:xfrm>
            <a:off x="446088" y="4364038"/>
            <a:ext cx="7924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Times New Roman" panose="02020603050405020304" pitchFamily="18" charset="0"/>
              </a:rPr>
              <a:t>Sont dits </a:t>
            </a:r>
            <a:r>
              <a:rPr lang="fr-FR" altLang="fr-FR" sz="2400" b="1" u="sng">
                <a:latin typeface="Times New Roman" panose="02020603050405020304" pitchFamily="18" charset="0"/>
                <a:cs typeface="Times New Roman" panose="02020603050405020304" pitchFamily="18" charset="0"/>
              </a:rPr>
              <a:t>"</a:t>
            </a:r>
            <a:r>
              <a:rPr lang="fr-FR" altLang="fr-FR" sz="2400" b="1" u="sng">
                <a:solidFill>
                  <a:srgbClr val="FF3300"/>
                </a:solidFill>
                <a:latin typeface="Times New Roman" panose="02020603050405020304" pitchFamily="18" charset="0"/>
                <a:cs typeface="Times New Roman" panose="02020603050405020304" pitchFamily="18" charset="0"/>
              </a:rPr>
              <a:t>in</a:t>
            </a:r>
            <a:r>
              <a:rPr lang="fr-FR" altLang="fr-FR" sz="2400" b="1" u="sng">
                <a:latin typeface="Times New Roman" panose="02020603050405020304" pitchFamily="18" charset="0"/>
                <a:cs typeface="Times New Roman" panose="02020603050405020304" pitchFamily="18" charset="0"/>
              </a:rPr>
              <a:t>inflammables"</a:t>
            </a:r>
            <a:r>
              <a:rPr lang="fr-FR" altLang="fr-FR" sz="2400">
                <a:latin typeface="Times New Roman" panose="02020603050405020304" pitchFamily="18" charset="0"/>
                <a:cs typeface="Times New Roman" panose="02020603050405020304" pitchFamily="18" charset="0"/>
              </a:rPr>
              <a:t> ceux qui, tout en étant combustibles, cessent de brûler lorsqu'ils ne sont plus soumis à l'action de la chaleur : exemple la laine.</a:t>
            </a:r>
          </a:p>
        </p:txBody>
      </p:sp>
    </p:spTree>
  </p:cSld>
  <p:clrMapOvr>
    <a:masterClrMapping/>
  </p:clrMapOvr>
  <p:transition spd="med">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059">
            <a:extLst>
              <a:ext uri="{FF2B5EF4-FFF2-40B4-BE49-F238E27FC236}">
                <a16:creationId xmlns:a16="http://schemas.microsoft.com/office/drawing/2014/main" id="{1FED2F5B-978A-C02F-54ED-6BF2C7916B64}"/>
              </a:ext>
            </a:extLst>
          </p:cNvPr>
          <p:cNvSpPr txBox="1">
            <a:spLocks noChangeArrowheads="1"/>
          </p:cNvSpPr>
          <p:nvPr/>
        </p:nvSpPr>
        <p:spPr bwMode="auto">
          <a:xfrm>
            <a:off x="466725" y="1878013"/>
            <a:ext cx="79248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latin typeface="Times New Roman" panose="02020603050405020304" pitchFamily="18" charset="0"/>
                <a:cs typeface="Times New Roman" panose="02020603050405020304" pitchFamily="18" charset="0"/>
              </a:rPr>
              <a:t>Corps peut se présenter sous les 3 états de la matière :</a:t>
            </a:r>
          </a:p>
        </p:txBody>
      </p:sp>
      <p:pic>
        <p:nvPicPr>
          <p:cNvPr id="25603" name="Picture 2066" descr="F:\PHOTOS\OUTDOOR\603000\603026.BMP">
            <a:extLst>
              <a:ext uri="{FF2B5EF4-FFF2-40B4-BE49-F238E27FC236}">
                <a16:creationId xmlns:a16="http://schemas.microsoft.com/office/drawing/2014/main" id="{140D5F2B-5F01-DAD8-86DC-FB2BC929E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2517775"/>
            <a:ext cx="2173288"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068" descr="F:\PHOTOS\OUTDOOR\604000\604005.BMP">
            <a:extLst>
              <a:ext uri="{FF2B5EF4-FFF2-40B4-BE49-F238E27FC236}">
                <a16:creationId xmlns:a16="http://schemas.microsoft.com/office/drawing/2014/main" id="{013708DF-A796-F62C-9465-CF03EF1204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038600"/>
            <a:ext cx="25908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070" descr="K:\Images\Photos\Vues diverses\10 Mesnil-Saint-Père 01.jpg">
            <a:extLst>
              <a:ext uri="{FF2B5EF4-FFF2-40B4-BE49-F238E27FC236}">
                <a16:creationId xmlns:a16="http://schemas.microsoft.com/office/drawing/2014/main" id="{848005AC-2FEC-0F42-34E5-E1AD1A18619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114800"/>
            <a:ext cx="2514600"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itre 8">
            <a:extLst>
              <a:ext uri="{FF2B5EF4-FFF2-40B4-BE49-F238E27FC236}">
                <a16:creationId xmlns:a16="http://schemas.microsoft.com/office/drawing/2014/main" id="{573D346A-2129-12CC-5097-E4BA307D06B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Triangle du feu</a:t>
            </a:r>
          </a:p>
        </p:txBody>
      </p:sp>
      <p:sp>
        <p:nvSpPr>
          <p:cNvPr id="25607" name="Rectangle 1">
            <a:extLst>
              <a:ext uri="{FF2B5EF4-FFF2-40B4-BE49-F238E27FC236}">
                <a16:creationId xmlns:a16="http://schemas.microsoft.com/office/drawing/2014/main" id="{15A89587-79C7-8646-1DD8-3D8FF473FAFB}"/>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Combustible :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5608" name="Text Box 2059">
            <a:extLst>
              <a:ext uri="{FF2B5EF4-FFF2-40B4-BE49-F238E27FC236}">
                <a16:creationId xmlns:a16="http://schemas.microsoft.com/office/drawing/2014/main" id="{C8690DAC-A965-5AA2-CF26-D499F5EFAA9E}"/>
              </a:ext>
            </a:extLst>
          </p:cNvPr>
          <p:cNvSpPr txBox="1">
            <a:spLocks noChangeArrowheads="1"/>
          </p:cNvSpPr>
          <p:nvPr/>
        </p:nvSpPr>
        <p:spPr bwMode="auto">
          <a:xfrm>
            <a:off x="3203575" y="3605213"/>
            <a:ext cx="11525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latin typeface="Times New Roman" panose="02020603050405020304" pitchFamily="18" charset="0"/>
                <a:cs typeface="Times New Roman" panose="02020603050405020304" pitchFamily="18" charset="0"/>
              </a:rPr>
              <a:t>Liquide</a:t>
            </a:r>
          </a:p>
        </p:txBody>
      </p:sp>
      <p:sp>
        <p:nvSpPr>
          <p:cNvPr id="25609" name="Text Box 2059">
            <a:extLst>
              <a:ext uri="{FF2B5EF4-FFF2-40B4-BE49-F238E27FC236}">
                <a16:creationId xmlns:a16="http://schemas.microsoft.com/office/drawing/2014/main" id="{2B19E804-0D58-C2B8-1989-1F5C58844FA4}"/>
              </a:ext>
            </a:extLst>
          </p:cNvPr>
          <p:cNvSpPr txBox="1">
            <a:spLocks noChangeArrowheads="1"/>
          </p:cNvSpPr>
          <p:nvPr/>
        </p:nvSpPr>
        <p:spPr bwMode="auto">
          <a:xfrm>
            <a:off x="1685925" y="5700713"/>
            <a:ext cx="120967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50000"/>
              </a:spcBef>
              <a:buFontTx/>
              <a:buNone/>
            </a:pPr>
            <a:r>
              <a:rPr lang="fr-FR" altLang="fr-FR" sz="2400">
                <a:latin typeface="Times New Roman" panose="02020603050405020304" pitchFamily="18" charset="0"/>
                <a:cs typeface="Times New Roman" panose="02020603050405020304" pitchFamily="18" charset="0"/>
              </a:rPr>
              <a:t>Solide</a:t>
            </a:r>
          </a:p>
        </p:txBody>
      </p:sp>
      <p:sp>
        <p:nvSpPr>
          <p:cNvPr id="25610" name="Text Box 2059">
            <a:extLst>
              <a:ext uri="{FF2B5EF4-FFF2-40B4-BE49-F238E27FC236}">
                <a16:creationId xmlns:a16="http://schemas.microsoft.com/office/drawing/2014/main" id="{4688891C-4014-A92A-B24F-7AE34C1A1400}"/>
              </a:ext>
            </a:extLst>
          </p:cNvPr>
          <p:cNvSpPr txBox="1">
            <a:spLocks noChangeArrowheads="1"/>
          </p:cNvSpPr>
          <p:nvPr/>
        </p:nvSpPr>
        <p:spPr bwMode="auto">
          <a:xfrm>
            <a:off x="5791200" y="4013200"/>
            <a:ext cx="1223963"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latin typeface="Times New Roman" panose="02020603050405020304" pitchFamily="18" charset="0"/>
                <a:cs typeface="Times New Roman" panose="02020603050405020304" pitchFamily="18" charset="0"/>
              </a:rPr>
              <a:t>Gazeux</a:t>
            </a:r>
          </a:p>
        </p:txBody>
      </p:sp>
    </p:spTree>
  </p:cSld>
  <p:clrMapOvr>
    <a:masterClrMapping/>
  </p:clrMapOvr>
  <p:transition spd="med">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WordArt 1031">
            <a:extLst>
              <a:ext uri="{FF2B5EF4-FFF2-40B4-BE49-F238E27FC236}">
                <a16:creationId xmlns:a16="http://schemas.microsoft.com/office/drawing/2014/main" id="{E72CEF55-165C-8F49-61B5-7167DC4E0BB6}"/>
              </a:ext>
            </a:extLst>
          </p:cNvPr>
          <p:cNvSpPr>
            <a:spLocks noChangeArrowheads="1" noChangeShapeType="1" noTextEdit="1"/>
          </p:cNvSpPr>
          <p:nvPr/>
        </p:nvSpPr>
        <p:spPr bwMode="auto">
          <a:xfrm>
            <a:off x="2971800" y="3276600"/>
            <a:ext cx="2609850" cy="647700"/>
          </a:xfrm>
          <a:prstGeom prst="rect">
            <a:avLst/>
          </a:prstGeom>
        </p:spPr>
        <p:txBody>
          <a:bodyPr wrap="none" fromWordArt="1">
            <a:prstTxWarp prst="textPlain">
              <a:avLst>
                <a:gd name="adj" fmla="val 50000"/>
              </a:avLst>
            </a:prstTxWarp>
          </a:bodyPr>
          <a:lstStyle/>
          <a:p>
            <a:r>
              <a:rPr lang="fr-FR" sz="3600"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panose="020B0A04020102020204" pitchFamily="34" charset="0"/>
              </a:rPr>
              <a:t>L'Oxygène</a:t>
            </a:r>
          </a:p>
        </p:txBody>
      </p:sp>
      <p:sp>
        <p:nvSpPr>
          <p:cNvPr id="26627" name="Text Box 1032">
            <a:extLst>
              <a:ext uri="{FF2B5EF4-FFF2-40B4-BE49-F238E27FC236}">
                <a16:creationId xmlns:a16="http://schemas.microsoft.com/office/drawing/2014/main" id="{6DCBF8DD-C230-0139-69A3-390CBA4B1A4D}"/>
              </a:ext>
            </a:extLst>
          </p:cNvPr>
          <p:cNvSpPr txBox="1">
            <a:spLocks noChangeArrowheads="1"/>
          </p:cNvSpPr>
          <p:nvPr/>
        </p:nvSpPr>
        <p:spPr bwMode="auto">
          <a:xfrm>
            <a:off x="576263" y="1965325"/>
            <a:ext cx="6781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latin typeface="Times New Roman" panose="02020603050405020304" pitchFamily="18" charset="0"/>
                <a:cs typeface="Times New Roman" panose="02020603050405020304" pitchFamily="18" charset="0"/>
              </a:rPr>
              <a:t>Au niveau du </a:t>
            </a:r>
            <a:r>
              <a:rPr lang="fr-FR" altLang="fr-FR" sz="2400" b="1">
                <a:solidFill>
                  <a:schemeClr val="accent2"/>
                </a:solidFill>
                <a:latin typeface="Times New Roman" panose="02020603050405020304" pitchFamily="18" charset="0"/>
                <a:cs typeface="Times New Roman" panose="02020603050405020304" pitchFamily="18" charset="0"/>
              </a:rPr>
              <a:t>comburant</a:t>
            </a:r>
            <a:r>
              <a:rPr lang="fr-FR" altLang="fr-FR" sz="2400">
                <a:latin typeface="Times New Roman" panose="02020603050405020304" pitchFamily="18" charset="0"/>
                <a:cs typeface="Times New Roman" panose="02020603050405020304" pitchFamily="18" charset="0"/>
              </a:rPr>
              <a:t>, 1 seul est à considérer :</a:t>
            </a:r>
          </a:p>
        </p:txBody>
      </p:sp>
      <p:sp>
        <p:nvSpPr>
          <p:cNvPr id="26628" name="Rectangle 1">
            <a:extLst>
              <a:ext uri="{FF2B5EF4-FFF2-40B4-BE49-F238E27FC236}">
                <a16:creationId xmlns:a16="http://schemas.microsoft.com/office/drawing/2014/main" id="{6DCB9053-2639-1120-F237-674ACD821667}"/>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Comburant :</a:t>
            </a:r>
            <a:endParaRPr lang="fr-FR" altLang="fr-FR" sz="2400" b="1">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629" name="Titre 8">
            <a:extLst>
              <a:ext uri="{FF2B5EF4-FFF2-40B4-BE49-F238E27FC236}">
                <a16:creationId xmlns:a16="http://schemas.microsoft.com/office/drawing/2014/main" id="{0C5007BC-AAB9-E35A-9F15-95BFB16BB1BD}"/>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Triangle du feu</a:t>
            </a:r>
          </a:p>
        </p:txBody>
      </p:sp>
      <p:pic>
        <p:nvPicPr>
          <p:cNvPr id="26630" name="Image 2">
            <a:extLst>
              <a:ext uri="{FF2B5EF4-FFF2-40B4-BE49-F238E27FC236}">
                <a16:creationId xmlns:a16="http://schemas.microsoft.com/office/drawing/2014/main" id="{2EA9B4FC-CA9E-B5CD-7087-AB8325E2740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72225" y="4437063"/>
            <a:ext cx="23272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Image 7">
            <a:extLst>
              <a:ext uri="{FF2B5EF4-FFF2-40B4-BE49-F238E27FC236}">
                <a16:creationId xmlns:a16="http://schemas.microsoft.com/office/drawing/2014/main" id="{F96654D3-8194-0CBB-540E-F44D0FD25D4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5445125"/>
            <a:ext cx="10223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Image 14">
            <a:extLst>
              <a:ext uri="{FF2B5EF4-FFF2-40B4-BE49-F238E27FC236}">
                <a16:creationId xmlns:a16="http://schemas.microsoft.com/office/drawing/2014/main" id="{6D938E6D-3396-E678-B749-45CE555BCE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8913" y="5157788"/>
            <a:ext cx="1020762"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Image 15">
            <a:extLst>
              <a:ext uri="{FF2B5EF4-FFF2-40B4-BE49-F238E27FC236}">
                <a16:creationId xmlns:a16="http://schemas.microsoft.com/office/drawing/2014/main" id="{E4EF18B4-E983-9D9E-8D9A-B654BA4BEC9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838" y="2871788"/>
            <a:ext cx="10223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Image 16">
            <a:extLst>
              <a:ext uri="{FF2B5EF4-FFF2-40B4-BE49-F238E27FC236}">
                <a16:creationId xmlns:a16="http://schemas.microsoft.com/office/drawing/2014/main" id="{A617978F-9F5E-CE18-AD45-73FE8FE87ED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31100" y="1377950"/>
            <a:ext cx="10223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Image 17">
            <a:extLst>
              <a:ext uri="{FF2B5EF4-FFF2-40B4-BE49-F238E27FC236}">
                <a16:creationId xmlns:a16="http://schemas.microsoft.com/office/drawing/2014/main" id="{61ECA2DA-5C36-FB47-007D-4A63AEF52E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0763" y="4221163"/>
            <a:ext cx="1020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Image 18">
            <a:extLst>
              <a:ext uri="{FF2B5EF4-FFF2-40B4-BE49-F238E27FC236}">
                <a16:creationId xmlns:a16="http://schemas.microsoft.com/office/drawing/2014/main" id="{05964E23-3E84-F445-23AC-9FBE901CF13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1513" y="2663825"/>
            <a:ext cx="1020762"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030">
            <a:extLst>
              <a:ext uri="{FF2B5EF4-FFF2-40B4-BE49-F238E27FC236}">
                <a16:creationId xmlns:a16="http://schemas.microsoft.com/office/drawing/2014/main" id="{C75577F7-9343-6971-1339-041EB5074049}"/>
              </a:ext>
            </a:extLst>
          </p:cNvPr>
          <p:cNvSpPr txBox="1">
            <a:spLocks noChangeArrowheads="1"/>
          </p:cNvSpPr>
          <p:nvPr/>
        </p:nvSpPr>
        <p:spPr bwMode="auto">
          <a:xfrm>
            <a:off x="468313" y="1368425"/>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u="sng">
                <a:solidFill>
                  <a:srgbClr val="FF3300"/>
                </a:solidFill>
                <a:latin typeface="Times New Roman" panose="02020603050405020304" pitchFamily="18" charset="0"/>
                <a:cs typeface="Times New Roman" panose="02020603050405020304" pitchFamily="18" charset="0"/>
              </a:rPr>
              <a:t>Energie d’activation</a:t>
            </a:r>
            <a:r>
              <a:rPr lang="fr-FR" altLang="fr-FR" sz="2400" b="1" u="sng">
                <a:latin typeface="Times New Roman" panose="02020603050405020304" pitchFamily="18" charset="0"/>
                <a:cs typeface="Times New Roman" panose="02020603050405020304" pitchFamily="18" charset="0"/>
              </a:rPr>
              <a:t> :</a:t>
            </a:r>
            <a:r>
              <a:rPr lang="fr-FR" altLang="fr-FR" sz="2400">
                <a:latin typeface="Times New Roman" panose="02020603050405020304" pitchFamily="18" charset="0"/>
                <a:cs typeface="Times New Roman" panose="02020603050405020304" pitchFamily="18" charset="0"/>
              </a:rPr>
              <a:t> peut avoir des origines diverses :</a:t>
            </a:r>
          </a:p>
        </p:txBody>
      </p:sp>
      <p:sp>
        <p:nvSpPr>
          <p:cNvPr id="27651" name="Text Box 1034">
            <a:extLst>
              <a:ext uri="{FF2B5EF4-FFF2-40B4-BE49-F238E27FC236}">
                <a16:creationId xmlns:a16="http://schemas.microsoft.com/office/drawing/2014/main" id="{8E60BC6B-A391-113D-15F4-613F215E2244}"/>
              </a:ext>
            </a:extLst>
          </p:cNvPr>
          <p:cNvSpPr txBox="1">
            <a:spLocks noChangeArrowheads="1"/>
          </p:cNvSpPr>
          <p:nvPr/>
        </p:nvSpPr>
        <p:spPr bwMode="auto">
          <a:xfrm>
            <a:off x="609600" y="2286000"/>
            <a:ext cx="800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solidFill>
                  <a:srgbClr val="FF3300"/>
                </a:solidFill>
                <a:latin typeface="Times New Roman" panose="02020603050405020304" pitchFamily="18" charset="0"/>
                <a:cs typeface="Times New Roman" panose="02020603050405020304" pitchFamily="18" charset="0"/>
              </a:rPr>
              <a:t>Thermique </a:t>
            </a:r>
            <a:r>
              <a:rPr lang="fr-FR" altLang="fr-FR" sz="2400">
                <a:latin typeface="Times New Roman" panose="02020603050405020304" pitchFamily="18" charset="0"/>
                <a:cs typeface="Times New Roman" panose="02020603050405020304" pitchFamily="18" charset="0"/>
              </a:rPr>
              <a:t>: flammes, bout rouge de cigarette, foudre, etc.,</a:t>
            </a:r>
          </a:p>
        </p:txBody>
      </p:sp>
      <p:sp>
        <p:nvSpPr>
          <p:cNvPr id="27652" name="Text Box 1038">
            <a:extLst>
              <a:ext uri="{FF2B5EF4-FFF2-40B4-BE49-F238E27FC236}">
                <a16:creationId xmlns:a16="http://schemas.microsoft.com/office/drawing/2014/main" id="{FA4A207C-B825-1C34-6561-1B0CE7FA3098}"/>
              </a:ext>
            </a:extLst>
          </p:cNvPr>
          <p:cNvSpPr txBox="1">
            <a:spLocks noChangeArrowheads="1"/>
          </p:cNvSpPr>
          <p:nvPr/>
        </p:nvSpPr>
        <p:spPr bwMode="auto">
          <a:xfrm>
            <a:off x="636588" y="2941638"/>
            <a:ext cx="68580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solidFill>
                  <a:srgbClr val="993366"/>
                </a:solidFill>
                <a:latin typeface="Times New Roman" panose="02020603050405020304" pitchFamily="18" charset="0"/>
                <a:cs typeface="Times New Roman" panose="02020603050405020304" pitchFamily="18" charset="0"/>
              </a:rPr>
              <a:t>Électrique</a:t>
            </a:r>
            <a:r>
              <a:rPr lang="fr-FR" altLang="fr-FR" sz="2400">
                <a:latin typeface="Times New Roman" panose="02020603050405020304" pitchFamily="18" charset="0"/>
                <a:cs typeface="Times New Roman" panose="02020603050405020304" pitchFamily="18" charset="0"/>
              </a:rPr>
              <a:t> : étincelle, électricité statique,</a:t>
            </a:r>
          </a:p>
        </p:txBody>
      </p:sp>
      <p:sp>
        <p:nvSpPr>
          <p:cNvPr id="27653" name="Text Box 1039">
            <a:extLst>
              <a:ext uri="{FF2B5EF4-FFF2-40B4-BE49-F238E27FC236}">
                <a16:creationId xmlns:a16="http://schemas.microsoft.com/office/drawing/2014/main" id="{E1E72C12-C566-B6D0-8CF5-C97C6ADF6CD9}"/>
              </a:ext>
            </a:extLst>
          </p:cNvPr>
          <p:cNvSpPr txBox="1">
            <a:spLocks noChangeArrowheads="1"/>
          </p:cNvSpPr>
          <p:nvPr/>
        </p:nvSpPr>
        <p:spPr bwMode="auto">
          <a:xfrm>
            <a:off x="638175" y="3600450"/>
            <a:ext cx="6400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solidFill>
                  <a:srgbClr val="339933"/>
                </a:solidFill>
                <a:latin typeface="Times New Roman" panose="02020603050405020304" pitchFamily="18" charset="0"/>
                <a:cs typeface="Times New Roman" panose="02020603050405020304" pitchFamily="18" charset="0"/>
              </a:rPr>
              <a:t>Biologique </a:t>
            </a:r>
            <a:r>
              <a:rPr lang="fr-FR" altLang="fr-FR" sz="2400">
                <a:latin typeface="Times New Roman" panose="02020603050405020304" pitchFamily="18" charset="0"/>
                <a:cs typeface="Times New Roman" panose="02020603050405020304" pitchFamily="18" charset="0"/>
              </a:rPr>
              <a:t>: fermentation,</a:t>
            </a:r>
          </a:p>
        </p:txBody>
      </p:sp>
      <p:sp>
        <p:nvSpPr>
          <p:cNvPr id="27654" name="Text Box 1040">
            <a:extLst>
              <a:ext uri="{FF2B5EF4-FFF2-40B4-BE49-F238E27FC236}">
                <a16:creationId xmlns:a16="http://schemas.microsoft.com/office/drawing/2014/main" id="{E92FF645-DDE3-598E-C9B3-180D4A8317F4}"/>
              </a:ext>
            </a:extLst>
          </p:cNvPr>
          <p:cNvSpPr txBox="1">
            <a:spLocks noChangeArrowheads="1"/>
          </p:cNvSpPr>
          <p:nvPr/>
        </p:nvSpPr>
        <p:spPr bwMode="auto">
          <a:xfrm>
            <a:off x="636588" y="4267200"/>
            <a:ext cx="667861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solidFill>
                  <a:srgbClr val="996633"/>
                </a:solidFill>
                <a:latin typeface="Times New Roman" panose="02020603050405020304" pitchFamily="18" charset="0"/>
                <a:cs typeface="Times New Roman" panose="02020603050405020304" pitchFamily="18" charset="0"/>
              </a:rPr>
              <a:t>Mécanique</a:t>
            </a:r>
            <a:r>
              <a:rPr lang="fr-FR" altLang="fr-FR" sz="2400">
                <a:latin typeface="Times New Roman" panose="02020603050405020304" pitchFamily="18" charset="0"/>
                <a:cs typeface="Times New Roman" panose="02020603050405020304" pitchFamily="18" charset="0"/>
              </a:rPr>
              <a:t> : frottement, choc, compression, etc.,</a:t>
            </a:r>
          </a:p>
        </p:txBody>
      </p:sp>
      <p:sp>
        <p:nvSpPr>
          <p:cNvPr id="27655" name="Titre 8">
            <a:extLst>
              <a:ext uri="{FF2B5EF4-FFF2-40B4-BE49-F238E27FC236}">
                <a16:creationId xmlns:a16="http://schemas.microsoft.com/office/drawing/2014/main" id="{CE7BA0B7-6D42-0B7B-9AE4-DD6403E5B2D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Triangle du feu</a:t>
            </a:r>
          </a:p>
        </p:txBody>
      </p:sp>
      <p:sp>
        <p:nvSpPr>
          <p:cNvPr id="27656" name="Text Box 1040">
            <a:extLst>
              <a:ext uri="{FF2B5EF4-FFF2-40B4-BE49-F238E27FC236}">
                <a16:creationId xmlns:a16="http://schemas.microsoft.com/office/drawing/2014/main" id="{C7C66056-1B69-5EFB-7011-1394CAF48266}"/>
              </a:ext>
            </a:extLst>
          </p:cNvPr>
          <p:cNvSpPr txBox="1">
            <a:spLocks noChangeArrowheads="1"/>
          </p:cNvSpPr>
          <p:nvPr/>
        </p:nvSpPr>
        <p:spPr bwMode="auto">
          <a:xfrm>
            <a:off x="609600" y="5027613"/>
            <a:ext cx="5791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solidFill>
                  <a:schemeClr val="hlink"/>
                </a:solidFill>
                <a:latin typeface="Times New Roman" panose="02020603050405020304" pitchFamily="18" charset="0"/>
                <a:cs typeface="Times New Roman" panose="02020603050405020304" pitchFamily="18" charset="0"/>
              </a:rPr>
              <a:t>Chimique</a:t>
            </a:r>
            <a:r>
              <a:rPr lang="fr-FR" altLang="fr-FR" sz="2000">
                <a:solidFill>
                  <a:schemeClr val="hlink"/>
                </a:solidFill>
                <a:latin typeface="Times New Roman" panose="02020603050405020304" pitchFamily="18" charset="0"/>
                <a:cs typeface="Times New Roman" panose="02020603050405020304" pitchFamily="18" charset="0"/>
              </a:rPr>
              <a:t> </a:t>
            </a:r>
            <a:r>
              <a:rPr lang="fr-FR" altLang="fr-FR" sz="2000">
                <a:latin typeface="Times New Roman" panose="02020603050405020304" pitchFamily="18" charset="0"/>
                <a:cs typeface="Times New Roman" panose="02020603050405020304" pitchFamily="18" charset="0"/>
              </a:rPr>
              <a:t>: réaction exothermique, </a:t>
            </a:r>
          </a:p>
        </p:txBody>
      </p:sp>
    </p:spTree>
  </p:cSld>
  <p:clrMapOvr>
    <a:masterClrMapping/>
  </p:clrMapOvr>
  <p:transition spd="slow">
    <p:checke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8">
            <a:extLst>
              <a:ext uri="{FF2B5EF4-FFF2-40B4-BE49-F238E27FC236}">
                <a16:creationId xmlns:a16="http://schemas.microsoft.com/office/drawing/2014/main" id="{9F9B601A-8D69-9F60-3C58-5AAC129B66D0}"/>
              </a:ext>
            </a:extLst>
          </p:cNvPr>
          <p:cNvSpPr>
            <a:spLocks noGrp="1"/>
          </p:cNvSpPr>
          <p:nvPr>
            <p:ph type="title" idx="4294967295"/>
          </p:nvPr>
        </p:nvSpPr>
        <p:spPr>
          <a:xfrm>
            <a:off x="971550" y="2852738"/>
            <a:ext cx="7742238" cy="939800"/>
          </a:xfrm>
        </p:spPr>
        <p:txBody>
          <a:bodyPr/>
          <a:lstStyle/>
          <a:p>
            <a:pPr eaLnBrk="1" hangingPunct="1"/>
            <a:r>
              <a:rPr lang="fr-FR" altLang="fr-FR" sz="3200" b="1">
                <a:solidFill>
                  <a:srgbClr val="984807"/>
                </a:solidFill>
              </a:rPr>
              <a:t>Types de combustion</a:t>
            </a:r>
          </a:p>
        </p:txBody>
      </p:sp>
    </p:spTree>
  </p:cSld>
  <p:clrMapOvr>
    <a:masterClrMapping/>
  </p:clrMapOvr>
  <p:transition spd="med">
    <p:zo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053">
            <a:extLst>
              <a:ext uri="{FF2B5EF4-FFF2-40B4-BE49-F238E27FC236}">
                <a16:creationId xmlns:a16="http://schemas.microsoft.com/office/drawing/2014/main" id="{AF55944E-0023-E5C7-BE8F-89CE845CBDB0}"/>
              </a:ext>
            </a:extLst>
          </p:cNvPr>
          <p:cNvSpPr txBox="1">
            <a:spLocks noChangeArrowheads="1"/>
          </p:cNvSpPr>
          <p:nvPr/>
        </p:nvSpPr>
        <p:spPr bwMode="auto">
          <a:xfrm>
            <a:off x="457200" y="1371600"/>
            <a:ext cx="46910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u="sng">
                <a:latin typeface="Times New Roman" panose="02020603050405020304" pitchFamily="18" charset="0"/>
                <a:cs typeface="Times New Roman" panose="02020603050405020304" pitchFamily="18" charset="0"/>
              </a:rPr>
              <a:t>La combustion peut-être : </a:t>
            </a:r>
          </a:p>
        </p:txBody>
      </p:sp>
      <p:sp>
        <p:nvSpPr>
          <p:cNvPr id="29699" name="Titre 8">
            <a:extLst>
              <a:ext uri="{FF2B5EF4-FFF2-40B4-BE49-F238E27FC236}">
                <a16:creationId xmlns:a16="http://schemas.microsoft.com/office/drawing/2014/main" id="{AC162896-F9AD-D3BB-D3C8-E0ACC99AC933}"/>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29700" name="Rectangle 2">
            <a:extLst>
              <a:ext uri="{FF2B5EF4-FFF2-40B4-BE49-F238E27FC236}">
                <a16:creationId xmlns:a16="http://schemas.microsoft.com/office/drawing/2014/main" id="{0E57E2B0-ED38-AA13-0DE0-9E88D1E5E0F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000">
                <a:solidFill>
                  <a:schemeClr val="tx1"/>
                </a:solidFill>
                <a:latin typeface="Times New Roman" panose="02020603050405020304" pitchFamily="18" charset="0"/>
              </a:defRPr>
            </a:lvl1pPr>
            <a:lvl2pPr marL="742950" indent="-285750">
              <a:defRPr sz="2000">
                <a:solidFill>
                  <a:schemeClr val="tx1"/>
                </a:solidFill>
                <a:latin typeface="Times New Roman" panose="02020603050405020304" pitchFamily="18" charset="0"/>
              </a:defRPr>
            </a:lvl2pPr>
            <a:lvl3pPr marL="1143000" indent="-228600">
              <a:defRPr sz="2000">
                <a:solidFill>
                  <a:schemeClr val="tx1"/>
                </a:solidFill>
                <a:latin typeface="Times New Roman" panose="02020603050405020304" pitchFamily="18" charset="0"/>
              </a:defRPr>
            </a:lvl3pPr>
            <a:lvl4pPr marL="1600200" indent="-228600">
              <a:defRPr sz="2000">
                <a:solidFill>
                  <a:schemeClr val="tx1"/>
                </a:solidFill>
                <a:latin typeface="Times New Roman" panose="02020603050405020304" pitchFamily="18" charset="0"/>
              </a:defRPr>
            </a:lvl4pPr>
            <a:lvl5pPr marL="2057400" indent="-228600">
              <a:defRPr sz="2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defRPr>
            </a:lvl9pPr>
          </a:lstStyle>
          <a:p>
            <a:endParaRPr lang="fr-FR" altLang="fr-FR"/>
          </a:p>
        </p:txBody>
      </p:sp>
      <p:pic>
        <p:nvPicPr>
          <p:cNvPr id="29701" name="Picture 1">
            <a:extLst>
              <a:ext uri="{FF2B5EF4-FFF2-40B4-BE49-F238E27FC236}">
                <a16:creationId xmlns:a16="http://schemas.microsoft.com/office/drawing/2014/main" id="{B0518519-A8B9-2FED-3C83-32B9A2B33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236" t="22249" r="6056" b="59557"/>
          <a:stretch>
            <a:fillRect/>
          </a:stretch>
        </p:blipFill>
        <p:spPr bwMode="auto">
          <a:xfrm>
            <a:off x="330200" y="2349500"/>
            <a:ext cx="8510588"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053">
            <a:extLst>
              <a:ext uri="{FF2B5EF4-FFF2-40B4-BE49-F238E27FC236}">
                <a16:creationId xmlns:a16="http://schemas.microsoft.com/office/drawing/2014/main" id="{82E95817-11C7-2C59-C61C-04713B728F01}"/>
              </a:ext>
            </a:extLst>
          </p:cNvPr>
          <p:cNvSpPr txBox="1">
            <a:spLocks noChangeArrowheads="1"/>
          </p:cNvSpPr>
          <p:nvPr/>
        </p:nvSpPr>
        <p:spPr bwMode="auto">
          <a:xfrm>
            <a:off x="457200" y="1371600"/>
            <a:ext cx="46910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u="sng">
                <a:latin typeface="Times New Roman" panose="02020603050405020304" pitchFamily="18" charset="0"/>
                <a:cs typeface="Times New Roman" panose="02020603050405020304" pitchFamily="18" charset="0"/>
              </a:rPr>
              <a:t>La combustion peut-être : </a:t>
            </a:r>
          </a:p>
        </p:txBody>
      </p:sp>
      <p:sp>
        <p:nvSpPr>
          <p:cNvPr id="30723" name="Text Box 2054">
            <a:extLst>
              <a:ext uri="{FF2B5EF4-FFF2-40B4-BE49-F238E27FC236}">
                <a16:creationId xmlns:a16="http://schemas.microsoft.com/office/drawing/2014/main" id="{ED89B99B-41BA-28D3-AE56-878217487643}"/>
              </a:ext>
            </a:extLst>
          </p:cNvPr>
          <p:cNvSpPr txBox="1">
            <a:spLocks noChangeArrowheads="1"/>
          </p:cNvSpPr>
          <p:nvPr/>
        </p:nvSpPr>
        <p:spPr bwMode="auto">
          <a:xfrm>
            <a:off x="533400" y="1981200"/>
            <a:ext cx="3352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a:solidFill>
                  <a:srgbClr val="FF3300"/>
                </a:solidFill>
                <a:latin typeface="Times New Roman" panose="02020603050405020304" pitchFamily="18" charset="0"/>
                <a:cs typeface="Times New Roman" panose="02020603050405020304" pitchFamily="18" charset="0"/>
              </a:rPr>
              <a:t>Lente :</a:t>
            </a:r>
            <a:endParaRPr lang="fr-FR" altLang="fr-FR" sz="2400" b="1">
              <a:solidFill>
                <a:srgbClr val="993366"/>
              </a:solidFill>
              <a:latin typeface="Times New Roman" panose="02020603050405020304" pitchFamily="18" charset="0"/>
              <a:cs typeface="Times New Roman" panose="02020603050405020304" pitchFamily="18" charset="0"/>
            </a:endParaRPr>
          </a:p>
        </p:txBody>
      </p:sp>
      <p:sp>
        <p:nvSpPr>
          <p:cNvPr id="30724" name="Titre 8">
            <a:extLst>
              <a:ext uri="{FF2B5EF4-FFF2-40B4-BE49-F238E27FC236}">
                <a16:creationId xmlns:a16="http://schemas.microsoft.com/office/drawing/2014/main" id="{C934FB87-EB42-DFA5-EFBB-2F59C318EB8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30725" name="Rectangle 9">
            <a:extLst>
              <a:ext uri="{FF2B5EF4-FFF2-40B4-BE49-F238E27FC236}">
                <a16:creationId xmlns:a16="http://schemas.microsoft.com/office/drawing/2014/main" id="{BD289195-9800-83CE-7BBE-E7291D16B49A}"/>
              </a:ext>
            </a:extLst>
          </p:cNvPr>
          <p:cNvSpPr>
            <a:spLocks noChangeArrowheads="1"/>
          </p:cNvSpPr>
          <p:nvPr/>
        </p:nvSpPr>
        <p:spPr bwMode="auto">
          <a:xfrm>
            <a:off x="523875" y="2546350"/>
            <a:ext cx="8224838"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a:solidFill>
                  <a:srgbClr val="000000"/>
                </a:solidFill>
                <a:latin typeface="Times New Roman" panose="02020603050405020304" pitchFamily="18" charset="0"/>
              </a:rPr>
              <a:t> Entraîne une faible élévation de la T°, une absence de flamme et peu de phénomènes lumineux ex : les braises d’un feu de bois</a:t>
            </a:r>
          </a:p>
        </p:txBody>
      </p:sp>
      <p:pic>
        <p:nvPicPr>
          <p:cNvPr id="30726" name="Image 1">
            <a:extLst>
              <a:ext uri="{FF2B5EF4-FFF2-40B4-BE49-F238E27FC236}">
                <a16:creationId xmlns:a16="http://schemas.microsoft.com/office/drawing/2014/main" id="{E4868AC6-4A63-D8D4-6323-A766FA0A3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581400"/>
            <a:ext cx="3733800"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053">
            <a:extLst>
              <a:ext uri="{FF2B5EF4-FFF2-40B4-BE49-F238E27FC236}">
                <a16:creationId xmlns:a16="http://schemas.microsoft.com/office/drawing/2014/main" id="{B4B2DB8D-7C43-8E61-710F-936372667C56}"/>
              </a:ext>
            </a:extLst>
          </p:cNvPr>
          <p:cNvSpPr txBox="1">
            <a:spLocks noChangeArrowheads="1"/>
          </p:cNvSpPr>
          <p:nvPr/>
        </p:nvSpPr>
        <p:spPr bwMode="auto">
          <a:xfrm>
            <a:off x="457200" y="1371600"/>
            <a:ext cx="44751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u="sng">
                <a:latin typeface="Times New Roman" panose="02020603050405020304" pitchFamily="18" charset="0"/>
                <a:cs typeface="Times New Roman" panose="02020603050405020304" pitchFamily="18" charset="0"/>
              </a:rPr>
              <a:t>La combustion peut-être : </a:t>
            </a:r>
          </a:p>
        </p:txBody>
      </p:sp>
      <p:sp>
        <p:nvSpPr>
          <p:cNvPr id="31747" name="Text Box 2054">
            <a:extLst>
              <a:ext uri="{FF2B5EF4-FFF2-40B4-BE49-F238E27FC236}">
                <a16:creationId xmlns:a16="http://schemas.microsoft.com/office/drawing/2014/main" id="{D7ED08CA-CD94-B065-19CC-EC8F1D7C2F6D}"/>
              </a:ext>
            </a:extLst>
          </p:cNvPr>
          <p:cNvSpPr txBox="1">
            <a:spLocks noChangeArrowheads="1"/>
          </p:cNvSpPr>
          <p:nvPr/>
        </p:nvSpPr>
        <p:spPr bwMode="auto">
          <a:xfrm>
            <a:off x="533400" y="1981200"/>
            <a:ext cx="3352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a:solidFill>
                  <a:srgbClr val="FF3300"/>
                </a:solidFill>
                <a:latin typeface="Times New Roman" panose="02020603050405020304" pitchFamily="18" charset="0"/>
                <a:cs typeface="Times New Roman" panose="02020603050405020304" pitchFamily="18" charset="0"/>
              </a:rPr>
              <a:t>Lente :</a:t>
            </a:r>
            <a:endParaRPr lang="fr-FR" altLang="fr-FR" sz="2400" b="1">
              <a:solidFill>
                <a:srgbClr val="993366"/>
              </a:solidFill>
              <a:latin typeface="Times New Roman" panose="02020603050405020304" pitchFamily="18" charset="0"/>
              <a:cs typeface="Times New Roman" panose="02020603050405020304" pitchFamily="18" charset="0"/>
            </a:endParaRPr>
          </a:p>
        </p:txBody>
      </p:sp>
      <p:pic>
        <p:nvPicPr>
          <p:cNvPr id="31748" name="Picture 2055" descr="E:\Image\RURAL\RURAL006.JPG">
            <a:extLst>
              <a:ext uri="{FF2B5EF4-FFF2-40B4-BE49-F238E27FC236}">
                <a16:creationId xmlns:a16="http://schemas.microsoft.com/office/drawing/2014/main" id="{463658EB-89BF-21C8-932F-6F7474C05A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47726"/>
          <a:stretch>
            <a:fillRect/>
          </a:stretch>
        </p:blipFill>
        <p:spPr bwMode="auto">
          <a:xfrm>
            <a:off x="1562100" y="3895725"/>
            <a:ext cx="5715000"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itre 8">
            <a:extLst>
              <a:ext uri="{FF2B5EF4-FFF2-40B4-BE49-F238E27FC236}">
                <a16:creationId xmlns:a16="http://schemas.microsoft.com/office/drawing/2014/main" id="{78410B12-DBB5-4288-21B3-74F2A3DAD53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31750" name="Rectangle 6">
            <a:extLst>
              <a:ext uri="{FF2B5EF4-FFF2-40B4-BE49-F238E27FC236}">
                <a16:creationId xmlns:a16="http://schemas.microsoft.com/office/drawing/2014/main" id="{716F21A0-F095-347A-1C2A-A9D428F2F890}"/>
              </a:ext>
            </a:extLst>
          </p:cNvPr>
          <p:cNvSpPr>
            <a:spLocks noChangeArrowheads="1"/>
          </p:cNvSpPr>
          <p:nvPr/>
        </p:nvSpPr>
        <p:spPr bwMode="auto">
          <a:xfrm>
            <a:off x="595313" y="2614613"/>
            <a:ext cx="764857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a:solidFill>
                  <a:srgbClr val="000000"/>
                </a:solidFill>
                <a:latin typeface="Times New Roman" panose="02020603050405020304" pitchFamily="18" charset="0"/>
              </a:rPr>
              <a:t> Combustion « très lente » appelée « spontanée » (ex : la fermentation, la rouille).</a:t>
            </a:r>
          </a:p>
        </p:txBody>
      </p:sp>
    </p:spTree>
  </p:cSld>
  <p:clrMapOvr>
    <a:masterClrMapping/>
  </p:clrMapOvr>
  <p:transition spd="med">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7">
            <a:extLst>
              <a:ext uri="{FF2B5EF4-FFF2-40B4-BE49-F238E27FC236}">
                <a16:creationId xmlns:a16="http://schemas.microsoft.com/office/drawing/2014/main" id="{0E1CD34E-4BF1-E747-A820-3CB4D8C72144}"/>
              </a:ext>
            </a:extLst>
          </p:cNvPr>
          <p:cNvSpPr txBox="1">
            <a:spLocks noChangeArrowheads="1"/>
          </p:cNvSpPr>
          <p:nvPr/>
        </p:nvSpPr>
        <p:spPr bwMode="auto">
          <a:xfrm>
            <a:off x="2195513" y="1760538"/>
            <a:ext cx="6324600" cy="175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solidFill>
                  <a:srgbClr val="993366"/>
                </a:solidFill>
                <a:latin typeface="Times New Roman" panose="02020603050405020304" pitchFamily="18" charset="0"/>
                <a:cs typeface="Times New Roman" panose="02020603050405020304" pitchFamily="18" charset="0"/>
              </a:rPr>
              <a:t>Feu</a:t>
            </a:r>
            <a:r>
              <a:rPr lang="fr-FR" altLang="fr-FR" sz="2400">
                <a:latin typeface="Times New Roman" panose="02020603050405020304" pitchFamily="18" charset="0"/>
                <a:cs typeface="Times New Roman" panose="02020603050405020304" pitchFamily="18" charset="0"/>
              </a:rPr>
              <a:t>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Times New Roman" panose="02020603050405020304" pitchFamily="18" charset="0"/>
              </a:rPr>
              <a:t>manifestation visible de la combinaison d’un corps combustible avec un corps comburant en présence d’une énergie d’activation. </a:t>
            </a:r>
          </a:p>
          <a:p>
            <a:pPr>
              <a:spcBef>
                <a:spcPct val="50000"/>
              </a:spcBef>
              <a:buFontTx/>
              <a:buNone/>
            </a:pPr>
            <a:r>
              <a:rPr lang="fr-FR" altLang="fr-FR" sz="2400">
                <a:latin typeface="Times New Roman" panose="02020603050405020304" pitchFamily="18" charset="0"/>
                <a:cs typeface="Times New Roman" panose="02020603050405020304" pitchFamily="18" charset="0"/>
              </a:rPr>
              <a:t>Cette combinaison s’appelle</a:t>
            </a:r>
            <a:r>
              <a:rPr lang="fr-FR" altLang="fr-FR" sz="2400">
                <a:solidFill>
                  <a:srgbClr val="FF0066"/>
                </a:solidFill>
                <a:latin typeface="Times New Roman" panose="02020603050405020304" pitchFamily="18" charset="0"/>
                <a:cs typeface="Times New Roman" panose="02020603050405020304" pitchFamily="18" charset="0"/>
              </a:rPr>
              <a:t> </a:t>
            </a:r>
            <a:r>
              <a:rPr lang="fr-FR" altLang="fr-FR" sz="2400" b="1" u="sng">
                <a:solidFill>
                  <a:srgbClr val="FF0000"/>
                </a:solidFill>
                <a:latin typeface="Times New Roman" panose="02020603050405020304" pitchFamily="18" charset="0"/>
                <a:cs typeface="Times New Roman" panose="02020603050405020304" pitchFamily="18" charset="0"/>
              </a:rPr>
              <a:t>la combustion.</a:t>
            </a:r>
          </a:p>
        </p:txBody>
      </p:sp>
      <p:pic>
        <p:nvPicPr>
          <p:cNvPr id="5123" name="Picture 20" descr="D:\Médias\Sapeurs-Pompiers\feu\Feu gif animés\ani_firepot.gif">
            <a:extLst>
              <a:ext uri="{FF2B5EF4-FFF2-40B4-BE49-F238E27FC236}">
                <a16:creationId xmlns:a16="http://schemas.microsoft.com/office/drawing/2014/main" id="{D6A1937A-E2E3-4862-A4D3-4BCD473BE72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14338" y="1914525"/>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itre 8">
            <a:extLst>
              <a:ext uri="{FF2B5EF4-FFF2-40B4-BE49-F238E27FC236}">
                <a16:creationId xmlns:a16="http://schemas.microsoft.com/office/drawing/2014/main" id="{5F4DBE13-FE08-6081-591B-DEBC9D01157A}"/>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a:t>
            </a:r>
          </a:p>
        </p:txBody>
      </p:sp>
      <p:sp>
        <p:nvSpPr>
          <p:cNvPr id="5125" name="Rectangle 1">
            <a:extLst>
              <a:ext uri="{FF2B5EF4-FFF2-40B4-BE49-F238E27FC236}">
                <a16:creationId xmlns:a16="http://schemas.microsoft.com/office/drawing/2014/main" id="{2C5E0DB2-5561-78E7-5683-6D60E71F59EF}"/>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4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126" name="Picture 2" descr="D:\secourisme\divers\feu-bois.gif">
            <a:extLst>
              <a:ext uri="{FF2B5EF4-FFF2-40B4-BE49-F238E27FC236}">
                <a16:creationId xmlns:a16="http://schemas.microsoft.com/office/drawing/2014/main" id="{156E3583-5F67-C269-E75E-37A34030021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05638" y="3716338"/>
            <a:ext cx="15636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17">
            <a:extLst>
              <a:ext uri="{FF2B5EF4-FFF2-40B4-BE49-F238E27FC236}">
                <a16:creationId xmlns:a16="http://schemas.microsoft.com/office/drawing/2014/main" id="{AE28DC08-79E2-C062-DD9F-EB553F9B38EF}"/>
              </a:ext>
            </a:extLst>
          </p:cNvPr>
          <p:cNvSpPr txBox="1">
            <a:spLocks noChangeArrowheads="1"/>
          </p:cNvSpPr>
          <p:nvPr/>
        </p:nvSpPr>
        <p:spPr bwMode="auto">
          <a:xfrm>
            <a:off x="414338" y="4724400"/>
            <a:ext cx="66960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solidFill>
                  <a:srgbClr val="993366"/>
                </a:solidFill>
                <a:latin typeface="Times New Roman" panose="02020603050405020304" pitchFamily="18" charset="0"/>
                <a:cs typeface="Times New Roman" panose="02020603050405020304" pitchFamily="18" charset="0"/>
              </a:rPr>
              <a:t>Combustible + comburant + énergie d’activation  =  </a:t>
            </a:r>
            <a:endParaRPr lang="fr-FR" altLang="fr-FR" sz="3600" b="1" u="sng">
              <a:solidFill>
                <a:srgbClr val="FF0066"/>
              </a:solidFill>
              <a:latin typeface="Times New Roman" panose="02020603050405020304" pitchFamily="18" charset="0"/>
              <a:cs typeface="Times New Roman" panose="02020603050405020304" pitchFamily="18" charset="0"/>
            </a:endParaRPr>
          </a:p>
        </p:txBody>
      </p:sp>
    </p:spTree>
  </p:cSld>
  <p:clrMapOvr>
    <a:masterClrMapping/>
  </p:clrMapOvr>
  <p:transition spd="med">
    <p:checke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053">
            <a:extLst>
              <a:ext uri="{FF2B5EF4-FFF2-40B4-BE49-F238E27FC236}">
                <a16:creationId xmlns:a16="http://schemas.microsoft.com/office/drawing/2014/main" id="{FD4DC74E-2C54-D501-8CBA-B0A7C67F6ACB}"/>
              </a:ext>
            </a:extLst>
          </p:cNvPr>
          <p:cNvSpPr txBox="1">
            <a:spLocks noChangeArrowheads="1"/>
          </p:cNvSpPr>
          <p:nvPr/>
        </p:nvSpPr>
        <p:spPr bwMode="auto">
          <a:xfrm>
            <a:off x="457200" y="1990725"/>
            <a:ext cx="3276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a:solidFill>
                  <a:srgbClr val="FF3300"/>
                </a:solidFill>
                <a:latin typeface="Times New Roman" panose="02020603050405020304" pitchFamily="18" charset="0"/>
                <a:cs typeface="Times New Roman" panose="02020603050405020304" pitchFamily="18" charset="0"/>
              </a:rPr>
              <a:t>Vive :</a:t>
            </a:r>
            <a:r>
              <a:rPr lang="fr-FR" altLang="fr-FR" sz="2400" b="1">
                <a:solidFill>
                  <a:srgbClr val="993366"/>
                </a:solidFill>
                <a:latin typeface="Times New Roman" panose="02020603050405020304" pitchFamily="18" charset="0"/>
                <a:cs typeface="Times New Roman" panose="02020603050405020304" pitchFamily="18" charset="0"/>
              </a:rPr>
              <a:t> déflagration</a:t>
            </a:r>
          </a:p>
        </p:txBody>
      </p:sp>
      <p:sp>
        <p:nvSpPr>
          <p:cNvPr id="32771" name="Text Box 2055">
            <a:extLst>
              <a:ext uri="{FF2B5EF4-FFF2-40B4-BE49-F238E27FC236}">
                <a16:creationId xmlns:a16="http://schemas.microsoft.com/office/drawing/2014/main" id="{87C555B1-4782-D18C-9F26-BA3BE175842B}"/>
              </a:ext>
            </a:extLst>
          </p:cNvPr>
          <p:cNvSpPr txBox="1">
            <a:spLocks noChangeArrowheads="1"/>
          </p:cNvSpPr>
          <p:nvPr/>
        </p:nvSpPr>
        <p:spPr bwMode="auto">
          <a:xfrm>
            <a:off x="457200" y="2517775"/>
            <a:ext cx="5562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latin typeface="Times New Roman" panose="02020603050405020304" pitchFamily="18" charset="0"/>
                <a:cs typeface="Times New Roman" panose="02020603050405020304" pitchFamily="18" charset="0"/>
              </a:rPr>
              <a:t>Flamme la plus courante :</a:t>
            </a:r>
          </a:p>
        </p:txBody>
      </p:sp>
      <p:sp>
        <p:nvSpPr>
          <p:cNvPr id="32772" name="Text Box 2056">
            <a:extLst>
              <a:ext uri="{FF2B5EF4-FFF2-40B4-BE49-F238E27FC236}">
                <a16:creationId xmlns:a16="http://schemas.microsoft.com/office/drawing/2014/main" id="{E08756CA-A62F-1F7E-FBEC-17BBD624B91D}"/>
              </a:ext>
            </a:extLst>
          </p:cNvPr>
          <p:cNvSpPr txBox="1">
            <a:spLocks noChangeArrowheads="1"/>
          </p:cNvSpPr>
          <p:nvPr/>
        </p:nvSpPr>
        <p:spPr bwMode="auto">
          <a:xfrm>
            <a:off x="457200" y="3106738"/>
            <a:ext cx="8291513" cy="157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a:solidFill>
                  <a:srgbClr val="000000"/>
                </a:solidFill>
                <a:latin typeface="Times New Roman" panose="02020603050405020304" pitchFamily="18" charset="0"/>
                <a:cs typeface="Times New Roman" panose="02020603050405020304" pitchFamily="18" charset="0"/>
              </a:rPr>
              <a:t> Rapide caractérisée par une forte élévation de la </a:t>
            </a:r>
            <a:r>
              <a:rPr lang="fr-FR" altLang="fr-FR" sz="2400">
                <a:solidFill>
                  <a:srgbClr val="000000"/>
                </a:solidFill>
                <a:latin typeface="Times New Roman" panose="02020603050405020304" pitchFamily="18" charset="0"/>
              </a:rPr>
              <a:t>T°, </a:t>
            </a:r>
            <a:r>
              <a:rPr lang="fr-FR" altLang="fr-FR" sz="2400">
                <a:solidFill>
                  <a:srgbClr val="000000"/>
                </a:solidFill>
                <a:latin typeface="Times New Roman" panose="02020603050405020304" pitchFamily="18" charset="0"/>
                <a:cs typeface="Times New Roman" panose="02020603050405020304" pitchFamily="18" charset="0"/>
              </a:rPr>
              <a:t>des flammes visibles, des phénomènes lumineux et l’émission de gaz et de fumées (ex : incendie). Nous parlerons de « flamme de diffusion ».</a:t>
            </a:r>
          </a:p>
        </p:txBody>
      </p:sp>
      <p:sp>
        <p:nvSpPr>
          <p:cNvPr id="32773" name="Text Box 2057">
            <a:extLst>
              <a:ext uri="{FF2B5EF4-FFF2-40B4-BE49-F238E27FC236}">
                <a16:creationId xmlns:a16="http://schemas.microsoft.com/office/drawing/2014/main" id="{5294D753-4E6F-FE64-0223-EA899F4FF41B}"/>
              </a:ext>
            </a:extLst>
          </p:cNvPr>
          <p:cNvSpPr txBox="1">
            <a:spLocks noChangeArrowheads="1"/>
          </p:cNvSpPr>
          <p:nvPr/>
        </p:nvSpPr>
        <p:spPr bwMode="auto">
          <a:xfrm>
            <a:off x="2411413" y="4841875"/>
            <a:ext cx="59055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a:latin typeface="Times New Roman" panose="02020603050405020304" pitchFamily="18" charset="0"/>
                <a:cs typeface="Times New Roman" panose="02020603050405020304" pitchFamily="18" charset="0"/>
              </a:rPr>
              <a:t> Consomme rapidement la quantité en O</a:t>
            </a:r>
            <a:r>
              <a:rPr lang="fr-FR" altLang="fr-FR" sz="2400" baseline="-25000">
                <a:latin typeface="Times New Roman" panose="02020603050405020304" pitchFamily="18" charset="0"/>
                <a:cs typeface="Times New Roman" panose="02020603050405020304" pitchFamily="18" charset="0"/>
              </a:rPr>
              <a:t>2</a:t>
            </a:r>
            <a:r>
              <a:rPr lang="fr-FR" altLang="fr-FR" sz="2400">
                <a:latin typeface="Times New Roman" panose="02020603050405020304" pitchFamily="18" charset="0"/>
                <a:cs typeface="Times New Roman" panose="02020603050405020304" pitchFamily="18" charset="0"/>
              </a:rPr>
              <a:t> disponible. </a:t>
            </a:r>
          </a:p>
        </p:txBody>
      </p:sp>
      <p:graphicFrame>
        <p:nvGraphicFramePr>
          <p:cNvPr id="32774" name="Object 2058">
            <a:extLst>
              <a:ext uri="{FF2B5EF4-FFF2-40B4-BE49-F238E27FC236}">
                <a16:creationId xmlns:a16="http://schemas.microsoft.com/office/drawing/2014/main" id="{9646E488-1239-BCDE-4844-EACF4CB4A56D}"/>
              </a:ext>
            </a:extLst>
          </p:cNvPr>
          <p:cNvGraphicFramePr>
            <a:graphicFrameLocks noChangeAspect="1"/>
          </p:cNvGraphicFramePr>
          <p:nvPr/>
        </p:nvGraphicFramePr>
        <p:xfrm>
          <a:off x="684213" y="4676775"/>
          <a:ext cx="661987" cy="1590675"/>
        </p:xfrm>
        <a:graphic>
          <a:graphicData uri="http://schemas.openxmlformats.org/presentationml/2006/ole">
            <mc:AlternateContent xmlns:mc="http://schemas.openxmlformats.org/markup-compatibility/2006">
              <mc:Choice xmlns:v="urn:schemas-microsoft-com:vml" Requires="v">
                <p:oleObj name="CorelDRAW" r:id="rId2" imgW="1114425" imgH="2667000" progId="CorelDraw.Graphic.9">
                  <p:embed/>
                </p:oleObj>
              </mc:Choice>
              <mc:Fallback>
                <p:oleObj name="CorelDRAW" r:id="rId2" imgW="1114425" imgH="2667000" progId="CorelDraw.Graphic.9">
                  <p:embed/>
                  <p:pic>
                    <p:nvPicPr>
                      <p:cNvPr id="0" name="Object 20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676775"/>
                        <a:ext cx="661987"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775" name="Object 2059">
            <a:extLst>
              <a:ext uri="{FF2B5EF4-FFF2-40B4-BE49-F238E27FC236}">
                <a16:creationId xmlns:a16="http://schemas.microsoft.com/office/drawing/2014/main" id="{7C985B5A-0AD3-3DD2-A389-ADFDD0B7143F}"/>
              </a:ext>
            </a:extLst>
          </p:cNvPr>
          <p:cNvGraphicFramePr>
            <a:graphicFrameLocks noChangeAspect="1"/>
          </p:cNvGraphicFramePr>
          <p:nvPr/>
        </p:nvGraphicFramePr>
        <p:xfrm>
          <a:off x="6553200" y="1600200"/>
          <a:ext cx="1246188" cy="1295400"/>
        </p:xfrm>
        <a:graphic>
          <a:graphicData uri="http://schemas.openxmlformats.org/presentationml/2006/ole">
            <mc:AlternateContent xmlns:mc="http://schemas.openxmlformats.org/markup-compatibility/2006">
              <mc:Choice xmlns:v="urn:schemas-microsoft-com:vml" Requires="v">
                <p:oleObj name="CorelDRAW" r:id="rId4" imgW="2505075" imgH="2600325" progId="CorelDraw.Graphic.9">
                  <p:embed/>
                </p:oleObj>
              </mc:Choice>
              <mc:Fallback>
                <p:oleObj name="CorelDRAW" r:id="rId4" imgW="2505075" imgH="2600325" progId="CorelDraw.Graphic.9">
                  <p:embed/>
                  <p:pic>
                    <p:nvPicPr>
                      <p:cNvPr id="0" name="Object 205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1600200"/>
                        <a:ext cx="124618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776" name="Titre 8">
            <a:extLst>
              <a:ext uri="{FF2B5EF4-FFF2-40B4-BE49-F238E27FC236}">
                <a16:creationId xmlns:a16="http://schemas.microsoft.com/office/drawing/2014/main" id="{6717B0DB-0236-CB65-6BCF-D6952B0CE5B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32777" name="Text Box 2053">
            <a:extLst>
              <a:ext uri="{FF2B5EF4-FFF2-40B4-BE49-F238E27FC236}">
                <a16:creationId xmlns:a16="http://schemas.microsoft.com/office/drawing/2014/main" id="{97FF4499-4596-CBF7-952B-F493CF9FE1F9}"/>
              </a:ext>
            </a:extLst>
          </p:cNvPr>
          <p:cNvSpPr txBox="1">
            <a:spLocks noChangeArrowheads="1"/>
          </p:cNvSpPr>
          <p:nvPr/>
        </p:nvSpPr>
        <p:spPr bwMode="auto">
          <a:xfrm>
            <a:off x="388938" y="1289050"/>
            <a:ext cx="44037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u="sng">
                <a:latin typeface="Times New Roman" panose="02020603050405020304" pitchFamily="18" charset="0"/>
                <a:cs typeface="Times New Roman" panose="02020603050405020304" pitchFamily="18" charset="0"/>
              </a:rPr>
              <a:t>La combustion peut-être : </a:t>
            </a:r>
          </a:p>
        </p:txBody>
      </p:sp>
    </p:spTree>
  </p:cSld>
  <p:clrMapOvr>
    <a:masterClrMapping/>
  </p:clrMapOvr>
  <p:transition spd="slow">
    <p:blinds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6">
            <a:extLst>
              <a:ext uri="{FF2B5EF4-FFF2-40B4-BE49-F238E27FC236}">
                <a16:creationId xmlns:a16="http://schemas.microsoft.com/office/drawing/2014/main" id="{E9BBAE12-054A-926F-8BDA-8CEFE59DDCA9}"/>
              </a:ext>
            </a:extLst>
          </p:cNvPr>
          <p:cNvSpPr txBox="1">
            <a:spLocks noChangeArrowheads="1"/>
          </p:cNvSpPr>
          <p:nvPr/>
        </p:nvSpPr>
        <p:spPr bwMode="auto">
          <a:xfrm>
            <a:off x="415925" y="1803400"/>
            <a:ext cx="3352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a:solidFill>
                  <a:srgbClr val="FF3300"/>
                </a:solidFill>
                <a:latin typeface="Times New Roman" panose="02020603050405020304" pitchFamily="18" charset="0"/>
              </a:rPr>
              <a:t>Très vive :</a:t>
            </a:r>
            <a:r>
              <a:rPr lang="fr-FR" altLang="fr-FR" sz="2400" b="1">
                <a:solidFill>
                  <a:srgbClr val="993366"/>
                </a:solidFill>
                <a:latin typeface="Times New Roman" panose="02020603050405020304" pitchFamily="18" charset="0"/>
              </a:rPr>
              <a:t> détonation</a:t>
            </a:r>
          </a:p>
        </p:txBody>
      </p:sp>
      <p:sp>
        <p:nvSpPr>
          <p:cNvPr id="33795" name="Text Box 7">
            <a:extLst>
              <a:ext uri="{FF2B5EF4-FFF2-40B4-BE49-F238E27FC236}">
                <a16:creationId xmlns:a16="http://schemas.microsoft.com/office/drawing/2014/main" id="{B0D7A983-75F2-0BF5-1A5C-7C3179C5DDCD}"/>
              </a:ext>
            </a:extLst>
          </p:cNvPr>
          <p:cNvSpPr txBox="1">
            <a:spLocks noChangeArrowheads="1"/>
          </p:cNvSpPr>
          <p:nvPr/>
        </p:nvSpPr>
        <p:spPr bwMode="auto">
          <a:xfrm>
            <a:off x="415925" y="2347913"/>
            <a:ext cx="8042275" cy="267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Caractérisée par la vitesse de déplacement du front de flamme qui est supérieure à la vitesse du son, une forte élévation de la </a:t>
            </a:r>
            <a:r>
              <a:rPr lang="fr-FR" altLang="fr-FR" sz="2400">
                <a:solidFill>
                  <a:srgbClr val="000000"/>
                </a:solidFill>
                <a:latin typeface="Times New Roman" panose="02020603050405020304" pitchFamily="18" charset="0"/>
              </a:rPr>
              <a:t>T°, </a:t>
            </a:r>
            <a:r>
              <a:rPr lang="fr-FR" altLang="fr-FR" sz="2400">
                <a:solidFill>
                  <a:srgbClr val="000000"/>
                </a:solidFill>
                <a:latin typeface="Times New Roman" panose="02020603050405020304" pitchFamily="18" charset="0"/>
                <a:cs typeface="Times New Roman" panose="02020603050405020304" pitchFamily="18" charset="0"/>
              </a:rPr>
              <a:t>puis une certaine pression qui crée une onde de surpression. </a:t>
            </a:r>
            <a:endParaRPr lang="fr-FR" altLang="fr-FR" sz="2400">
              <a:latin typeface="Times New Roman" panose="02020603050405020304" pitchFamily="18" charset="0"/>
              <a:cs typeface="Calibri" panose="020F0502020204030204" pitchFamily="34"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 </a:t>
            </a:r>
            <a:endParaRPr lang="fr-FR" altLang="fr-FR" sz="2400">
              <a:latin typeface="Times New Roman" panose="02020603050405020304" pitchFamily="18" charset="0"/>
              <a:cs typeface="Calibri" panose="020F0502020204030204" pitchFamily="34"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Une « flamme de pré-mélange » est une combustion très vive.</a:t>
            </a:r>
            <a:endParaRPr lang="fr-FR" altLang="fr-FR" sz="2400">
              <a:latin typeface="Times New Roman" panose="02020603050405020304" pitchFamily="18" charset="0"/>
              <a:cs typeface="Calibri" panose="020F0502020204030204" pitchFamily="34" charset="0"/>
            </a:endParaRPr>
          </a:p>
          <a:p>
            <a:pPr>
              <a:spcBef>
                <a:spcPct val="0"/>
              </a:spcBef>
              <a:buFontTx/>
              <a:buNone/>
            </a:pPr>
            <a:r>
              <a:rPr lang="fr-FR" altLang="fr-FR" sz="2400">
                <a:solidFill>
                  <a:srgbClr val="000000"/>
                </a:solidFill>
                <a:latin typeface="Times New Roman" panose="02020603050405020304" pitchFamily="18" charset="0"/>
                <a:cs typeface="Calibri" panose="020F0502020204030204" pitchFamily="34" charset="0"/>
              </a:rPr>
              <a:t> </a:t>
            </a:r>
            <a:endParaRPr lang="fr-FR" altLang="fr-FR" sz="2400">
              <a:latin typeface="Times New Roman" panose="02020603050405020304" pitchFamily="18" charset="0"/>
              <a:cs typeface="Calibri" panose="020F0502020204030204" pitchFamily="34" charset="0"/>
            </a:endParaRPr>
          </a:p>
          <a:p>
            <a:pPr>
              <a:spcBef>
                <a:spcPct val="0"/>
              </a:spcBef>
              <a:buFontTx/>
              <a:buNone/>
            </a:pPr>
            <a:r>
              <a:rPr lang="fr-FR" altLang="fr-FR" sz="2400">
                <a:solidFill>
                  <a:srgbClr val="000000"/>
                </a:solidFill>
                <a:latin typeface="Times New Roman" panose="02020603050405020304" pitchFamily="18" charset="0"/>
                <a:cs typeface="Calibri" panose="020F0502020204030204" pitchFamily="34" charset="0"/>
              </a:rPr>
              <a:t>Flamme qui se propage à grande vitesse : de 2 à 3 km/s</a:t>
            </a:r>
            <a:r>
              <a:rPr lang="fr-FR" altLang="fr-FR" sz="2400">
                <a:latin typeface="Times New Roman" panose="02020603050405020304" pitchFamily="18" charset="0"/>
              </a:rPr>
              <a:t> </a:t>
            </a:r>
          </a:p>
        </p:txBody>
      </p:sp>
      <p:pic>
        <p:nvPicPr>
          <p:cNvPr id="33796" name="Picture 11" descr="E:\CLIPART\MISC\SAFETY\FIRE006.WMF">
            <a:extLst>
              <a:ext uri="{FF2B5EF4-FFF2-40B4-BE49-F238E27FC236}">
                <a16:creationId xmlns:a16="http://schemas.microsoft.com/office/drawing/2014/main" id="{CB4613DB-C0A2-026C-E68A-1F0C0DF30B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88" y="4953000"/>
            <a:ext cx="2286001"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2" descr="E:\CLIPART\MISC\SAFETY\FIRE006.WMF">
            <a:extLst>
              <a:ext uri="{FF2B5EF4-FFF2-40B4-BE49-F238E27FC236}">
                <a16:creationId xmlns:a16="http://schemas.microsoft.com/office/drawing/2014/main" id="{F1C0813C-2FC5-E126-ABDA-B109063DD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3113" y="5102225"/>
            <a:ext cx="246856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13" descr="E:\CLIPART\MISC\SAFETY\FIRE006.WMF">
            <a:extLst>
              <a:ext uri="{FF2B5EF4-FFF2-40B4-BE49-F238E27FC236}">
                <a16:creationId xmlns:a16="http://schemas.microsoft.com/office/drawing/2014/main" id="{5831A4F6-7F32-20C6-06EB-4AD17170C3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3" y="4800600"/>
            <a:ext cx="2468562"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14" descr="E:\CLIPART\MISC\SAFETY\FIRE006.WMF">
            <a:extLst>
              <a:ext uri="{FF2B5EF4-FFF2-40B4-BE49-F238E27FC236}">
                <a16:creationId xmlns:a16="http://schemas.microsoft.com/office/drawing/2014/main" id="{F1983C91-5114-FF72-898D-32BD09E5E9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9100" y="4724400"/>
            <a:ext cx="2579688" cy="189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15" descr="E:\CLIPART\MISC\SAFETY\FIRE006.WMF">
            <a:extLst>
              <a:ext uri="{FF2B5EF4-FFF2-40B4-BE49-F238E27FC236}">
                <a16:creationId xmlns:a16="http://schemas.microsoft.com/office/drawing/2014/main" id="{4CF60E56-B246-8A57-3B18-253B9671B6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8463" y="4848225"/>
            <a:ext cx="2468562"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6" descr="E:\CLIPART\MISC\SAFETY\FIRE006.WMF">
            <a:extLst>
              <a:ext uri="{FF2B5EF4-FFF2-40B4-BE49-F238E27FC236}">
                <a16:creationId xmlns:a16="http://schemas.microsoft.com/office/drawing/2014/main" id="{F69374B7-B3E5-A7A7-7581-D383E4909F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738688"/>
            <a:ext cx="2579688" cy="189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7" descr="E:\CLIPART\MISC\SAFETY\FIRE006.WMF">
            <a:extLst>
              <a:ext uri="{FF2B5EF4-FFF2-40B4-BE49-F238E27FC236}">
                <a16:creationId xmlns:a16="http://schemas.microsoft.com/office/drawing/2014/main" id="{2E215D8E-CAF9-205F-3B0B-A720B72D5D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9513" y="4800600"/>
            <a:ext cx="2468562"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9" descr="E:\CLIPART\MISC\SAFETY\FIRE006.WMF">
            <a:extLst>
              <a:ext uri="{FF2B5EF4-FFF2-40B4-BE49-F238E27FC236}">
                <a16:creationId xmlns:a16="http://schemas.microsoft.com/office/drawing/2014/main" id="{554E84DE-DA6C-3DA9-0C17-7AD667FB4F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8713" y="4819650"/>
            <a:ext cx="2468562" cy="180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4" name="Titre 8">
            <a:extLst>
              <a:ext uri="{FF2B5EF4-FFF2-40B4-BE49-F238E27FC236}">
                <a16:creationId xmlns:a16="http://schemas.microsoft.com/office/drawing/2014/main" id="{71FACB9E-F37D-C463-579A-28FB3AF89C8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33805" name="Text Box 2053">
            <a:extLst>
              <a:ext uri="{FF2B5EF4-FFF2-40B4-BE49-F238E27FC236}">
                <a16:creationId xmlns:a16="http://schemas.microsoft.com/office/drawing/2014/main" id="{009B29F7-3D2A-5A35-3445-CB6CBAF4F56D}"/>
              </a:ext>
            </a:extLst>
          </p:cNvPr>
          <p:cNvSpPr txBox="1">
            <a:spLocks noChangeArrowheads="1"/>
          </p:cNvSpPr>
          <p:nvPr/>
        </p:nvSpPr>
        <p:spPr bwMode="auto">
          <a:xfrm>
            <a:off x="415925" y="1266825"/>
            <a:ext cx="4619625"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u="sng">
                <a:latin typeface="Times New Roman" panose="02020603050405020304" pitchFamily="18" charset="0"/>
                <a:cs typeface="Times New Roman" panose="02020603050405020304" pitchFamily="18" charset="0"/>
              </a:rPr>
              <a:t>La combustion peut-être : </a:t>
            </a:r>
          </a:p>
        </p:txBody>
      </p:sp>
    </p:spTree>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a:extLst>
              <a:ext uri="{FF2B5EF4-FFF2-40B4-BE49-F238E27FC236}">
                <a16:creationId xmlns:a16="http://schemas.microsoft.com/office/drawing/2014/main" id="{935AE79A-AC51-20EA-AEC0-58BD09D584D5}"/>
              </a:ext>
            </a:extLst>
          </p:cNvPr>
          <p:cNvSpPr txBox="1">
            <a:spLocks noChangeArrowheads="1"/>
          </p:cNvSpPr>
          <p:nvPr/>
        </p:nvSpPr>
        <p:spPr bwMode="auto">
          <a:xfrm>
            <a:off x="457200" y="2590800"/>
            <a:ext cx="5743575"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solidFill>
                  <a:srgbClr val="000000"/>
                </a:solidFill>
                <a:latin typeface="Times New Roman" panose="02020603050405020304" pitchFamily="18" charset="0"/>
                <a:cs typeface="Calibri" panose="020F0502020204030204" pitchFamily="34" charset="0"/>
              </a:rPr>
              <a:t>Caractérisée par la vitesse de déplacement du front de flamme qui est supérieure à la vitesse du son, une forte élévation de la </a:t>
            </a:r>
            <a:r>
              <a:rPr lang="fr-FR" altLang="fr-FR" sz="2400">
                <a:solidFill>
                  <a:srgbClr val="000000"/>
                </a:solidFill>
                <a:latin typeface="Times New Roman" panose="02020603050405020304" pitchFamily="18" charset="0"/>
              </a:rPr>
              <a:t>T°, </a:t>
            </a:r>
            <a:r>
              <a:rPr lang="fr-FR" altLang="fr-FR" sz="2400">
                <a:solidFill>
                  <a:srgbClr val="000000"/>
                </a:solidFill>
                <a:latin typeface="Times New Roman" panose="02020603050405020304" pitchFamily="18" charset="0"/>
                <a:cs typeface="Calibri" panose="020F0502020204030204" pitchFamily="34" charset="0"/>
              </a:rPr>
              <a:t>puis une certaine pression qui crée une onde de choc. </a:t>
            </a:r>
          </a:p>
        </p:txBody>
      </p:sp>
      <p:sp>
        <p:nvSpPr>
          <p:cNvPr id="34819" name="Text Box 6">
            <a:extLst>
              <a:ext uri="{FF2B5EF4-FFF2-40B4-BE49-F238E27FC236}">
                <a16:creationId xmlns:a16="http://schemas.microsoft.com/office/drawing/2014/main" id="{84723B31-30A0-46B4-0BFB-5F29566DAAE3}"/>
              </a:ext>
            </a:extLst>
          </p:cNvPr>
          <p:cNvSpPr txBox="1">
            <a:spLocks noChangeArrowheads="1"/>
          </p:cNvSpPr>
          <p:nvPr/>
        </p:nvSpPr>
        <p:spPr bwMode="auto">
          <a:xfrm>
            <a:off x="457200" y="4848225"/>
            <a:ext cx="71628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latin typeface="Times New Roman" panose="02020603050405020304" pitchFamily="18" charset="0"/>
                <a:cs typeface="Times New Roman" panose="02020603050405020304" pitchFamily="18" charset="0"/>
                <a:sym typeface="Wingdings" panose="05000000000000000000" pitchFamily="2" charset="2"/>
              </a:rPr>
              <a:t></a:t>
            </a:r>
            <a:r>
              <a:rPr lang="fr-FR" altLang="fr-FR" sz="2400">
                <a:solidFill>
                  <a:srgbClr val="000000"/>
                </a:solidFill>
                <a:latin typeface="Times New Roman" panose="02020603050405020304" pitchFamily="18" charset="0"/>
                <a:cs typeface="Times New Roman" panose="02020603050405020304" pitchFamily="18" charset="0"/>
              </a:rPr>
              <a:t> Se produit spontanément dans tout le mélange.</a:t>
            </a:r>
          </a:p>
          <a:p>
            <a:pPr>
              <a:spcBef>
                <a:spcPct val="50000"/>
              </a:spcBef>
              <a:buFontTx/>
              <a:buNone/>
            </a:pPr>
            <a:r>
              <a:rPr lang="fr-FR" altLang="fr-FR" sz="2400">
                <a:solidFill>
                  <a:srgbClr val="000000"/>
                </a:solidFill>
                <a:latin typeface="Times New Roman" panose="02020603050405020304" pitchFamily="18" charset="0"/>
                <a:cs typeface="Calibri" panose="020F0502020204030204" pitchFamily="34" charset="0"/>
              </a:rPr>
              <a:t>Il n’y a donc pas à proprement parler de propagation.</a:t>
            </a:r>
            <a:r>
              <a:rPr lang="fr-FR" altLang="fr-FR" sz="2400">
                <a:latin typeface="Times New Roman" panose="02020603050405020304" pitchFamily="18" charset="0"/>
              </a:rPr>
              <a:t> </a:t>
            </a:r>
          </a:p>
        </p:txBody>
      </p:sp>
      <p:sp>
        <p:nvSpPr>
          <p:cNvPr id="34820" name="Text Box 9">
            <a:extLst>
              <a:ext uri="{FF2B5EF4-FFF2-40B4-BE49-F238E27FC236}">
                <a16:creationId xmlns:a16="http://schemas.microsoft.com/office/drawing/2014/main" id="{BEA6CAD8-CB4B-84D2-54B8-FE313D82C601}"/>
              </a:ext>
            </a:extLst>
          </p:cNvPr>
          <p:cNvSpPr txBox="1">
            <a:spLocks noChangeArrowheads="1"/>
          </p:cNvSpPr>
          <p:nvPr/>
        </p:nvSpPr>
        <p:spPr bwMode="auto">
          <a:xfrm>
            <a:off x="447675" y="2001838"/>
            <a:ext cx="5334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a:solidFill>
                  <a:srgbClr val="FF3300"/>
                </a:solidFill>
                <a:latin typeface="Times New Roman" panose="02020603050405020304" pitchFamily="18" charset="0"/>
              </a:rPr>
              <a:t>Instantanée :</a:t>
            </a:r>
            <a:r>
              <a:rPr lang="fr-FR" altLang="fr-FR" sz="2400" b="1">
                <a:latin typeface="Times New Roman" panose="02020603050405020304" pitchFamily="18" charset="0"/>
              </a:rPr>
              <a:t> </a:t>
            </a:r>
            <a:r>
              <a:rPr lang="fr-FR" altLang="fr-FR" sz="2400" b="1">
                <a:solidFill>
                  <a:srgbClr val="993366"/>
                </a:solidFill>
                <a:latin typeface="Times New Roman" panose="02020603050405020304" pitchFamily="18" charset="0"/>
              </a:rPr>
              <a:t>explosion</a:t>
            </a:r>
          </a:p>
        </p:txBody>
      </p:sp>
      <p:pic>
        <p:nvPicPr>
          <p:cNvPr id="34821" name="Picture 12" descr="D:\secourisme\explosion.gif">
            <a:extLst>
              <a:ext uri="{FF2B5EF4-FFF2-40B4-BE49-F238E27FC236}">
                <a16:creationId xmlns:a16="http://schemas.microsoft.com/office/drawing/2014/main" id="{4E36196B-C9C0-5973-8EC8-11A937D1C89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00775" y="1257300"/>
            <a:ext cx="2638425" cy="371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itre 8">
            <a:extLst>
              <a:ext uri="{FF2B5EF4-FFF2-40B4-BE49-F238E27FC236}">
                <a16:creationId xmlns:a16="http://schemas.microsoft.com/office/drawing/2014/main" id="{5AFF1CE6-2094-99C7-0C10-F78D682CA8A9}"/>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Types de combustion</a:t>
            </a:r>
          </a:p>
        </p:txBody>
      </p:sp>
      <p:sp>
        <p:nvSpPr>
          <p:cNvPr id="34823" name="Text Box 2053">
            <a:extLst>
              <a:ext uri="{FF2B5EF4-FFF2-40B4-BE49-F238E27FC236}">
                <a16:creationId xmlns:a16="http://schemas.microsoft.com/office/drawing/2014/main" id="{E1EAB30A-8C51-BAB9-AE66-00E5AF546E54}"/>
              </a:ext>
            </a:extLst>
          </p:cNvPr>
          <p:cNvSpPr txBox="1">
            <a:spLocks noChangeArrowheads="1"/>
          </p:cNvSpPr>
          <p:nvPr/>
        </p:nvSpPr>
        <p:spPr bwMode="auto">
          <a:xfrm>
            <a:off x="381000" y="1371600"/>
            <a:ext cx="43354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u="sng">
                <a:latin typeface="Times New Roman" panose="02020603050405020304" pitchFamily="18" charset="0"/>
                <a:cs typeface="Times New Roman" panose="02020603050405020304" pitchFamily="18" charset="0"/>
              </a:rPr>
              <a:t>La combustion peut-être : </a:t>
            </a:r>
          </a:p>
        </p:txBody>
      </p:sp>
    </p:spTree>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5">
            <a:extLst>
              <a:ext uri="{FF2B5EF4-FFF2-40B4-BE49-F238E27FC236}">
                <a16:creationId xmlns:a16="http://schemas.microsoft.com/office/drawing/2014/main" id="{4DE94CD8-1D8A-7B0C-28E7-DB26CF766987}"/>
              </a:ext>
            </a:extLst>
          </p:cNvPr>
          <p:cNvSpPr txBox="1">
            <a:spLocks noChangeArrowheads="1"/>
          </p:cNvSpPr>
          <p:nvPr/>
        </p:nvSpPr>
        <p:spPr bwMode="auto">
          <a:xfrm>
            <a:off x="457200" y="1371600"/>
            <a:ext cx="397033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solidFill>
                  <a:srgbClr val="CC00CC"/>
                </a:solidFill>
                <a:latin typeface="Times New Roman" panose="02020603050405020304" pitchFamily="18" charset="0"/>
              </a:rPr>
              <a:t>Définitions spécifiques :</a:t>
            </a:r>
          </a:p>
        </p:txBody>
      </p:sp>
      <p:sp>
        <p:nvSpPr>
          <p:cNvPr id="234502" name="Text Box 6">
            <a:extLst>
              <a:ext uri="{FF2B5EF4-FFF2-40B4-BE49-F238E27FC236}">
                <a16:creationId xmlns:a16="http://schemas.microsoft.com/office/drawing/2014/main" id="{7013D1D9-12D8-D14F-7066-0CDB0EDAB563}"/>
              </a:ext>
            </a:extLst>
          </p:cNvPr>
          <p:cNvSpPr txBox="1">
            <a:spLocks noChangeArrowheads="1"/>
          </p:cNvSpPr>
          <p:nvPr/>
        </p:nvSpPr>
        <p:spPr bwMode="auto">
          <a:xfrm>
            <a:off x="457200" y="1990725"/>
            <a:ext cx="8291513" cy="1295400"/>
          </a:xfrm>
          <a:prstGeom prst="rect">
            <a:avLst/>
          </a:prstGeom>
          <a:noFill/>
          <a:ln>
            <a:noFill/>
          </a:ln>
          <a:effec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fr-FR" altLang="fr-FR" sz="2400" b="1" dirty="0">
                <a:solidFill>
                  <a:srgbClr val="FF0000"/>
                </a:solidFill>
                <a:effectLst>
                  <a:outerShdw blurRad="38100" dist="38100" dir="2700000" algn="tl">
                    <a:srgbClr val="C0C0C0"/>
                  </a:outerShdw>
                </a:effectLst>
                <a:latin typeface="Times New Roman" panose="02020603050405020304" pitchFamily="18" charset="0"/>
              </a:rPr>
              <a:t>La combustion complète</a:t>
            </a:r>
            <a:r>
              <a:rPr lang="fr-FR" altLang="fr-FR" sz="2400" dirty="0">
                <a:latin typeface="Times New Roman" panose="02020603050405020304" pitchFamily="18" charset="0"/>
              </a:rPr>
              <a:t> se traduit par un maximum de chaleur et un dégagement de fumées peu important lorsque celle-ci à lieu dans un volume suffisamment aéré.</a:t>
            </a:r>
          </a:p>
        </p:txBody>
      </p:sp>
      <p:sp>
        <p:nvSpPr>
          <p:cNvPr id="35844" name="Titre 8">
            <a:extLst>
              <a:ext uri="{FF2B5EF4-FFF2-40B4-BE49-F238E27FC236}">
                <a16:creationId xmlns:a16="http://schemas.microsoft.com/office/drawing/2014/main" id="{D310A24F-A179-DE36-8145-B374C82E601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pic>
        <p:nvPicPr>
          <p:cNvPr id="35845" name="Picture 7" descr="I:\Images\Sapeurs-Pompiers\INC\feu\Photos\1.jpg">
            <a:extLst>
              <a:ext uri="{FF2B5EF4-FFF2-40B4-BE49-F238E27FC236}">
                <a16:creationId xmlns:a16="http://schemas.microsoft.com/office/drawing/2014/main" id="{18CEABFF-3D1E-ADDA-B6B6-9420C77FF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847" r="32692" b="14903"/>
          <a:stretch>
            <a:fillRect/>
          </a:stretch>
        </p:blipFill>
        <p:spPr bwMode="auto">
          <a:xfrm>
            <a:off x="3708400" y="3424238"/>
            <a:ext cx="1822450" cy="291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5">
            <a:extLst>
              <a:ext uri="{FF2B5EF4-FFF2-40B4-BE49-F238E27FC236}">
                <a16:creationId xmlns:a16="http://schemas.microsoft.com/office/drawing/2014/main" id="{9EB7388B-D286-37EC-0EC6-8EEA9047CA24}"/>
              </a:ext>
            </a:extLst>
          </p:cNvPr>
          <p:cNvSpPr txBox="1">
            <a:spLocks noChangeArrowheads="1"/>
          </p:cNvSpPr>
          <p:nvPr/>
        </p:nvSpPr>
        <p:spPr bwMode="auto">
          <a:xfrm>
            <a:off x="457200" y="1371600"/>
            <a:ext cx="4043363"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solidFill>
                  <a:srgbClr val="CC00CC"/>
                </a:solidFill>
                <a:latin typeface="Times New Roman" panose="02020603050405020304" pitchFamily="18" charset="0"/>
              </a:rPr>
              <a:t>Définitions spécifiques :</a:t>
            </a:r>
          </a:p>
        </p:txBody>
      </p:sp>
      <p:sp>
        <p:nvSpPr>
          <p:cNvPr id="234503" name="Text Box 7">
            <a:extLst>
              <a:ext uri="{FF2B5EF4-FFF2-40B4-BE49-F238E27FC236}">
                <a16:creationId xmlns:a16="http://schemas.microsoft.com/office/drawing/2014/main" id="{6BA8AB32-B767-77AB-2765-948D09EE23F6}"/>
              </a:ext>
            </a:extLst>
          </p:cNvPr>
          <p:cNvSpPr txBox="1">
            <a:spLocks noChangeArrowheads="1"/>
          </p:cNvSpPr>
          <p:nvPr/>
        </p:nvSpPr>
        <p:spPr bwMode="auto">
          <a:xfrm>
            <a:off x="381000" y="1905000"/>
            <a:ext cx="8229600" cy="3786188"/>
          </a:xfrm>
          <a:prstGeom prst="rect">
            <a:avLst/>
          </a:prstGeom>
          <a:noFill/>
          <a:ln>
            <a:noFill/>
          </a:ln>
          <a:effec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Clr>
                <a:srgbClr val="FF0000"/>
              </a:buClr>
              <a:buSzPts val="2400"/>
              <a:buFont typeface="Times New Roman" panose="02020603050405020304" pitchFamily="18" charset="0"/>
              <a:buNone/>
              <a:defRPr/>
            </a:pPr>
            <a:r>
              <a:rPr lang="fr-FR" altLang="fr-FR" sz="2400" dirty="0">
                <a:solidFill>
                  <a:srgbClr val="FF0000"/>
                </a:solidFill>
                <a:effectLst>
                  <a:outerShdw blurRad="38100" dist="38100" dir="2700000" algn="tl">
                    <a:srgbClr val="C0C0C0"/>
                  </a:outerShdw>
                </a:effectLst>
                <a:latin typeface="Times New Roman" panose="02020603050405020304" pitchFamily="18" charset="0"/>
              </a:rPr>
              <a:t> </a:t>
            </a:r>
            <a:r>
              <a:rPr lang="fr-FR" altLang="fr-FR" sz="2400" b="1" dirty="0">
                <a:solidFill>
                  <a:srgbClr val="FF0000"/>
                </a:solidFill>
                <a:effectLst>
                  <a:outerShdw blurRad="38100" dist="38100" dir="2700000" algn="tl">
                    <a:srgbClr val="C0C0C0"/>
                  </a:outerShdw>
                </a:effectLst>
                <a:latin typeface="Times New Roman" panose="02020603050405020304" pitchFamily="18" charset="0"/>
              </a:rPr>
              <a:t>La combustion incomplète</a:t>
            </a:r>
            <a:r>
              <a:rPr lang="fr-FR" altLang="fr-FR" sz="2400" dirty="0">
                <a:latin typeface="Times New Roman" panose="02020603050405020304" pitchFamily="18" charset="0"/>
              </a:rPr>
              <a:t> produit </a:t>
            </a:r>
          </a:p>
          <a:p>
            <a:pPr>
              <a:buClr>
                <a:srgbClr val="FF0000"/>
              </a:buClr>
              <a:buSzPts val="2400"/>
              <a:buFont typeface="Times New Roman" panose="02020603050405020304" pitchFamily="18" charset="0"/>
              <a:buNone/>
              <a:defRPr/>
            </a:pPr>
            <a:r>
              <a:rPr lang="fr-FR" altLang="fr-FR" sz="2400" dirty="0">
                <a:latin typeface="Times New Roman" panose="02020603050405020304" pitchFamily="18" charset="0"/>
              </a:rPr>
              <a:t>beaucoup de fumées et de CO lorsqu’il y </a:t>
            </a:r>
          </a:p>
          <a:p>
            <a:pPr>
              <a:buClr>
                <a:srgbClr val="FF0000"/>
              </a:buClr>
              <a:buSzPts val="2400"/>
              <a:buFont typeface="Times New Roman" panose="02020603050405020304" pitchFamily="18" charset="0"/>
              <a:buNone/>
              <a:defRPr/>
            </a:pPr>
            <a:r>
              <a:rPr lang="fr-FR" altLang="fr-FR" sz="2400" dirty="0">
                <a:latin typeface="Times New Roman" panose="02020603050405020304" pitchFamily="18" charset="0"/>
              </a:rPr>
              <a:t>a un déficit en O</a:t>
            </a:r>
            <a:r>
              <a:rPr lang="fr-FR" altLang="fr-FR" sz="2400" baseline="-25000" dirty="0">
                <a:latin typeface="Times New Roman" panose="02020603050405020304" pitchFamily="18" charset="0"/>
              </a:rPr>
              <a:t>2</a:t>
            </a:r>
            <a:r>
              <a:rPr lang="fr-FR" altLang="fr-FR" sz="2400" dirty="0">
                <a:latin typeface="Times New Roman" panose="02020603050405020304" pitchFamily="18" charset="0"/>
              </a:rPr>
              <a:t>. </a:t>
            </a:r>
          </a:p>
          <a:p>
            <a:pPr>
              <a:buClr>
                <a:srgbClr val="FF0000"/>
              </a:buClr>
              <a:buSzPts val="2400"/>
              <a:buFont typeface="Times New Roman" panose="02020603050405020304" pitchFamily="18" charset="0"/>
              <a:buNone/>
              <a:defRPr/>
            </a:pPr>
            <a:endParaRPr lang="fr-FR" altLang="fr-FR" sz="2400" dirty="0">
              <a:latin typeface="Times New Roman" panose="02020603050405020304" pitchFamily="18" charset="0"/>
            </a:endParaRPr>
          </a:p>
          <a:p>
            <a:pPr>
              <a:buClr>
                <a:srgbClr val="FF0000"/>
              </a:buClr>
              <a:buSzPts val="2400"/>
              <a:buFont typeface="Times New Roman" panose="02020603050405020304" pitchFamily="18" charset="0"/>
              <a:buNone/>
              <a:defRPr/>
            </a:pPr>
            <a:endParaRPr lang="fr-FR" altLang="fr-FR" sz="2400" dirty="0">
              <a:latin typeface="Times New Roman" panose="02020603050405020304" pitchFamily="18" charset="0"/>
            </a:endParaRPr>
          </a:p>
          <a:p>
            <a:pPr>
              <a:buClr>
                <a:srgbClr val="FF0000"/>
              </a:buClr>
              <a:buSzPts val="2400"/>
              <a:buFont typeface="Times New Roman" panose="02020603050405020304" pitchFamily="18" charset="0"/>
              <a:buNone/>
              <a:defRPr/>
            </a:pPr>
            <a:endParaRPr lang="fr-FR" altLang="fr-FR" sz="2400" dirty="0">
              <a:latin typeface="Times New Roman" panose="02020603050405020304" pitchFamily="18" charset="0"/>
            </a:endParaRPr>
          </a:p>
          <a:p>
            <a:pPr>
              <a:buClr>
                <a:srgbClr val="FF0000"/>
              </a:buClr>
              <a:buSzPts val="2400"/>
              <a:buFont typeface="Times New Roman" panose="02020603050405020304" pitchFamily="18" charset="0"/>
              <a:buNone/>
              <a:defRPr/>
            </a:pPr>
            <a:endParaRPr lang="fr-FR" altLang="fr-FR" sz="2400" dirty="0">
              <a:latin typeface="Times New Roman" panose="02020603050405020304" pitchFamily="18" charset="0"/>
            </a:endParaRPr>
          </a:p>
          <a:p>
            <a:pPr>
              <a:buClr>
                <a:srgbClr val="FF0000"/>
              </a:buClr>
              <a:buSzPts val="2400"/>
              <a:buFont typeface="Times New Roman" panose="02020603050405020304" pitchFamily="18" charset="0"/>
              <a:buNone/>
              <a:defRPr/>
            </a:pPr>
            <a:endParaRPr lang="fr-FR" altLang="fr-FR" sz="2400" dirty="0">
              <a:latin typeface="Times New Roman" panose="02020603050405020304" pitchFamily="18" charset="0"/>
            </a:endParaRPr>
          </a:p>
          <a:p>
            <a:pPr>
              <a:buClr>
                <a:srgbClr val="FF0000"/>
              </a:buClr>
              <a:buSzPts val="2400"/>
              <a:buFont typeface="Times New Roman" panose="02020603050405020304" pitchFamily="18" charset="0"/>
              <a:buNone/>
              <a:defRPr/>
            </a:pPr>
            <a:r>
              <a:rPr lang="fr-FR" altLang="fr-FR" sz="2400" dirty="0">
                <a:latin typeface="Times New Roman" panose="02020603050405020304" pitchFamily="18" charset="0"/>
              </a:rPr>
              <a:t>			A l’inverse, trop d’O</a:t>
            </a:r>
            <a:r>
              <a:rPr lang="fr-FR" altLang="fr-FR" sz="2400" baseline="-25000" dirty="0">
                <a:latin typeface="Times New Roman" panose="02020603050405020304" pitchFamily="18" charset="0"/>
              </a:rPr>
              <a:t>2</a:t>
            </a:r>
            <a:r>
              <a:rPr lang="fr-FR" altLang="fr-FR" sz="2400" dirty="0">
                <a:latin typeface="Times New Roman" panose="02020603050405020304" pitchFamily="18" charset="0"/>
              </a:rPr>
              <a:t> cause un faible 			dégagement de fumées.</a:t>
            </a:r>
          </a:p>
        </p:txBody>
      </p:sp>
      <p:sp>
        <p:nvSpPr>
          <p:cNvPr id="36868" name="Titre 8">
            <a:extLst>
              <a:ext uri="{FF2B5EF4-FFF2-40B4-BE49-F238E27FC236}">
                <a16:creationId xmlns:a16="http://schemas.microsoft.com/office/drawing/2014/main" id="{A17DEAA0-3101-2E31-682F-2982115F997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pic>
        <p:nvPicPr>
          <p:cNvPr id="36869" name="Picture 1030" descr="I:\Images\Sapeurs-Pompiers\INC\feu\Photos\P4122188.JPG">
            <a:extLst>
              <a:ext uri="{FF2B5EF4-FFF2-40B4-BE49-F238E27FC236}">
                <a16:creationId xmlns:a16="http://schemas.microsoft.com/office/drawing/2014/main" id="{7EF525E2-88C4-44F4-DECE-910150BA78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8889" b="14075"/>
          <a:stretch>
            <a:fillRect/>
          </a:stretch>
        </p:blipFill>
        <p:spPr bwMode="auto">
          <a:xfrm>
            <a:off x="5638800" y="1295400"/>
            <a:ext cx="3200400"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1032" descr="I:\Images\Sapeurs-Pompiers\INC\feu\Photos\ENVIR028.JPG">
            <a:extLst>
              <a:ext uri="{FF2B5EF4-FFF2-40B4-BE49-F238E27FC236}">
                <a16:creationId xmlns:a16="http://schemas.microsoft.com/office/drawing/2014/main" id="{8CAE9313-1A1C-9585-1D8A-A803D70B44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3282950"/>
            <a:ext cx="1931988" cy="290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5">
            <a:extLst>
              <a:ext uri="{FF2B5EF4-FFF2-40B4-BE49-F238E27FC236}">
                <a16:creationId xmlns:a16="http://schemas.microsoft.com/office/drawing/2014/main" id="{D38D6B6D-B1FE-96CA-A5EA-4E98B2AB12D8}"/>
              </a:ext>
            </a:extLst>
          </p:cNvPr>
          <p:cNvSpPr txBox="1">
            <a:spLocks noChangeArrowheads="1"/>
          </p:cNvSpPr>
          <p:nvPr/>
        </p:nvSpPr>
        <p:spPr bwMode="auto">
          <a:xfrm>
            <a:off x="457200" y="1371600"/>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solidFill>
                  <a:srgbClr val="339933"/>
                </a:solidFill>
                <a:latin typeface="Times New Roman" panose="02020603050405020304" pitchFamily="18" charset="0"/>
              </a:rPr>
              <a:t>Facteurs affectant la vitesse de combustion :</a:t>
            </a:r>
            <a:r>
              <a:rPr lang="fr-FR" altLang="fr-FR" sz="2400" b="1" u="sng">
                <a:latin typeface="Times New Roman" panose="02020603050405020304" pitchFamily="18" charset="0"/>
              </a:rPr>
              <a:t> </a:t>
            </a:r>
          </a:p>
        </p:txBody>
      </p:sp>
      <p:sp>
        <p:nvSpPr>
          <p:cNvPr id="37891" name="Text Box 6">
            <a:extLst>
              <a:ext uri="{FF2B5EF4-FFF2-40B4-BE49-F238E27FC236}">
                <a16:creationId xmlns:a16="http://schemas.microsoft.com/office/drawing/2014/main" id="{42500D25-DD02-06E9-0AA7-0FF6E18F9166}"/>
              </a:ext>
            </a:extLst>
          </p:cNvPr>
          <p:cNvSpPr txBox="1">
            <a:spLocks noChangeArrowheads="1"/>
          </p:cNvSpPr>
          <p:nvPr/>
        </p:nvSpPr>
        <p:spPr bwMode="auto">
          <a:xfrm>
            <a:off x="533400" y="2133600"/>
            <a:ext cx="73914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a:solidFill>
                  <a:srgbClr val="FF3300"/>
                </a:solidFill>
                <a:latin typeface="Times New Roman" panose="02020603050405020304" pitchFamily="18" charset="0"/>
              </a:rPr>
              <a:t>État de division de la matière :</a:t>
            </a:r>
            <a:r>
              <a:rPr lang="fr-FR" altLang="fr-FR" sz="2400">
                <a:latin typeface="Times New Roman" panose="02020603050405020304" pitchFamily="18" charset="0"/>
              </a:rPr>
              <a:t> la combustion est fonction du rapport/volume du combustible.</a:t>
            </a:r>
          </a:p>
        </p:txBody>
      </p:sp>
      <p:sp>
        <p:nvSpPr>
          <p:cNvPr id="37892" name="Titre 8">
            <a:extLst>
              <a:ext uri="{FF2B5EF4-FFF2-40B4-BE49-F238E27FC236}">
                <a16:creationId xmlns:a16="http://schemas.microsoft.com/office/drawing/2014/main" id="{996D274F-4EA0-8E38-F322-1763EA98710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grpSp>
        <p:nvGrpSpPr>
          <p:cNvPr id="37893" name="Group 89">
            <a:extLst>
              <a:ext uri="{FF2B5EF4-FFF2-40B4-BE49-F238E27FC236}">
                <a16:creationId xmlns:a16="http://schemas.microsoft.com/office/drawing/2014/main" id="{F6FE885C-7D5B-10F8-2E43-38BE4155E52B}"/>
              </a:ext>
            </a:extLst>
          </p:cNvPr>
          <p:cNvGrpSpPr>
            <a:grpSpLocks/>
          </p:cNvGrpSpPr>
          <p:nvPr/>
        </p:nvGrpSpPr>
        <p:grpSpPr bwMode="auto">
          <a:xfrm>
            <a:off x="5943600" y="3352800"/>
            <a:ext cx="2012950" cy="2036763"/>
            <a:chOff x="4826" y="1096"/>
            <a:chExt cx="1268" cy="1283"/>
          </a:xfrm>
        </p:grpSpPr>
        <p:sp>
          <p:nvSpPr>
            <p:cNvPr id="37897" name="Freeform 56">
              <a:extLst>
                <a:ext uri="{FF2B5EF4-FFF2-40B4-BE49-F238E27FC236}">
                  <a16:creationId xmlns:a16="http://schemas.microsoft.com/office/drawing/2014/main" id="{B2F670CA-8086-86E5-7E7C-EAF2F1775A5F}"/>
                </a:ext>
              </a:extLst>
            </p:cNvPr>
            <p:cNvSpPr>
              <a:spLocks/>
            </p:cNvSpPr>
            <p:nvPr/>
          </p:nvSpPr>
          <p:spPr bwMode="auto">
            <a:xfrm>
              <a:off x="5466" y="1096"/>
              <a:ext cx="618" cy="203"/>
            </a:xfrm>
            <a:custGeom>
              <a:avLst/>
              <a:gdLst>
                <a:gd name="T0" fmla="*/ 219 w 618"/>
                <a:gd name="T1" fmla="*/ 4 h 203"/>
                <a:gd name="T2" fmla="*/ 188 w 618"/>
                <a:gd name="T3" fmla="*/ 10 h 203"/>
                <a:gd name="T4" fmla="*/ 154 w 618"/>
                <a:gd name="T5" fmla="*/ 14 h 203"/>
                <a:gd name="T6" fmla="*/ 138 w 618"/>
                <a:gd name="T7" fmla="*/ 18 h 203"/>
                <a:gd name="T8" fmla="*/ 115 w 618"/>
                <a:gd name="T9" fmla="*/ 22 h 203"/>
                <a:gd name="T10" fmla="*/ 99 w 618"/>
                <a:gd name="T11" fmla="*/ 28 h 203"/>
                <a:gd name="T12" fmla="*/ 84 w 618"/>
                <a:gd name="T13" fmla="*/ 32 h 203"/>
                <a:gd name="T14" fmla="*/ 72 w 618"/>
                <a:gd name="T15" fmla="*/ 37 h 203"/>
                <a:gd name="T16" fmla="*/ 59 w 618"/>
                <a:gd name="T17" fmla="*/ 41 h 203"/>
                <a:gd name="T18" fmla="*/ 48 w 618"/>
                <a:gd name="T19" fmla="*/ 47 h 203"/>
                <a:gd name="T20" fmla="*/ 37 w 618"/>
                <a:gd name="T21" fmla="*/ 54 h 203"/>
                <a:gd name="T22" fmla="*/ 25 w 618"/>
                <a:gd name="T23" fmla="*/ 61 h 203"/>
                <a:gd name="T24" fmla="*/ 14 w 618"/>
                <a:gd name="T25" fmla="*/ 71 h 203"/>
                <a:gd name="T26" fmla="*/ 8 w 618"/>
                <a:gd name="T27" fmla="*/ 82 h 203"/>
                <a:gd name="T28" fmla="*/ 0 w 618"/>
                <a:gd name="T29" fmla="*/ 93 h 203"/>
                <a:gd name="T30" fmla="*/ 4 w 618"/>
                <a:gd name="T31" fmla="*/ 120 h 203"/>
                <a:gd name="T32" fmla="*/ 12 w 618"/>
                <a:gd name="T33" fmla="*/ 128 h 203"/>
                <a:gd name="T34" fmla="*/ 22 w 618"/>
                <a:gd name="T35" fmla="*/ 139 h 203"/>
                <a:gd name="T36" fmla="*/ 33 w 618"/>
                <a:gd name="T37" fmla="*/ 149 h 203"/>
                <a:gd name="T38" fmla="*/ 46 w 618"/>
                <a:gd name="T39" fmla="*/ 154 h 203"/>
                <a:gd name="T40" fmla="*/ 63 w 618"/>
                <a:gd name="T41" fmla="*/ 165 h 203"/>
                <a:gd name="T42" fmla="*/ 84 w 618"/>
                <a:gd name="T43" fmla="*/ 171 h 203"/>
                <a:gd name="T44" fmla="*/ 95 w 618"/>
                <a:gd name="T45" fmla="*/ 177 h 203"/>
                <a:gd name="T46" fmla="*/ 113 w 618"/>
                <a:gd name="T47" fmla="*/ 181 h 203"/>
                <a:gd name="T48" fmla="*/ 130 w 618"/>
                <a:gd name="T49" fmla="*/ 185 h 203"/>
                <a:gd name="T50" fmla="*/ 156 w 618"/>
                <a:gd name="T51" fmla="*/ 189 h 203"/>
                <a:gd name="T52" fmla="*/ 175 w 618"/>
                <a:gd name="T53" fmla="*/ 195 h 203"/>
                <a:gd name="T54" fmla="*/ 221 w 618"/>
                <a:gd name="T55" fmla="*/ 199 h 203"/>
                <a:gd name="T56" fmla="*/ 382 w 618"/>
                <a:gd name="T57" fmla="*/ 201 h 203"/>
                <a:gd name="T58" fmla="*/ 432 w 618"/>
                <a:gd name="T59" fmla="*/ 197 h 203"/>
                <a:gd name="T60" fmla="*/ 457 w 618"/>
                <a:gd name="T61" fmla="*/ 191 h 203"/>
                <a:gd name="T62" fmla="*/ 484 w 618"/>
                <a:gd name="T63" fmla="*/ 187 h 203"/>
                <a:gd name="T64" fmla="*/ 496 w 618"/>
                <a:gd name="T65" fmla="*/ 182 h 203"/>
                <a:gd name="T66" fmla="*/ 517 w 618"/>
                <a:gd name="T67" fmla="*/ 179 h 203"/>
                <a:gd name="T68" fmla="*/ 528 w 618"/>
                <a:gd name="T69" fmla="*/ 173 h 203"/>
                <a:gd name="T70" fmla="*/ 544 w 618"/>
                <a:gd name="T71" fmla="*/ 169 h 203"/>
                <a:gd name="T72" fmla="*/ 559 w 618"/>
                <a:gd name="T73" fmla="*/ 161 h 203"/>
                <a:gd name="T74" fmla="*/ 570 w 618"/>
                <a:gd name="T75" fmla="*/ 156 h 203"/>
                <a:gd name="T76" fmla="*/ 585 w 618"/>
                <a:gd name="T77" fmla="*/ 149 h 203"/>
                <a:gd name="T78" fmla="*/ 596 w 618"/>
                <a:gd name="T79" fmla="*/ 139 h 203"/>
                <a:gd name="T80" fmla="*/ 606 w 618"/>
                <a:gd name="T81" fmla="*/ 132 h 203"/>
                <a:gd name="T82" fmla="*/ 612 w 618"/>
                <a:gd name="T83" fmla="*/ 120 h 203"/>
                <a:gd name="T84" fmla="*/ 617 w 618"/>
                <a:gd name="T85" fmla="*/ 110 h 203"/>
                <a:gd name="T86" fmla="*/ 614 w 618"/>
                <a:gd name="T87" fmla="*/ 84 h 203"/>
                <a:gd name="T88" fmla="*/ 606 w 618"/>
                <a:gd name="T89" fmla="*/ 73 h 203"/>
                <a:gd name="T90" fmla="*/ 594 w 618"/>
                <a:gd name="T91" fmla="*/ 65 h 203"/>
                <a:gd name="T92" fmla="*/ 587 w 618"/>
                <a:gd name="T93" fmla="*/ 56 h 203"/>
                <a:gd name="T94" fmla="*/ 571 w 618"/>
                <a:gd name="T95" fmla="*/ 49 h 203"/>
                <a:gd name="T96" fmla="*/ 559 w 618"/>
                <a:gd name="T97" fmla="*/ 41 h 203"/>
                <a:gd name="T98" fmla="*/ 546 w 618"/>
                <a:gd name="T99" fmla="*/ 37 h 203"/>
                <a:gd name="T100" fmla="*/ 536 w 618"/>
                <a:gd name="T101" fmla="*/ 32 h 203"/>
                <a:gd name="T102" fmla="*/ 517 w 618"/>
                <a:gd name="T103" fmla="*/ 28 h 203"/>
                <a:gd name="T104" fmla="*/ 503 w 618"/>
                <a:gd name="T105" fmla="*/ 22 h 203"/>
                <a:gd name="T106" fmla="*/ 482 w 618"/>
                <a:gd name="T107" fmla="*/ 18 h 203"/>
                <a:gd name="T108" fmla="*/ 463 w 618"/>
                <a:gd name="T109" fmla="*/ 14 h 203"/>
                <a:gd name="T110" fmla="*/ 432 w 618"/>
                <a:gd name="T111" fmla="*/ 10 h 203"/>
                <a:gd name="T112" fmla="*/ 401 w 618"/>
                <a:gd name="T113" fmla="*/ 4 h 203"/>
                <a:gd name="T114" fmla="*/ 272 w 618"/>
                <a:gd name="T115" fmla="*/ 0 h 2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8"/>
                <a:gd name="T175" fmla="*/ 0 h 203"/>
                <a:gd name="T176" fmla="*/ 618 w 618"/>
                <a:gd name="T177" fmla="*/ 203 h 2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8" h="203">
                  <a:moveTo>
                    <a:pt x="272" y="0"/>
                  </a:moveTo>
                  <a:lnTo>
                    <a:pt x="272" y="2"/>
                  </a:lnTo>
                  <a:lnTo>
                    <a:pt x="240" y="2"/>
                  </a:lnTo>
                  <a:lnTo>
                    <a:pt x="240" y="4"/>
                  </a:lnTo>
                  <a:lnTo>
                    <a:pt x="219" y="4"/>
                  </a:lnTo>
                  <a:lnTo>
                    <a:pt x="219" y="6"/>
                  </a:lnTo>
                  <a:lnTo>
                    <a:pt x="204" y="6"/>
                  </a:lnTo>
                  <a:lnTo>
                    <a:pt x="204" y="8"/>
                  </a:lnTo>
                  <a:lnTo>
                    <a:pt x="188" y="8"/>
                  </a:lnTo>
                  <a:lnTo>
                    <a:pt x="188" y="10"/>
                  </a:lnTo>
                  <a:lnTo>
                    <a:pt x="173" y="10"/>
                  </a:lnTo>
                  <a:lnTo>
                    <a:pt x="173" y="12"/>
                  </a:lnTo>
                  <a:lnTo>
                    <a:pt x="163" y="12"/>
                  </a:lnTo>
                  <a:lnTo>
                    <a:pt x="163" y="14"/>
                  </a:lnTo>
                  <a:lnTo>
                    <a:pt x="154" y="14"/>
                  </a:lnTo>
                  <a:lnTo>
                    <a:pt x="154" y="15"/>
                  </a:lnTo>
                  <a:lnTo>
                    <a:pt x="145" y="15"/>
                  </a:lnTo>
                  <a:lnTo>
                    <a:pt x="145" y="17"/>
                  </a:lnTo>
                  <a:lnTo>
                    <a:pt x="138" y="17"/>
                  </a:lnTo>
                  <a:lnTo>
                    <a:pt x="138" y="18"/>
                  </a:lnTo>
                  <a:lnTo>
                    <a:pt x="128" y="18"/>
                  </a:lnTo>
                  <a:lnTo>
                    <a:pt x="128" y="20"/>
                  </a:lnTo>
                  <a:lnTo>
                    <a:pt x="118" y="20"/>
                  </a:lnTo>
                  <a:lnTo>
                    <a:pt x="118" y="22"/>
                  </a:lnTo>
                  <a:lnTo>
                    <a:pt x="115" y="22"/>
                  </a:lnTo>
                  <a:lnTo>
                    <a:pt x="115" y="24"/>
                  </a:lnTo>
                  <a:lnTo>
                    <a:pt x="107" y="24"/>
                  </a:lnTo>
                  <a:lnTo>
                    <a:pt x="107" y="26"/>
                  </a:lnTo>
                  <a:lnTo>
                    <a:pt x="99" y="26"/>
                  </a:lnTo>
                  <a:lnTo>
                    <a:pt x="99" y="28"/>
                  </a:lnTo>
                  <a:lnTo>
                    <a:pt x="95" y="28"/>
                  </a:lnTo>
                  <a:lnTo>
                    <a:pt x="95" y="30"/>
                  </a:lnTo>
                  <a:lnTo>
                    <a:pt x="88" y="30"/>
                  </a:lnTo>
                  <a:lnTo>
                    <a:pt x="88" y="32"/>
                  </a:lnTo>
                  <a:lnTo>
                    <a:pt x="84" y="32"/>
                  </a:lnTo>
                  <a:lnTo>
                    <a:pt x="84" y="34"/>
                  </a:lnTo>
                  <a:lnTo>
                    <a:pt x="80" y="34"/>
                  </a:lnTo>
                  <a:lnTo>
                    <a:pt x="80" y="35"/>
                  </a:lnTo>
                  <a:lnTo>
                    <a:pt x="72" y="35"/>
                  </a:lnTo>
                  <a:lnTo>
                    <a:pt x="72" y="37"/>
                  </a:lnTo>
                  <a:lnTo>
                    <a:pt x="68" y="37"/>
                  </a:lnTo>
                  <a:lnTo>
                    <a:pt x="68" y="39"/>
                  </a:lnTo>
                  <a:lnTo>
                    <a:pt x="63" y="39"/>
                  </a:lnTo>
                  <a:lnTo>
                    <a:pt x="63" y="41"/>
                  </a:lnTo>
                  <a:lnTo>
                    <a:pt x="59" y="41"/>
                  </a:lnTo>
                  <a:lnTo>
                    <a:pt x="59" y="43"/>
                  </a:lnTo>
                  <a:lnTo>
                    <a:pt x="55" y="43"/>
                  </a:lnTo>
                  <a:lnTo>
                    <a:pt x="55" y="45"/>
                  </a:lnTo>
                  <a:lnTo>
                    <a:pt x="51" y="47"/>
                  </a:lnTo>
                  <a:lnTo>
                    <a:pt x="48" y="47"/>
                  </a:lnTo>
                  <a:lnTo>
                    <a:pt x="48" y="49"/>
                  </a:lnTo>
                  <a:lnTo>
                    <a:pt x="45" y="49"/>
                  </a:lnTo>
                  <a:lnTo>
                    <a:pt x="45" y="51"/>
                  </a:lnTo>
                  <a:lnTo>
                    <a:pt x="41" y="52"/>
                  </a:lnTo>
                  <a:lnTo>
                    <a:pt x="37" y="54"/>
                  </a:lnTo>
                  <a:lnTo>
                    <a:pt x="33" y="56"/>
                  </a:lnTo>
                  <a:lnTo>
                    <a:pt x="33" y="57"/>
                  </a:lnTo>
                  <a:lnTo>
                    <a:pt x="29" y="57"/>
                  </a:lnTo>
                  <a:lnTo>
                    <a:pt x="29" y="59"/>
                  </a:lnTo>
                  <a:lnTo>
                    <a:pt x="25" y="61"/>
                  </a:lnTo>
                  <a:lnTo>
                    <a:pt x="25" y="63"/>
                  </a:lnTo>
                  <a:lnTo>
                    <a:pt x="22" y="65"/>
                  </a:lnTo>
                  <a:lnTo>
                    <a:pt x="18" y="67"/>
                  </a:lnTo>
                  <a:lnTo>
                    <a:pt x="18" y="69"/>
                  </a:lnTo>
                  <a:lnTo>
                    <a:pt x="14" y="71"/>
                  </a:lnTo>
                  <a:lnTo>
                    <a:pt x="14" y="73"/>
                  </a:lnTo>
                  <a:lnTo>
                    <a:pt x="12" y="73"/>
                  </a:lnTo>
                  <a:lnTo>
                    <a:pt x="12" y="77"/>
                  </a:lnTo>
                  <a:lnTo>
                    <a:pt x="8" y="78"/>
                  </a:lnTo>
                  <a:lnTo>
                    <a:pt x="8" y="82"/>
                  </a:lnTo>
                  <a:lnTo>
                    <a:pt x="4" y="84"/>
                  </a:lnTo>
                  <a:lnTo>
                    <a:pt x="4" y="87"/>
                  </a:lnTo>
                  <a:lnTo>
                    <a:pt x="2" y="87"/>
                  </a:lnTo>
                  <a:lnTo>
                    <a:pt x="2" y="93"/>
                  </a:lnTo>
                  <a:lnTo>
                    <a:pt x="0" y="93"/>
                  </a:lnTo>
                  <a:lnTo>
                    <a:pt x="0" y="112"/>
                  </a:lnTo>
                  <a:lnTo>
                    <a:pt x="2" y="112"/>
                  </a:lnTo>
                  <a:lnTo>
                    <a:pt x="2" y="118"/>
                  </a:lnTo>
                  <a:lnTo>
                    <a:pt x="4" y="118"/>
                  </a:lnTo>
                  <a:lnTo>
                    <a:pt x="4" y="120"/>
                  </a:lnTo>
                  <a:lnTo>
                    <a:pt x="6" y="120"/>
                  </a:lnTo>
                  <a:lnTo>
                    <a:pt x="6" y="124"/>
                  </a:lnTo>
                  <a:lnTo>
                    <a:pt x="8" y="124"/>
                  </a:lnTo>
                  <a:lnTo>
                    <a:pt x="8" y="128"/>
                  </a:lnTo>
                  <a:lnTo>
                    <a:pt x="12" y="128"/>
                  </a:lnTo>
                  <a:lnTo>
                    <a:pt x="14" y="132"/>
                  </a:lnTo>
                  <a:lnTo>
                    <a:pt x="16" y="136"/>
                  </a:lnTo>
                  <a:lnTo>
                    <a:pt x="18" y="136"/>
                  </a:lnTo>
                  <a:lnTo>
                    <a:pt x="20" y="139"/>
                  </a:lnTo>
                  <a:lnTo>
                    <a:pt x="22" y="139"/>
                  </a:lnTo>
                  <a:lnTo>
                    <a:pt x="23" y="143"/>
                  </a:lnTo>
                  <a:lnTo>
                    <a:pt x="27" y="143"/>
                  </a:lnTo>
                  <a:lnTo>
                    <a:pt x="27" y="145"/>
                  </a:lnTo>
                  <a:lnTo>
                    <a:pt x="31" y="145"/>
                  </a:lnTo>
                  <a:lnTo>
                    <a:pt x="33" y="149"/>
                  </a:lnTo>
                  <a:lnTo>
                    <a:pt x="35" y="149"/>
                  </a:lnTo>
                  <a:lnTo>
                    <a:pt x="37" y="152"/>
                  </a:lnTo>
                  <a:lnTo>
                    <a:pt x="41" y="152"/>
                  </a:lnTo>
                  <a:lnTo>
                    <a:pt x="41" y="154"/>
                  </a:lnTo>
                  <a:lnTo>
                    <a:pt x="46" y="154"/>
                  </a:lnTo>
                  <a:lnTo>
                    <a:pt x="48" y="158"/>
                  </a:lnTo>
                  <a:lnTo>
                    <a:pt x="51" y="158"/>
                  </a:lnTo>
                  <a:lnTo>
                    <a:pt x="53" y="161"/>
                  </a:lnTo>
                  <a:lnTo>
                    <a:pt x="61" y="161"/>
                  </a:lnTo>
                  <a:lnTo>
                    <a:pt x="63" y="165"/>
                  </a:lnTo>
                  <a:lnTo>
                    <a:pt x="67" y="165"/>
                  </a:lnTo>
                  <a:lnTo>
                    <a:pt x="67" y="167"/>
                  </a:lnTo>
                  <a:lnTo>
                    <a:pt x="74" y="167"/>
                  </a:lnTo>
                  <a:lnTo>
                    <a:pt x="76" y="171"/>
                  </a:lnTo>
                  <a:lnTo>
                    <a:pt x="84" y="171"/>
                  </a:lnTo>
                  <a:lnTo>
                    <a:pt x="84" y="173"/>
                  </a:lnTo>
                  <a:lnTo>
                    <a:pt x="88" y="173"/>
                  </a:lnTo>
                  <a:lnTo>
                    <a:pt x="88" y="175"/>
                  </a:lnTo>
                  <a:lnTo>
                    <a:pt x="95" y="175"/>
                  </a:lnTo>
                  <a:lnTo>
                    <a:pt x="95" y="177"/>
                  </a:lnTo>
                  <a:lnTo>
                    <a:pt x="99" y="177"/>
                  </a:lnTo>
                  <a:lnTo>
                    <a:pt x="99" y="179"/>
                  </a:lnTo>
                  <a:lnTo>
                    <a:pt x="109" y="179"/>
                  </a:lnTo>
                  <a:lnTo>
                    <a:pt x="109" y="181"/>
                  </a:lnTo>
                  <a:lnTo>
                    <a:pt x="113" y="181"/>
                  </a:lnTo>
                  <a:lnTo>
                    <a:pt x="113" y="182"/>
                  </a:lnTo>
                  <a:lnTo>
                    <a:pt x="120" y="182"/>
                  </a:lnTo>
                  <a:lnTo>
                    <a:pt x="120" y="184"/>
                  </a:lnTo>
                  <a:lnTo>
                    <a:pt x="130" y="184"/>
                  </a:lnTo>
                  <a:lnTo>
                    <a:pt x="130" y="185"/>
                  </a:lnTo>
                  <a:lnTo>
                    <a:pt x="138" y="185"/>
                  </a:lnTo>
                  <a:lnTo>
                    <a:pt x="138" y="187"/>
                  </a:lnTo>
                  <a:lnTo>
                    <a:pt x="147" y="187"/>
                  </a:lnTo>
                  <a:lnTo>
                    <a:pt x="147" y="189"/>
                  </a:lnTo>
                  <a:lnTo>
                    <a:pt x="156" y="189"/>
                  </a:lnTo>
                  <a:lnTo>
                    <a:pt x="156" y="191"/>
                  </a:lnTo>
                  <a:lnTo>
                    <a:pt x="165" y="191"/>
                  </a:lnTo>
                  <a:lnTo>
                    <a:pt x="165" y="193"/>
                  </a:lnTo>
                  <a:lnTo>
                    <a:pt x="175" y="193"/>
                  </a:lnTo>
                  <a:lnTo>
                    <a:pt x="175" y="195"/>
                  </a:lnTo>
                  <a:lnTo>
                    <a:pt x="190" y="195"/>
                  </a:lnTo>
                  <a:lnTo>
                    <a:pt x="190" y="197"/>
                  </a:lnTo>
                  <a:lnTo>
                    <a:pt x="200" y="197"/>
                  </a:lnTo>
                  <a:lnTo>
                    <a:pt x="200" y="199"/>
                  </a:lnTo>
                  <a:lnTo>
                    <a:pt x="221" y="199"/>
                  </a:lnTo>
                  <a:lnTo>
                    <a:pt x="221" y="201"/>
                  </a:lnTo>
                  <a:lnTo>
                    <a:pt x="242" y="201"/>
                  </a:lnTo>
                  <a:lnTo>
                    <a:pt x="242" y="202"/>
                  </a:lnTo>
                  <a:lnTo>
                    <a:pt x="382" y="202"/>
                  </a:lnTo>
                  <a:lnTo>
                    <a:pt x="382" y="201"/>
                  </a:lnTo>
                  <a:lnTo>
                    <a:pt x="401" y="201"/>
                  </a:lnTo>
                  <a:lnTo>
                    <a:pt x="401" y="199"/>
                  </a:lnTo>
                  <a:lnTo>
                    <a:pt x="416" y="199"/>
                  </a:lnTo>
                  <a:lnTo>
                    <a:pt x="416" y="197"/>
                  </a:lnTo>
                  <a:lnTo>
                    <a:pt x="432" y="197"/>
                  </a:lnTo>
                  <a:lnTo>
                    <a:pt x="432" y="195"/>
                  </a:lnTo>
                  <a:lnTo>
                    <a:pt x="441" y="195"/>
                  </a:lnTo>
                  <a:lnTo>
                    <a:pt x="441" y="193"/>
                  </a:lnTo>
                  <a:lnTo>
                    <a:pt x="457" y="193"/>
                  </a:lnTo>
                  <a:lnTo>
                    <a:pt x="457" y="191"/>
                  </a:lnTo>
                  <a:lnTo>
                    <a:pt x="465" y="191"/>
                  </a:lnTo>
                  <a:lnTo>
                    <a:pt x="465" y="189"/>
                  </a:lnTo>
                  <a:lnTo>
                    <a:pt x="475" y="189"/>
                  </a:lnTo>
                  <a:lnTo>
                    <a:pt x="475" y="187"/>
                  </a:lnTo>
                  <a:lnTo>
                    <a:pt x="484" y="187"/>
                  </a:lnTo>
                  <a:lnTo>
                    <a:pt x="484" y="185"/>
                  </a:lnTo>
                  <a:lnTo>
                    <a:pt x="488" y="185"/>
                  </a:lnTo>
                  <a:lnTo>
                    <a:pt x="488" y="184"/>
                  </a:lnTo>
                  <a:lnTo>
                    <a:pt x="496" y="184"/>
                  </a:lnTo>
                  <a:lnTo>
                    <a:pt x="496" y="182"/>
                  </a:lnTo>
                  <a:lnTo>
                    <a:pt x="505" y="182"/>
                  </a:lnTo>
                  <a:lnTo>
                    <a:pt x="505" y="181"/>
                  </a:lnTo>
                  <a:lnTo>
                    <a:pt x="513" y="181"/>
                  </a:lnTo>
                  <a:lnTo>
                    <a:pt x="513" y="179"/>
                  </a:lnTo>
                  <a:lnTo>
                    <a:pt x="517" y="179"/>
                  </a:lnTo>
                  <a:lnTo>
                    <a:pt x="517" y="177"/>
                  </a:lnTo>
                  <a:lnTo>
                    <a:pt x="525" y="177"/>
                  </a:lnTo>
                  <a:lnTo>
                    <a:pt x="525" y="175"/>
                  </a:lnTo>
                  <a:lnTo>
                    <a:pt x="528" y="175"/>
                  </a:lnTo>
                  <a:lnTo>
                    <a:pt x="528" y="173"/>
                  </a:lnTo>
                  <a:lnTo>
                    <a:pt x="536" y="173"/>
                  </a:lnTo>
                  <a:lnTo>
                    <a:pt x="536" y="171"/>
                  </a:lnTo>
                  <a:lnTo>
                    <a:pt x="540" y="171"/>
                  </a:lnTo>
                  <a:lnTo>
                    <a:pt x="540" y="169"/>
                  </a:lnTo>
                  <a:lnTo>
                    <a:pt x="544" y="169"/>
                  </a:lnTo>
                  <a:lnTo>
                    <a:pt x="544" y="167"/>
                  </a:lnTo>
                  <a:lnTo>
                    <a:pt x="551" y="167"/>
                  </a:lnTo>
                  <a:lnTo>
                    <a:pt x="551" y="165"/>
                  </a:lnTo>
                  <a:lnTo>
                    <a:pt x="555" y="163"/>
                  </a:lnTo>
                  <a:lnTo>
                    <a:pt x="559" y="161"/>
                  </a:lnTo>
                  <a:lnTo>
                    <a:pt x="563" y="161"/>
                  </a:lnTo>
                  <a:lnTo>
                    <a:pt x="563" y="160"/>
                  </a:lnTo>
                  <a:lnTo>
                    <a:pt x="566" y="160"/>
                  </a:lnTo>
                  <a:lnTo>
                    <a:pt x="566" y="158"/>
                  </a:lnTo>
                  <a:lnTo>
                    <a:pt x="570" y="156"/>
                  </a:lnTo>
                  <a:lnTo>
                    <a:pt x="573" y="154"/>
                  </a:lnTo>
                  <a:lnTo>
                    <a:pt x="577" y="154"/>
                  </a:lnTo>
                  <a:lnTo>
                    <a:pt x="577" y="152"/>
                  </a:lnTo>
                  <a:lnTo>
                    <a:pt x="581" y="151"/>
                  </a:lnTo>
                  <a:lnTo>
                    <a:pt x="585" y="149"/>
                  </a:lnTo>
                  <a:lnTo>
                    <a:pt x="585" y="147"/>
                  </a:lnTo>
                  <a:lnTo>
                    <a:pt x="589" y="145"/>
                  </a:lnTo>
                  <a:lnTo>
                    <a:pt x="593" y="143"/>
                  </a:lnTo>
                  <a:lnTo>
                    <a:pt x="596" y="141"/>
                  </a:lnTo>
                  <a:lnTo>
                    <a:pt x="596" y="139"/>
                  </a:lnTo>
                  <a:lnTo>
                    <a:pt x="600" y="138"/>
                  </a:lnTo>
                  <a:lnTo>
                    <a:pt x="600" y="136"/>
                  </a:lnTo>
                  <a:lnTo>
                    <a:pt x="602" y="136"/>
                  </a:lnTo>
                  <a:lnTo>
                    <a:pt x="602" y="132"/>
                  </a:lnTo>
                  <a:lnTo>
                    <a:pt x="606" y="132"/>
                  </a:lnTo>
                  <a:lnTo>
                    <a:pt x="606" y="130"/>
                  </a:lnTo>
                  <a:lnTo>
                    <a:pt x="608" y="130"/>
                  </a:lnTo>
                  <a:lnTo>
                    <a:pt x="608" y="126"/>
                  </a:lnTo>
                  <a:lnTo>
                    <a:pt x="612" y="124"/>
                  </a:lnTo>
                  <a:lnTo>
                    <a:pt x="612" y="120"/>
                  </a:lnTo>
                  <a:lnTo>
                    <a:pt x="614" y="120"/>
                  </a:lnTo>
                  <a:lnTo>
                    <a:pt x="614" y="118"/>
                  </a:lnTo>
                  <a:lnTo>
                    <a:pt x="616" y="118"/>
                  </a:lnTo>
                  <a:lnTo>
                    <a:pt x="616" y="110"/>
                  </a:lnTo>
                  <a:lnTo>
                    <a:pt x="617" y="110"/>
                  </a:lnTo>
                  <a:lnTo>
                    <a:pt x="617" y="93"/>
                  </a:lnTo>
                  <a:lnTo>
                    <a:pt x="616" y="93"/>
                  </a:lnTo>
                  <a:lnTo>
                    <a:pt x="616" y="89"/>
                  </a:lnTo>
                  <a:lnTo>
                    <a:pt x="614" y="89"/>
                  </a:lnTo>
                  <a:lnTo>
                    <a:pt x="614" y="84"/>
                  </a:lnTo>
                  <a:lnTo>
                    <a:pt x="612" y="84"/>
                  </a:lnTo>
                  <a:lnTo>
                    <a:pt x="612" y="80"/>
                  </a:lnTo>
                  <a:lnTo>
                    <a:pt x="610" y="80"/>
                  </a:lnTo>
                  <a:lnTo>
                    <a:pt x="608" y="77"/>
                  </a:lnTo>
                  <a:lnTo>
                    <a:pt x="606" y="73"/>
                  </a:lnTo>
                  <a:lnTo>
                    <a:pt x="604" y="73"/>
                  </a:lnTo>
                  <a:lnTo>
                    <a:pt x="602" y="69"/>
                  </a:lnTo>
                  <a:lnTo>
                    <a:pt x="598" y="69"/>
                  </a:lnTo>
                  <a:lnTo>
                    <a:pt x="596" y="65"/>
                  </a:lnTo>
                  <a:lnTo>
                    <a:pt x="594" y="65"/>
                  </a:lnTo>
                  <a:lnTo>
                    <a:pt x="593" y="61"/>
                  </a:lnTo>
                  <a:lnTo>
                    <a:pt x="591" y="61"/>
                  </a:lnTo>
                  <a:lnTo>
                    <a:pt x="589" y="57"/>
                  </a:lnTo>
                  <a:lnTo>
                    <a:pt x="587" y="57"/>
                  </a:lnTo>
                  <a:lnTo>
                    <a:pt x="587" y="56"/>
                  </a:lnTo>
                  <a:lnTo>
                    <a:pt x="581" y="56"/>
                  </a:lnTo>
                  <a:lnTo>
                    <a:pt x="579" y="52"/>
                  </a:lnTo>
                  <a:lnTo>
                    <a:pt x="575" y="52"/>
                  </a:lnTo>
                  <a:lnTo>
                    <a:pt x="573" y="49"/>
                  </a:lnTo>
                  <a:lnTo>
                    <a:pt x="571" y="49"/>
                  </a:lnTo>
                  <a:lnTo>
                    <a:pt x="571" y="47"/>
                  </a:lnTo>
                  <a:lnTo>
                    <a:pt x="565" y="47"/>
                  </a:lnTo>
                  <a:lnTo>
                    <a:pt x="563" y="43"/>
                  </a:lnTo>
                  <a:lnTo>
                    <a:pt x="559" y="43"/>
                  </a:lnTo>
                  <a:lnTo>
                    <a:pt x="559" y="41"/>
                  </a:lnTo>
                  <a:lnTo>
                    <a:pt x="553" y="41"/>
                  </a:lnTo>
                  <a:lnTo>
                    <a:pt x="553" y="39"/>
                  </a:lnTo>
                  <a:lnTo>
                    <a:pt x="549" y="39"/>
                  </a:lnTo>
                  <a:lnTo>
                    <a:pt x="549" y="37"/>
                  </a:lnTo>
                  <a:lnTo>
                    <a:pt x="546" y="37"/>
                  </a:lnTo>
                  <a:lnTo>
                    <a:pt x="546" y="35"/>
                  </a:lnTo>
                  <a:lnTo>
                    <a:pt x="540" y="35"/>
                  </a:lnTo>
                  <a:lnTo>
                    <a:pt x="540" y="34"/>
                  </a:lnTo>
                  <a:lnTo>
                    <a:pt x="536" y="34"/>
                  </a:lnTo>
                  <a:lnTo>
                    <a:pt x="536" y="32"/>
                  </a:lnTo>
                  <a:lnTo>
                    <a:pt x="528" y="32"/>
                  </a:lnTo>
                  <a:lnTo>
                    <a:pt x="528" y="30"/>
                  </a:lnTo>
                  <a:lnTo>
                    <a:pt x="525" y="30"/>
                  </a:lnTo>
                  <a:lnTo>
                    <a:pt x="525" y="28"/>
                  </a:lnTo>
                  <a:lnTo>
                    <a:pt x="517" y="28"/>
                  </a:lnTo>
                  <a:lnTo>
                    <a:pt x="517" y="26"/>
                  </a:lnTo>
                  <a:lnTo>
                    <a:pt x="511" y="26"/>
                  </a:lnTo>
                  <a:lnTo>
                    <a:pt x="511" y="24"/>
                  </a:lnTo>
                  <a:lnTo>
                    <a:pt x="503" y="24"/>
                  </a:lnTo>
                  <a:lnTo>
                    <a:pt x="503" y="22"/>
                  </a:lnTo>
                  <a:lnTo>
                    <a:pt x="496" y="22"/>
                  </a:lnTo>
                  <a:lnTo>
                    <a:pt x="496" y="20"/>
                  </a:lnTo>
                  <a:lnTo>
                    <a:pt x="490" y="20"/>
                  </a:lnTo>
                  <a:lnTo>
                    <a:pt x="490" y="18"/>
                  </a:lnTo>
                  <a:lnTo>
                    <a:pt x="482" y="18"/>
                  </a:lnTo>
                  <a:lnTo>
                    <a:pt x="482" y="17"/>
                  </a:lnTo>
                  <a:lnTo>
                    <a:pt x="473" y="17"/>
                  </a:lnTo>
                  <a:lnTo>
                    <a:pt x="473" y="15"/>
                  </a:lnTo>
                  <a:lnTo>
                    <a:pt x="463" y="15"/>
                  </a:lnTo>
                  <a:lnTo>
                    <a:pt x="463" y="14"/>
                  </a:lnTo>
                  <a:lnTo>
                    <a:pt x="455" y="14"/>
                  </a:lnTo>
                  <a:lnTo>
                    <a:pt x="455" y="12"/>
                  </a:lnTo>
                  <a:lnTo>
                    <a:pt x="441" y="12"/>
                  </a:lnTo>
                  <a:lnTo>
                    <a:pt x="441" y="10"/>
                  </a:lnTo>
                  <a:lnTo>
                    <a:pt x="432" y="10"/>
                  </a:lnTo>
                  <a:lnTo>
                    <a:pt x="432" y="8"/>
                  </a:lnTo>
                  <a:lnTo>
                    <a:pt x="416" y="8"/>
                  </a:lnTo>
                  <a:lnTo>
                    <a:pt x="416" y="6"/>
                  </a:lnTo>
                  <a:lnTo>
                    <a:pt x="401" y="6"/>
                  </a:lnTo>
                  <a:lnTo>
                    <a:pt x="401" y="4"/>
                  </a:lnTo>
                  <a:lnTo>
                    <a:pt x="380" y="4"/>
                  </a:lnTo>
                  <a:lnTo>
                    <a:pt x="380" y="2"/>
                  </a:lnTo>
                  <a:lnTo>
                    <a:pt x="348" y="2"/>
                  </a:lnTo>
                  <a:lnTo>
                    <a:pt x="348" y="0"/>
                  </a:lnTo>
                  <a:lnTo>
                    <a:pt x="272"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37898" name="Freeform 57">
              <a:extLst>
                <a:ext uri="{FF2B5EF4-FFF2-40B4-BE49-F238E27FC236}">
                  <a16:creationId xmlns:a16="http://schemas.microsoft.com/office/drawing/2014/main" id="{59C0CEAB-C7EF-B838-4BB5-BC5F26776E78}"/>
                </a:ext>
              </a:extLst>
            </p:cNvPr>
            <p:cNvSpPr>
              <a:spLocks/>
            </p:cNvSpPr>
            <p:nvPr/>
          </p:nvSpPr>
          <p:spPr bwMode="auto">
            <a:xfrm>
              <a:off x="5466" y="1096"/>
              <a:ext cx="624" cy="209"/>
            </a:xfrm>
            <a:custGeom>
              <a:avLst/>
              <a:gdLst>
                <a:gd name="T0" fmla="*/ 622 w 624"/>
                <a:gd name="T1" fmla="*/ 92 h 209"/>
                <a:gd name="T2" fmla="*/ 618 w 624"/>
                <a:gd name="T3" fmla="*/ 82 h 209"/>
                <a:gd name="T4" fmla="*/ 606 w 624"/>
                <a:gd name="T5" fmla="*/ 71 h 209"/>
                <a:gd name="T6" fmla="*/ 581 w 624"/>
                <a:gd name="T7" fmla="*/ 52 h 209"/>
                <a:gd name="T8" fmla="*/ 568 w 624"/>
                <a:gd name="T9" fmla="*/ 44 h 209"/>
                <a:gd name="T10" fmla="*/ 554 w 624"/>
                <a:gd name="T11" fmla="*/ 38 h 209"/>
                <a:gd name="T12" fmla="*/ 541 w 624"/>
                <a:gd name="T13" fmla="*/ 33 h 209"/>
                <a:gd name="T14" fmla="*/ 526 w 624"/>
                <a:gd name="T15" fmla="*/ 29 h 209"/>
                <a:gd name="T16" fmla="*/ 508 w 624"/>
                <a:gd name="T17" fmla="*/ 23 h 209"/>
                <a:gd name="T18" fmla="*/ 491 w 624"/>
                <a:gd name="T19" fmla="*/ 19 h 209"/>
                <a:gd name="T20" fmla="*/ 474 w 624"/>
                <a:gd name="T21" fmla="*/ 15 h 209"/>
                <a:gd name="T22" fmla="*/ 449 w 624"/>
                <a:gd name="T23" fmla="*/ 12 h 209"/>
                <a:gd name="T24" fmla="*/ 424 w 624"/>
                <a:gd name="T25" fmla="*/ 8 h 209"/>
                <a:gd name="T26" fmla="*/ 388 w 624"/>
                <a:gd name="T27" fmla="*/ 4 h 209"/>
                <a:gd name="T28" fmla="*/ 275 w 624"/>
                <a:gd name="T29" fmla="*/ 0 h 209"/>
                <a:gd name="T30" fmla="*/ 221 w 624"/>
                <a:gd name="T31" fmla="*/ 4 h 209"/>
                <a:gd name="T32" fmla="*/ 190 w 624"/>
                <a:gd name="T33" fmla="*/ 8 h 209"/>
                <a:gd name="T34" fmla="*/ 165 w 624"/>
                <a:gd name="T35" fmla="*/ 12 h 209"/>
                <a:gd name="T36" fmla="*/ 146 w 624"/>
                <a:gd name="T37" fmla="*/ 15 h 209"/>
                <a:gd name="T38" fmla="*/ 129 w 624"/>
                <a:gd name="T39" fmla="*/ 19 h 209"/>
                <a:gd name="T40" fmla="*/ 112 w 624"/>
                <a:gd name="T41" fmla="*/ 25 h 209"/>
                <a:gd name="T42" fmla="*/ 96 w 624"/>
                <a:gd name="T43" fmla="*/ 29 h 209"/>
                <a:gd name="T44" fmla="*/ 81 w 624"/>
                <a:gd name="T45" fmla="*/ 35 h 209"/>
                <a:gd name="T46" fmla="*/ 68 w 624"/>
                <a:gd name="T47" fmla="*/ 40 h 209"/>
                <a:gd name="T48" fmla="*/ 54 w 624"/>
                <a:gd name="T49" fmla="*/ 46 h 209"/>
                <a:gd name="T50" fmla="*/ 43 w 624"/>
                <a:gd name="T51" fmla="*/ 52 h 209"/>
                <a:gd name="T52" fmla="*/ 33 w 624"/>
                <a:gd name="T53" fmla="*/ 58 h 209"/>
                <a:gd name="T54" fmla="*/ 12 w 624"/>
                <a:gd name="T55" fmla="*/ 75 h 209"/>
                <a:gd name="T56" fmla="*/ 6 w 624"/>
                <a:gd name="T57" fmla="*/ 84 h 209"/>
                <a:gd name="T58" fmla="*/ 2 w 624"/>
                <a:gd name="T59" fmla="*/ 90 h 209"/>
                <a:gd name="T60" fmla="*/ 0 w 624"/>
                <a:gd name="T61" fmla="*/ 113 h 209"/>
                <a:gd name="T62" fmla="*/ 4 w 624"/>
                <a:gd name="T63" fmla="*/ 122 h 209"/>
                <a:gd name="T64" fmla="*/ 8 w 624"/>
                <a:gd name="T65" fmla="*/ 130 h 209"/>
                <a:gd name="T66" fmla="*/ 23 w 624"/>
                <a:gd name="T67" fmla="*/ 145 h 209"/>
                <a:gd name="T68" fmla="*/ 37 w 624"/>
                <a:gd name="T69" fmla="*/ 155 h 209"/>
                <a:gd name="T70" fmla="*/ 48 w 624"/>
                <a:gd name="T71" fmla="*/ 161 h 209"/>
                <a:gd name="T72" fmla="*/ 62 w 624"/>
                <a:gd name="T73" fmla="*/ 166 h 209"/>
                <a:gd name="T74" fmla="*/ 75 w 624"/>
                <a:gd name="T75" fmla="*/ 172 h 209"/>
                <a:gd name="T76" fmla="*/ 89 w 624"/>
                <a:gd name="T77" fmla="*/ 178 h 209"/>
                <a:gd name="T78" fmla="*/ 104 w 624"/>
                <a:gd name="T79" fmla="*/ 182 h 209"/>
                <a:gd name="T80" fmla="*/ 121 w 624"/>
                <a:gd name="T81" fmla="*/ 187 h 209"/>
                <a:gd name="T82" fmla="*/ 139 w 624"/>
                <a:gd name="T83" fmla="*/ 191 h 209"/>
                <a:gd name="T84" fmla="*/ 158 w 624"/>
                <a:gd name="T85" fmla="*/ 195 h 209"/>
                <a:gd name="T86" fmla="*/ 177 w 624"/>
                <a:gd name="T87" fmla="*/ 199 h 209"/>
                <a:gd name="T88" fmla="*/ 202 w 624"/>
                <a:gd name="T89" fmla="*/ 203 h 209"/>
                <a:gd name="T90" fmla="*/ 244 w 624"/>
                <a:gd name="T91" fmla="*/ 207 h 209"/>
                <a:gd name="T92" fmla="*/ 359 w 624"/>
                <a:gd name="T93" fmla="*/ 207 h 209"/>
                <a:gd name="T94" fmla="*/ 411 w 624"/>
                <a:gd name="T95" fmla="*/ 203 h 209"/>
                <a:gd name="T96" fmla="*/ 441 w 624"/>
                <a:gd name="T97" fmla="*/ 199 h 209"/>
                <a:gd name="T98" fmla="*/ 466 w 624"/>
                <a:gd name="T99" fmla="*/ 195 h 209"/>
                <a:gd name="T100" fmla="*/ 484 w 624"/>
                <a:gd name="T101" fmla="*/ 191 h 209"/>
                <a:gd name="T102" fmla="*/ 501 w 624"/>
                <a:gd name="T103" fmla="*/ 187 h 209"/>
                <a:gd name="T104" fmla="*/ 518 w 624"/>
                <a:gd name="T105" fmla="*/ 184 h 209"/>
                <a:gd name="T106" fmla="*/ 533 w 624"/>
                <a:gd name="T107" fmla="*/ 178 h 209"/>
                <a:gd name="T108" fmla="*/ 549 w 624"/>
                <a:gd name="T109" fmla="*/ 172 h 209"/>
                <a:gd name="T110" fmla="*/ 562 w 624"/>
                <a:gd name="T111" fmla="*/ 166 h 209"/>
                <a:gd name="T112" fmla="*/ 574 w 624"/>
                <a:gd name="T113" fmla="*/ 161 h 209"/>
                <a:gd name="T114" fmla="*/ 585 w 624"/>
                <a:gd name="T115" fmla="*/ 155 h 209"/>
                <a:gd name="T116" fmla="*/ 600 w 624"/>
                <a:gd name="T117" fmla="*/ 145 h 209"/>
                <a:gd name="T118" fmla="*/ 612 w 624"/>
                <a:gd name="T119" fmla="*/ 134 h 209"/>
                <a:gd name="T120" fmla="*/ 618 w 624"/>
                <a:gd name="T121" fmla="*/ 124 h 209"/>
                <a:gd name="T122" fmla="*/ 622 w 624"/>
                <a:gd name="T123" fmla="*/ 113 h 2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4"/>
                <a:gd name="T187" fmla="*/ 0 h 209"/>
                <a:gd name="T188" fmla="*/ 624 w 624"/>
                <a:gd name="T189" fmla="*/ 209 h 2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4" h="209">
                  <a:moveTo>
                    <a:pt x="623" y="101"/>
                  </a:moveTo>
                  <a:lnTo>
                    <a:pt x="623" y="96"/>
                  </a:lnTo>
                  <a:lnTo>
                    <a:pt x="622" y="94"/>
                  </a:lnTo>
                  <a:lnTo>
                    <a:pt x="622" y="92"/>
                  </a:lnTo>
                  <a:lnTo>
                    <a:pt x="620" y="90"/>
                  </a:lnTo>
                  <a:lnTo>
                    <a:pt x="620" y="86"/>
                  </a:lnTo>
                  <a:lnTo>
                    <a:pt x="618" y="84"/>
                  </a:lnTo>
                  <a:lnTo>
                    <a:pt x="618" y="82"/>
                  </a:lnTo>
                  <a:lnTo>
                    <a:pt x="614" y="79"/>
                  </a:lnTo>
                  <a:lnTo>
                    <a:pt x="614" y="77"/>
                  </a:lnTo>
                  <a:lnTo>
                    <a:pt x="608" y="71"/>
                  </a:lnTo>
                  <a:lnTo>
                    <a:pt x="606" y="71"/>
                  </a:lnTo>
                  <a:lnTo>
                    <a:pt x="593" y="58"/>
                  </a:lnTo>
                  <a:lnTo>
                    <a:pt x="589" y="58"/>
                  </a:lnTo>
                  <a:lnTo>
                    <a:pt x="585" y="54"/>
                  </a:lnTo>
                  <a:lnTo>
                    <a:pt x="581" y="52"/>
                  </a:lnTo>
                  <a:lnTo>
                    <a:pt x="577" y="48"/>
                  </a:lnTo>
                  <a:lnTo>
                    <a:pt x="574" y="48"/>
                  </a:lnTo>
                  <a:lnTo>
                    <a:pt x="570" y="46"/>
                  </a:lnTo>
                  <a:lnTo>
                    <a:pt x="568" y="44"/>
                  </a:lnTo>
                  <a:lnTo>
                    <a:pt x="564" y="42"/>
                  </a:lnTo>
                  <a:lnTo>
                    <a:pt x="562" y="42"/>
                  </a:lnTo>
                  <a:lnTo>
                    <a:pt x="558" y="40"/>
                  </a:lnTo>
                  <a:lnTo>
                    <a:pt x="554" y="38"/>
                  </a:lnTo>
                  <a:lnTo>
                    <a:pt x="551" y="36"/>
                  </a:lnTo>
                  <a:lnTo>
                    <a:pt x="547" y="36"/>
                  </a:lnTo>
                  <a:lnTo>
                    <a:pt x="545" y="35"/>
                  </a:lnTo>
                  <a:lnTo>
                    <a:pt x="541" y="33"/>
                  </a:lnTo>
                  <a:lnTo>
                    <a:pt x="537" y="33"/>
                  </a:lnTo>
                  <a:lnTo>
                    <a:pt x="533" y="31"/>
                  </a:lnTo>
                  <a:lnTo>
                    <a:pt x="530" y="29"/>
                  </a:lnTo>
                  <a:lnTo>
                    <a:pt x="526" y="29"/>
                  </a:lnTo>
                  <a:lnTo>
                    <a:pt x="522" y="27"/>
                  </a:lnTo>
                  <a:lnTo>
                    <a:pt x="516" y="25"/>
                  </a:lnTo>
                  <a:lnTo>
                    <a:pt x="512" y="25"/>
                  </a:lnTo>
                  <a:lnTo>
                    <a:pt x="508" y="23"/>
                  </a:lnTo>
                  <a:lnTo>
                    <a:pt x="505" y="23"/>
                  </a:lnTo>
                  <a:lnTo>
                    <a:pt x="501" y="21"/>
                  </a:lnTo>
                  <a:lnTo>
                    <a:pt x="495" y="19"/>
                  </a:lnTo>
                  <a:lnTo>
                    <a:pt x="491" y="19"/>
                  </a:lnTo>
                  <a:lnTo>
                    <a:pt x="487" y="17"/>
                  </a:lnTo>
                  <a:lnTo>
                    <a:pt x="482" y="17"/>
                  </a:lnTo>
                  <a:lnTo>
                    <a:pt x="478" y="15"/>
                  </a:lnTo>
                  <a:lnTo>
                    <a:pt x="474" y="15"/>
                  </a:lnTo>
                  <a:lnTo>
                    <a:pt x="468" y="14"/>
                  </a:lnTo>
                  <a:lnTo>
                    <a:pt x="464" y="14"/>
                  </a:lnTo>
                  <a:lnTo>
                    <a:pt x="459" y="12"/>
                  </a:lnTo>
                  <a:lnTo>
                    <a:pt x="449" y="12"/>
                  </a:lnTo>
                  <a:lnTo>
                    <a:pt x="445" y="10"/>
                  </a:lnTo>
                  <a:lnTo>
                    <a:pt x="439" y="10"/>
                  </a:lnTo>
                  <a:lnTo>
                    <a:pt x="436" y="8"/>
                  </a:lnTo>
                  <a:lnTo>
                    <a:pt x="424" y="8"/>
                  </a:lnTo>
                  <a:lnTo>
                    <a:pt x="420" y="6"/>
                  </a:lnTo>
                  <a:lnTo>
                    <a:pt x="409" y="6"/>
                  </a:lnTo>
                  <a:lnTo>
                    <a:pt x="405" y="4"/>
                  </a:lnTo>
                  <a:lnTo>
                    <a:pt x="388" y="4"/>
                  </a:lnTo>
                  <a:lnTo>
                    <a:pt x="384" y="2"/>
                  </a:lnTo>
                  <a:lnTo>
                    <a:pt x="357" y="2"/>
                  </a:lnTo>
                  <a:lnTo>
                    <a:pt x="351" y="0"/>
                  </a:lnTo>
                  <a:lnTo>
                    <a:pt x="275" y="0"/>
                  </a:lnTo>
                  <a:lnTo>
                    <a:pt x="269" y="2"/>
                  </a:lnTo>
                  <a:lnTo>
                    <a:pt x="242" y="2"/>
                  </a:lnTo>
                  <a:lnTo>
                    <a:pt x="236" y="4"/>
                  </a:lnTo>
                  <a:lnTo>
                    <a:pt x="221" y="4"/>
                  </a:lnTo>
                  <a:lnTo>
                    <a:pt x="215" y="6"/>
                  </a:lnTo>
                  <a:lnTo>
                    <a:pt x="206" y="6"/>
                  </a:lnTo>
                  <a:lnTo>
                    <a:pt x="200" y="8"/>
                  </a:lnTo>
                  <a:lnTo>
                    <a:pt x="190" y="8"/>
                  </a:lnTo>
                  <a:lnTo>
                    <a:pt x="185" y="10"/>
                  </a:lnTo>
                  <a:lnTo>
                    <a:pt x="175" y="10"/>
                  </a:lnTo>
                  <a:lnTo>
                    <a:pt x="171" y="12"/>
                  </a:lnTo>
                  <a:lnTo>
                    <a:pt x="165" y="12"/>
                  </a:lnTo>
                  <a:lnTo>
                    <a:pt x="162" y="14"/>
                  </a:lnTo>
                  <a:lnTo>
                    <a:pt x="156" y="14"/>
                  </a:lnTo>
                  <a:lnTo>
                    <a:pt x="152" y="15"/>
                  </a:lnTo>
                  <a:lnTo>
                    <a:pt x="146" y="15"/>
                  </a:lnTo>
                  <a:lnTo>
                    <a:pt x="142" y="17"/>
                  </a:lnTo>
                  <a:lnTo>
                    <a:pt x="139" y="17"/>
                  </a:lnTo>
                  <a:lnTo>
                    <a:pt x="133" y="19"/>
                  </a:lnTo>
                  <a:lnTo>
                    <a:pt x="129" y="19"/>
                  </a:lnTo>
                  <a:lnTo>
                    <a:pt x="125" y="21"/>
                  </a:lnTo>
                  <a:lnTo>
                    <a:pt x="119" y="21"/>
                  </a:lnTo>
                  <a:lnTo>
                    <a:pt x="116" y="23"/>
                  </a:lnTo>
                  <a:lnTo>
                    <a:pt x="112" y="25"/>
                  </a:lnTo>
                  <a:lnTo>
                    <a:pt x="108" y="25"/>
                  </a:lnTo>
                  <a:lnTo>
                    <a:pt x="104" y="27"/>
                  </a:lnTo>
                  <a:lnTo>
                    <a:pt x="100" y="27"/>
                  </a:lnTo>
                  <a:lnTo>
                    <a:pt x="96" y="29"/>
                  </a:lnTo>
                  <a:lnTo>
                    <a:pt x="93" y="31"/>
                  </a:lnTo>
                  <a:lnTo>
                    <a:pt x="89" y="31"/>
                  </a:lnTo>
                  <a:lnTo>
                    <a:pt x="85" y="33"/>
                  </a:lnTo>
                  <a:lnTo>
                    <a:pt x="81" y="35"/>
                  </a:lnTo>
                  <a:lnTo>
                    <a:pt x="77" y="36"/>
                  </a:lnTo>
                  <a:lnTo>
                    <a:pt x="73" y="36"/>
                  </a:lnTo>
                  <a:lnTo>
                    <a:pt x="69" y="38"/>
                  </a:lnTo>
                  <a:lnTo>
                    <a:pt x="68" y="40"/>
                  </a:lnTo>
                  <a:lnTo>
                    <a:pt x="64" y="40"/>
                  </a:lnTo>
                  <a:lnTo>
                    <a:pt x="60" y="42"/>
                  </a:lnTo>
                  <a:lnTo>
                    <a:pt x="56" y="44"/>
                  </a:lnTo>
                  <a:lnTo>
                    <a:pt x="54" y="46"/>
                  </a:lnTo>
                  <a:lnTo>
                    <a:pt x="50" y="48"/>
                  </a:lnTo>
                  <a:lnTo>
                    <a:pt x="48" y="48"/>
                  </a:lnTo>
                  <a:lnTo>
                    <a:pt x="45" y="50"/>
                  </a:lnTo>
                  <a:lnTo>
                    <a:pt x="43" y="52"/>
                  </a:lnTo>
                  <a:lnTo>
                    <a:pt x="39" y="54"/>
                  </a:lnTo>
                  <a:lnTo>
                    <a:pt x="37" y="56"/>
                  </a:lnTo>
                  <a:lnTo>
                    <a:pt x="35" y="56"/>
                  </a:lnTo>
                  <a:lnTo>
                    <a:pt x="33" y="58"/>
                  </a:lnTo>
                  <a:lnTo>
                    <a:pt x="29" y="59"/>
                  </a:lnTo>
                  <a:lnTo>
                    <a:pt x="22" y="67"/>
                  </a:lnTo>
                  <a:lnTo>
                    <a:pt x="20" y="67"/>
                  </a:lnTo>
                  <a:lnTo>
                    <a:pt x="12" y="75"/>
                  </a:lnTo>
                  <a:lnTo>
                    <a:pt x="12" y="77"/>
                  </a:lnTo>
                  <a:lnTo>
                    <a:pt x="8" y="80"/>
                  </a:lnTo>
                  <a:lnTo>
                    <a:pt x="8" y="82"/>
                  </a:lnTo>
                  <a:lnTo>
                    <a:pt x="6" y="84"/>
                  </a:lnTo>
                  <a:lnTo>
                    <a:pt x="6" y="86"/>
                  </a:lnTo>
                  <a:lnTo>
                    <a:pt x="4" y="86"/>
                  </a:lnTo>
                  <a:lnTo>
                    <a:pt x="4" y="88"/>
                  </a:lnTo>
                  <a:lnTo>
                    <a:pt x="2" y="90"/>
                  </a:lnTo>
                  <a:lnTo>
                    <a:pt x="2" y="94"/>
                  </a:lnTo>
                  <a:lnTo>
                    <a:pt x="0" y="96"/>
                  </a:lnTo>
                  <a:lnTo>
                    <a:pt x="0" y="103"/>
                  </a:lnTo>
                  <a:lnTo>
                    <a:pt x="0" y="113"/>
                  </a:lnTo>
                  <a:lnTo>
                    <a:pt x="2" y="115"/>
                  </a:lnTo>
                  <a:lnTo>
                    <a:pt x="2" y="119"/>
                  </a:lnTo>
                  <a:lnTo>
                    <a:pt x="4" y="121"/>
                  </a:lnTo>
                  <a:lnTo>
                    <a:pt x="4" y="122"/>
                  </a:lnTo>
                  <a:lnTo>
                    <a:pt x="6" y="124"/>
                  </a:lnTo>
                  <a:lnTo>
                    <a:pt x="6" y="126"/>
                  </a:lnTo>
                  <a:lnTo>
                    <a:pt x="8" y="128"/>
                  </a:lnTo>
                  <a:lnTo>
                    <a:pt x="8" y="130"/>
                  </a:lnTo>
                  <a:lnTo>
                    <a:pt x="10" y="130"/>
                  </a:lnTo>
                  <a:lnTo>
                    <a:pt x="14" y="134"/>
                  </a:lnTo>
                  <a:lnTo>
                    <a:pt x="14" y="136"/>
                  </a:lnTo>
                  <a:lnTo>
                    <a:pt x="23" y="145"/>
                  </a:lnTo>
                  <a:lnTo>
                    <a:pt x="25" y="145"/>
                  </a:lnTo>
                  <a:lnTo>
                    <a:pt x="27" y="147"/>
                  </a:lnTo>
                  <a:lnTo>
                    <a:pt x="31" y="149"/>
                  </a:lnTo>
                  <a:lnTo>
                    <a:pt x="37" y="155"/>
                  </a:lnTo>
                  <a:lnTo>
                    <a:pt x="41" y="157"/>
                  </a:lnTo>
                  <a:lnTo>
                    <a:pt x="43" y="157"/>
                  </a:lnTo>
                  <a:lnTo>
                    <a:pt x="46" y="159"/>
                  </a:lnTo>
                  <a:lnTo>
                    <a:pt x="48" y="161"/>
                  </a:lnTo>
                  <a:lnTo>
                    <a:pt x="52" y="163"/>
                  </a:lnTo>
                  <a:lnTo>
                    <a:pt x="54" y="165"/>
                  </a:lnTo>
                  <a:lnTo>
                    <a:pt x="58" y="165"/>
                  </a:lnTo>
                  <a:lnTo>
                    <a:pt x="62" y="166"/>
                  </a:lnTo>
                  <a:lnTo>
                    <a:pt x="64" y="168"/>
                  </a:lnTo>
                  <a:lnTo>
                    <a:pt x="68" y="170"/>
                  </a:lnTo>
                  <a:lnTo>
                    <a:pt x="71" y="170"/>
                  </a:lnTo>
                  <a:lnTo>
                    <a:pt x="75" y="172"/>
                  </a:lnTo>
                  <a:lnTo>
                    <a:pt x="77" y="174"/>
                  </a:lnTo>
                  <a:lnTo>
                    <a:pt x="81" y="174"/>
                  </a:lnTo>
                  <a:lnTo>
                    <a:pt x="85" y="176"/>
                  </a:lnTo>
                  <a:lnTo>
                    <a:pt x="89" y="178"/>
                  </a:lnTo>
                  <a:lnTo>
                    <a:pt x="93" y="178"/>
                  </a:lnTo>
                  <a:lnTo>
                    <a:pt x="96" y="180"/>
                  </a:lnTo>
                  <a:lnTo>
                    <a:pt x="100" y="182"/>
                  </a:lnTo>
                  <a:lnTo>
                    <a:pt x="104" y="182"/>
                  </a:lnTo>
                  <a:lnTo>
                    <a:pt x="110" y="184"/>
                  </a:lnTo>
                  <a:lnTo>
                    <a:pt x="114" y="186"/>
                  </a:lnTo>
                  <a:lnTo>
                    <a:pt x="117" y="186"/>
                  </a:lnTo>
                  <a:lnTo>
                    <a:pt x="121" y="187"/>
                  </a:lnTo>
                  <a:lnTo>
                    <a:pt x="125" y="187"/>
                  </a:lnTo>
                  <a:lnTo>
                    <a:pt x="131" y="189"/>
                  </a:lnTo>
                  <a:lnTo>
                    <a:pt x="135" y="189"/>
                  </a:lnTo>
                  <a:lnTo>
                    <a:pt x="139" y="191"/>
                  </a:lnTo>
                  <a:lnTo>
                    <a:pt x="144" y="191"/>
                  </a:lnTo>
                  <a:lnTo>
                    <a:pt x="148" y="193"/>
                  </a:lnTo>
                  <a:lnTo>
                    <a:pt x="154" y="193"/>
                  </a:lnTo>
                  <a:lnTo>
                    <a:pt x="158" y="195"/>
                  </a:lnTo>
                  <a:lnTo>
                    <a:pt x="162" y="195"/>
                  </a:lnTo>
                  <a:lnTo>
                    <a:pt x="167" y="197"/>
                  </a:lnTo>
                  <a:lnTo>
                    <a:pt x="171" y="197"/>
                  </a:lnTo>
                  <a:lnTo>
                    <a:pt x="177" y="199"/>
                  </a:lnTo>
                  <a:lnTo>
                    <a:pt x="186" y="199"/>
                  </a:lnTo>
                  <a:lnTo>
                    <a:pt x="192" y="201"/>
                  </a:lnTo>
                  <a:lnTo>
                    <a:pt x="196" y="201"/>
                  </a:lnTo>
                  <a:lnTo>
                    <a:pt x="202" y="203"/>
                  </a:lnTo>
                  <a:lnTo>
                    <a:pt x="217" y="203"/>
                  </a:lnTo>
                  <a:lnTo>
                    <a:pt x="223" y="205"/>
                  </a:lnTo>
                  <a:lnTo>
                    <a:pt x="238" y="205"/>
                  </a:lnTo>
                  <a:lnTo>
                    <a:pt x="244" y="207"/>
                  </a:lnTo>
                  <a:lnTo>
                    <a:pt x="265" y="207"/>
                  </a:lnTo>
                  <a:lnTo>
                    <a:pt x="271" y="208"/>
                  </a:lnTo>
                  <a:lnTo>
                    <a:pt x="353" y="208"/>
                  </a:lnTo>
                  <a:lnTo>
                    <a:pt x="359" y="207"/>
                  </a:lnTo>
                  <a:lnTo>
                    <a:pt x="386" y="207"/>
                  </a:lnTo>
                  <a:lnTo>
                    <a:pt x="390" y="205"/>
                  </a:lnTo>
                  <a:lnTo>
                    <a:pt x="405" y="205"/>
                  </a:lnTo>
                  <a:lnTo>
                    <a:pt x="411" y="203"/>
                  </a:lnTo>
                  <a:lnTo>
                    <a:pt x="420" y="203"/>
                  </a:lnTo>
                  <a:lnTo>
                    <a:pt x="426" y="201"/>
                  </a:lnTo>
                  <a:lnTo>
                    <a:pt x="436" y="201"/>
                  </a:lnTo>
                  <a:lnTo>
                    <a:pt x="441" y="199"/>
                  </a:lnTo>
                  <a:lnTo>
                    <a:pt x="445" y="199"/>
                  </a:lnTo>
                  <a:lnTo>
                    <a:pt x="451" y="197"/>
                  </a:lnTo>
                  <a:lnTo>
                    <a:pt x="461" y="197"/>
                  </a:lnTo>
                  <a:lnTo>
                    <a:pt x="466" y="195"/>
                  </a:lnTo>
                  <a:lnTo>
                    <a:pt x="470" y="195"/>
                  </a:lnTo>
                  <a:lnTo>
                    <a:pt x="474" y="193"/>
                  </a:lnTo>
                  <a:lnTo>
                    <a:pt x="480" y="193"/>
                  </a:lnTo>
                  <a:lnTo>
                    <a:pt x="484" y="191"/>
                  </a:lnTo>
                  <a:lnTo>
                    <a:pt x="489" y="191"/>
                  </a:lnTo>
                  <a:lnTo>
                    <a:pt x="493" y="189"/>
                  </a:lnTo>
                  <a:lnTo>
                    <a:pt x="497" y="187"/>
                  </a:lnTo>
                  <a:lnTo>
                    <a:pt x="501" y="187"/>
                  </a:lnTo>
                  <a:lnTo>
                    <a:pt x="507" y="186"/>
                  </a:lnTo>
                  <a:lnTo>
                    <a:pt x="510" y="186"/>
                  </a:lnTo>
                  <a:lnTo>
                    <a:pt x="514" y="184"/>
                  </a:lnTo>
                  <a:lnTo>
                    <a:pt x="518" y="184"/>
                  </a:lnTo>
                  <a:lnTo>
                    <a:pt x="522" y="182"/>
                  </a:lnTo>
                  <a:lnTo>
                    <a:pt x="526" y="180"/>
                  </a:lnTo>
                  <a:lnTo>
                    <a:pt x="530" y="180"/>
                  </a:lnTo>
                  <a:lnTo>
                    <a:pt x="533" y="178"/>
                  </a:lnTo>
                  <a:lnTo>
                    <a:pt x="537" y="176"/>
                  </a:lnTo>
                  <a:lnTo>
                    <a:pt x="541" y="176"/>
                  </a:lnTo>
                  <a:lnTo>
                    <a:pt x="545" y="174"/>
                  </a:lnTo>
                  <a:lnTo>
                    <a:pt x="549" y="172"/>
                  </a:lnTo>
                  <a:lnTo>
                    <a:pt x="553" y="170"/>
                  </a:lnTo>
                  <a:lnTo>
                    <a:pt x="556" y="170"/>
                  </a:lnTo>
                  <a:lnTo>
                    <a:pt x="558" y="168"/>
                  </a:lnTo>
                  <a:lnTo>
                    <a:pt x="562" y="166"/>
                  </a:lnTo>
                  <a:lnTo>
                    <a:pt x="566" y="165"/>
                  </a:lnTo>
                  <a:lnTo>
                    <a:pt x="568" y="165"/>
                  </a:lnTo>
                  <a:lnTo>
                    <a:pt x="572" y="163"/>
                  </a:lnTo>
                  <a:lnTo>
                    <a:pt x="574" y="161"/>
                  </a:lnTo>
                  <a:lnTo>
                    <a:pt x="577" y="159"/>
                  </a:lnTo>
                  <a:lnTo>
                    <a:pt x="579" y="157"/>
                  </a:lnTo>
                  <a:lnTo>
                    <a:pt x="583" y="157"/>
                  </a:lnTo>
                  <a:lnTo>
                    <a:pt x="585" y="155"/>
                  </a:lnTo>
                  <a:lnTo>
                    <a:pt x="589" y="153"/>
                  </a:lnTo>
                  <a:lnTo>
                    <a:pt x="595" y="147"/>
                  </a:lnTo>
                  <a:lnTo>
                    <a:pt x="597" y="147"/>
                  </a:lnTo>
                  <a:lnTo>
                    <a:pt x="600" y="145"/>
                  </a:lnTo>
                  <a:lnTo>
                    <a:pt x="608" y="138"/>
                  </a:lnTo>
                  <a:lnTo>
                    <a:pt x="608" y="136"/>
                  </a:lnTo>
                  <a:lnTo>
                    <a:pt x="610" y="134"/>
                  </a:lnTo>
                  <a:lnTo>
                    <a:pt x="612" y="134"/>
                  </a:lnTo>
                  <a:lnTo>
                    <a:pt x="614" y="132"/>
                  </a:lnTo>
                  <a:lnTo>
                    <a:pt x="614" y="130"/>
                  </a:lnTo>
                  <a:lnTo>
                    <a:pt x="618" y="126"/>
                  </a:lnTo>
                  <a:lnTo>
                    <a:pt x="618" y="124"/>
                  </a:lnTo>
                  <a:lnTo>
                    <a:pt x="620" y="122"/>
                  </a:lnTo>
                  <a:lnTo>
                    <a:pt x="620" y="121"/>
                  </a:lnTo>
                  <a:lnTo>
                    <a:pt x="622" y="119"/>
                  </a:lnTo>
                  <a:lnTo>
                    <a:pt x="622" y="113"/>
                  </a:lnTo>
                  <a:lnTo>
                    <a:pt x="623" y="111"/>
                  </a:lnTo>
                  <a:lnTo>
                    <a:pt x="623" y="101"/>
                  </a:lnTo>
                </a:path>
              </a:pathLst>
            </a:custGeom>
            <a:solidFill>
              <a:schemeClr val="bg1"/>
            </a:solidFill>
            <a:ln w="12700" cap="rnd">
              <a:solidFill>
                <a:srgbClr val="000000"/>
              </a:solidFill>
              <a:round/>
              <a:headEnd/>
              <a:tailEnd/>
            </a:ln>
          </p:spPr>
          <p:txBody>
            <a:bodyPr/>
            <a:lstStyle/>
            <a:p>
              <a:endParaRPr lang="fr-FR"/>
            </a:p>
          </p:txBody>
        </p:sp>
        <p:sp>
          <p:nvSpPr>
            <p:cNvPr id="37899" name="Freeform 58">
              <a:extLst>
                <a:ext uri="{FF2B5EF4-FFF2-40B4-BE49-F238E27FC236}">
                  <a16:creationId xmlns:a16="http://schemas.microsoft.com/office/drawing/2014/main" id="{72FCA7C8-E6EE-CC4D-5BD5-A7F1BAE0B937}"/>
                </a:ext>
              </a:extLst>
            </p:cNvPr>
            <p:cNvSpPr>
              <a:spLocks/>
            </p:cNvSpPr>
            <p:nvPr/>
          </p:nvSpPr>
          <p:spPr bwMode="auto">
            <a:xfrm>
              <a:off x="5465" y="1199"/>
              <a:ext cx="619" cy="1174"/>
            </a:xfrm>
            <a:custGeom>
              <a:avLst/>
              <a:gdLst>
                <a:gd name="T0" fmla="*/ 3 w 619"/>
                <a:gd name="T1" fmla="*/ 1076 h 1174"/>
                <a:gd name="T2" fmla="*/ 7 w 619"/>
                <a:gd name="T3" fmla="*/ 1089 h 1174"/>
                <a:gd name="T4" fmla="*/ 15 w 619"/>
                <a:gd name="T5" fmla="*/ 1097 h 1174"/>
                <a:gd name="T6" fmla="*/ 24 w 619"/>
                <a:gd name="T7" fmla="*/ 1108 h 1174"/>
                <a:gd name="T8" fmla="*/ 36 w 619"/>
                <a:gd name="T9" fmla="*/ 1116 h 1174"/>
                <a:gd name="T10" fmla="*/ 49 w 619"/>
                <a:gd name="T11" fmla="*/ 1125 h 1174"/>
                <a:gd name="T12" fmla="*/ 64 w 619"/>
                <a:gd name="T13" fmla="*/ 1131 h 1174"/>
                <a:gd name="T14" fmla="*/ 73 w 619"/>
                <a:gd name="T15" fmla="*/ 1137 h 1174"/>
                <a:gd name="T16" fmla="*/ 89 w 619"/>
                <a:gd name="T17" fmla="*/ 1141 h 1174"/>
                <a:gd name="T18" fmla="*/ 100 w 619"/>
                <a:gd name="T19" fmla="*/ 1146 h 1174"/>
                <a:gd name="T20" fmla="*/ 117 w 619"/>
                <a:gd name="T21" fmla="*/ 1150 h 1174"/>
                <a:gd name="T22" fmla="*/ 135 w 619"/>
                <a:gd name="T23" fmla="*/ 1156 h 1174"/>
                <a:gd name="T24" fmla="*/ 157 w 619"/>
                <a:gd name="T25" fmla="*/ 1160 h 1174"/>
                <a:gd name="T26" fmla="*/ 180 w 619"/>
                <a:gd name="T27" fmla="*/ 1166 h 1174"/>
                <a:gd name="T28" fmla="*/ 220 w 619"/>
                <a:gd name="T29" fmla="*/ 1169 h 1174"/>
                <a:gd name="T30" fmla="*/ 377 w 619"/>
                <a:gd name="T31" fmla="*/ 1171 h 1174"/>
                <a:gd name="T32" fmla="*/ 427 w 619"/>
                <a:gd name="T33" fmla="*/ 1167 h 1174"/>
                <a:gd name="T34" fmla="*/ 452 w 619"/>
                <a:gd name="T35" fmla="*/ 1162 h 1174"/>
                <a:gd name="T36" fmla="*/ 480 w 619"/>
                <a:gd name="T37" fmla="*/ 1158 h 1174"/>
                <a:gd name="T38" fmla="*/ 497 w 619"/>
                <a:gd name="T39" fmla="*/ 1152 h 1174"/>
                <a:gd name="T40" fmla="*/ 514 w 619"/>
                <a:gd name="T41" fmla="*/ 1148 h 1174"/>
                <a:gd name="T42" fmla="*/ 526 w 619"/>
                <a:gd name="T43" fmla="*/ 1143 h 1174"/>
                <a:gd name="T44" fmla="*/ 545 w 619"/>
                <a:gd name="T45" fmla="*/ 1139 h 1174"/>
                <a:gd name="T46" fmla="*/ 556 w 619"/>
                <a:gd name="T47" fmla="*/ 1131 h 1174"/>
                <a:gd name="T48" fmla="*/ 569 w 619"/>
                <a:gd name="T49" fmla="*/ 1124 h 1174"/>
                <a:gd name="T50" fmla="*/ 582 w 619"/>
                <a:gd name="T51" fmla="*/ 1118 h 1174"/>
                <a:gd name="T52" fmla="*/ 594 w 619"/>
                <a:gd name="T53" fmla="*/ 1110 h 1174"/>
                <a:gd name="T54" fmla="*/ 601 w 619"/>
                <a:gd name="T55" fmla="*/ 1101 h 1174"/>
                <a:gd name="T56" fmla="*/ 613 w 619"/>
                <a:gd name="T57" fmla="*/ 1089 h 1174"/>
                <a:gd name="T58" fmla="*/ 618 w 619"/>
                <a:gd name="T59" fmla="*/ 1067 h 1174"/>
                <a:gd name="T60" fmla="*/ 613 w 619"/>
                <a:gd name="T61" fmla="*/ 21 h 1174"/>
                <a:gd name="T62" fmla="*/ 601 w 619"/>
                <a:gd name="T63" fmla="*/ 35 h 1174"/>
                <a:gd name="T64" fmla="*/ 594 w 619"/>
                <a:gd name="T65" fmla="*/ 44 h 1174"/>
                <a:gd name="T66" fmla="*/ 582 w 619"/>
                <a:gd name="T67" fmla="*/ 52 h 1174"/>
                <a:gd name="T68" fmla="*/ 569 w 619"/>
                <a:gd name="T69" fmla="*/ 58 h 1174"/>
                <a:gd name="T70" fmla="*/ 558 w 619"/>
                <a:gd name="T71" fmla="*/ 65 h 1174"/>
                <a:gd name="T72" fmla="*/ 545 w 619"/>
                <a:gd name="T73" fmla="*/ 69 h 1174"/>
                <a:gd name="T74" fmla="*/ 533 w 619"/>
                <a:gd name="T75" fmla="*/ 75 h 1174"/>
                <a:gd name="T76" fmla="*/ 518 w 619"/>
                <a:gd name="T77" fmla="*/ 79 h 1174"/>
                <a:gd name="T78" fmla="*/ 501 w 619"/>
                <a:gd name="T79" fmla="*/ 84 h 1174"/>
                <a:gd name="T80" fmla="*/ 480 w 619"/>
                <a:gd name="T81" fmla="*/ 88 h 1174"/>
                <a:gd name="T82" fmla="*/ 461 w 619"/>
                <a:gd name="T83" fmla="*/ 94 h 1174"/>
                <a:gd name="T84" fmla="*/ 423 w 619"/>
                <a:gd name="T85" fmla="*/ 98 h 1174"/>
                <a:gd name="T86" fmla="*/ 387 w 619"/>
                <a:gd name="T87" fmla="*/ 103 h 1174"/>
                <a:gd name="T88" fmla="*/ 237 w 619"/>
                <a:gd name="T89" fmla="*/ 103 h 1174"/>
                <a:gd name="T90" fmla="*/ 195 w 619"/>
                <a:gd name="T91" fmla="*/ 98 h 1174"/>
                <a:gd name="T92" fmla="*/ 161 w 619"/>
                <a:gd name="T93" fmla="*/ 94 h 1174"/>
                <a:gd name="T94" fmla="*/ 142 w 619"/>
                <a:gd name="T95" fmla="*/ 88 h 1174"/>
                <a:gd name="T96" fmla="*/ 117 w 619"/>
                <a:gd name="T97" fmla="*/ 84 h 1174"/>
                <a:gd name="T98" fmla="*/ 104 w 619"/>
                <a:gd name="T99" fmla="*/ 79 h 1174"/>
                <a:gd name="T100" fmla="*/ 85 w 619"/>
                <a:gd name="T101" fmla="*/ 75 h 1174"/>
                <a:gd name="T102" fmla="*/ 71 w 619"/>
                <a:gd name="T103" fmla="*/ 67 h 1174"/>
                <a:gd name="T104" fmla="*/ 54 w 619"/>
                <a:gd name="T105" fmla="*/ 62 h 1174"/>
                <a:gd name="T106" fmla="*/ 42 w 619"/>
                <a:gd name="T107" fmla="*/ 52 h 1174"/>
                <a:gd name="T108" fmla="*/ 28 w 619"/>
                <a:gd name="T109" fmla="*/ 46 h 1174"/>
                <a:gd name="T110" fmla="*/ 19 w 619"/>
                <a:gd name="T111" fmla="*/ 37 h 1174"/>
                <a:gd name="T112" fmla="*/ 9 w 619"/>
                <a:gd name="T113" fmla="*/ 25 h 1174"/>
                <a:gd name="T114" fmla="*/ 3 w 619"/>
                <a:gd name="T115" fmla="*/ 18 h 11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9"/>
                <a:gd name="T175" fmla="*/ 0 h 1174"/>
                <a:gd name="T176" fmla="*/ 619 w 619"/>
                <a:gd name="T177" fmla="*/ 1174 h 11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9" h="1174">
                  <a:moveTo>
                    <a:pt x="0" y="0"/>
                  </a:moveTo>
                  <a:lnTo>
                    <a:pt x="0" y="1069"/>
                  </a:lnTo>
                  <a:lnTo>
                    <a:pt x="1" y="1069"/>
                  </a:lnTo>
                  <a:lnTo>
                    <a:pt x="1" y="1076"/>
                  </a:lnTo>
                  <a:lnTo>
                    <a:pt x="3" y="1076"/>
                  </a:lnTo>
                  <a:lnTo>
                    <a:pt x="3" y="1081"/>
                  </a:lnTo>
                  <a:lnTo>
                    <a:pt x="5" y="1081"/>
                  </a:lnTo>
                  <a:lnTo>
                    <a:pt x="5" y="1085"/>
                  </a:lnTo>
                  <a:lnTo>
                    <a:pt x="7" y="1085"/>
                  </a:lnTo>
                  <a:lnTo>
                    <a:pt x="7" y="1089"/>
                  </a:lnTo>
                  <a:lnTo>
                    <a:pt x="9" y="1089"/>
                  </a:lnTo>
                  <a:lnTo>
                    <a:pt x="9" y="1093"/>
                  </a:lnTo>
                  <a:lnTo>
                    <a:pt x="11" y="1093"/>
                  </a:lnTo>
                  <a:lnTo>
                    <a:pt x="13" y="1097"/>
                  </a:lnTo>
                  <a:lnTo>
                    <a:pt x="15" y="1097"/>
                  </a:lnTo>
                  <a:lnTo>
                    <a:pt x="15" y="1101"/>
                  </a:lnTo>
                  <a:lnTo>
                    <a:pt x="17" y="1101"/>
                  </a:lnTo>
                  <a:lnTo>
                    <a:pt x="19" y="1104"/>
                  </a:lnTo>
                  <a:lnTo>
                    <a:pt x="23" y="1104"/>
                  </a:lnTo>
                  <a:lnTo>
                    <a:pt x="24" y="1108"/>
                  </a:lnTo>
                  <a:lnTo>
                    <a:pt x="26" y="1108"/>
                  </a:lnTo>
                  <a:lnTo>
                    <a:pt x="28" y="1112"/>
                  </a:lnTo>
                  <a:lnTo>
                    <a:pt x="32" y="1112"/>
                  </a:lnTo>
                  <a:lnTo>
                    <a:pt x="34" y="1116"/>
                  </a:lnTo>
                  <a:lnTo>
                    <a:pt x="36" y="1116"/>
                  </a:lnTo>
                  <a:lnTo>
                    <a:pt x="38" y="1120"/>
                  </a:lnTo>
                  <a:lnTo>
                    <a:pt x="44" y="1120"/>
                  </a:lnTo>
                  <a:lnTo>
                    <a:pt x="44" y="1122"/>
                  </a:lnTo>
                  <a:lnTo>
                    <a:pt x="47" y="1122"/>
                  </a:lnTo>
                  <a:lnTo>
                    <a:pt x="49" y="1125"/>
                  </a:lnTo>
                  <a:lnTo>
                    <a:pt x="52" y="1125"/>
                  </a:lnTo>
                  <a:lnTo>
                    <a:pt x="54" y="1129"/>
                  </a:lnTo>
                  <a:lnTo>
                    <a:pt x="60" y="1129"/>
                  </a:lnTo>
                  <a:lnTo>
                    <a:pt x="60" y="1131"/>
                  </a:lnTo>
                  <a:lnTo>
                    <a:pt x="64" y="1131"/>
                  </a:lnTo>
                  <a:lnTo>
                    <a:pt x="64" y="1133"/>
                  </a:lnTo>
                  <a:lnTo>
                    <a:pt x="68" y="1133"/>
                  </a:lnTo>
                  <a:lnTo>
                    <a:pt x="68" y="1135"/>
                  </a:lnTo>
                  <a:lnTo>
                    <a:pt x="73" y="1135"/>
                  </a:lnTo>
                  <a:lnTo>
                    <a:pt x="73" y="1137"/>
                  </a:lnTo>
                  <a:lnTo>
                    <a:pt x="77" y="1137"/>
                  </a:lnTo>
                  <a:lnTo>
                    <a:pt x="77" y="1139"/>
                  </a:lnTo>
                  <a:lnTo>
                    <a:pt x="81" y="1139"/>
                  </a:lnTo>
                  <a:lnTo>
                    <a:pt x="81" y="1141"/>
                  </a:lnTo>
                  <a:lnTo>
                    <a:pt x="89" y="1141"/>
                  </a:lnTo>
                  <a:lnTo>
                    <a:pt x="89" y="1143"/>
                  </a:lnTo>
                  <a:lnTo>
                    <a:pt x="93" y="1143"/>
                  </a:lnTo>
                  <a:lnTo>
                    <a:pt x="93" y="1145"/>
                  </a:lnTo>
                  <a:lnTo>
                    <a:pt x="100" y="1145"/>
                  </a:lnTo>
                  <a:lnTo>
                    <a:pt x="100" y="1146"/>
                  </a:lnTo>
                  <a:lnTo>
                    <a:pt x="104" y="1146"/>
                  </a:lnTo>
                  <a:lnTo>
                    <a:pt x="104" y="1148"/>
                  </a:lnTo>
                  <a:lnTo>
                    <a:pt x="114" y="1148"/>
                  </a:lnTo>
                  <a:lnTo>
                    <a:pt x="114" y="1150"/>
                  </a:lnTo>
                  <a:lnTo>
                    <a:pt x="117" y="1150"/>
                  </a:lnTo>
                  <a:lnTo>
                    <a:pt x="117" y="1152"/>
                  </a:lnTo>
                  <a:lnTo>
                    <a:pt x="125" y="1152"/>
                  </a:lnTo>
                  <a:lnTo>
                    <a:pt x="125" y="1154"/>
                  </a:lnTo>
                  <a:lnTo>
                    <a:pt x="135" y="1154"/>
                  </a:lnTo>
                  <a:lnTo>
                    <a:pt x="135" y="1156"/>
                  </a:lnTo>
                  <a:lnTo>
                    <a:pt x="139" y="1156"/>
                  </a:lnTo>
                  <a:lnTo>
                    <a:pt x="139" y="1158"/>
                  </a:lnTo>
                  <a:lnTo>
                    <a:pt x="148" y="1158"/>
                  </a:lnTo>
                  <a:lnTo>
                    <a:pt x="148" y="1160"/>
                  </a:lnTo>
                  <a:lnTo>
                    <a:pt x="157" y="1160"/>
                  </a:lnTo>
                  <a:lnTo>
                    <a:pt x="157" y="1162"/>
                  </a:lnTo>
                  <a:lnTo>
                    <a:pt x="166" y="1162"/>
                  </a:lnTo>
                  <a:lnTo>
                    <a:pt x="166" y="1164"/>
                  </a:lnTo>
                  <a:lnTo>
                    <a:pt x="180" y="1164"/>
                  </a:lnTo>
                  <a:lnTo>
                    <a:pt x="180" y="1166"/>
                  </a:lnTo>
                  <a:lnTo>
                    <a:pt x="189" y="1166"/>
                  </a:lnTo>
                  <a:lnTo>
                    <a:pt x="189" y="1167"/>
                  </a:lnTo>
                  <a:lnTo>
                    <a:pt x="205" y="1167"/>
                  </a:lnTo>
                  <a:lnTo>
                    <a:pt x="205" y="1169"/>
                  </a:lnTo>
                  <a:lnTo>
                    <a:pt x="220" y="1169"/>
                  </a:lnTo>
                  <a:lnTo>
                    <a:pt x="220" y="1171"/>
                  </a:lnTo>
                  <a:lnTo>
                    <a:pt x="241" y="1171"/>
                  </a:lnTo>
                  <a:lnTo>
                    <a:pt x="241" y="1173"/>
                  </a:lnTo>
                  <a:lnTo>
                    <a:pt x="377" y="1173"/>
                  </a:lnTo>
                  <a:lnTo>
                    <a:pt x="377" y="1171"/>
                  </a:lnTo>
                  <a:lnTo>
                    <a:pt x="396" y="1171"/>
                  </a:lnTo>
                  <a:lnTo>
                    <a:pt x="396" y="1169"/>
                  </a:lnTo>
                  <a:lnTo>
                    <a:pt x="417" y="1169"/>
                  </a:lnTo>
                  <a:lnTo>
                    <a:pt x="417" y="1167"/>
                  </a:lnTo>
                  <a:lnTo>
                    <a:pt x="427" y="1167"/>
                  </a:lnTo>
                  <a:lnTo>
                    <a:pt x="427" y="1166"/>
                  </a:lnTo>
                  <a:lnTo>
                    <a:pt x="442" y="1166"/>
                  </a:lnTo>
                  <a:lnTo>
                    <a:pt x="442" y="1164"/>
                  </a:lnTo>
                  <a:lnTo>
                    <a:pt x="452" y="1164"/>
                  </a:lnTo>
                  <a:lnTo>
                    <a:pt x="452" y="1162"/>
                  </a:lnTo>
                  <a:lnTo>
                    <a:pt x="461" y="1162"/>
                  </a:lnTo>
                  <a:lnTo>
                    <a:pt x="461" y="1160"/>
                  </a:lnTo>
                  <a:lnTo>
                    <a:pt x="470" y="1160"/>
                  </a:lnTo>
                  <a:lnTo>
                    <a:pt x="470" y="1158"/>
                  </a:lnTo>
                  <a:lnTo>
                    <a:pt x="480" y="1158"/>
                  </a:lnTo>
                  <a:lnTo>
                    <a:pt x="480" y="1156"/>
                  </a:lnTo>
                  <a:lnTo>
                    <a:pt x="489" y="1156"/>
                  </a:lnTo>
                  <a:lnTo>
                    <a:pt x="489" y="1154"/>
                  </a:lnTo>
                  <a:lnTo>
                    <a:pt x="497" y="1154"/>
                  </a:lnTo>
                  <a:lnTo>
                    <a:pt x="497" y="1152"/>
                  </a:lnTo>
                  <a:lnTo>
                    <a:pt x="501" y="1152"/>
                  </a:lnTo>
                  <a:lnTo>
                    <a:pt x="501" y="1150"/>
                  </a:lnTo>
                  <a:lnTo>
                    <a:pt x="510" y="1150"/>
                  </a:lnTo>
                  <a:lnTo>
                    <a:pt x="510" y="1148"/>
                  </a:lnTo>
                  <a:lnTo>
                    <a:pt x="514" y="1148"/>
                  </a:lnTo>
                  <a:lnTo>
                    <a:pt x="514" y="1146"/>
                  </a:lnTo>
                  <a:lnTo>
                    <a:pt x="522" y="1146"/>
                  </a:lnTo>
                  <a:lnTo>
                    <a:pt x="522" y="1145"/>
                  </a:lnTo>
                  <a:lnTo>
                    <a:pt x="526" y="1145"/>
                  </a:lnTo>
                  <a:lnTo>
                    <a:pt x="526" y="1143"/>
                  </a:lnTo>
                  <a:lnTo>
                    <a:pt x="533" y="1143"/>
                  </a:lnTo>
                  <a:lnTo>
                    <a:pt x="533" y="1141"/>
                  </a:lnTo>
                  <a:lnTo>
                    <a:pt x="537" y="1141"/>
                  </a:lnTo>
                  <a:lnTo>
                    <a:pt x="537" y="1139"/>
                  </a:lnTo>
                  <a:lnTo>
                    <a:pt x="545" y="1139"/>
                  </a:lnTo>
                  <a:lnTo>
                    <a:pt x="545" y="1137"/>
                  </a:lnTo>
                  <a:lnTo>
                    <a:pt x="549" y="1137"/>
                  </a:lnTo>
                  <a:lnTo>
                    <a:pt x="549" y="1135"/>
                  </a:lnTo>
                  <a:lnTo>
                    <a:pt x="552" y="1133"/>
                  </a:lnTo>
                  <a:lnTo>
                    <a:pt x="556" y="1131"/>
                  </a:lnTo>
                  <a:lnTo>
                    <a:pt x="562" y="1131"/>
                  </a:lnTo>
                  <a:lnTo>
                    <a:pt x="562" y="1129"/>
                  </a:lnTo>
                  <a:lnTo>
                    <a:pt x="566" y="1127"/>
                  </a:lnTo>
                  <a:lnTo>
                    <a:pt x="569" y="1125"/>
                  </a:lnTo>
                  <a:lnTo>
                    <a:pt x="569" y="1124"/>
                  </a:lnTo>
                  <a:lnTo>
                    <a:pt x="574" y="1124"/>
                  </a:lnTo>
                  <a:lnTo>
                    <a:pt x="574" y="1122"/>
                  </a:lnTo>
                  <a:lnTo>
                    <a:pt x="578" y="1122"/>
                  </a:lnTo>
                  <a:lnTo>
                    <a:pt x="578" y="1120"/>
                  </a:lnTo>
                  <a:lnTo>
                    <a:pt x="582" y="1118"/>
                  </a:lnTo>
                  <a:lnTo>
                    <a:pt x="582" y="1116"/>
                  </a:lnTo>
                  <a:lnTo>
                    <a:pt x="586" y="1116"/>
                  </a:lnTo>
                  <a:lnTo>
                    <a:pt x="586" y="1114"/>
                  </a:lnTo>
                  <a:lnTo>
                    <a:pt x="590" y="1112"/>
                  </a:lnTo>
                  <a:lnTo>
                    <a:pt x="594" y="1110"/>
                  </a:lnTo>
                  <a:lnTo>
                    <a:pt x="594" y="1108"/>
                  </a:lnTo>
                  <a:lnTo>
                    <a:pt x="597" y="1108"/>
                  </a:lnTo>
                  <a:lnTo>
                    <a:pt x="597" y="1106"/>
                  </a:lnTo>
                  <a:lnTo>
                    <a:pt x="601" y="1104"/>
                  </a:lnTo>
                  <a:lnTo>
                    <a:pt x="601" y="1101"/>
                  </a:lnTo>
                  <a:lnTo>
                    <a:pt x="605" y="1099"/>
                  </a:lnTo>
                  <a:lnTo>
                    <a:pt x="605" y="1097"/>
                  </a:lnTo>
                  <a:lnTo>
                    <a:pt x="609" y="1095"/>
                  </a:lnTo>
                  <a:lnTo>
                    <a:pt x="609" y="1091"/>
                  </a:lnTo>
                  <a:lnTo>
                    <a:pt x="613" y="1089"/>
                  </a:lnTo>
                  <a:lnTo>
                    <a:pt x="613" y="1085"/>
                  </a:lnTo>
                  <a:lnTo>
                    <a:pt x="617" y="1083"/>
                  </a:lnTo>
                  <a:lnTo>
                    <a:pt x="617" y="1076"/>
                  </a:lnTo>
                  <a:lnTo>
                    <a:pt x="618" y="1076"/>
                  </a:lnTo>
                  <a:lnTo>
                    <a:pt x="618" y="1067"/>
                  </a:lnTo>
                  <a:lnTo>
                    <a:pt x="617" y="1067"/>
                  </a:lnTo>
                  <a:lnTo>
                    <a:pt x="617" y="18"/>
                  </a:lnTo>
                  <a:lnTo>
                    <a:pt x="615" y="18"/>
                  </a:lnTo>
                  <a:lnTo>
                    <a:pt x="615" y="21"/>
                  </a:lnTo>
                  <a:lnTo>
                    <a:pt x="613" y="21"/>
                  </a:lnTo>
                  <a:lnTo>
                    <a:pt x="613" y="25"/>
                  </a:lnTo>
                  <a:lnTo>
                    <a:pt x="609" y="27"/>
                  </a:lnTo>
                  <a:lnTo>
                    <a:pt x="609" y="31"/>
                  </a:lnTo>
                  <a:lnTo>
                    <a:pt x="605" y="33"/>
                  </a:lnTo>
                  <a:lnTo>
                    <a:pt x="601" y="35"/>
                  </a:lnTo>
                  <a:lnTo>
                    <a:pt x="601" y="39"/>
                  </a:lnTo>
                  <a:lnTo>
                    <a:pt x="597" y="40"/>
                  </a:lnTo>
                  <a:lnTo>
                    <a:pt x="597" y="42"/>
                  </a:lnTo>
                  <a:lnTo>
                    <a:pt x="594" y="42"/>
                  </a:lnTo>
                  <a:lnTo>
                    <a:pt x="594" y="44"/>
                  </a:lnTo>
                  <a:lnTo>
                    <a:pt x="590" y="46"/>
                  </a:lnTo>
                  <a:lnTo>
                    <a:pt x="586" y="48"/>
                  </a:lnTo>
                  <a:lnTo>
                    <a:pt x="586" y="50"/>
                  </a:lnTo>
                  <a:lnTo>
                    <a:pt x="582" y="50"/>
                  </a:lnTo>
                  <a:lnTo>
                    <a:pt x="582" y="52"/>
                  </a:lnTo>
                  <a:lnTo>
                    <a:pt x="578" y="54"/>
                  </a:lnTo>
                  <a:lnTo>
                    <a:pt x="578" y="56"/>
                  </a:lnTo>
                  <a:lnTo>
                    <a:pt x="572" y="56"/>
                  </a:lnTo>
                  <a:lnTo>
                    <a:pt x="572" y="58"/>
                  </a:lnTo>
                  <a:lnTo>
                    <a:pt x="569" y="58"/>
                  </a:lnTo>
                  <a:lnTo>
                    <a:pt x="569" y="60"/>
                  </a:lnTo>
                  <a:lnTo>
                    <a:pt x="566" y="62"/>
                  </a:lnTo>
                  <a:lnTo>
                    <a:pt x="562" y="63"/>
                  </a:lnTo>
                  <a:lnTo>
                    <a:pt x="558" y="63"/>
                  </a:lnTo>
                  <a:lnTo>
                    <a:pt x="558" y="65"/>
                  </a:lnTo>
                  <a:lnTo>
                    <a:pt x="554" y="65"/>
                  </a:lnTo>
                  <a:lnTo>
                    <a:pt x="554" y="67"/>
                  </a:lnTo>
                  <a:lnTo>
                    <a:pt x="549" y="67"/>
                  </a:lnTo>
                  <a:lnTo>
                    <a:pt x="549" y="69"/>
                  </a:lnTo>
                  <a:lnTo>
                    <a:pt x="545" y="69"/>
                  </a:lnTo>
                  <a:lnTo>
                    <a:pt x="545" y="71"/>
                  </a:lnTo>
                  <a:lnTo>
                    <a:pt x="541" y="71"/>
                  </a:lnTo>
                  <a:lnTo>
                    <a:pt x="541" y="73"/>
                  </a:lnTo>
                  <a:lnTo>
                    <a:pt x="533" y="73"/>
                  </a:lnTo>
                  <a:lnTo>
                    <a:pt x="533" y="75"/>
                  </a:lnTo>
                  <a:lnTo>
                    <a:pt x="529" y="75"/>
                  </a:lnTo>
                  <a:lnTo>
                    <a:pt x="529" y="77"/>
                  </a:lnTo>
                  <a:lnTo>
                    <a:pt x="522" y="77"/>
                  </a:lnTo>
                  <a:lnTo>
                    <a:pt x="522" y="79"/>
                  </a:lnTo>
                  <a:lnTo>
                    <a:pt x="518" y="79"/>
                  </a:lnTo>
                  <a:lnTo>
                    <a:pt x="518" y="81"/>
                  </a:lnTo>
                  <a:lnTo>
                    <a:pt x="510" y="81"/>
                  </a:lnTo>
                  <a:lnTo>
                    <a:pt x="510" y="83"/>
                  </a:lnTo>
                  <a:lnTo>
                    <a:pt x="501" y="83"/>
                  </a:lnTo>
                  <a:lnTo>
                    <a:pt x="501" y="84"/>
                  </a:lnTo>
                  <a:lnTo>
                    <a:pt x="497" y="84"/>
                  </a:lnTo>
                  <a:lnTo>
                    <a:pt x="497" y="86"/>
                  </a:lnTo>
                  <a:lnTo>
                    <a:pt x="489" y="86"/>
                  </a:lnTo>
                  <a:lnTo>
                    <a:pt x="489" y="88"/>
                  </a:lnTo>
                  <a:lnTo>
                    <a:pt x="480" y="88"/>
                  </a:lnTo>
                  <a:lnTo>
                    <a:pt x="480" y="90"/>
                  </a:lnTo>
                  <a:lnTo>
                    <a:pt x="470" y="90"/>
                  </a:lnTo>
                  <a:lnTo>
                    <a:pt x="470" y="92"/>
                  </a:lnTo>
                  <a:lnTo>
                    <a:pt x="461" y="92"/>
                  </a:lnTo>
                  <a:lnTo>
                    <a:pt x="461" y="94"/>
                  </a:lnTo>
                  <a:lnTo>
                    <a:pt x="448" y="94"/>
                  </a:lnTo>
                  <a:lnTo>
                    <a:pt x="448" y="96"/>
                  </a:lnTo>
                  <a:lnTo>
                    <a:pt x="438" y="96"/>
                  </a:lnTo>
                  <a:lnTo>
                    <a:pt x="438" y="98"/>
                  </a:lnTo>
                  <a:lnTo>
                    <a:pt x="423" y="98"/>
                  </a:lnTo>
                  <a:lnTo>
                    <a:pt x="423" y="99"/>
                  </a:lnTo>
                  <a:lnTo>
                    <a:pt x="408" y="99"/>
                  </a:lnTo>
                  <a:lnTo>
                    <a:pt x="408" y="101"/>
                  </a:lnTo>
                  <a:lnTo>
                    <a:pt x="387" y="101"/>
                  </a:lnTo>
                  <a:lnTo>
                    <a:pt x="387" y="103"/>
                  </a:lnTo>
                  <a:lnTo>
                    <a:pt x="355" y="103"/>
                  </a:lnTo>
                  <a:lnTo>
                    <a:pt x="355" y="104"/>
                  </a:lnTo>
                  <a:lnTo>
                    <a:pt x="261" y="104"/>
                  </a:lnTo>
                  <a:lnTo>
                    <a:pt x="261" y="103"/>
                  </a:lnTo>
                  <a:lnTo>
                    <a:pt x="237" y="103"/>
                  </a:lnTo>
                  <a:lnTo>
                    <a:pt x="237" y="101"/>
                  </a:lnTo>
                  <a:lnTo>
                    <a:pt x="216" y="101"/>
                  </a:lnTo>
                  <a:lnTo>
                    <a:pt x="216" y="99"/>
                  </a:lnTo>
                  <a:lnTo>
                    <a:pt x="195" y="99"/>
                  </a:lnTo>
                  <a:lnTo>
                    <a:pt x="195" y="98"/>
                  </a:lnTo>
                  <a:lnTo>
                    <a:pt x="185" y="98"/>
                  </a:lnTo>
                  <a:lnTo>
                    <a:pt x="185" y="96"/>
                  </a:lnTo>
                  <a:lnTo>
                    <a:pt x="170" y="96"/>
                  </a:lnTo>
                  <a:lnTo>
                    <a:pt x="170" y="94"/>
                  </a:lnTo>
                  <a:lnTo>
                    <a:pt x="161" y="94"/>
                  </a:lnTo>
                  <a:lnTo>
                    <a:pt x="161" y="92"/>
                  </a:lnTo>
                  <a:lnTo>
                    <a:pt x="152" y="92"/>
                  </a:lnTo>
                  <a:lnTo>
                    <a:pt x="152" y="90"/>
                  </a:lnTo>
                  <a:lnTo>
                    <a:pt x="142" y="90"/>
                  </a:lnTo>
                  <a:lnTo>
                    <a:pt x="142" y="88"/>
                  </a:lnTo>
                  <a:lnTo>
                    <a:pt x="135" y="88"/>
                  </a:lnTo>
                  <a:lnTo>
                    <a:pt x="135" y="86"/>
                  </a:lnTo>
                  <a:lnTo>
                    <a:pt x="125" y="86"/>
                  </a:lnTo>
                  <a:lnTo>
                    <a:pt x="125" y="84"/>
                  </a:lnTo>
                  <a:lnTo>
                    <a:pt x="117" y="84"/>
                  </a:lnTo>
                  <a:lnTo>
                    <a:pt x="117" y="83"/>
                  </a:lnTo>
                  <a:lnTo>
                    <a:pt x="108" y="83"/>
                  </a:lnTo>
                  <a:lnTo>
                    <a:pt x="108" y="81"/>
                  </a:lnTo>
                  <a:lnTo>
                    <a:pt x="104" y="81"/>
                  </a:lnTo>
                  <a:lnTo>
                    <a:pt x="104" y="79"/>
                  </a:lnTo>
                  <a:lnTo>
                    <a:pt x="96" y="79"/>
                  </a:lnTo>
                  <a:lnTo>
                    <a:pt x="96" y="77"/>
                  </a:lnTo>
                  <a:lnTo>
                    <a:pt x="93" y="77"/>
                  </a:lnTo>
                  <a:lnTo>
                    <a:pt x="93" y="75"/>
                  </a:lnTo>
                  <a:lnTo>
                    <a:pt x="85" y="75"/>
                  </a:lnTo>
                  <a:lnTo>
                    <a:pt x="85" y="73"/>
                  </a:lnTo>
                  <a:lnTo>
                    <a:pt x="81" y="73"/>
                  </a:lnTo>
                  <a:lnTo>
                    <a:pt x="81" y="71"/>
                  </a:lnTo>
                  <a:lnTo>
                    <a:pt x="73" y="71"/>
                  </a:lnTo>
                  <a:lnTo>
                    <a:pt x="71" y="67"/>
                  </a:lnTo>
                  <a:lnTo>
                    <a:pt x="68" y="67"/>
                  </a:lnTo>
                  <a:lnTo>
                    <a:pt x="68" y="65"/>
                  </a:lnTo>
                  <a:lnTo>
                    <a:pt x="60" y="65"/>
                  </a:lnTo>
                  <a:lnTo>
                    <a:pt x="58" y="62"/>
                  </a:lnTo>
                  <a:lnTo>
                    <a:pt x="54" y="62"/>
                  </a:lnTo>
                  <a:lnTo>
                    <a:pt x="54" y="60"/>
                  </a:lnTo>
                  <a:lnTo>
                    <a:pt x="49" y="60"/>
                  </a:lnTo>
                  <a:lnTo>
                    <a:pt x="47" y="56"/>
                  </a:lnTo>
                  <a:lnTo>
                    <a:pt x="44" y="56"/>
                  </a:lnTo>
                  <a:lnTo>
                    <a:pt x="42" y="52"/>
                  </a:lnTo>
                  <a:lnTo>
                    <a:pt x="36" y="52"/>
                  </a:lnTo>
                  <a:lnTo>
                    <a:pt x="34" y="48"/>
                  </a:lnTo>
                  <a:lnTo>
                    <a:pt x="32" y="48"/>
                  </a:lnTo>
                  <a:lnTo>
                    <a:pt x="32" y="46"/>
                  </a:lnTo>
                  <a:lnTo>
                    <a:pt x="28" y="46"/>
                  </a:lnTo>
                  <a:lnTo>
                    <a:pt x="26" y="42"/>
                  </a:lnTo>
                  <a:lnTo>
                    <a:pt x="24" y="42"/>
                  </a:lnTo>
                  <a:lnTo>
                    <a:pt x="24" y="40"/>
                  </a:lnTo>
                  <a:lnTo>
                    <a:pt x="21" y="40"/>
                  </a:lnTo>
                  <a:lnTo>
                    <a:pt x="19" y="37"/>
                  </a:lnTo>
                  <a:lnTo>
                    <a:pt x="17" y="37"/>
                  </a:lnTo>
                  <a:lnTo>
                    <a:pt x="15" y="33"/>
                  </a:lnTo>
                  <a:lnTo>
                    <a:pt x="13" y="29"/>
                  </a:lnTo>
                  <a:lnTo>
                    <a:pt x="11" y="29"/>
                  </a:lnTo>
                  <a:lnTo>
                    <a:pt x="9" y="25"/>
                  </a:lnTo>
                  <a:lnTo>
                    <a:pt x="7" y="25"/>
                  </a:lnTo>
                  <a:lnTo>
                    <a:pt x="7" y="21"/>
                  </a:lnTo>
                  <a:lnTo>
                    <a:pt x="5" y="21"/>
                  </a:lnTo>
                  <a:lnTo>
                    <a:pt x="5" y="18"/>
                  </a:lnTo>
                  <a:lnTo>
                    <a:pt x="3" y="18"/>
                  </a:lnTo>
                  <a:lnTo>
                    <a:pt x="3" y="12"/>
                  </a:lnTo>
                  <a:lnTo>
                    <a:pt x="1" y="12"/>
                  </a:lnTo>
                  <a:lnTo>
                    <a:pt x="1" y="0"/>
                  </a:lnTo>
                  <a:lnTo>
                    <a:pt x="0"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37900" name="Freeform 59">
              <a:extLst>
                <a:ext uri="{FF2B5EF4-FFF2-40B4-BE49-F238E27FC236}">
                  <a16:creationId xmlns:a16="http://schemas.microsoft.com/office/drawing/2014/main" id="{8D3BB590-BA56-3ED4-3847-2EC1F0ADBA4D}"/>
                </a:ext>
              </a:extLst>
            </p:cNvPr>
            <p:cNvSpPr>
              <a:spLocks/>
            </p:cNvSpPr>
            <p:nvPr/>
          </p:nvSpPr>
          <p:spPr bwMode="auto">
            <a:xfrm>
              <a:off x="6083" y="1199"/>
              <a:ext cx="6" cy="5"/>
            </a:xfrm>
            <a:custGeom>
              <a:avLst/>
              <a:gdLst>
                <a:gd name="T0" fmla="*/ 5 w 6"/>
                <a:gd name="T1" fmla="*/ 0 h 5"/>
                <a:gd name="T2" fmla="*/ 5 w 6"/>
                <a:gd name="T3" fmla="*/ 4 h 5"/>
                <a:gd name="T4" fmla="*/ 0 w 6"/>
                <a:gd name="T5" fmla="*/ 4 h 5"/>
                <a:gd name="T6" fmla="*/ 0 w 6"/>
                <a:gd name="T7" fmla="*/ 0 h 5"/>
                <a:gd name="T8" fmla="*/ 5 w 6"/>
                <a:gd name="T9" fmla="*/ 0 h 5"/>
                <a:gd name="T10" fmla="*/ 0 60000 65536"/>
                <a:gd name="T11" fmla="*/ 0 60000 65536"/>
                <a:gd name="T12" fmla="*/ 0 60000 65536"/>
                <a:gd name="T13" fmla="*/ 0 60000 65536"/>
                <a:gd name="T14" fmla="*/ 0 60000 65536"/>
                <a:gd name="T15" fmla="*/ 0 w 6"/>
                <a:gd name="T16" fmla="*/ 0 h 5"/>
                <a:gd name="T17" fmla="*/ 6 w 6"/>
                <a:gd name="T18" fmla="*/ 5 h 5"/>
              </a:gdLst>
              <a:ahLst/>
              <a:cxnLst>
                <a:cxn ang="T10">
                  <a:pos x="T0" y="T1"/>
                </a:cxn>
                <a:cxn ang="T11">
                  <a:pos x="T2" y="T3"/>
                </a:cxn>
                <a:cxn ang="T12">
                  <a:pos x="T4" y="T5"/>
                </a:cxn>
                <a:cxn ang="T13">
                  <a:pos x="T6" y="T7"/>
                </a:cxn>
                <a:cxn ang="T14">
                  <a:pos x="T8" y="T9"/>
                </a:cxn>
              </a:cxnLst>
              <a:rect l="T15" t="T16" r="T17" b="T18"/>
              <a:pathLst>
                <a:path w="6" h="5">
                  <a:moveTo>
                    <a:pt x="5" y="0"/>
                  </a:moveTo>
                  <a:lnTo>
                    <a:pt x="5" y="4"/>
                  </a:lnTo>
                  <a:lnTo>
                    <a:pt x="0" y="4"/>
                  </a:lnTo>
                  <a:lnTo>
                    <a:pt x="0" y="0"/>
                  </a:lnTo>
                  <a:lnTo>
                    <a:pt x="5"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37901" name="Freeform 60">
              <a:extLst>
                <a:ext uri="{FF2B5EF4-FFF2-40B4-BE49-F238E27FC236}">
                  <a16:creationId xmlns:a16="http://schemas.microsoft.com/office/drawing/2014/main" id="{EC50B866-E1E5-AE82-965E-D9BDDEA3B3CC}"/>
                </a:ext>
              </a:extLst>
            </p:cNvPr>
            <p:cNvSpPr>
              <a:spLocks/>
            </p:cNvSpPr>
            <p:nvPr/>
          </p:nvSpPr>
          <p:spPr bwMode="auto">
            <a:xfrm>
              <a:off x="5465" y="1197"/>
              <a:ext cx="625" cy="1182"/>
            </a:xfrm>
            <a:custGeom>
              <a:avLst/>
              <a:gdLst>
                <a:gd name="T0" fmla="*/ 3 w 625"/>
                <a:gd name="T1" fmla="*/ 1084 h 1182"/>
                <a:gd name="T2" fmla="*/ 7 w 625"/>
                <a:gd name="T3" fmla="*/ 1095 h 1182"/>
                <a:gd name="T4" fmla="*/ 19 w 625"/>
                <a:gd name="T5" fmla="*/ 1111 h 1182"/>
                <a:gd name="T6" fmla="*/ 42 w 625"/>
                <a:gd name="T7" fmla="*/ 1126 h 1182"/>
                <a:gd name="T8" fmla="*/ 55 w 625"/>
                <a:gd name="T9" fmla="*/ 1135 h 1182"/>
                <a:gd name="T10" fmla="*/ 72 w 625"/>
                <a:gd name="T11" fmla="*/ 1141 h 1182"/>
                <a:gd name="T12" fmla="*/ 90 w 625"/>
                <a:gd name="T13" fmla="*/ 1149 h 1182"/>
                <a:gd name="T14" fmla="*/ 109 w 625"/>
                <a:gd name="T15" fmla="*/ 1154 h 1182"/>
                <a:gd name="T16" fmla="*/ 130 w 625"/>
                <a:gd name="T17" fmla="*/ 1160 h 1182"/>
                <a:gd name="T18" fmla="*/ 153 w 625"/>
                <a:gd name="T19" fmla="*/ 1166 h 1182"/>
                <a:gd name="T20" fmla="*/ 182 w 625"/>
                <a:gd name="T21" fmla="*/ 1172 h 1182"/>
                <a:gd name="T22" fmla="*/ 218 w 625"/>
                <a:gd name="T23" fmla="*/ 1175 h 1182"/>
                <a:gd name="T24" fmla="*/ 276 w 625"/>
                <a:gd name="T25" fmla="*/ 1181 h 1182"/>
                <a:gd name="T26" fmla="*/ 400 w 625"/>
                <a:gd name="T27" fmla="*/ 1177 h 1182"/>
                <a:gd name="T28" fmla="*/ 437 w 625"/>
                <a:gd name="T29" fmla="*/ 1172 h 1182"/>
                <a:gd name="T30" fmla="*/ 465 w 625"/>
                <a:gd name="T31" fmla="*/ 1168 h 1182"/>
                <a:gd name="T32" fmla="*/ 488 w 625"/>
                <a:gd name="T33" fmla="*/ 1162 h 1182"/>
                <a:gd name="T34" fmla="*/ 511 w 625"/>
                <a:gd name="T35" fmla="*/ 1156 h 1182"/>
                <a:gd name="T36" fmla="*/ 531 w 625"/>
                <a:gd name="T37" fmla="*/ 1151 h 1182"/>
                <a:gd name="T38" fmla="*/ 550 w 625"/>
                <a:gd name="T39" fmla="*/ 1145 h 1182"/>
                <a:gd name="T40" fmla="*/ 567 w 625"/>
                <a:gd name="T41" fmla="*/ 1137 h 1182"/>
                <a:gd name="T42" fmla="*/ 580 w 625"/>
                <a:gd name="T43" fmla="*/ 1130 h 1182"/>
                <a:gd name="T44" fmla="*/ 598 w 625"/>
                <a:gd name="T45" fmla="*/ 1118 h 1182"/>
                <a:gd name="T46" fmla="*/ 615 w 625"/>
                <a:gd name="T47" fmla="*/ 1101 h 1182"/>
                <a:gd name="T48" fmla="*/ 621 w 625"/>
                <a:gd name="T49" fmla="*/ 1089 h 1182"/>
                <a:gd name="T50" fmla="*/ 623 w 625"/>
                <a:gd name="T51" fmla="*/ 1074 h 1182"/>
                <a:gd name="T52" fmla="*/ 623 w 625"/>
                <a:gd name="T53" fmla="*/ 18 h 1182"/>
                <a:gd name="T54" fmla="*/ 615 w 625"/>
                <a:gd name="T55" fmla="*/ 29 h 1182"/>
                <a:gd name="T56" fmla="*/ 607 w 625"/>
                <a:gd name="T57" fmla="*/ 39 h 1182"/>
                <a:gd name="T58" fmla="*/ 592 w 625"/>
                <a:gd name="T59" fmla="*/ 50 h 1182"/>
                <a:gd name="T60" fmla="*/ 575 w 625"/>
                <a:gd name="T61" fmla="*/ 60 h 1182"/>
                <a:gd name="T62" fmla="*/ 559 w 625"/>
                <a:gd name="T63" fmla="*/ 67 h 1182"/>
                <a:gd name="T64" fmla="*/ 542 w 625"/>
                <a:gd name="T65" fmla="*/ 75 h 1182"/>
                <a:gd name="T66" fmla="*/ 523 w 625"/>
                <a:gd name="T67" fmla="*/ 81 h 1182"/>
                <a:gd name="T68" fmla="*/ 502 w 625"/>
                <a:gd name="T69" fmla="*/ 86 h 1182"/>
                <a:gd name="T70" fmla="*/ 481 w 625"/>
                <a:gd name="T71" fmla="*/ 92 h 1182"/>
                <a:gd name="T72" fmla="*/ 452 w 625"/>
                <a:gd name="T73" fmla="*/ 96 h 1182"/>
                <a:gd name="T74" fmla="*/ 421 w 625"/>
                <a:gd name="T75" fmla="*/ 102 h 1182"/>
                <a:gd name="T76" fmla="*/ 358 w 625"/>
                <a:gd name="T77" fmla="*/ 106 h 1182"/>
                <a:gd name="T78" fmla="*/ 239 w 625"/>
                <a:gd name="T79" fmla="*/ 104 h 1182"/>
                <a:gd name="T80" fmla="*/ 191 w 625"/>
                <a:gd name="T81" fmla="*/ 100 h 1182"/>
                <a:gd name="T82" fmla="*/ 163 w 625"/>
                <a:gd name="T83" fmla="*/ 94 h 1182"/>
                <a:gd name="T84" fmla="*/ 140 w 625"/>
                <a:gd name="T85" fmla="*/ 90 h 1182"/>
                <a:gd name="T86" fmla="*/ 118 w 625"/>
                <a:gd name="T87" fmla="*/ 85 h 1182"/>
                <a:gd name="T88" fmla="*/ 97 w 625"/>
                <a:gd name="T89" fmla="*/ 79 h 1182"/>
                <a:gd name="T90" fmla="*/ 78 w 625"/>
                <a:gd name="T91" fmla="*/ 73 h 1182"/>
                <a:gd name="T92" fmla="*/ 61 w 625"/>
                <a:gd name="T93" fmla="*/ 65 h 1182"/>
                <a:gd name="T94" fmla="*/ 47 w 625"/>
                <a:gd name="T95" fmla="*/ 58 h 1182"/>
                <a:gd name="T96" fmla="*/ 28 w 625"/>
                <a:gd name="T97" fmla="*/ 46 h 1182"/>
                <a:gd name="T98" fmla="*/ 7 w 625"/>
                <a:gd name="T99" fmla="*/ 25 h 1182"/>
                <a:gd name="T100" fmla="*/ 3 w 625"/>
                <a:gd name="T101" fmla="*/ 14 h 11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25"/>
                <a:gd name="T154" fmla="*/ 0 h 1182"/>
                <a:gd name="T155" fmla="*/ 625 w 625"/>
                <a:gd name="T156" fmla="*/ 1182 h 118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25" h="1182">
                  <a:moveTo>
                    <a:pt x="0" y="2"/>
                  </a:moveTo>
                  <a:lnTo>
                    <a:pt x="0" y="1074"/>
                  </a:lnTo>
                  <a:lnTo>
                    <a:pt x="1" y="1074"/>
                  </a:lnTo>
                  <a:lnTo>
                    <a:pt x="1" y="1082"/>
                  </a:lnTo>
                  <a:lnTo>
                    <a:pt x="3" y="1084"/>
                  </a:lnTo>
                  <a:lnTo>
                    <a:pt x="3" y="1088"/>
                  </a:lnTo>
                  <a:lnTo>
                    <a:pt x="5" y="1089"/>
                  </a:lnTo>
                  <a:lnTo>
                    <a:pt x="5" y="1091"/>
                  </a:lnTo>
                  <a:lnTo>
                    <a:pt x="7" y="1093"/>
                  </a:lnTo>
                  <a:lnTo>
                    <a:pt x="7" y="1095"/>
                  </a:lnTo>
                  <a:lnTo>
                    <a:pt x="9" y="1097"/>
                  </a:lnTo>
                  <a:lnTo>
                    <a:pt x="9" y="1099"/>
                  </a:lnTo>
                  <a:lnTo>
                    <a:pt x="15" y="1105"/>
                  </a:lnTo>
                  <a:lnTo>
                    <a:pt x="15" y="1107"/>
                  </a:lnTo>
                  <a:lnTo>
                    <a:pt x="19" y="1111"/>
                  </a:lnTo>
                  <a:lnTo>
                    <a:pt x="21" y="1111"/>
                  </a:lnTo>
                  <a:lnTo>
                    <a:pt x="28" y="1118"/>
                  </a:lnTo>
                  <a:lnTo>
                    <a:pt x="32" y="1120"/>
                  </a:lnTo>
                  <a:lnTo>
                    <a:pt x="38" y="1126"/>
                  </a:lnTo>
                  <a:lnTo>
                    <a:pt x="42" y="1126"/>
                  </a:lnTo>
                  <a:lnTo>
                    <a:pt x="44" y="1128"/>
                  </a:lnTo>
                  <a:lnTo>
                    <a:pt x="47" y="1130"/>
                  </a:lnTo>
                  <a:lnTo>
                    <a:pt x="49" y="1132"/>
                  </a:lnTo>
                  <a:lnTo>
                    <a:pt x="53" y="1133"/>
                  </a:lnTo>
                  <a:lnTo>
                    <a:pt x="55" y="1135"/>
                  </a:lnTo>
                  <a:lnTo>
                    <a:pt x="59" y="1135"/>
                  </a:lnTo>
                  <a:lnTo>
                    <a:pt x="61" y="1137"/>
                  </a:lnTo>
                  <a:lnTo>
                    <a:pt x="65" y="1139"/>
                  </a:lnTo>
                  <a:lnTo>
                    <a:pt x="69" y="1141"/>
                  </a:lnTo>
                  <a:lnTo>
                    <a:pt x="72" y="1141"/>
                  </a:lnTo>
                  <a:lnTo>
                    <a:pt x="74" y="1143"/>
                  </a:lnTo>
                  <a:lnTo>
                    <a:pt x="78" y="1145"/>
                  </a:lnTo>
                  <a:lnTo>
                    <a:pt x="82" y="1147"/>
                  </a:lnTo>
                  <a:lnTo>
                    <a:pt x="86" y="1147"/>
                  </a:lnTo>
                  <a:lnTo>
                    <a:pt x="90" y="1149"/>
                  </a:lnTo>
                  <a:lnTo>
                    <a:pt x="94" y="1151"/>
                  </a:lnTo>
                  <a:lnTo>
                    <a:pt x="97" y="1151"/>
                  </a:lnTo>
                  <a:lnTo>
                    <a:pt x="101" y="1153"/>
                  </a:lnTo>
                  <a:lnTo>
                    <a:pt x="105" y="1154"/>
                  </a:lnTo>
                  <a:lnTo>
                    <a:pt x="109" y="1154"/>
                  </a:lnTo>
                  <a:lnTo>
                    <a:pt x="115" y="1156"/>
                  </a:lnTo>
                  <a:lnTo>
                    <a:pt x="118" y="1158"/>
                  </a:lnTo>
                  <a:lnTo>
                    <a:pt x="122" y="1158"/>
                  </a:lnTo>
                  <a:lnTo>
                    <a:pt x="126" y="1160"/>
                  </a:lnTo>
                  <a:lnTo>
                    <a:pt x="130" y="1160"/>
                  </a:lnTo>
                  <a:lnTo>
                    <a:pt x="136" y="1162"/>
                  </a:lnTo>
                  <a:lnTo>
                    <a:pt x="140" y="1164"/>
                  </a:lnTo>
                  <a:lnTo>
                    <a:pt x="143" y="1164"/>
                  </a:lnTo>
                  <a:lnTo>
                    <a:pt x="149" y="1166"/>
                  </a:lnTo>
                  <a:lnTo>
                    <a:pt x="153" y="1166"/>
                  </a:lnTo>
                  <a:lnTo>
                    <a:pt x="159" y="1168"/>
                  </a:lnTo>
                  <a:lnTo>
                    <a:pt x="163" y="1168"/>
                  </a:lnTo>
                  <a:lnTo>
                    <a:pt x="168" y="1170"/>
                  </a:lnTo>
                  <a:lnTo>
                    <a:pt x="178" y="1170"/>
                  </a:lnTo>
                  <a:lnTo>
                    <a:pt x="182" y="1172"/>
                  </a:lnTo>
                  <a:lnTo>
                    <a:pt x="187" y="1172"/>
                  </a:lnTo>
                  <a:lnTo>
                    <a:pt x="191" y="1174"/>
                  </a:lnTo>
                  <a:lnTo>
                    <a:pt x="203" y="1174"/>
                  </a:lnTo>
                  <a:lnTo>
                    <a:pt x="207" y="1175"/>
                  </a:lnTo>
                  <a:lnTo>
                    <a:pt x="218" y="1175"/>
                  </a:lnTo>
                  <a:lnTo>
                    <a:pt x="222" y="1177"/>
                  </a:lnTo>
                  <a:lnTo>
                    <a:pt x="239" y="1177"/>
                  </a:lnTo>
                  <a:lnTo>
                    <a:pt x="243" y="1179"/>
                  </a:lnTo>
                  <a:lnTo>
                    <a:pt x="270" y="1179"/>
                  </a:lnTo>
                  <a:lnTo>
                    <a:pt x="276" y="1181"/>
                  </a:lnTo>
                  <a:lnTo>
                    <a:pt x="354" y="1181"/>
                  </a:lnTo>
                  <a:lnTo>
                    <a:pt x="358" y="1179"/>
                  </a:lnTo>
                  <a:lnTo>
                    <a:pt x="381" y="1179"/>
                  </a:lnTo>
                  <a:lnTo>
                    <a:pt x="385" y="1177"/>
                  </a:lnTo>
                  <a:lnTo>
                    <a:pt x="400" y="1177"/>
                  </a:lnTo>
                  <a:lnTo>
                    <a:pt x="406" y="1175"/>
                  </a:lnTo>
                  <a:lnTo>
                    <a:pt x="421" y="1175"/>
                  </a:lnTo>
                  <a:lnTo>
                    <a:pt x="427" y="1174"/>
                  </a:lnTo>
                  <a:lnTo>
                    <a:pt x="431" y="1174"/>
                  </a:lnTo>
                  <a:lnTo>
                    <a:pt x="437" y="1172"/>
                  </a:lnTo>
                  <a:lnTo>
                    <a:pt x="446" y="1172"/>
                  </a:lnTo>
                  <a:lnTo>
                    <a:pt x="452" y="1170"/>
                  </a:lnTo>
                  <a:lnTo>
                    <a:pt x="456" y="1170"/>
                  </a:lnTo>
                  <a:lnTo>
                    <a:pt x="462" y="1168"/>
                  </a:lnTo>
                  <a:lnTo>
                    <a:pt x="465" y="1168"/>
                  </a:lnTo>
                  <a:lnTo>
                    <a:pt x="471" y="1166"/>
                  </a:lnTo>
                  <a:lnTo>
                    <a:pt x="475" y="1166"/>
                  </a:lnTo>
                  <a:lnTo>
                    <a:pt x="481" y="1164"/>
                  </a:lnTo>
                  <a:lnTo>
                    <a:pt x="485" y="1164"/>
                  </a:lnTo>
                  <a:lnTo>
                    <a:pt x="488" y="1162"/>
                  </a:lnTo>
                  <a:lnTo>
                    <a:pt x="494" y="1162"/>
                  </a:lnTo>
                  <a:lnTo>
                    <a:pt x="498" y="1160"/>
                  </a:lnTo>
                  <a:lnTo>
                    <a:pt x="502" y="1160"/>
                  </a:lnTo>
                  <a:lnTo>
                    <a:pt x="506" y="1158"/>
                  </a:lnTo>
                  <a:lnTo>
                    <a:pt x="511" y="1156"/>
                  </a:lnTo>
                  <a:lnTo>
                    <a:pt x="515" y="1156"/>
                  </a:lnTo>
                  <a:lnTo>
                    <a:pt x="519" y="1154"/>
                  </a:lnTo>
                  <a:lnTo>
                    <a:pt x="523" y="1153"/>
                  </a:lnTo>
                  <a:lnTo>
                    <a:pt x="527" y="1153"/>
                  </a:lnTo>
                  <a:lnTo>
                    <a:pt x="531" y="1151"/>
                  </a:lnTo>
                  <a:lnTo>
                    <a:pt x="534" y="1149"/>
                  </a:lnTo>
                  <a:lnTo>
                    <a:pt x="538" y="1149"/>
                  </a:lnTo>
                  <a:lnTo>
                    <a:pt x="542" y="1147"/>
                  </a:lnTo>
                  <a:lnTo>
                    <a:pt x="546" y="1145"/>
                  </a:lnTo>
                  <a:lnTo>
                    <a:pt x="550" y="1145"/>
                  </a:lnTo>
                  <a:lnTo>
                    <a:pt x="554" y="1143"/>
                  </a:lnTo>
                  <a:lnTo>
                    <a:pt x="555" y="1141"/>
                  </a:lnTo>
                  <a:lnTo>
                    <a:pt x="559" y="1139"/>
                  </a:lnTo>
                  <a:lnTo>
                    <a:pt x="563" y="1137"/>
                  </a:lnTo>
                  <a:lnTo>
                    <a:pt x="567" y="1137"/>
                  </a:lnTo>
                  <a:lnTo>
                    <a:pt x="569" y="1135"/>
                  </a:lnTo>
                  <a:lnTo>
                    <a:pt x="573" y="1133"/>
                  </a:lnTo>
                  <a:lnTo>
                    <a:pt x="575" y="1132"/>
                  </a:lnTo>
                  <a:lnTo>
                    <a:pt x="578" y="1130"/>
                  </a:lnTo>
                  <a:lnTo>
                    <a:pt x="580" y="1130"/>
                  </a:lnTo>
                  <a:lnTo>
                    <a:pt x="584" y="1128"/>
                  </a:lnTo>
                  <a:lnTo>
                    <a:pt x="588" y="1124"/>
                  </a:lnTo>
                  <a:lnTo>
                    <a:pt x="592" y="1122"/>
                  </a:lnTo>
                  <a:lnTo>
                    <a:pt x="596" y="1118"/>
                  </a:lnTo>
                  <a:lnTo>
                    <a:pt x="598" y="1118"/>
                  </a:lnTo>
                  <a:lnTo>
                    <a:pt x="600" y="1116"/>
                  </a:lnTo>
                  <a:lnTo>
                    <a:pt x="603" y="1114"/>
                  </a:lnTo>
                  <a:lnTo>
                    <a:pt x="607" y="1111"/>
                  </a:lnTo>
                  <a:lnTo>
                    <a:pt x="607" y="1109"/>
                  </a:lnTo>
                  <a:lnTo>
                    <a:pt x="615" y="1101"/>
                  </a:lnTo>
                  <a:lnTo>
                    <a:pt x="615" y="1099"/>
                  </a:lnTo>
                  <a:lnTo>
                    <a:pt x="619" y="1095"/>
                  </a:lnTo>
                  <a:lnTo>
                    <a:pt x="619" y="1093"/>
                  </a:lnTo>
                  <a:lnTo>
                    <a:pt x="621" y="1091"/>
                  </a:lnTo>
                  <a:lnTo>
                    <a:pt x="621" y="1089"/>
                  </a:lnTo>
                  <a:lnTo>
                    <a:pt x="623" y="1089"/>
                  </a:lnTo>
                  <a:lnTo>
                    <a:pt x="623" y="1084"/>
                  </a:lnTo>
                  <a:lnTo>
                    <a:pt x="624" y="1082"/>
                  </a:lnTo>
                  <a:lnTo>
                    <a:pt x="624" y="1072"/>
                  </a:lnTo>
                  <a:lnTo>
                    <a:pt x="623" y="1074"/>
                  </a:lnTo>
                  <a:lnTo>
                    <a:pt x="623" y="2"/>
                  </a:lnTo>
                  <a:lnTo>
                    <a:pt x="624" y="0"/>
                  </a:lnTo>
                  <a:lnTo>
                    <a:pt x="624" y="10"/>
                  </a:lnTo>
                  <a:lnTo>
                    <a:pt x="623" y="12"/>
                  </a:lnTo>
                  <a:lnTo>
                    <a:pt x="623" y="18"/>
                  </a:lnTo>
                  <a:lnTo>
                    <a:pt x="621" y="20"/>
                  </a:lnTo>
                  <a:lnTo>
                    <a:pt x="621" y="21"/>
                  </a:lnTo>
                  <a:lnTo>
                    <a:pt x="619" y="23"/>
                  </a:lnTo>
                  <a:lnTo>
                    <a:pt x="619" y="25"/>
                  </a:lnTo>
                  <a:lnTo>
                    <a:pt x="615" y="29"/>
                  </a:lnTo>
                  <a:lnTo>
                    <a:pt x="615" y="31"/>
                  </a:lnTo>
                  <a:lnTo>
                    <a:pt x="611" y="35"/>
                  </a:lnTo>
                  <a:lnTo>
                    <a:pt x="609" y="35"/>
                  </a:lnTo>
                  <a:lnTo>
                    <a:pt x="607" y="37"/>
                  </a:lnTo>
                  <a:lnTo>
                    <a:pt x="607" y="39"/>
                  </a:lnTo>
                  <a:lnTo>
                    <a:pt x="603" y="42"/>
                  </a:lnTo>
                  <a:lnTo>
                    <a:pt x="600" y="44"/>
                  </a:lnTo>
                  <a:lnTo>
                    <a:pt x="596" y="48"/>
                  </a:lnTo>
                  <a:lnTo>
                    <a:pt x="594" y="48"/>
                  </a:lnTo>
                  <a:lnTo>
                    <a:pt x="592" y="50"/>
                  </a:lnTo>
                  <a:lnTo>
                    <a:pt x="588" y="52"/>
                  </a:lnTo>
                  <a:lnTo>
                    <a:pt x="584" y="56"/>
                  </a:lnTo>
                  <a:lnTo>
                    <a:pt x="580" y="58"/>
                  </a:lnTo>
                  <a:lnTo>
                    <a:pt x="578" y="58"/>
                  </a:lnTo>
                  <a:lnTo>
                    <a:pt x="575" y="60"/>
                  </a:lnTo>
                  <a:lnTo>
                    <a:pt x="573" y="62"/>
                  </a:lnTo>
                  <a:lnTo>
                    <a:pt x="569" y="64"/>
                  </a:lnTo>
                  <a:lnTo>
                    <a:pt x="567" y="65"/>
                  </a:lnTo>
                  <a:lnTo>
                    <a:pt x="563" y="65"/>
                  </a:lnTo>
                  <a:lnTo>
                    <a:pt x="559" y="67"/>
                  </a:lnTo>
                  <a:lnTo>
                    <a:pt x="555" y="69"/>
                  </a:lnTo>
                  <a:lnTo>
                    <a:pt x="554" y="69"/>
                  </a:lnTo>
                  <a:lnTo>
                    <a:pt x="550" y="71"/>
                  </a:lnTo>
                  <a:lnTo>
                    <a:pt x="546" y="73"/>
                  </a:lnTo>
                  <a:lnTo>
                    <a:pt x="542" y="75"/>
                  </a:lnTo>
                  <a:lnTo>
                    <a:pt x="538" y="75"/>
                  </a:lnTo>
                  <a:lnTo>
                    <a:pt x="534" y="77"/>
                  </a:lnTo>
                  <a:lnTo>
                    <a:pt x="531" y="79"/>
                  </a:lnTo>
                  <a:lnTo>
                    <a:pt x="527" y="79"/>
                  </a:lnTo>
                  <a:lnTo>
                    <a:pt x="523" y="81"/>
                  </a:lnTo>
                  <a:lnTo>
                    <a:pt x="519" y="83"/>
                  </a:lnTo>
                  <a:lnTo>
                    <a:pt x="515" y="83"/>
                  </a:lnTo>
                  <a:lnTo>
                    <a:pt x="511" y="85"/>
                  </a:lnTo>
                  <a:lnTo>
                    <a:pt x="506" y="85"/>
                  </a:lnTo>
                  <a:lnTo>
                    <a:pt x="502" y="86"/>
                  </a:lnTo>
                  <a:lnTo>
                    <a:pt x="498" y="88"/>
                  </a:lnTo>
                  <a:lnTo>
                    <a:pt x="494" y="88"/>
                  </a:lnTo>
                  <a:lnTo>
                    <a:pt x="488" y="90"/>
                  </a:lnTo>
                  <a:lnTo>
                    <a:pt x="485" y="90"/>
                  </a:lnTo>
                  <a:lnTo>
                    <a:pt x="481" y="92"/>
                  </a:lnTo>
                  <a:lnTo>
                    <a:pt x="475" y="92"/>
                  </a:lnTo>
                  <a:lnTo>
                    <a:pt x="471" y="94"/>
                  </a:lnTo>
                  <a:lnTo>
                    <a:pt x="465" y="94"/>
                  </a:lnTo>
                  <a:lnTo>
                    <a:pt x="462" y="96"/>
                  </a:lnTo>
                  <a:lnTo>
                    <a:pt x="452" y="96"/>
                  </a:lnTo>
                  <a:lnTo>
                    <a:pt x="446" y="98"/>
                  </a:lnTo>
                  <a:lnTo>
                    <a:pt x="442" y="98"/>
                  </a:lnTo>
                  <a:lnTo>
                    <a:pt x="437" y="100"/>
                  </a:lnTo>
                  <a:lnTo>
                    <a:pt x="427" y="100"/>
                  </a:lnTo>
                  <a:lnTo>
                    <a:pt x="421" y="102"/>
                  </a:lnTo>
                  <a:lnTo>
                    <a:pt x="412" y="102"/>
                  </a:lnTo>
                  <a:lnTo>
                    <a:pt x="406" y="104"/>
                  </a:lnTo>
                  <a:lnTo>
                    <a:pt x="391" y="104"/>
                  </a:lnTo>
                  <a:lnTo>
                    <a:pt x="385" y="106"/>
                  </a:lnTo>
                  <a:lnTo>
                    <a:pt x="358" y="106"/>
                  </a:lnTo>
                  <a:lnTo>
                    <a:pt x="354" y="107"/>
                  </a:lnTo>
                  <a:lnTo>
                    <a:pt x="270" y="107"/>
                  </a:lnTo>
                  <a:lnTo>
                    <a:pt x="264" y="106"/>
                  </a:lnTo>
                  <a:lnTo>
                    <a:pt x="243" y="106"/>
                  </a:lnTo>
                  <a:lnTo>
                    <a:pt x="239" y="104"/>
                  </a:lnTo>
                  <a:lnTo>
                    <a:pt x="222" y="104"/>
                  </a:lnTo>
                  <a:lnTo>
                    <a:pt x="218" y="102"/>
                  </a:lnTo>
                  <a:lnTo>
                    <a:pt x="203" y="102"/>
                  </a:lnTo>
                  <a:lnTo>
                    <a:pt x="197" y="100"/>
                  </a:lnTo>
                  <a:lnTo>
                    <a:pt x="191" y="100"/>
                  </a:lnTo>
                  <a:lnTo>
                    <a:pt x="187" y="98"/>
                  </a:lnTo>
                  <a:lnTo>
                    <a:pt x="178" y="98"/>
                  </a:lnTo>
                  <a:lnTo>
                    <a:pt x="172" y="96"/>
                  </a:lnTo>
                  <a:lnTo>
                    <a:pt x="168" y="96"/>
                  </a:lnTo>
                  <a:lnTo>
                    <a:pt x="163" y="94"/>
                  </a:lnTo>
                  <a:lnTo>
                    <a:pt x="159" y="94"/>
                  </a:lnTo>
                  <a:lnTo>
                    <a:pt x="153" y="92"/>
                  </a:lnTo>
                  <a:lnTo>
                    <a:pt x="149" y="92"/>
                  </a:lnTo>
                  <a:lnTo>
                    <a:pt x="143" y="90"/>
                  </a:lnTo>
                  <a:lnTo>
                    <a:pt x="140" y="90"/>
                  </a:lnTo>
                  <a:lnTo>
                    <a:pt x="136" y="88"/>
                  </a:lnTo>
                  <a:lnTo>
                    <a:pt x="130" y="88"/>
                  </a:lnTo>
                  <a:lnTo>
                    <a:pt x="126" y="86"/>
                  </a:lnTo>
                  <a:lnTo>
                    <a:pt x="122" y="86"/>
                  </a:lnTo>
                  <a:lnTo>
                    <a:pt x="118" y="85"/>
                  </a:lnTo>
                  <a:lnTo>
                    <a:pt x="115" y="85"/>
                  </a:lnTo>
                  <a:lnTo>
                    <a:pt x="109" y="83"/>
                  </a:lnTo>
                  <a:lnTo>
                    <a:pt x="105" y="81"/>
                  </a:lnTo>
                  <a:lnTo>
                    <a:pt x="101" y="81"/>
                  </a:lnTo>
                  <a:lnTo>
                    <a:pt x="97" y="79"/>
                  </a:lnTo>
                  <a:lnTo>
                    <a:pt x="94" y="77"/>
                  </a:lnTo>
                  <a:lnTo>
                    <a:pt x="90" y="77"/>
                  </a:lnTo>
                  <a:lnTo>
                    <a:pt x="86" y="75"/>
                  </a:lnTo>
                  <a:lnTo>
                    <a:pt x="82" y="73"/>
                  </a:lnTo>
                  <a:lnTo>
                    <a:pt x="78" y="73"/>
                  </a:lnTo>
                  <a:lnTo>
                    <a:pt x="74" y="71"/>
                  </a:lnTo>
                  <a:lnTo>
                    <a:pt x="72" y="69"/>
                  </a:lnTo>
                  <a:lnTo>
                    <a:pt x="69" y="67"/>
                  </a:lnTo>
                  <a:lnTo>
                    <a:pt x="65" y="67"/>
                  </a:lnTo>
                  <a:lnTo>
                    <a:pt x="61" y="65"/>
                  </a:lnTo>
                  <a:lnTo>
                    <a:pt x="59" y="64"/>
                  </a:lnTo>
                  <a:lnTo>
                    <a:pt x="55" y="62"/>
                  </a:lnTo>
                  <a:lnTo>
                    <a:pt x="53" y="62"/>
                  </a:lnTo>
                  <a:lnTo>
                    <a:pt x="49" y="60"/>
                  </a:lnTo>
                  <a:lnTo>
                    <a:pt x="47" y="58"/>
                  </a:lnTo>
                  <a:lnTo>
                    <a:pt x="44" y="56"/>
                  </a:lnTo>
                  <a:lnTo>
                    <a:pt x="42" y="54"/>
                  </a:lnTo>
                  <a:lnTo>
                    <a:pt x="38" y="54"/>
                  </a:lnTo>
                  <a:lnTo>
                    <a:pt x="32" y="48"/>
                  </a:lnTo>
                  <a:lnTo>
                    <a:pt x="28" y="46"/>
                  </a:lnTo>
                  <a:lnTo>
                    <a:pt x="24" y="42"/>
                  </a:lnTo>
                  <a:lnTo>
                    <a:pt x="23" y="42"/>
                  </a:lnTo>
                  <a:lnTo>
                    <a:pt x="15" y="35"/>
                  </a:lnTo>
                  <a:lnTo>
                    <a:pt x="15" y="33"/>
                  </a:lnTo>
                  <a:lnTo>
                    <a:pt x="7" y="25"/>
                  </a:lnTo>
                  <a:lnTo>
                    <a:pt x="7" y="23"/>
                  </a:lnTo>
                  <a:lnTo>
                    <a:pt x="5" y="21"/>
                  </a:lnTo>
                  <a:lnTo>
                    <a:pt x="5" y="20"/>
                  </a:lnTo>
                  <a:lnTo>
                    <a:pt x="3" y="18"/>
                  </a:lnTo>
                  <a:lnTo>
                    <a:pt x="3" y="14"/>
                  </a:lnTo>
                  <a:lnTo>
                    <a:pt x="1" y="12"/>
                  </a:lnTo>
                  <a:lnTo>
                    <a:pt x="1" y="2"/>
                  </a:lnTo>
                  <a:lnTo>
                    <a:pt x="0" y="2"/>
                  </a:lnTo>
                </a:path>
              </a:pathLst>
            </a:custGeom>
            <a:solidFill>
              <a:schemeClr val="bg1"/>
            </a:solidFill>
            <a:ln w="12700" cap="rnd">
              <a:solidFill>
                <a:srgbClr val="000000"/>
              </a:solidFill>
              <a:round/>
              <a:headEnd/>
              <a:tailEnd/>
            </a:ln>
          </p:spPr>
          <p:txBody>
            <a:bodyPr/>
            <a:lstStyle/>
            <a:p>
              <a:endParaRPr lang="fr-FR"/>
            </a:p>
          </p:txBody>
        </p:sp>
        <p:sp>
          <p:nvSpPr>
            <p:cNvPr id="37902" name="Oval 61">
              <a:extLst>
                <a:ext uri="{FF2B5EF4-FFF2-40B4-BE49-F238E27FC236}">
                  <a16:creationId xmlns:a16="http://schemas.microsoft.com/office/drawing/2014/main" id="{BE4FF0D7-6CA4-0C3C-E782-994C3EB06F9F}"/>
                </a:ext>
              </a:extLst>
            </p:cNvPr>
            <p:cNvSpPr>
              <a:spLocks noChangeArrowheads="1"/>
            </p:cNvSpPr>
            <p:nvPr/>
          </p:nvSpPr>
          <p:spPr bwMode="auto">
            <a:xfrm>
              <a:off x="5699" y="1169"/>
              <a:ext cx="150" cy="43"/>
            </a:xfrm>
            <a:prstGeom prst="ellipse">
              <a:avLst/>
            </a:prstGeom>
            <a:solidFill>
              <a:schemeClr val="bg1"/>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endParaRPr lang="fr-FR" altLang="fr-FR" sz="1800" b="1">
                <a:latin typeface="Arial" panose="020B0604020202020204" pitchFamily="34" charset="0"/>
              </a:endParaRPr>
            </a:p>
          </p:txBody>
        </p:sp>
        <p:sp>
          <p:nvSpPr>
            <p:cNvPr id="37903" name="Freeform 62">
              <a:extLst>
                <a:ext uri="{FF2B5EF4-FFF2-40B4-BE49-F238E27FC236}">
                  <a16:creationId xmlns:a16="http://schemas.microsoft.com/office/drawing/2014/main" id="{C2DC3621-E759-1B66-5D93-BE09619253F8}"/>
                </a:ext>
              </a:extLst>
            </p:cNvPr>
            <p:cNvSpPr>
              <a:spLocks/>
            </p:cNvSpPr>
            <p:nvPr/>
          </p:nvSpPr>
          <p:spPr bwMode="auto">
            <a:xfrm>
              <a:off x="4836" y="1096"/>
              <a:ext cx="620" cy="203"/>
            </a:xfrm>
            <a:custGeom>
              <a:avLst/>
              <a:gdLst>
                <a:gd name="T0" fmla="*/ 220 w 620"/>
                <a:gd name="T1" fmla="*/ 4 h 203"/>
                <a:gd name="T2" fmla="*/ 190 w 620"/>
                <a:gd name="T3" fmla="*/ 10 h 203"/>
                <a:gd name="T4" fmla="*/ 155 w 620"/>
                <a:gd name="T5" fmla="*/ 14 h 203"/>
                <a:gd name="T6" fmla="*/ 137 w 620"/>
                <a:gd name="T7" fmla="*/ 18 h 203"/>
                <a:gd name="T8" fmla="*/ 116 w 620"/>
                <a:gd name="T9" fmla="*/ 22 h 203"/>
                <a:gd name="T10" fmla="*/ 98 w 620"/>
                <a:gd name="T11" fmla="*/ 28 h 203"/>
                <a:gd name="T12" fmla="*/ 83 w 620"/>
                <a:gd name="T13" fmla="*/ 32 h 203"/>
                <a:gd name="T14" fmla="*/ 72 w 620"/>
                <a:gd name="T15" fmla="*/ 37 h 203"/>
                <a:gd name="T16" fmla="*/ 58 w 620"/>
                <a:gd name="T17" fmla="*/ 43 h 203"/>
                <a:gd name="T18" fmla="*/ 44 w 620"/>
                <a:gd name="T19" fmla="*/ 49 h 203"/>
                <a:gd name="T20" fmla="*/ 34 w 620"/>
                <a:gd name="T21" fmla="*/ 56 h 203"/>
                <a:gd name="T22" fmla="*/ 23 w 620"/>
                <a:gd name="T23" fmla="*/ 65 h 203"/>
                <a:gd name="T24" fmla="*/ 11 w 620"/>
                <a:gd name="T25" fmla="*/ 73 h 203"/>
                <a:gd name="T26" fmla="*/ 4 w 620"/>
                <a:gd name="T27" fmla="*/ 87 h 203"/>
                <a:gd name="T28" fmla="*/ 2 w 620"/>
                <a:gd name="T29" fmla="*/ 112 h 203"/>
                <a:gd name="T30" fmla="*/ 6 w 620"/>
                <a:gd name="T31" fmla="*/ 124 h 203"/>
                <a:gd name="T32" fmla="*/ 15 w 620"/>
                <a:gd name="T33" fmla="*/ 136 h 203"/>
                <a:gd name="T34" fmla="*/ 29 w 620"/>
                <a:gd name="T35" fmla="*/ 143 h 203"/>
                <a:gd name="T36" fmla="*/ 40 w 620"/>
                <a:gd name="T37" fmla="*/ 154 h 203"/>
                <a:gd name="T38" fmla="*/ 54 w 620"/>
                <a:gd name="T39" fmla="*/ 160 h 203"/>
                <a:gd name="T40" fmla="*/ 66 w 620"/>
                <a:gd name="T41" fmla="*/ 167 h 203"/>
                <a:gd name="T42" fmla="*/ 85 w 620"/>
                <a:gd name="T43" fmla="*/ 171 h 203"/>
                <a:gd name="T44" fmla="*/ 97 w 620"/>
                <a:gd name="T45" fmla="*/ 177 h 203"/>
                <a:gd name="T46" fmla="*/ 112 w 620"/>
                <a:gd name="T47" fmla="*/ 181 h 203"/>
                <a:gd name="T48" fmla="*/ 129 w 620"/>
                <a:gd name="T49" fmla="*/ 185 h 203"/>
                <a:gd name="T50" fmla="*/ 155 w 620"/>
                <a:gd name="T51" fmla="*/ 189 h 203"/>
                <a:gd name="T52" fmla="*/ 176 w 620"/>
                <a:gd name="T53" fmla="*/ 195 h 203"/>
                <a:gd name="T54" fmla="*/ 220 w 620"/>
                <a:gd name="T55" fmla="*/ 199 h 203"/>
                <a:gd name="T56" fmla="*/ 381 w 620"/>
                <a:gd name="T57" fmla="*/ 201 h 203"/>
                <a:gd name="T58" fmla="*/ 433 w 620"/>
                <a:gd name="T59" fmla="*/ 197 h 203"/>
                <a:gd name="T60" fmla="*/ 458 w 620"/>
                <a:gd name="T61" fmla="*/ 191 h 203"/>
                <a:gd name="T62" fmla="*/ 484 w 620"/>
                <a:gd name="T63" fmla="*/ 187 h 203"/>
                <a:gd name="T64" fmla="*/ 497 w 620"/>
                <a:gd name="T65" fmla="*/ 182 h 203"/>
                <a:gd name="T66" fmla="*/ 518 w 620"/>
                <a:gd name="T67" fmla="*/ 179 h 203"/>
                <a:gd name="T68" fmla="*/ 530 w 620"/>
                <a:gd name="T69" fmla="*/ 173 h 203"/>
                <a:gd name="T70" fmla="*/ 545 w 620"/>
                <a:gd name="T71" fmla="*/ 169 h 203"/>
                <a:gd name="T72" fmla="*/ 555 w 620"/>
                <a:gd name="T73" fmla="*/ 163 h 203"/>
                <a:gd name="T74" fmla="*/ 567 w 620"/>
                <a:gd name="T75" fmla="*/ 160 h 203"/>
                <a:gd name="T76" fmla="*/ 578 w 620"/>
                <a:gd name="T77" fmla="*/ 152 h 203"/>
                <a:gd name="T78" fmla="*/ 590 w 620"/>
                <a:gd name="T79" fmla="*/ 145 h 203"/>
                <a:gd name="T80" fmla="*/ 601 w 620"/>
                <a:gd name="T81" fmla="*/ 138 h 203"/>
                <a:gd name="T82" fmla="*/ 613 w 620"/>
                <a:gd name="T83" fmla="*/ 124 h 203"/>
                <a:gd name="T84" fmla="*/ 617 w 620"/>
                <a:gd name="T85" fmla="*/ 110 h 203"/>
                <a:gd name="T86" fmla="*/ 615 w 620"/>
                <a:gd name="T87" fmla="*/ 89 h 203"/>
                <a:gd name="T88" fmla="*/ 607 w 620"/>
                <a:gd name="T89" fmla="*/ 73 h 203"/>
                <a:gd name="T90" fmla="*/ 596 w 620"/>
                <a:gd name="T91" fmla="*/ 65 h 203"/>
                <a:gd name="T92" fmla="*/ 588 w 620"/>
                <a:gd name="T93" fmla="*/ 56 h 203"/>
                <a:gd name="T94" fmla="*/ 571 w 620"/>
                <a:gd name="T95" fmla="*/ 49 h 203"/>
                <a:gd name="T96" fmla="*/ 560 w 620"/>
                <a:gd name="T97" fmla="*/ 41 h 203"/>
                <a:gd name="T98" fmla="*/ 547 w 620"/>
                <a:gd name="T99" fmla="*/ 37 h 203"/>
                <a:gd name="T100" fmla="*/ 535 w 620"/>
                <a:gd name="T101" fmla="*/ 32 h 203"/>
                <a:gd name="T102" fmla="*/ 516 w 620"/>
                <a:gd name="T103" fmla="*/ 28 h 203"/>
                <a:gd name="T104" fmla="*/ 505 w 620"/>
                <a:gd name="T105" fmla="*/ 22 h 203"/>
                <a:gd name="T106" fmla="*/ 482 w 620"/>
                <a:gd name="T107" fmla="*/ 18 h 203"/>
                <a:gd name="T108" fmla="*/ 464 w 620"/>
                <a:gd name="T109" fmla="*/ 14 h 203"/>
                <a:gd name="T110" fmla="*/ 431 w 620"/>
                <a:gd name="T111" fmla="*/ 10 h 203"/>
                <a:gd name="T112" fmla="*/ 400 w 620"/>
                <a:gd name="T113" fmla="*/ 4 h 203"/>
                <a:gd name="T114" fmla="*/ 271 w 620"/>
                <a:gd name="T115" fmla="*/ 0 h 20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0"/>
                <a:gd name="T175" fmla="*/ 0 h 203"/>
                <a:gd name="T176" fmla="*/ 620 w 620"/>
                <a:gd name="T177" fmla="*/ 203 h 20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0" h="203">
                  <a:moveTo>
                    <a:pt x="271" y="0"/>
                  </a:moveTo>
                  <a:lnTo>
                    <a:pt x="271" y="2"/>
                  </a:lnTo>
                  <a:lnTo>
                    <a:pt x="241" y="2"/>
                  </a:lnTo>
                  <a:lnTo>
                    <a:pt x="241" y="4"/>
                  </a:lnTo>
                  <a:lnTo>
                    <a:pt x="220" y="4"/>
                  </a:lnTo>
                  <a:lnTo>
                    <a:pt x="220" y="6"/>
                  </a:lnTo>
                  <a:lnTo>
                    <a:pt x="205" y="6"/>
                  </a:lnTo>
                  <a:lnTo>
                    <a:pt x="205" y="8"/>
                  </a:lnTo>
                  <a:lnTo>
                    <a:pt x="190" y="8"/>
                  </a:lnTo>
                  <a:lnTo>
                    <a:pt x="190" y="10"/>
                  </a:lnTo>
                  <a:lnTo>
                    <a:pt x="174" y="10"/>
                  </a:lnTo>
                  <a:lnTo>
                    <a:pt x="174" y="12"/>
                  </a:lnTo>
                  <a:lnTo>
                    <a:pt x="165" y="12"/>
                  </a:lnTo>
                  <a:lnTo>
                    <a:pt x="165" y="14"/>
                  </a:lnTo>
                  <a:lnTo>
                    <a:pt x="155" y="14"/>
                  </a:lnTo>
                  <a:lnTo>
                    <a:pt x="155" y="15"/>
                  </a:lnTo>
                  <a:lnTo>
                    <a:pt x="146" y="15"/>
                  </a:lnTo>
                  <a:lnTo>
                    <a:pt x="146" y="17"/>
                  </a:lnTo>
                  <a:lnTo>
                    <a:pt x="137" y="17"/>
                  </a:lnTo>
                  <a:lnTo>
                    <a:pt x="137" y="18"/>
                  </a:lnTo>
                  <a:lnTo>
                    <a:pt x="127" y="18"/>
                  </a:lnTo>
                  <a:lnTo>
                    <a:pt x="127" y="20"/>
                  </a:lnTo>
                  <a:lnTo>
                    <a:pt x="120" y="20"/>
                  </a:lnTo>
                  <a:lnTo>
                    <a:pt x="120" y="22"/>
                  </a:lnTo>
                  <a:lnTo>
                    <a:pt x="116" y="22"/>
                  </a:lnTo>
                  <a:lnTo>
                    <a:pt x="116" y="24"/>
                  </a:lnTo>
                  <a:lnTo>
                    <a:pt x="106" y="24"/>
                  </a:lnTo>
                  <a:lnTo>
                    <a:pt x="106" y="26"/>
                  </a:lnTo>
                  <a:lnTo>
                    <a:pt x="98" y="26"/>
                  </a:lnTo>
                  <a:lnTo>
                    <a:pt x="98" y="28"/>
                  </a:lnTo>
                  <a:lnTo>
                    <a:pt x="95" y="28"/>
                  </a:lnTo>
                  <a:lnTo>
                    <a:pt x="95" y="30"/>
                  </a:lnTo>
                  <a:lnTo>
                    <a:pt x="87" y="30"/>
                  </a:lnTo>
                  <a:lnTo>
                    <a:pt x="87" y="32"/>
                  </a:lnTo>
                  <a:lnTo>
                    <a:pt x="83" y="32"/>
                  </a:lnTo>
                  <a:lnTo>
                    <a:pt x="83" y="34"/>
                  </a:lnTo>
                  <a:lnTo>
                    <a:pt x="79" y="34"/>
                  </a:lnTo>
                  <a:lnTo>
                    <a:pt x="79" y="35"/>
                  </a:lnTo>
                  <a:lnTo>
                    <a:pt x="72" y="35"/>
                  </a:lnTo>
                  <a:lnTo>
                    <a:pt x="72" y="37"/>
                  </a:lnTo>
                  <a:lnTo>
                    <a:pt x="68" y="39"/>
                  </a:lnTo>
                  <a:lnTo>
                    <a:pt x="62" y="39"/>
                  </a:lnTo>
                  <a:lnTo>
                    <a:pt x="62" y="41"/>
                  </a:lnTo>
                  <a:lnTo>
                    <a:pt x="58" y="41"/>
                  </a:lnTo>
                  <a:lnTo>
                    <a:pt x="58" y="43"/>
                  </a:lnTo>
                  <a:lnTo>
                    <a:pt x="54" y="45"/>
                  </a:lnTo>
                  <a:lnTo>
                    <a:pt x="52" y="47"/>
                  </a:lnTo>
                  <a:lnTo>
                    <a:pt x="48" y="47"/>
                  </a:lnTo>
                  <a:lnTo>
                    <a:pt x="48" y="49"/>
                  </a:lnTo>
                  <a:lnTo>
                    <a:pt x="44" y="49"/>
                  </a:lnTo>
                  <a:lnTo>
                    <a:pt x="44" y="51"/>
                  </a:lnTo>
                  <a:lnTo>
                    <a:pt x="40" y="52"/>
                  </a:lnTo>
                  <a:lnTo>
                    <a:pt x="40" y="54"/>
                  </a:lnTo>
                  <a:lnTo>
                    <a:pt x="34" y="54"/>
                  </a:lnTo>
                  <a:lnTo>
                    <a:pt x="34" y="56"/>
                  </a:lnTo>
                  <a:lnTo>
                    <a:pt x="30" y="57"/>
                  </a:lnTo>
                  <a:lnTo>
                    <a:pt x="27" y="59"/>
                  </a:lnTo>
                  <a:lnTo>
                    <a:pt x="27" y="61"/>
                  </a:lnTo>
                  <a:lnTo>
                    <a:pt x="23" y="63"/>
                  </a:lnTo>
                  <a:lnTo>
                    <a:pt x="23" y="65"/>
                  </a:lnTo>
                  <a:lnTo>
                    <a:pt x="19" y="65"/>
                  </a:lnTo>
                  <a:lnTo>
                    <a:pt x="19" y="67"/>
                  </a:lnTo>
                  <a:lnTo>
                    <a:pt x="15" y="69"/>
                  </a:lnTo>
                  <a:lnTo>
                    <a:pt x="15" y="71"/>
                  </a:lnTo>
                  <a:lnTo>
                    <a:pt x="11" y="73"/>
                  </a:lnTo>
                  <a:lnTo>
                    <a:pt x="11" y="77"/>
                  </a:lnTo>
                  <a:lnTo>
                    <a:pt x="7" y="78"/>
                  </a:lnTo>
                  <a:lnTo>
                    <a:pt x="7" y="82"/>
                  </a:lnTo>
                  <a:lnTo>
                    <a:pt x="4" y="84"/>
                  </a:lnTo>
                  <a:lnTo>
                    <a:pt x="4" y="87"/>
                  </a:lnTo>
                  <a:lnTo>
                    <a:pt x="2" y="87"/>
                  </a:lnTo>
                  <a:lnTo>
                    <a:pt x="2" y="93"/>
                  </a:lnTo>
                  <a:lnTo>
                    <a:pt x="0" y="93"/>
                  </a:lnTo>
                  <a:lnTo>
                    <a:pt x="0" y="112"/>
                  </a:lnTo>
                  <a:lnTo>
                    <a:pt x="2" y="112"/>
                  </a:lnTo>
                  <a:lnTo>
                    <a:pt x="2" y="118"/>
                  </a:lnTo>
                  <a:lnTo>
                    <a:pt x="4" y="118"/>
                  </a:lnTo>
                  <a:lnTo>
                    <a:pt x="4" y="120"/>
                  </a:lnTo>
                  <a:lnTo>
                    <a:pt x="6" y="120"/>
                  </a:lnTo>
                  <a:lnTo>
                    <a:pt x="6" y="124"/>
                  </a:lnTo>
                  <a:lnTo>
                    <a:pt x="7" y="124"/>
                  </a:lnTo>
                  <a:lnTo>
                    <a:pt x="7" y="128"/>
                  </a:lnTo>
                  <a:lnTo>
                    <a:pt x="11" y="128"/>
                  </a:lnTo>
                  <a:lnTo>
                    <a:pt x="13" y="132"/>
                  </a:lnTo>
                  <a:lnTo>
                    <a:pt x="15" y="136"/>
                  </a:lnTo>
                  <a:lnTo>
                    <a:pt x="17" y="136"/>
                  </a:lnTo>
                  <a:lnTo>
                    <a:pt x="19" y="139"/>
                  </a:lnTo>
                  <a:lnTo>
                    <a:pt x="21" y="139"/>
                  </a:lnTo>
                  <a:lnTo>
                    <a:pt x="23" y="143"/>
                  </a:lnTo>
                  <a:lnTo>
                    <a:pt x="29" y="143"/>
                  </a:lnTo>
                  <a:lnTo>
                    <a:pt x="30" y="147"/>
                  </a:lnTo>
                  <a:lnTo>
                    <a:pt x="32" y="147"/>
                  </a:lnTo>
                  <a:lnTo>
                    <a:pt x="34" y="151"/>
                  </a:lnTo>
                  <a:lnTo>
                    <a:pt x="38" y="151"/>
                  </a:lnTo>
                  <a:lnTo>
                    <a:pt x="40" y="154"/>
                  </a:lnTo>
                  <a:lnTo>
                    <a:pt x="46" y="154"/>
                  </a:lnTo>
                  <a:lnTo>
                    <a:pt x="48" y="158"/>
                  </a:lnTo>
                  <a:lnTo>
                    <a:pt x="52" y="158"/>
                  </a:lnTo>
                  <a:lnTo>
                    <a:pt x="52" y="160"/>
                  </a:lnTo>
                  <a:lnTo>
                    <a:pt x="54" y="160"/>
                  </a:lnTo>
                  <a:lnTo>
                    <a:pt x="54" y="161"/>
                  </a:lnTo>
                  <a:lnTo>
                    <a:pt x="60" y="161"/>
                  </a:lnTo>
                  <a:lnTo>
                    <a:pt x="60" y="163"/>
                  </a:lnTo>
                  <a:lnTo>
                    <a:pt x="64" y="163"/>
                  </a:lnTo>
                  <a:lnTo>
                    <a:pt x="66" y="167"/>
                  </a:lnTo>
                  <a:lnTo>
                    <a:pt x="74" y="167"/>
                  </a:lnTo>
                  <a:lnTo>
                    <a:pt x="74" y="169"/>
                  </a:lnTo>
                  <a:lnTo>
                    <a:pt x="77" y="169"/>
                  </a:lnTo>
                  <a:lnTo>
                    <a:pt x="77" y="171"/>
                  </a:lnTo>
                  <a:lnTo>
                    <a:pt x="85" y="171"/>
                  </a:lnTo>
                  <a:lnTo>
                    <a:pt x="85" y="173"/>
                  </a:lnTo>
                  <a:lnTo>
                    <a:pt x="89" y="173"/>
                  </a:lnTo>
                  <a:lnTo>
                    <a:pt x="89" y="175"/>
                  </a:lnTo>
                  <a:lnTo>
                    <a:pt x="97" y="175"/>
                  </a:lnTo>
                  <a:lnTo>
                    <a:pt x="97" y="177"/>
                  </a:lnTo>
                  <a:lnTo>
                    <a:pt x="100" y="177"/>
                  </a:lnTo>
                  <a:lnTo>
                    <a:pt x="100" y="179"/>
                  </a:lnTo>
                  <a:lnTo>
                    <a:pt x="108" y="179"/>
                  </a:lnTo>
                  <a:lnTo>
                    <a:pt x="108" y="181"/>
                  </a:lnTo>
                  <a:lnTo>
                    <a:pt x="112" y="181"/>
                  </a:lnTo>
                  <a:lnTo>
                    <a:pt x="112" y="182"/>
                  </a:lnTo>
                  <a:lnTo>
                    <a:pt x="121" y="182"/>
                  </a:lnTo>
                  <a:lnTo>
                    <a:pt x="121" y="184"/>
                  </a:lnTo>
                  <a:lnTo>
                    <a:pt x="129" y="184"/>
                  </a:lnTo>
                  <a:lnTo>
                    <a:pt x="129" y="185"/>
                  </a:lnTo>
                  <a:lnTo>
                    <a:pt x="139" y="185"/>
                  </a:lnTo>
                  <a:lnTo>
                    <a:pt x="139" y="187"/>
                  </a:lnTo>
                  <a:lnTo>
                    <a:pt x="148" y="187"/>
                  </a:lnTo>
                  <a:lnTo>
                    <a:pt x="148" y="189"/>
                  </a:lnTo>
                  <a:lnTo>
                    <a:pt x="155" y="189"/>
                  </a:lnTo>
                  <a:lnTo>
                    <a:pt x="155" y="191"/>
                  </a:lnTo>
                  <a:lnTo>
                    <a:pt x="165" y="191"/>
                  </a:lnTo>
                  <a:lnTo>
                    <a:pt x="165" y="193"/>
                  </a:lnTo>
                  <a:lnTo>
                    <a:pt x="176" y="193"/>
                  </a:lnTo>
                  <a:lnTo>
                    <a:pt x="176" y="195"/>
                  </a:lnTo>
                  <a:lnTo>
                    <a:pt x="190" y="195"/>
                  </a:lnTo>
                  <a:lnTo>
                    <a:pt x="190" y="197"/>
                  </a:lnTo>
                  <a:lnTo>
                    <a:pt x="201" y="197"/>
                  </a:lnTo>
                  <a:lnTo>
                    <a:pt x="201" y="199"/>
                  </a:lnTo>
                  <a:lnTo>
                    <a:pt x="220" y="199"/>
                  </a:lnTo>
                  <a:lnTo>
                    <a:pt x="220" y="201"/>
                  </a:lnTo>
                  <a:lnTo>
                    <a:pt x="241" y="201"/>
                  </a:lnTo>
                  <a:lnTo>
                    <a:pt x="241" y="202"/>
                  </a:lnTo>
                  <a:lnTo>
                    <a:pt x="381" y="202"/>
                  </a:lnTo>
                  <a:lnTo>
                    <a:pt x="381" y="201"/>
                  </a:lnTo>
                  <a:lnTo>
                    <a:pt x="402" y="201"/>
                  </a:lnTo>
                  <a:lnTo>
                    <a:pt x="402" y="199"/>
                  </a:lnTo>
                  <a:lnTo>
                    <a:pt x="418" y="199"/>
                  </a:lnTo>
                  <a:lnTo>
                    <a:pt x="418" y="197"/>
                  </a:lnTo>
                  <a:lnTo>
                    <a:pt x="433" y="197"/>
                  </a:lnTo>
                  <a:lnTo>
                    <a:pt x="433" y="195"/>
                  </a:lnTo>
                  <a:lnTo>
                    <a:pt x="442" y="195"/>
                  </a:lnTo>
                  <a:lnTo>
                    <a:pt x="442" y="193"/>
                  </a:lnTo>
                  <a:lnTo>
                    <a:pt x="458" y="193"/>
                  </a:lnTo>
                  <a:lnTo>
                    <a:pt x="458" y="191"/>
                  </a:lnTo>
                  <a:lnTo>
                    <a:pt x="464" y="191"/>
                  </a:lnTo>
                  <a:lnTo>
                    <a:pt x="464" y="189"/>
                  </a:lnTo>
                  <a:lnTo>
                    <a:pt x="474" y="189"/>
                  </a:lnTo>
                  <a:lnTo>
                    <a:pt x="474" y="187"/>
                  </a:lnTo>
                  <a:lnTo>
                    <a:pt x="484" y="187"/>
                  </a:lnTo>
                  <a:lnTo>
                    <a:pt x="484" y="185"/>
                  </a:lnTo>
                  <a:lnTo>
                    <a:pt x="487" y="185"/>
                  </a:lnTo>
                  <a:lnTo>
                    <a:pt x="487" y="184"/>
                  </a:lnTo>
                  <a:lnTo>
                    <a:pt x="497" y="184"/>
                  </a:lnTo>
                  <a:lnTo>
                    <a:pt x="497" y="182"/>
                  </a:lnTo>
                  <a:lnTo>
                    <a:pt x="505" y="182"/>
                  </a:lnTo>
                  <a:lnTo>
                    <a:pt x="505" y="181"/>
                  </a:lnTo>
                  <a:lnTo>
                    <a:pt x="514" y="181"/>
                  </a:lnTo>
                  <a:lnTo>
                    <a:pt x="514" y="179"/>
                  </a:lnTo>
                  <a:lnTo>
                    <a:pt x="518" y="179"/>
                  </a:lnTo>
                  <a:lnTo>
                    <a:pt x="518" y="177"/>
                  </a:lnTo>
                  <a:lnTo>
                    <a:pt x="526" y="177"/>
                  </a:lnTo>
                  <a:lnTo>
                    <a:pt x="526" y="175"/>
                  </a:lnTo>
                  <a:lnTo>
                    <a:pt x="530" y="175"/>
                  </a:lnTo>
                  <a:lnTo>
                    <a:pt x="530" y="173"/>
                  </a:lnTo>
                  <a:lnTo>
                    <a:pt x="537" y="173"/>
                  </a:lnTo>
                  <a:lnTo>
                    <a:pt x="537" y="171"/>
                  </a:lnTo>
                  <a:lnTo>
                    <a:pt x="541" y="171"/>
                  </a:lnTo>
                  <a:lnTo>
                    <a:pt x="541" y="169"/>
                  </a:lnTo>
                  <a:lnTo>
                    <a:pt x="545" y="169"/>
                  </a:lnTo>
                  <a:lnTo>
                    <a:pt x="545" y="167"/>
                  </a:lnTo>
                  <a:lnTo>
                    <a:pt x="551" y="167"/>
                  </a:lnTo>
                  <a:lnTo>
                    <a:pt x="551" y="165"/>
                  </a:lnTo>
                  <a:lnTo>
                    <a:pt x="555" y="165"/>
                  </a:lnTo>
                  <a:lnTo>
                    <a:pt x="555" y="163"/>
                  </a:lnTo>
                  <a:lnTo>
                    <a:pt x="558" y="163"/>
                  </a:lnTo>
                  <a:lnTo>
                    <a:pt x="558" y="161"/>
                  </a:lnTo>
                  <a:lnTo>
                    <a:pt x="564" y="161"/>
                  </a:lnTo>
                  <a:lnTo>
                    <a:pt x="564" y="160"/>
                  </a:lnTo>
                  <a:lnTo>
                    <a:pt x="567" y="160"/>
                  </a:lnTo>
                  <a:lnTo>
                    <a:pt x="567" y="158"/>
                  </a:lnTo>
                  <a:lnTo>
                    <a:pt x="571" y="156"/>
                  </a:lnTo>
                  <a:lnTo>
                    <a:pt x="575" y="154"/>
                  </a:lnTo>
                  <a:lnTo>
                    <a:pt x="578" y="154"/>
                  </a:lnTo>
                  <a:lnTo>
                    <a:pt x="578" y="152"/>
                  </a:lnTo>
                  <a:lnTo>
                    <a:pt x="582" y="151"/>
                  </a:lnTo>
                  <a:lnTo>
                    <a:pt x="582" y="149"/>
                  </a:lnTo>
                  <a:lnTo>
                    <a:pt x="586" y="149"/>
                  </a:lnTo>
                  <a:lnTo>
                    <a:pt x="586" y="147"/>
                  </a:lnTo>
                  <a:lnTo>
                    <a:pt x="590" y="145"/>
                  </a:lnTo>
                  <a:lnTo>
                    <a:pt x="594" y="143"/>
                  </a:lnTo>
                  <a:lnTo>
                    <a:pt x="594" y="141"/>
                  </a:lnTo>
                  <a:lnTo>
                    <a:pt x="598" y="141"/>
                  </a:lnTo>
                  <a:lnTo>
                    <a:pt x="598" y="139"/>
                  </a:lnTo>
                  <a:lnTo>
                    <a:pt x="601" y="138"/>
                  </a:lnTo>
                  <a:lnTo>
                    <a:pt x="601" y="134"/>
                  </a:lnTo>
                  <a:lnTo>
                    <a:pt x="605" y="132"/>
                  </a:lnTo>
                  <a:lnTo>
                    <a:pt x="609" y="130"/>
                  </a:lnTo>
                  <a:lnTo>
                    <a:pt x="609" y="126"/>
                  </a:lnTo>
                  <a:lnTo>
                    <a:pt x="613" y="124"/>
                  </a:lnTo>
                  <a:lnTo>
                    <a:pt x="613" y="120"/>
                  </a:lnTo>
                  <a:lnTo>
                    <a:pt x="615" y="120"/>
                  </a:lnTo>
                  <a:lnTo>
                    <a:pt x="615" y="118"/>
                  </a:lnTo>
                  <a:lnTo>
                    <a:pt x="617" y="118"/>
                  </a:lnTo>
                  <a:lnTo>
                    <a:pt x="617" y="110"/>
                  </a:lnTo>
                  <a:lnTo>
                    <a:pt x="619" y="110"/>
                  </a:lnTo>
                  <a:lnTo>
                    <a:pt x="619" y="93"/>
                  </a:lnTo>
                  <a:lnTo>
                    <a:pt x="617" y="93"/>
                  </a:lnTo>
                  <a:lnTo>
                    <a:pt x="617" y="89"/>
                  </a:lnTo>
                  <a:lnTo>
                    <a:pt x="615" y="89"/>
                  </a:lnTo>
                  <a:lnTo>
                    <a:pt x="615" y="84"/>
                  </a:lnTo>
                  <a:lnTo>
                    <a:pt x="613" y="84"/>
                  </a:lnTo>
                  <a:lnTo>
                    <a:pt x="611" y="80"/>
                  </a:lnTo>
                  <a:lnTo>
                    <a:pt x="609" y="77"/>
                  </a:lnTo>
                  <a:lnTo>
                    <a:pt x="607" y="73"/>
                  </a:lnTo>
                  <a:lnTo>
                    <a:pt x="605" y="73"/>
                  </a:lnTo>
                  <a:lnTo>
                    <a:pt x="603" y="69"/>
                  </a:lnTo>
                  <a:lnTo>
                    <a:pt x="600" y="69"/>
                  </a:lnTo>
                  <a:lnTo>
                    <a:pt x="598" y="65"/>
                  </a:lnTo>
                  <a:lnTo>
                    <a:pt x="596" y="65"/>
                  </a:lnTo>
                  <a:lnTo>
                    <a:pt x="594" y="61"/>
                  </a:lnTo>
                  <a:lnTo>
                    <a:pt x="592" y="61"/>
                  </a:lnTo>
                  <a:lnTo>
                    <a:pt x="590" y="57"/>
                  </a:lnTo>
                  <a:lnTo>
                    <a:pt x="588" y="57"/>
                  </a:lnTo>
                  <a:lnTo>
                    <a:pt x="588" y="56"/>
                  </a:lnTo>
                  <a:lnTo>
                    <a:pt x="582" y="56"/>
                  </a:lnTo>
                  <a:lnTo>
                    <a:pt x="580" y="52"/>
                  </a:lnTo>
                  <a:lnTo>
                    <a:pt x="577" y="52"/>
                  </a:lnTo>
                  <a:lnTo>
                    <a:pt x="575" y="49"/>
                  </a:lnTo>
                  <a:lnTo>
                    <a:pt x="571" y="49"/>
                  </a:lnTo>
                  <a:lnTo>
                    <a:pt x="571" y="47"/>
                  </a:lnTo>
                  <a:lnTo>
                    <a:pt x="566" y="47"/>
                  </a:lnTo>
                  <a:lnTo>
                    <a:pt x="564" y="43"/>
                  </a:lnTo>
                  <a:lnTo>
                    <a:pt x="560" y="43"/>
                  </a:lnTo>
                  <a:lnTo>
                    <a:pt x="560" y="41"/>
                  </a:lnTo>
                  <a:lnTo>
                    <a:pt x="555" y="41"/>
                  </a:lnTo>
                  <a:lnTo>
                    <a:pt x="555" y="39"/>
                  </a:lnTo>
                  <a:lnTo>
                    <a:pt x="551" y="39"/>
                  </a:lnTo>
                  <a:lnTo>
                    <a:pt x="551" y="37"/>
                  </a:lnTo>
                  <a:lnTo>
                    <a:pt x="547" y="37"/>
                  </a:lnTo>
                  <a:lnTo>
                    <a:pt x="547" y="35"/>
                  </a:lnTo>
                  <a:lnTo>
                    <a:pt x="539" y="35"/>
                  </a:lnTo>
                  <a:lnTo>
                    <a:pt x="539" y="34"/>
                  </a:lnTo>
                  <a:lnTo>
                    <a:pt x="535" y="34"/>
                  </a:lnTo>
                  <a:lnTo>
                    <a:pt x="535" y="32"/>
                  </a:lnTo>
                  <a:lnTo>
                    <a:pt x="528" y="32"/>
                  </a:lnTo>
                  <a:lnTo>
                    <a:pt x="528" y="30"/>
                  </a:lnTo>
                  <a:lnTo>
                    <a:pt x="524" y="30"/>
                  </a:lnTo>
                  <a:lnTo>
                    <a:pt x="524" y="28"/>
                  </a:lnTo>
                  <a:lnTo>
                    <a:pt x="516" y="28"/>
                  </a:lnTo>
                  <a:lnTo>
                    <a:pt x="516" y="26"/>
                  </a:lnTo>
                  <a:lnTo>
                    <a:pt x="512" y="26"/>
                  </a:lnTo>
                  <a:lnTo>
                    <a:pt x="512" y="24"/>
                  </a:lnTo>
                  <a:lnTo>
                    <a:pt x="505" y="24"/>
                  </a:lnTo>
                  <a:lnTo>
                    <a:pt x="505" y="22"/>
                  </a:lnTo>
                  <a:lnTo>
                    <a:pt x="495" y="22"/>
                  </a:lnTo>
                  <a:lnTo>
                    <a:pt x="495" y="20"/>
                  </a:lnTo>
                  <a:lnTo>
                    <a:pt x="491" y="20"/>
                  </a:lnTo>
                  <a:lnTo>
                    <a:pt x="491" y="18"/>
                  </a:lnTo>
                  <a:lnTo>
                    <a:pt x="482" y="18"/>
                  </a:lnTo>
                  <a:lnTo>
                    <a:pt x="482" y="17"/>
                  </a:lnTo>
                  <a:lnTo>
                    <a:pt x="474" y="17"/>
                  </a:lnTo>
                  <a:lnTo>
                    <a:pt x="474" y="15"/>
                  </a:lnTo>
                  <a:lnTo>
                    <a:pt x="464" y="15"/>
                  </a:lnTo>
                  <a:lnTo>
                    <a:pt x="464" y="14"/>
                  </a:lnTo>
                  <a:lnTo>
                    <a:pt x="456" y="14"/>
                  </a:lnTo>
                  <a:lnTo>
                    <a:pt x="456" y="12"/>
                  </a:lnTo>
                  <a:lnTo>
                    <a:pt x="441" y="12"/>
                  </a:lnTo>
                  <a:lnTo>
                    <a:pt x="441" y="10"/>
                  </a:lnTo>
                  <a:lnTo>
                    <a:pt x="431" y="10"/>
                  </a:lnTo>
                  <a:lnTo>
                    <a:pt x="431" y="8"/>
                  </a:lnTo>
                  <a:lnTo>
                    <a:pt x="416" y="8"/>
                  </a:lnTo>
                  <a:lnTo>
                    <a:pt x="416" y="6"/>
                  </a:lnTo>
                  <a:lnTo>
                    <a:pt x="400" y="6"/>
                  </a:lnTo>
                  <a:lnTo>
                    <a:pt x="400" y="4"/>
                  </a:lnTo>
                  <a:lnTo>
                    <a:pt x="379" y="4"/>
                  </a:lnTo>
                  <a:lnTo>
                    <a:pt x="379" y="2"/>
                  </a:lnTo>
                  <a:lnTo>
                    <a:pt x="348" y="2"/>
                  </a:lnTo>
                  <a:lnTo>
                    <a:pt x="348" y="0"/>
                  </a:lnTo>
                  <a:lnTo>
                    <a:pt x="271"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37904" name="Freeform 63">
              <a:extLst>
                <a:ext uri="{FF2B5EF4-FFF2-40B4-BE49-F238E27FC236}">
                  <a16:creationId xmlns:a16="http://schemas.microsoft.com/office/drawing/2014/main" id="{820D9104-4391-E414-3746-2D84176D4938}"/>
                </a:ext>
              </a:extLst>
            </p:cNvPr>
            <p:cNvSpPr>
              <a:spLocks/>
            </p:cNvSpPr>
            <p:nvPr/>
          </p:nvSpPr>
          <p:spPr bwMode="auto">
            <a:xfrm>
              <a:off x="4836" y="1096"/>
              <a:ext cx="626" cy="209"/>
            </a:xfrm>
            <a:custGeom>
              <a:avLst/>
              <a:gdLst>
                <a:gd name="T0" fmla="*/ 623 w 626"/>
                <a:gd name="T1" fmla="*/ 92 h 209"/>
                <a:gd name="T2" fmla="*/ 617 w 626"/>
                <a:gd name="T3" fmla="*/ 80 h 209"/>
                <a:gd name="T4" fmla="*/ 607 w 626"/>
                <a:gd name="T5" fmla="*/ 71 h 209"/>
                <a:gd name="T6" fmla="*/ 583 w 626"/>
                <a:gd name="T7" fmla="*/ 52 h 209"/>
                <a:gd name="T8" fmla="*/ 571 w 626"/>
                <a:gd name="T9" fmla="*/ 46 h 209"/>
                <a:gd name="T10" fmla="*/ 560 w 626"/>
                <a:gd name="T11" fmla="*/ 40 h 209"/>
                <a:gd name="T12" fmla="*/ 544 w 626"/>
                <a:gd name="T13" fmla="*/ 35 h 209"/>
                <a:gd name="T14" fmla="*/ 529 w 626"/>
                <a:gd name="T15" fmla="*/ 29 h 209"/>
                <a:gd name="T16" fmla="*/ 514 w 626"/>
                <a:gd name="T17" fmla="*/ 25 h 209"/>
                <a:gd name="T18" fmla="*/ 496 w 626"/>
                <a:gd name="T19" fmla="*/ 19 h 209"/>
                <a:gd name="T20" fmla="*/ 479 w 626"/>
                <a:gd name="T21" fmla="*/ 15 h 209"/>
                <a:gd name="T22" fmla="*/ 460 w 626"/>
                <a:gd name="T23" fmla="*/ 12 h 209"/>
                <a:gd name="T24" fmla="*/ 435 w 626"/>
                <a:gd name="T25" fmla="*/ 8 h 209"/>
                <a:gd name="T26" fmla="*/ 404 w 626"/>
                <a:gd name="T27" fmla="*/ 4 h 209"/>
                <a:gd name="T28" fmla="*/ 351 w 626"/>
                <a:gd name="T29" fmla="*/ 0 h 209"/>
                <a:gd name="T30" fmla="*/ 238 w 626"/>
                <a:gd name="T31" fmla="*/ 4 h 209"/>
                <a:gd name="T32" fmla="*/ 201 w 626"/>
                <a:gd name="T33" fmla="*/ 8 h 209"/>
                <a:gd name="T34" fmla="*/ 170 w 626"/>
                <a:gd name="T35" fmla="*/ 12 h 209"/>
                <a:gd name="T36" fmla="*/ 151 w 626"/>
                <a:gd name="T37" fmla="*/ 15 h 209"/>
                <a:gd name="T38" fmla="*/ 134 w 626"/>
                <a:gd name="T39" fmla="*/ 19 h 209"/>
                <a:gd name="T40" fmla="*/ 117 w 626"/>
                <a:gd name="T41" fmla="*/ 23 h 209"/>
                <a:gd name="T42" fmla="*/ 99 w 626"/>
                <a:gd name="T43" fmla="*/ 27 h 209"/>
                <a:gd name="T44" fmla="*/ 84 w 626"/>
                <a:gd name="T45" fmla="*/ 33 h 209"/>
                <a:gd name="T46" fmla="*/ 71 w 626"/>
                <a:gd name="T47" fmla="*/ 38 h 209"/>
                <a:gd name="T48" fmla="*/ 57 w 626"/>
                <a:gd name="T49" fmla="*/ 44 h 209"/>
                <a:gd name="T50" fmla="*/ 44 w 626"/>
                <a:gd name="T51" fmla="*/ 50 h 209"/>
                <a:gd name="T52" fmla="*/ 32 w 626"/>
                <a:gd name="T53" fmla="*/ 58 h 209"/>
                <a:gd name="T54" fmla="*/ 11 w 626"/>
                <a:gd name="T55" fmla="*/ 75 h 209"/>
                <a:gd name="T56" fmla="*/ 6 w 626"/>
                <a:gd name="T57" fmla="*/ 84 h 209"/>
                <a:gd name="T58" fmla="*/ 2 w 626"/>
                <a:gd name="T59" fmla="*/ 90 h 209"/>
                <a:gd name="T60" fmla="*/ 0 w 626"/>
                <a:gd name="T61" fmla="*/ 113 h 209"/>
                <a:gd name="T62" fmla="*/ 4 w 626"/>
                <a:gd name="T63" fmla="*/ 122 h 209"/>
                <a:gd name="T64" fmla="*/ 7 w 626"/>
                <a:gd name="T65" fmla="*/ 130 h 209"/>
                <a:gd name="T66" fmla="*/ 23 w 626"/>
                <a:gd name="T67" fmla="*/ 145 h 209"/>
                <a:gd name="T68" fmla="*/ 38 w 626"/>
                <a:gd name="T69" fmla="*/ 155 h 209"/>
                <a:gd name="T70" fmla="*/ 48 w 626"/>
                <a:gd name="T71" fmla="*/ 161 h 209"/>
                <a:gd name="T72" fmla="*/ 61 w 626"/>
                <a:gd name="T73" fmla="*/ 166 h 209"/>
                <a:gd name="T74" fmla="*/ 75 w 626"/>
                <a:gd name="T75" fmla="*/ 172 h 209"/>
                <a:gd name="T76" fmla="*/ 90 w 626"/>
                <a:gd name="T77" fmla="*/ 178 h 209"/>
                <a:gd name="T78" fmla="*/ 105 w 626"/>
                <a:gd name="T79" fmla="*/ 182 h 209"/>
                <a:gd name="T80" fmla="*/ 122 w 626"/>
                <a:gd name="T81" fmla="*/ 187 h 209"/>
                <a:gd name="T82" fmla="*/ 140 w 626"/>
                <a:gd name="T83" fmla="*/ 191 h 209"/>
                <a:gd name="T84" fmla="*/ 157 w 626"/>
                <a:gd name="T85" fmla="*/ 195 h 209"/>
                <a:gd name="T86" fmla="*/ 178 w 626"/>
                <a:gd name="T87" fmla="*/ 199 h 209"/>
                <a:gd name="T88" fmla="*/ 203 w 626"/>
                <a:gd name="T89" fmla="*/ 203 h 209"/>
                <a:gd name="T90" fmla="*/ 243 w 626"/>
                <a:gd name="T91" fmla="*/ 207 h 209"/>
                <a:gd name="T92" fmla="*/ 358 w 626"/>
                <a:gd name="T93" fmla="*/ 207 h 209"/>
                <a:gd name="T94" fmla="*/ 410 w 626"/>
                <a:gd name="T95" fmla="*/ 203 h 209"/>
                <a:gd name="T96" fmla="*/ 441 w 626"/>
                <a:gd name="T97" fmla="*/ 199 h 209"/>
                <a:gd name="T98" fmla="*/ 466 w 626"/>
                <a:gd name="T99" fmla="*/ 195 h 209"/>
                <a:gd name="T100" fmla="*/ 485 w 626"/>
                <a:gd name="T101" fmla="*/ 191 h 209"/>
                <a:gd name="T102" fmla="*/ 502 w 626"/>
                <a:gd name="T103" fmla="*/ 187 h 209"/>
                <a:gd name="T104" fmla="*/ 519 w 626"/>
                <a:gd name="T105" fmla="*/ 184 h 209"/>
                <a:gd name="T106" fmla="*/ 535 w 626"/>
                <a:gd name="T107" fmla="*/ 178 h 209"/>
                <a:gd name="T108" fmla="*/ 550 w 626"/>
                <a:gd name="T109" fmla="*/ 172 h 209"/>
                <a:gd name="T110" fmla="*/ 563 w 626"/>
                <a:gd name="T111" fmla="*/ 166 h 209"/>
                <a:gd name="T112" fmla="*/ 575 w 626"/>
                <a:gd name="T113" fmla="*/ 161 h 209"/>
                <a:gd name="T114" fmla="*/ 588 w 626"/>
                <a:gd name="T115" fmla="*/ 153 h 209"/>
                <a:gd name="T116" fmla="*/ 600 w 626"/>
                <a:gd name="T117" fmla="*/ 145 h 209"/>
                <a:gd name="T118" fmla="*/ 611 w 626"/>
                <a:gd name="T119" fmla="*/ 134 h 209"/>
                <a:gd name="T120" fmla="*/ 619 w 626"/>
                <a:gd name="T121" fmla="*/ 126 h 209"/>
                <a:gd name="T122" fmla="*/ 623 w 626"/>
                <a:gd name="T123" fmla="*/ 119 h 2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6"/>
                <a:gd name="T187" fmla="*/ 0 h 209"/>
                <a:gd name="T188" fmla="*/ 626 w 626"/>
                <a:gd name="T189" fmla="*/ 209 h 209"/>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6" h="209">
                  <a:moveTo>
                    <a:pt x="625" y="101"/>
                  </a:moveTo>
                  <a:lnTo>
                    <a:pt x="625" y="96"/>
                  </a:lnTo>
                  <a:lnTo>
                    <a:pt x="623" y="94"/>
                  </a:lnTo>
                  <a:lnTo>
                    <a:pt x="623" y="92"/>
                  </a:lnTo>
                  <a:lnTo>
                    <a:pt x="621" y="90"/>
                  </a:lnTo>
                  <a:lnTo>
                    <a:pt x="621" y="86"/>
                  </a:lnTo>
                  <a:lnTo>
                    <a:pt x="617" y="82"/>
                  </a:lnTo>
                  <a:lnTo>
                    <a:pt x="617" y="80"/>
                  </a:lnTo>
                  <a:lnTo>
                    <a:pt x="615" y="79"/>
                  </a:lnTo>
                  <a:lnTo>
                    <a:pt x="615" y="77"/>
                  </a:lnTo>
                  <a:lnTo>
                    <a:pt x="609" y="71"/>
                  </a:lnTo>
                  <a:lnTo>
                    <a:pt x="607" y="71"/>
                  </a:lnTo>
                  <a:lnTo>
                    <a:pt x="594" y="58"/>
                  </a:lnTo>
                  <a:lnTo>
                    <a:pt x="590" y="58"/>
                  </a:lnTo>
                  <a:lnTo>
                    <a:pt x="586" y="54"/>
                  </a:lnTo>
                  <a:lnTo>
                    <a:pt x="583" y="52"/>
                  </a:lnTo>
                  <a:lnTo>
                    <a:pt x="581" y="50"/>
                  </a:lnTo>
                  <a:lnTo>
                    <a:pt x="577" y="48"/>
                  </a:lnTo>
                  <a:lnTo>
                    <a:pt x="575" y="48"/>
                  </a:lnTo>
                  <a:lnTo>
                    <a:pt x="571" y="46"/>
                  </a:lnTo>
                  <a:lnTo>
                    <a:pt x="569" y="44"/>
                  </a:lnTo>
                  <a:lnTo>
                    <a:pt x="565" y="42"/>
                  </a:lnTo>
                  <a:lnTo>
                    <a:pt x="561" y="42"/>
                  </a:lnTo>
                  <a:lnTo>
                    <a:pt x="560" y="40"/>
                  </a:lnTo>
                  <a:lnTo>
                    <a:pt x="556" y="38"/>
                  </a:lnTo>
                  <a:lnTo>
                    <a:pt x="552" y="36"/>
                  </a:lnTo>
                  <a:lnTo>
                    <a:pt x="548" y="36"/>
                  </a:lnTo>
                  <a:lnTo>
                    <a:pt x="544" y="35"/>
                  </a:lnTo>
                  <a:lnTo>
                    <a:pt x="540" y="33"/>
                  </a:lnTo>
                  <a:lnTo>
                    <a:pt x="537" y="33"/>
                  </a:lnTo>
                  <a:lnTo>
                    <a:pt x="533" y="31"/>
                  </a:lnTo>
                  <a:lnTo>
                    <a:pt x="529" y="29"/>
                  </a:lnTo>
                  <a:lnTo>
                    <a:pt x="525" y="29"/>
                  </a:lnTo>
                  <a:lnTo>
                    <a:pt x="521" y="27"/>
                  </a:lnTo>
                  <a:lnTo>
                    <a:pt x="517" y="25"/>
                  </a:lnTo>
                  <a:lnTo>
                    <a:pt x="514" y="25"/>
                  </a:lnTo>
                  <a:lnTo>
                    <a:pt x="510" y="23"/>
                  </a:lnTo>
                  <a:lnTo>
                    <a:pt x="506" y="23"/>
                  </a:lnTo>
                  <a:lnTo>
                    <a:pt x="500" y="21"/>
                  </a:lnTo>
                  <a:lnTo>
                    <a:pt x="496" y="19"/>
                  </a:lnTo>
                  <a:lnTo>
                    <a:pt x="492" y="19"/>
                  </a:lnTo>
                  <a:lnTo>
                    <a:pt x="487" y="17"/>
                  </a:lnTo>
                  <a:lnTo>
                    <a:pt x="483" y="17"/>
                  </a:lnTo>
                  <a:lnTo>
                    <a:pt x="479" y="15"/>
                  </a:lnTo>
                  <a:lnTo>
                    <a:pt x="473" y="15"/>
                  </a:lnTo>
                  <a:lnTo>
                    <a:pt x="469" y="14"/>
                  </a:lnTo>
                  <a:lnTo>
                    <a:pt x="464" y="14"/>
                  </a:lnTo>
                  <a:lnTo>
                    <a:pt x="460" y="12"/>
                  </a:lnTo>
                  <a:lnTo>
                    <a:pt x="450" y="12"/>
                  </a:lnTo>
                  <a:lnTo>
                    <a:pt x="445" y="10"/>
                  </a:lnTo>
                  <a:lnTo>
                    <a:pt x="441" y="10"/>
                  </a:lnTo>
                  <a:lnTo>
                    <a:pt x="435" y="8"/>
                  </a:lnTo>
                  <a:lnTo>
                    <a:pt x="425" y="8"/>
                  </a:lnTo>
                  <a:lnTo>
                    <a:pt x="420" y="6"/>
                  </a:lnTo>
                  <a:lnTo>
                    <a:pt x="410" y="6"/>
                  </a:lnTo>
                  <a:lnTo>
                    <a:pt x="404" y="4"/>
                  </a:lnTo>
                  <a:lnTo>
                    <a:pt x="389" y="4"/>
                  </a:lnTo>
                  <a:lnTo>
                    <a:pt x="383" y="2"/>
                  </a:lnTo>
                  <a:lnTo>
                    <a:pt x="356" y="2"/>
                  </a:lnTo>
                  <a:lnTo>
                    <a:pt x="351" y="0"/>
                  </a:lnTo>
                  <a:lnTo>
                    <a:pt x="274" y="0"/>
                  </a:lnTo>
                  <a:lnTo>
                    <a:pt x="270" y="2"/>
                  </a:lnTo>
                  <a:lnTo>
                    <a:pt x="243" y="2"/>
                  </a:lnTo>
                  <a:lnTo>
                    <a:pt x="238" y="4"/>
                  </a:lnTo>
                  <a:lnTo>
                    <a:pt x="222" y="4"/>
                  </a:lnTo>
                  <a:lnTo>
                    <a:pt x="216" y="6"/>
                  </a:lnTo>
                  <a:lnTo>
                    <a:pt x="207" y="6"/>
                  </a:lnTo>
                  <a:lnTo>
                    <a:pt x="201" y="8"/>
                  </a:lnTo>
                  <a:lnTo>
                    <a:pt x="192" y="8"/>
                  </a:lnTo>
                  <a:lnTo>
                    <a:pt x="186" y="10"/>
                  </a:lnTo>
                  <a:lnTo>
                    <a:pt x="176" y="10"/>
                  </a:lnTo>
                  <a:lnTo>
                    <a:pt x="170" y="12"/>
                  </a:lnTo>
                  <a:lnTo>
                    <a:pt x="167" y="12"/>
                  </a:lnTo>
                  <a:lnTo>
                    <a:pt x="161" y="14"/>
                  </a:lnTo>
                  <a:lnTo>
                    <a:pt x="157" y="14"/>
                  </a:lnTo>
                  <a:lnTo>
                    <a:pt x="151" y="15"/>
                  </a:lnTo>
                  <a:lnTo>
                    <a:pt x="147" y="15"/>
                  </a:lnTo>
                  <a:lnTo>
                    <a:pt x="142" y="17"/>
                  </a:lnTo>
                  <a:lnTo>
                    <a:pt x="138" y="17"/>
                  </a:lnTo>
                  <a:lnTo>
                    <a:pt x="134" y="19"/>
                  </a:lnTo>
                  <a:lnTo>
                    <a:pt x="128" y="19"/>
                  </a:lnTo>
                  <a:lnTo>
                    <a:pt x="124" y="21"/>
                  </a:lnTo>
                  <a:lnTo>
                    <a:pt x="121" y="21"/>
                  </a:lnTo>
                  <a:lnTo>
                    <a:pt x="117" y="23"/>
                  </a:lnTo>
                  <a:lnTo>
                    <a:pt x="111" y="25"/>
                  </a:lnTo>
                  <a:lnTo>
                    <a:pt x="107" y="25"/>
                  </a:lnTo>
                  <a:lnTo>
                    <a:pt x="103" y="27"/>
                  </a:lnTo>
                  <a:lnTo>
                    <a:pt x="99" y="27"/>
                  </a:lnTo>
                  <a:lnTo>
                    <a:pt x="96" y="29"/>
                  </a:lnTo>
                  <a:lnTo>
                    <a:pt x="92" y="31"/>
                  </a:lnTo>
                  <a:lnTo>
                    <a:pt x="88" y="31"/>
                  </a:lnTo>
                  <a:lnTo>
                    <a:pt x="84" y="33"/>
                  </a:lnTo>
                  <a:lnTo>
                    <a:pt x="80" y="35"/>
                  </a:lnTo>
                  <a:lnTo>
                    <a:pt x="76" y="36"/>
                  </a:lnTo>
                  <a:lnTo>
                    <a:pt x="73" y="36"/>
                  </a:lnTo>
                  <a:lnTo>
                    <a:pt x="71" y="38"/>
                  </a:lnTo>
                  <a:lnTo>
                    <a:pt x="67" y="40"/>
                  </a:lnTo>
                  <a:lnTo>
                    <a:pt x="63" y="40"/>
                  </a:lnTo>
                  <a:lnTo>
                    <a:pt x="59" y="42"/>
                  </a:lnTo>
                  <a:lnTo>
                    <a:pt x="57" y="44"/>
                  </a:lnTo>
                  <a:lnTo>
                    <a:pt x="53" y="46"/>
                  </a:lnTo>
                  <a:lnTo>
                    <a:pt x="50" y="48"/>
                  </a:lnTo>
                  <a:lnTo>
                    <a:pt x="48" y="48"/>
                  </a:lnTo>
                  <a:lnTo>
                    <a:pt x="44" y="50"/>
                  </a:lnTo>
                  <a:lnTo>
                    <a:pt x="40" y="54"/>
                  </a:lnTo>
                  <a:lnTo>
                    <a:pt x="36" y="56"/>
                  </a:lnTo>
                  <a:lnTo>
                    <a:pt x="34" y="56"/>
                  </a:lnTo>
                  <a:lnTo>
                    <a:pt x="32" y="58"/>
                  </a:lnTo>
                  <a:lnTo>
                    <a:pt x="29" y="59"/>
                  </a:lnTo>
                  <a:lnTo>
                    <a:pt x="21" y="67"/>
                  </a:lnTo>
                  <a:lnTo>
                    <a:pt x="19" y="67"/>
                  </a:lnTo>
                  <a:lnTo>
                    <a:pt x="11" y="75"/>
                  </a:lnTo>
                  <a:lnTo>
                    <a:pt x="11" y="77"/>
                  </a:lnTo>
                  <a:lnTo>
                    <a:pt x="7" y="80"/>
                  </a:lnTo>
                  <a:lnTo>
                    <a:pt x="7" y="82"/>
                  </a:lnTo>
                  <a:lnTo>
                    <a:pt x="6" y="84"/>
                  </a:lnTo>
                  <a:lnTo>
                    <a:pt x="6" y="86"/>
                  </a:lnTo>
                  <a:lnTo>
                    <a:pt x="4" y="86"/>
                  </a:lnTo>
                  <a:lnTo>
                    <a:pt x="4" y="88"/>
                  </a:lnTo>
                  <a:lnTo>
                    <a:pt x="2" y="90"/>
                  </a:lnTo>
                  <a:lnTo>
                    <a:pt x="2" y="94"/>
                  </a:lnTo>
                  <a:lnTo>
                    <a:pt x="0" y="96"/>
                  </a:lnTo>
                  <a:lnTo>
                    <a:pt x="0" y="103"/>
                  </a:lnTo>
                  <a:lnTo>
                    <a:pt x="0" y="113"/>
                  </a:lnTo>
                  <a:lnTo>
                    <a:pt x="2" y="115"/>
                  </a:lnTo>
                  <a:lnTo>
                    <a:pt x="2" y="119"/>
                  </a:lnTo>
                  <a:lnTo>
                    <a:pt x="4" y="121"/>
                  </a:lnTo>
                  <a:lnTo>
                    <a:pt x="4" y="122"/>
                  </a:lnTo>
                  <a:lnTo>
                    <a:pt x="6" y="124"/>
                  </a:lnTo>
                  <a:lnTo>
                    <a:pt x="6" y="126"/>
                  </a:lnTo>
                  <a:lnTo>
                    <a:pt x="7" y="128"/>
                  </a:lnTo>
                  <a:lnTo>
                    <a:pt x="7" y="130"/>
                  </a:lnTo>
                  <a:lnTo>
                    <a:pt x="9" y="130"/>
                  </a:lnTo>
                  <a:lnTo>
                    <a:pt x="13" y="134"/>
                  </a:lnTo>
                  <a:lnTo>
                    <a:pt x="13" y="136"/>
                  </a:lnTo>
                  <a:lnTo>
                    <a:pt x="23" y="145"/>
                  </a:lnTo>
                  <a:lnTo>
                    <a:pt x="25" y="145"/>
                  </a:lnTo>
                  <a:lnTo>
                    <a:pt x="29" y="147"/>
                  </a:lnTo>
                  <a:lnTo>
                    <a:pt x="34" y="153"/>
                  </a:lnTo>
                  <a:lnTo>
                    <a:pt x="38" y="155"/>
                  </a:lnTo>
                  <a:lnTo>
                    <a:pt x="40" y="157"/>
                  </a:lnTo>
                  <a:lnTo>
                    <a:pt x="42" y="157"/>
                  </a:lnTo>
                  <a:lnTo>
                    <a:pt x="46" y="159"/>
                  </a:lnTo>
                  <a:lnTo>
                    <a:pt x="48" y="161"/>
                  </a:lnTo>
                  <a:lnTo>
                    <a:pt x="52" y="163"/>
                  </a:lnTo>
                  <a:lnTo>
                    <a:pt x="55" y="165"/>
                  </a:lnTo>
                  <a:lnTo>
                    <a:pt x="57" y="165"/>
                  </a:lnTo>
                  <a:lnTo>
                    <a:pt x="61" y="166"/>
                  </a:lnTo>
                  <a:lnTo>
                    <a:pt x="65" y="168"/>
                  </a:lnTo>
                  <a:lnTo>
                    <a:pt x="67" y="170"/>
                  </a:lnTo>
                  <a:lnTo>
                    <a:pt x="71" y="170"/>
                  </a:lnTo>
                  <a:lnTo>
                    <a:pt x="75" y="172"/>
                  </a:lnTo>
                  <a:lnTo>
                    <a:pt x="78" y="174"/>
                  </a:lnTo>
                  <a:lnTo>
                    <a:pt x="82" y="174"/>
                  </a:lnTo>
                  <a:lnTo>
                    <a:pt x="86" y="176"/>
                  </a:lnTo>
                  <a:lnTo>
                    <a:pt x="90" y="178"/>
                  </a:lnTo>
                  <a:lnTo>
                    <a:pt x="94" y="178"/>
                  </a:lnTo>
                  <a:lnTo>
                    <a:pt x="98" y="180"/>
                  </a:lnTo>
                  <a:lnTo>
                    <a:pt x="101" y="182"/>
                  </a:lnTo>
                  <a:lnTo>
                    <a:pt x="105" y="182"/>
                  </a:lnTo>
                  <a:lnTo>
                    <a:pt x="109" y="184"/>
                  </a:lnTo>
                  <a:lnTo>
                    <a:pt x="113" y="186"/>
                  </a:lnTo>
                  <a:lnTo>
                    <a:pt x="117" y="186"/>
                  </a:lnTo>
                  <a:lnTo>
                    <a:pt x="122" y="187"/>
                  </a:lnTo>
                  <a:lnTo>
                    <a:pt x="126" y="187"/>
                  </a:lnTo>
                  <a:lnTo>
                    <a:pt x="130" y="189"/>
                  </a:lnTo>
                  <a:lnTo>
                    <a:pt x="134" y="189"/>
                  </a:lnTo>
                  <a:lnTo>
                    <a:pt x="140" y="191"/>
                  </a:lnTo>
                  <a:lnTo>
                    <a:pt x="144" y="191"/>
                  </a:lnTo>
                  <a:lnTo>
                    <a:pt x="149" y="193"/>
                  </a:lnTo>
                  <a:lnTo>
                    <a:pt x="153" y="193"/>
                  </a:lnTo>
                  <a:lnTo>
                    <a:pt x="157" y="195"/>
                  </a:lnTo>
                  <a:lnTo>
                    <a:pt x="163" y="195"/>
                  </a:lnTo>
                  <a:lnTo>
                    <a:pt x="167" y="197"/>
                  </a:lnTo>
                  <a:lnTo>
                    <a:pt x="172" y="197"/>
                  </a:lnTo>
                  <a:lnTo>
                    <a:pt x="178" y="199"/>
                  </a:lnTo>
                  <a:lnTo>
                    <a:pt x="188" y="199"/>
                  </a:lnTo>
                  <a:lnTo>
                    <a:pt x="192" y="201"/>
                  </a:lnTo>
                  <a:lnTo>
                    <a:pt x="197" y="201"/>
                  </a:lnTo>
                  <a:lnTo>
                    <a:pt x="203" y="203"/>
                  </a:lnTo>
                  <a:lnTo>
                    <a:pt x="218" y="203"/>
                  </a:lnTo>
                  <a:lnTo>
                    <a:pt x="222" y="205"/>
                  </a:lnTo>
                  <a:lnTo>
                    <a:pt x="239" y="205"/>
                  </a:lnTo>
                  <a:lnTo>
                    <a:pt x="243" y="207"/>
                  </a:lnTo>
                  <a:lnTo>
                    <a:pt x="266" y="207"/>
                  </a:lnTo>
                  <a:lnTo>
                    <a:pt x="270" y="208"/>
                  </a:lnTo>
                  <a:lnTo>
                    <a:pt x="353" y="208"/>
                  </a:lnTo>
                  <a:lnTo>
                    <a:pt x="358" y="207"/>
                  </a:lnTo>
                  <a:lnTo>
                    <a:pt x="385" y="207"/>
                  </a:lnTo>
                  <a:lnTo>
                    <a:pt x="391" y="205"/>
                  </a:lnTo>
                  <a:lnTo>
                    <a:pt x="406" y="205"/>
                  </a:lnTo>
                  <a:lnTo>
                    <a:pt x="410" y="203"/>
                  </a:lnTo>
                  <a:lnTo>
                    <a:pt x="422" y="203"/>
                  </a:lnTo>
                  <a:lnTo>
                    <a:pt x="425" y="201"/>
                  </a:lnTo>
                  <a:lnTo>
                    <a:pt x="437" y="201"/>
                  </a:lnTo>
                  <a:lnTo>
                    <a:pt x="441" y="199"/>
                  </a:lnTo>
                  <a:lnTo>
                    <a:pt x="446" y="199"/>
                  </a:lnTo>
                  <a:lnTo>
                    <a:pt x="450" y="197"/>
                  </a:lnTo>
                  <a:lnTo>
                    <a:pt x="462" y="197"/>
                  </a:lnTo>
                  <a:lnTo>
                    <a:pt x="466" y="195"/>
                  </a:lnTo>
                  <a:lnTo>
                    <a:pt x="469" y="195"/>
                  </a:lnTo>
                  <a:lnTo>
                    <a:pt x="475" y="193"/>
                  </a:lnTo>
                  <a:lnTo>
                    <a:pt x="479" y="193"/>
                  </a:lnTo>
                  <a:lnTo>
                    <a:pt x="485" y="191"/>
                  </a:lnTo>
                  <a:lnTo>
                    <a:pt x="489" y="191"/>
                  </a:lnTo>
                  <a:lnTo>
                    <a:pt x="492" y="189"/>
                  </a:lnTo>
                  <a:lnTo>
                    <a:pt x="498" y="187"/>
                  </a:lnTo>
                  <a:lnTo>
                    <a:pt x="502" y="187"/>
                  </a:lnTo>
                  <a:lnTo>
                    <a:pt x="506" y="186"/>
                  </a:lnTo>
                  <a:lnTo>
                    <a:pt x="510" y="186"/>
                  </a:lnTo>
                  <a:lnTo>
                    <a:pt x="515" y="184"/>
                  </a:lnTo>
                  <a:lnTo>
                    <a:pt x="519" y="184"/>
                  </a:lnTo>
                  <a:lnTo>
                    <a:pt x="523" y="182"/>
                  </a:lnTo>
                  <a:lnTo>
                    <a:pt x="527" y="180"/>
                  </a:lnTo>
                  <a:lnTo>
                    <a:pt x="531" y="180"/>
                  </a:lnTo>
                  <a:lnTo>
                    <a:pt x="535" y="178"/>
                  </a:lnTo>
                  <a:lnTo>
                    <a:pt x="538" y="176"/>
                  </a:lnTo>
                  <a:lnTo>
                    <a:pt x="542" y="176"/>
                  </a:lnTo>
                  <a:lnTo>
                    <a:pt x="546" y="174"/>
                  </a:lnTo>
                  <a:lnTo>
                    <a:pt x="550" y="172"/>
                  </a:lnTo>
                  <a:lnTo>
                    <a:pt x="554" y="170"/>
                  </a:lnTo>
                  <a:lnTo>
                    <a:pt x="556" y="170"/>
                  </a:lnTo>
                  <a:lnTo>
                    <a:pt x="560" y="168"/>
                  </a:lnTo>
                  <a:lnTo>
                    <a:pt x="563" y="166"/>
                  </a:lnTo>
                  <a:lnTo>
                    <a:pt x="567" y="165"/>
                  </a:lnTo>
                  <a:lnTo>
                    <a:pt x="569" y="165"/>
                  </a:lnTo>
                  <a:lnTo>
                    <a:pt x="573" y="163"/>
                  </a:lnTo>
                  <a:lnTo>
                    <a:pt x="575" y="161"/>
                  </a:lnTo>
                  <a:lnTo>
                    <a:pt x="579" y="159"/>
                  </a:lnTo>
                  <a:lnTo>
                    <a:pt x="581" y="157"/>
                  </a:lnTo>
                  <a:lnTo>
                    <a:pt x="584" y="157"/>
                  </a:lnTo>
                  <a:lnTo>
                    <a:pt x="588" y="153"/>
                  </a:lnTo>
                  <a:lnTo>
                    <a:pt x="592" y="151"/>
                  </a:lnTo>
                  <a:lnTo>
                    <a:pt x="596" y="147"/>
                  </a:lnTo>
                  <a:lnTo>
                    <a:pt x="598" y="147"/>
                  </a:lnTo>
                  <a:lnTo>
                    <a:pt x="600" y="145"/>
                  </a:lnTo>
                  <a:lnTo>
                    <a:pt x="604" y="143"/>
                  </a:lnTo>
                  <a:lnTo>
                    <a:pt x="607" y="140"/>
                  </a:lnTo>
                  <a:lnTo>
                    <a:pt x="607" y="138"/>
                  </a:lnTo>
                  <a:lnTo>
                    <a:pt x="611" y="134"/>
                  </a:lnTo>
                  <a:lnTo>
                    <a:pt x="613" y="134"/>
                  </a:lnTo>
                  <a:lnTo>
                    <a:pt x="615" y="132"/>
                  </a:lnTo>
                  <a:lnTo>
                    <a:pt x="615" y="130"/>
                  </a:lnTo>
                  <a:lnTo>
                    <a:pt x="619" y="126"/>
                  </a:lnTo>
                  <a:lnTo>
                    <a:pt x="619" y="124"/>
                  </a:lnTo>
                  <a:lnTo>
                    <a:pt x="621" y="122"/>
                  </a:lnTo>
                  <a:lnTo>
                    <a:pt x="621" y="121"/>
                  </a:lnTo>
                  <a:lnTo>
                    <a:pt x="623" y="119"/>
                  </a:lnTo>
                  <a:lnTo>
                    <a:pt x="623" y="113"/>
                  </a:lnTo>
                  <a:lnTo>
                    <a:pt x="625" y="111"/>
                  </a:lnTo>
                  <a:lnTo>
                    <a:pt x="625" y="101"/>
                  </a:lnTo>
                </a:path>
              </a:pathLst>
            </a:custGeom>
            <a:solidFill>
              <a:schemeClr val="bg1"/>
            </a:solidFill>
            <a:ln w="12700" cap="rnd">
              <a:solidFill>
                <a:srgbClr val="000000"/>
              </a:solidFill>
              <a:round/>
              <a:headEnd/>
              <a:tailEnd/>
            </a:ln>
          </p:spPr>
          <p:txBody>
            <a:bodyPr/>
            <a:lstStyle/>
            <a:p>
              <a:endParaRPr lang="fr-FR"/>
            </a:p>
          </p:txBody>
        </p:sp>
        <p:sp>
          <p:nvSpPr>
            <p:cNvPr id="37905" name="Freeform 64">
              <a:extLst>
                <a:ext uri="{FF2B5EF4-FFF2-40B4-BE49-F238E27FC236}">
                  <a16:creationId xmlns:a16="http://schemas.microsoft.com/office/drawing/2014/main" id="{B0ACE045-CBE8-665F-941A-00758F2AA913}"/>
                </a:ext>
              </a:extLst>
            </p:cNvPr>
            <p:cNvSpPr>
              <a:spLocks/>
            </p:cNvSpPr>
            <p:nvPr/>
          </p:nvSpPr>
          <p:spPr bwMode="auto">
            <a:xfrm>
              <a:off x="4834" y="1199"/>
              <a:ext cx="622" cy="1174"/>
            </a:xfrm>
            <a:custGeom>
              <a:avLst/>
              <a:gdLst>
                <a:gd name="T0" fmla="*/ 4 w 622"/>
                <a:gd name="T1" fmla="*/ 1076 h 1174"/>
                <a:gd name="T2" fmla="*/ 8 w 622"/>
                <a:gd name="T3" fmla="*/ 1089 h 1174"/>
                <a:gd name="T4" fmla="*/ 15 w 622"/>
                <a:gd name="T5" fmla="*/ 1097 h 1174"/>
                <a:gd name="T6" fmla="*/ 25 w 622"/>
                <a:gd name="T7" fmla="*/ 1108 h 1174"/>
                <a:gd name="T8" fmla="*/ 36 w 622"/>
                <a:gd name="T9" fmla="*/ 1116 h 1174"/>
                <a:gd name="T10" fmla="*/ 50 w 622"/>
                <a:gd name="T11" fmla="*/ 1125 h 1174"/>
                <a:gd name="T12" fmla="*/ 68 w 622"/>
                <a:gd name="T13" fmla="*/ 1133 h 1174"/>
                <a:gd name="T14" fmla="*/ 81 w 622"/>
                <a:gd name="T15" fmla="*/ 1141 h 1174"/>
                <a:gd name="T16" fmla="*/ 100 w 622"/>
                <a:gd name="T17" fmla="*/ 1145 h 1174"/>
                <a:gd name="T18" fmla="*/ 114 w 622"/>
                <a:gd name="T19" fmla="*/ 1150 h 1174"/>
                <a:gd name="T20" fmla="*/ 135 w 622"/>
                <a:gd name="T21" fmla="*/ 1154 h 1174"/>
                <a:gd name="T22" fmla="*/ 148 w 622"/>
                <a:gd name="T23" fmla="*/ 1160 h 1174"/>
                <a:gd name="T24" fmla="*/ 182 w 622"/>
                <a:gd name="T25" fmla="*/ 1164 h 1174"/>
                <a:gd name="T26" fmla="*/ 207 w 622"/>
                <a:gd name="T27" fmla="*/ 1169 h 1174"/>
                <a:gd name="T28" fmla="*/ 377 w 622"/>
                <a:gd name="T29" fmla="*/ 1173 h 1174"/>
                <a:gd name="T30" fmla="*/ 420 w 622"/>
                <a:gd name="T31" fmla="*/ 1167 h 1174"/>
                <a:gd name="T32" fmla="*/ 454 w 622"/>
                <a:gd name="T33" fmla="*/ 1164 h 1174"/>
                <a:gd name="T34" fmla="*/ 472 w 622"/>
                <a:gd name="T35" fmla="*/ 1158 h 1174"/>
                <a:gd name="T36" fmla="*/ 499 w 622"/>
                <a:gd name="T37" fmla="*/ 1154 h 1174"/>
                <a:gd name="T38" fmla="*/ 511 w 622"/>
                <a:gd name="T39" fmla="*/ 1148 h 1174"/>
                <a:gd name="T40" fmla="*/ 528 w 622"/>
                <a:gd name="T41" fmla="*/ 1145 h 1174"/>
                <a:gd name="T42" fmla="*/ 539 w 622"/>
                <a:gd name="T43" fmla="*/ 1139 h 1174"/>
                <a:gd name="T44" fmla="*/ 558 w 622"/>
                <a:gd name="T45" fmla="*/ 1131 h 1174"/>
                <a:gd name="T46" fmla="*/ 569 w 622"/>
                <a:gd name="T47" fmla="*/ 1127 h 1174"/>
                <a:gd name="T48" fmla="*/ 580 w 622"/>
                <a:gd name="T49" fmla="*/ 1122 h 1174"/>
                <a:gd name="T50" fmla="*/ 588 w 622"/>
                <a:gd name="T51" fmla="*/ 1114 h 1174"/>
                <a:gd name="T52" fmla="*/ 600 w 622"/>
                <a:gd name="T53" fmla="*/ 1104 h 1174"/>
                <a:gd name="T54" fmla="*/ 611 w 622"/>
                <a:gd name="T55" fmla="*/ 1095 h 1174"/>
                <a:gd name="T56" fmla="*/ 619 w 622"/>
                <a:gd name="T57" fmla="*/ 1076 h 1174"/>
                <a:gd name="T58" fmla="*/ 617 w 622"/>
                <a:gd name="T59" fmla="*/ 18 h 1174"/>
                <a:gd name="T60" fmla="*/ 611 w 622"/>
                <a:gd name="T61" fmla="*/ 31 h 1174"/>
                <a:gd name="T62" fmla="*/ 600 w 622"/>
                <a:gd name="T63" fmla="*/ 40 h 1174"/>
                <a:gd name="T64" fmla="*/ 588 w 622"/>
                <a:gd name="T65" fmla="*/ 50 h 1174"/>
                <a:gd name="T66" fmla="*/ 575 w 622"/>
                <a:gd name="T67" fmla="*/ 56 h 1174"/>
                <a:gd name="T68" fmla="*/ 564 w 622"/>
                <a:gd name="T69" fmla="*/ 63 h 1174"/>
                <a:gd name="T70" fmla="*/ 549 w 622"/>
                <a:gd name="T71" fmla="*/ 67 h 1174"/>
                <a:gd name="T72" fmla="*/ 535 w 622"/>
                <a:gd name="T73" fmla="*/ 75 h 1174"/>
                <a:gd name="T74" fmla="*/ 520 w 622"/>
                <a:gd name="T75" fmla="*/ 79 h 1174"/>
                <a:gd name="T76" fmla="*/ 503 w 622"/>
                <a:gd name="T77" fmla="*/ 84 h 1174"/>
                <a:gd name="T78" fmla="*/ 480 w 622"/>
                <a:gd name="T79" fmla="*/ 88 h 1174"/>
                <a:gd name="T80" fmla="*/ 464 w 622"/>
                <a:gd name="T81" fmla="*/ 94 h 1174"/>
                <a:gd name="T82" fmla="*/ 423 w 622"/>
                <a:gd name="T83" fmla="*/ 98 h 1174"/>
                <a:gd name="T84" fmla="*/ 387 w 622"/>
                <a:gd name="T85" fmla="*/ 103 h 1174"/>
                <a:gd name="T86" fmla="*/ 238 w 622"/>
                <a:gd name="T87" fmla="*/ 103 h 1174"/>
                <a:gd name="T88" fmla="*/ 197 w 622"/>
                <a:gd name="T89" fmla="*/ 98 h 1174"/>
                <a:gd name="T90" fmla="*/ 163 w 622"/>
                <a:gd name="T91" fmla="*/ 94 h 1174"/>
                <a:gd name="T92" fmla="*/ 145 w 622"/>
                <a:gd name="T93" fmla="*/ 88 h 1174"/>
                <a:gd name="T94" fmla="*/ 118 w 622"/>
                <a:gd name="T95" fmla="*/ 84 h 1174"/>
                <a:gd name="T96" fmla="*/ 106 w 622"/>
                <a:gd name="T97" fmla="*/ 79 h 1174"/>
                <a:gd name="T98" fmla="*/ 85 w 622"/>
                <a:gd name="T99" fmla="*/ 75 h 1174"/>
                <a:gd name="T100" fmla="*/ 76 w 622"/>
                <a:gd name="T101" fmla="*/ 69 h 1174"/>
                <a:gd name="T102" fmla="*/ 62 w 622"/>
                <a:gd name="T103" fmla="*/ 65 h 1174"/>
                <a:gd name="T104" fmla="*/ 54 w 622"/>
                <a:gd name="T105" fmla="*/ 60 h 1174"/>
                <a:gd name="T106" fmla="*/ 36 w 622"/>
                <a:gd name="T107" fmla="*/ 52 h 1174"/>
                <a:gd name="T108" fmla="*/ 27 w 622"/>
                <a:gd name="T109" fmla="*/ 42 h 1174"/>
                <a:gd name="T110" fmla="*/ 17 w 622"/>
                <a:gd name="T111" fmla="*/ 37 h 1174"/>
                <a:gd name="T112" fmla="*/ 8 w 622"/>
                <a:gd name="T113" fmla="*/ 25 h 1174"/>
                <a:gd name="T114" fmla="*/ 4 w 622"/>
                <a:gd name="T115" fmla="*/ 12 h 117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22"/>
                <a:gd name="T175" fmla="*/ 0 h 1174"/>
                <a:gd name="T176" fmla="*/ 622 w 622"/>
                <a:gd name="T177" fmla="*/ 1174 h 117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22" h="1174">
                  <a:moveTo>
                    <a:pt x="0" y="0"/>
                  </a:moveTo>
                  <a:lnTo>
                    <a:pt x="0" y="1069"/>
                  </a:lnTo>
                  <a:lnTo>
                    <a:pt x="2" y="1069"/>
                  </a:lnTo>
                  <a:lnTo>
                    <a:pt x="2" y="1076"/>
                  </a:lnTo>
                  <a:lnTo>
                    <a:pt x="4" y="1076"/>
                  </a:lnTo>
                  <a:lnTo>
                    <a:pt x="4" y="1081"/>
                  </a:lnTo>
                  <a:lnTo>
                    <a:pt x="6" y="1081"/>
                  </a:lnTo>
                  <a:lnTo>
                    <a:pt x="6" y="1085"/>
                  </a:lnTo>
                  <a:lnTo>
                    <a:pt x="8" y="1085"/>
                  </a:lnTo>
                  <a:lnTo>
                    <a:pt x="8" y="1089"/>
                  </a:lnTo>
                  <a:lnTo>
                    <a:pt x="9" y="1089"/>
                  </a:lnTo>
                  <a:lnTo>
                    <a:pt x="9" y="1093"/>
                  </a:lnTo>
                  <a:lnTo>
                    <a:pt x="11" y="1093"/>
                  </a:lnTo>
                  <a:lnTo>
                    <a:pt x="13" y="1097"/>
                  </a:lnTo>
                  <a:lnTo>
                    <a:pt x="15" y="1097"/>
                  </a:lnTo>
                  <a:lnTo>
                    <a:pt x="15" y="1101"/>
                  </a:lnTo>
                  <a:lnTo>
                    <a:pt x="17" y="1101"/>
                  </a:lnTo>
                  <a:lnTo>
                    <a:pt x="19" y="1104"/>
                  </a:lnTo>
                  <a:lnTo>
                    <a:pt x="23" y="1104"/>
                  </a:lnTo>
                  <a:lnTo>
                    <a:pt x="25" y="1108"/>
                  </a:lnTo>
                  <a:lnTo>
                    <a:pt x="27" y="1108"/>
                  </a:lnTo>
                  <a:lnTo>
                    <a:pt x="29" y="1112"/>
                  </a:lnTo>
                  <a:lnTo>
                    <a:pt x="32" y="1112"/>
                  </a:lnTo>
                  <a:lnTo>
                    <a:pt x="34" y="1116"/>
                  </a:lnTo>
                  <a:lnTo>
                    <a:pt x="36" y="1116"/>
                  </a:lnTo>
                  <a:lnTo>
                    <a:pt x="38" y="1120"/>
                  </a:lnTo>
                  <a:lnTo>
                    <a:pt x="44" y="1120"/>
                  </a:lnTo>
                  <a:lnTo>
                    <a:pt x="44" y="1122"/>
                  </a:lnTo>
                  <a:lnTo>
                    <a:pt x="48" y="1122"/>
                  </a:lnTo>
                  <a:lnTo>
                    <a:pt x="50" y="1125"/>
                  </a:lnTo>
                  <a:lnTo>
                    <a:pt x="53" y="1125"/>
                  </a:lnTo>
                  <a:lnTo>
                    <a:pt x="54" y="1129"/>
                  </a:lnTo>
                  <a:lnTo>
                    <a:pt x="62" y="1129"/>
                  </a:lnTo>
                  <a:lnTo>
                    <a:pt x="64" y="1133"/>
                  </a:lnTo>
                  <a:lnTo>
                    <a:pt x="68" y="1133"/>
                  </a:lnTo>
                  <a:lnTo>
                    <a:pt x="68" y="1135"/>
                  </a:lnTo>
                  <a:lnTo>
                    <a:pt x="76" y="1135"/>
                  </a:lnTo>
                  <a:lnTo>
                    <a:pt x="76" y="1137"/>
                  </a:lnTo>
                  <a:lnTo>
                    <a:pt x="79" y="1137"/>
                  </a:lnTo>
                  <a:lnTo>
                    <a:pt x="81" y="1141"/>
                  </a:lnTo>
                  <a:lnTo>
                    <a:pt x="89" y="1141"/>
                  </a:lnTo>
                  <a:lnTo>
                    <a:pt x="89" y="1143"/>
                  </a:lnTo>
                  <a:lnTo>
                    <a:pt x="93" y="1143"/>
                  </a:lnTo>
                  <a:lnTo>
                    <a:pt x="93" y="1145"/>
                  </a:lnTo>
                  <a:lnTo>
                    <a:pt x="100" y="1145"/>
                  </a:lnTo>
                  <a:lnTo>
                    <a:pt x="100" y="1146"/>
                  </a:lnTo>
                  <a:lnTo>
                    <a:pt x="106" y="1146"/>
                  </a:lnTo>
                  <a:lnTo>
                    <a:pt x="106" y="1148"/>
                  </a:lnTo>
                  <a:lnTo>
                    <a:pt x="114" y="1148"/>
                  </a:lnTo>
                  <a:lnTo>
                    <a:pt x="114" y="1150"/>
                  </a:lnTo>
                  <a:lnTo>
                    <a:pt x="118" y="1150"/>
                  </a:lnTo>
                  <a:lnTo>
                    <a:pt x="118" y="1152"/>
                  </a:lnTo>
                  <a:lnTo>
                    <a:pt x="127" y="1152"/>
                  </a:lnTo>
                  <a:lnTo>
                    <a:pt x="127" y="1154"/>
                  </a:lnTo>
                  <a:lnTo>
                    <a:pt x="135" y="1154"/>
                  </a:lnTo>
                  <a:lnTo>
                    <a:pt x="135" y="1156"/>
                  </a:lnTo>
                  <a:lnTo>
                    <a:pt x="141" y="1156"/>
                  </a:lnTo>
                  <a:lnTo>
                    <a:pt x="141" y="1158"/>
                  </a:lnTo>
                  <a:lnTo>
                    <a:pt x="148" y="1158"/>
                  </a:lnTo>
                  <a:lnTo>
                    <a:pt x="148" y="1160"/>
                  </a:lnTo>
                  <a:lnTo>
                    <a:pt x="157" y="1160"/>
                  </a:lnTo>
                  <a:lnTo>
                    <a:pt x="157" y="1162"/>
                  </a:lnTo>
                  <a:lnTo>
                    <a:pt x="167" y="1162"/>
                  </a:lnTo>
                  <a:lnTo>
                    <a:pt x="167" y="1164"/>
                  </a:lnTo>
                  <a:lnTo>
                    <a:pt x="182" y="1164"/>
                  </a:lnTo>
                  <a:lnTo>
                    <a:pt x="182" y="1166"/>
                  </a:lnTo>
                  <a:lnTo>
                    <a:pt x="192" y="1166"/>
                  </a:lnTo>
                  <a:lnTo>
                    <a:pt x="192" y="1167"/>
                  </a:lnTo>
                  <a:lnTo>
                    <a:pt x="207" y="1167"/>
                  </a:lnTo>
                  <a:lnTo>
                    <a:pt x="207" y="1169"/>
                  </a:lnTo>
                  <a:lnTo>
                    <a:pt x="222" y="1169"/>
                  </a:lnTo>
                  <a:lnTo>
                    <a:pt x="222" y="1171"/>
                  </a:lnTo>
                  <a:lnTo>
                    <a:pt x="243" y="1171"/>
                  </a:lnTo>
                  <a:lnTo>
                    <a:pt x="243" y="1173"/>
                  </a:lnTo>
                  <a:lnTo>
                    <a:pt x="377" y="1173"/>
                  </a:lnTo>
                  <a:lnTo>
                    <a:pt x="377" y="1171"/>
                  </a:lnTo>
                  <a:lnTo>
                    <a:pt x="398" y="1171"/>
                  </a:lnTo>
                  <a:lnTo>
                    <a:pt x="398" y="1169"/>
                  </a:lnTo>
                  <a:lnTo>
                    <a:pt x="420" y="1169"/>
                  </a:lnTo>
                  <a:lnTo>
                    <a:pt x="420" y="1167"/>
                  </a:lnTo>
                  <a:lnTo>
                    <a:pt x="429" y="1167"/>
                  </a:lnTo>
                  <a:lnTo>
                    <a:pt x="429" y="1166"/>
                  </a:lnTo>
                  <a:lnTo>
                    <a:pt x="444" y="1166"/>
                  </a:lnTo>
                  <a:lnTo>
                    <a:pt x="444" y="1164"/>
                  </a:lnTo>
                  <a:lnTo>
                    <a:pt x="454" y="1164"/>
                  </a:lnTo>
                  <a:lnTo>
                    <a:pt x="454" y="1162"/>
                  </a:lnTo>
                  <a:lnTo>
                    <a:pt x="464" y="1162"/>
                  </a:lnTo>
                  <a:lnTo>
                    <a:pt x="464" y="1160"/>
                  </a:lnTo>
                  <a:lnTo>
                    <a:pt x="472" y="1160"/>
                  </a:lnTo>
                  <a:lnTo>
                    <a:pt x="472" y="1158"/>
                  </a:lnTo>
                  <a:lnTo>
                    <a:pt x="480" y="1158"/>
                  </a:lnTo>
                  <a:lnTo>
                    <a:pt x="480" y="1156"/>
                  </a:lnTo>
                  <a:lnTo>
                    <a:pt x="489" y="1156"/>
                  </a:lnTo>
                  <a:lnTo>
                    <a:pt x="489" y="1154"/>
                  </a:lnTo>
                  <a:lnTo>
                    <a:pt x="499" y="1154"/>
                  </a:lnTo>
                  <a:lnTo>
                    <a:pt x="499" y="1152"/>
                  </a:lnTo>
                  <a:lnTo>
                    <a:pt x="503" y="1152"/>
                  </a:lnTo>
                  <a:lnTo>
                    <a:pt x="503" y="1150"/>
                  </a:lnTo>
                  <a:lnTo>
                    <a:pt x="511" y="1150"/>
                  </a:lnTo>
                  <a:lnTo>
                    <a:pt x="511" y="1148"/>
                  </a:lnTo>
                  <a:lnTo>
                    <a:pt x="516" y="1148"/>
                  </a:lnTo>
                  <a:lnTo>
                    <a:pt x="516" y="1146"/>
                  </a:lnTo>
                  <a:lnTo>
                    <a:pt x="524" y="1146"/>
                  </a:lnTo>
                  <a:lnTo>
                    <a:pt x="524" y="1145"/>
                  </a:lnTo>
                  <a:lnTo>
                    <a:pt x="528" y="1145"/>
                  </a:lnTo>
                  <a:lnTo>
                    <a:pt x="528" y="1143"/>
                  </a:lnTo>
                  <a:lnTo>
                    <a:pt x="535" y="1143"/>
                  </a:lnTo>
                  <a:lnTo>
                    <a:pt x="535" y="1141"/>
                  </a:lnTo>
                  <a:lnTo>
                    <a:pt x="539" y="1141"/>
                  </a:lnTo>
                  <a:lnTo>
                    <a:pt x="539" y="1139"/>
                  </a:lnTo>
                  <a:lnTo>
                    <a:pt x="547" y="1139"/>
                  </a:lnTo>
                  <a:lnTo>
                    <a:pt x="547" y="1137"/>
                  </a:lnTo>
                  <a:lnTo>
                    <a:pt x="551" y="1135"/>
                  </a:lnTo>
                  <a:lnTo>
                    <a:pt x="555" y="1133"/>
                  </a:lnTo>
                  <a:lnTo>
                    <a:pt x="558" y="1131"/>
                  </a:lnTo>
                  <a:lnTo>
                    <a:pt x="562" y="1131"/>
                  </a:lnTo>
                  <a:lnTo>
                    <a:pt x="562" y="1129"/>
                  </a:lnTo>
                  <a:lnTo>
                    <a:pt x="566" y="1129"/>
                  </a:lnTo>
                  <a:lnTo>
                    <a:pt x="566" y="1127"/>
                  </a:lnTo>
                  <a:lnTo>
                    <a:pt x="569" y="1127"/>
                  </a:lnTo>
                  <a:lnTo>
                    <a:pt x="569" y="1125"/>
                  </a:lnTo>
                  <a:lnTo>
                    <a:pt x="573" y="1124"/>
                  </a:lnTo>
                  <a:lnTo>
                    <a:pt x="577" y="1124"/>
                  </a:lnTo>
                  <a:lnTo>
                    <a:pt x="577" y="1122"/>
                  </a:lnTo>
                  <a:lnTo>
                    <a:pt x="580" y="1122"/>
                  </a:lnTo>
                  <a:lnTo>
                    <a:pt x="580" y="1120"/>
                  </a:lnTo>
                  <a:lnTo>
                    <a:pt x="584" y="1118"/>
                  </a:lnTo>
                  <a:lnTo>
                    <a:pt x="584" y="1116"/>
                  </a:lnTo>
                  <a:lnTo>
                    <a:pt x="588" y="1116"/>
                  </a:lnTo>
                  <a:lnTo>
                    <a:pt x="588" y="1114"/>
                  </a:lnTo>
                  <a:lnTo>
                    <a:pt x="592" y="1112"/>
                  </a:lnTo>
                  <a:lnTo>
                    <a:pt x="596" y="1110"/>
                  </a:lnTo>
                  <a:lnTo>
                    <a:pt x="596" y="1108"/>
                  </a:lnTo>
                  <a:lnTo>
                    <a:pt x="600" y="1106"/>
                  </a:lnTo>
                  <a:lnTo>
                    <a:pt x="600" y="1104"/>
                  </a:lnTo>
                  <a:lnTo>
                    <a:pt x="603" y="1103"/>
                  </a:lnTo>
                  <a:lnTo>
                    <a:pt x="603" y="1101"/>
                  </a:lnTo>
                  <a:lnTo>
                    <a:pt x="607" y="1099"/>
                  </a:lnTo>
                  <a:lnTo>
                    <a:pt x="607" y="1097"/>
                  </a:lnTo>
                  <a:lnTo>
                    <a:pt x="611" y="1095"/>
                  </a:lnTo>
                  <a:lnTo>
                    <a:pt x="611" y="1091"/>
                  </a:lnTo>
                  <a:lnTo>
                    <a:pt x="615" y="1089"/>
                  </a:lnTo>
                  <a:lnTo>
                    <a:pt x="615" y="1085"/>
                  </a:lnTo>
                  <a:lnTo>
                    <a:pt x="619" y="1083"/>
                  </a:lnTo>
                  <a:lnTo>
                    <a:pt x="619" y="1076"/>
                  </a:lnTo>
                  <a:lnTo>
                    <a:pt x="621" y="1076"/>
                  </a:lnTo>
                  <a:lnTo>
                    <a:pt x="621" y="1067"/>
                  </a:lnTo>
                  <a:lnTo>
                    <a:pt x="619" y="1067"/>
                  </a:lnTo>
                  <a:lnTo>
                    <a:pt x="619" y="18"/>
                  </a:lnTo>
                  <a:lnTo>
                    <a:pt x="617" y="18"/>
                  </a:lnTo>
                  <a:lnTo>
                    <a:pt x="617" y="21"/>
                  </a:lnTo>
                  <a:lnTo>
                    <a:pt x="615" y="21"/>
                  </a:lnTo>
                  <a:lnTo>
                    <a:pt x="615" y="25"/>
                  </a:lnTo>
                  <a:lnTo>
                    <a:pt x="611" y="27"/>
                  </a:lnTo>
                  <a:lnTo>
                    <a:pt x="611" y="31"/>
                  </a:lnTo>
                  <a:lnTo>
                    <a:pt x="607" y="33"/>
                  </a:lnTo>
                  <a:lnTo>
                    <a:pt x="603" y="35"/>
                  </a:lnTo>
                  <a:lnTo>
                    <a:pt x="603" y="37"/>
                  </a:lnTo>
                  <a:lnTo>
                    <a:pt x="600" y="39"/>
                  </a:lnTo>
                  <a:lnTo>
                    <a:pt x="600" y="40"/>
                  </a:lnTo>
                  <a:lnTo>
                    <a:pt x="596" y="42"/>
                  </a:lnTo>
                  <a:lnTo>
                    <a:pt x="596" y="44"/>
                  </a:lnTo>
                  <a:lnTo>
                    <a:pt x="592" y="46"/>
                  </a:lnTo>
                  <a:lnTo>
                    <a:pt x="588" y="48"/>
                  </a:lnTo>
                  <a:lnTo>
                    <a:pt x="588" y="50"/>
                  </a:lnTo>
                  <a:lnTo>
                    <a:pt x="584" y="50"/>
                  </a:lnTo>
                  <a:lnTo>
                    <a:pt x="584" y="52"/>
                  </a:lnTo>
                  <a:lnTo>
                    <a:pt x="580" y="54"/>
                  </a:lnTo>
                  <a:lnTo>
                    <a:pt x="580" y="56"/>
                  </a:lnTo>
                  <a:lnTo>
                    <a:pt x="575" y="56"/>
                  </a:lnTo>
                  <a:lnTo>
                    <a:pt x="575" y="58"/>
                  </a:lnTo>
                  <a:lnTo>
                    <a:pt x="571" y="58"/>
                  </a:lnTo>
                  <a:lnTo>
                    <a:pt x="571" y="60"/>
                  </a:lnTo>
                  <a:lnTo>
                    <a:pt x="568" y="62"/>
                  </a:lnTo>
                  <a:lnTo>
                    <a:pt x="564" y="63"/>
                  </a:lnTo>
                  <a:lnTo>
                    <a:pt x="560" y="63"/>
                  </a:lnTo>
                  <a:lnTo>
                    <a:pt x="560" y="65"/>
                  </a:lnTo>
                  <a:lnTo>
                    <a:pt x="557" y="65"/>
                  </a:lnTo>
                  <a:lnTo>
                    <a:pt x="557" y="67"/>
                  </a:lnTo>
                  <a:lnTo>
                    <a:pt x="549" y="67"/>
                  </a:lnTo>
                  <a:lnTo>
                    <a:pt x="549" y="69"/>
                  </a:lnTo>
                  <a:lnTo>
                    <a:pt x="545" y="71"/>
                  </a:lnTo>
                  <a:lnTo>
                    <a:pt x="541" y="73"/>
                  </a:lnTo>
                  <a:lnTo>
                    <a:pt x="535" y="73"/>
                  </a:lnTo>
                  <a:lnTo>
                    <a:pt x="535" y="75"/>
                  </a:lnTo>
                  <a:lnTo>
                    <a:pt x="532" y="75"/>
                  </a:lnTo>
                  <a:lnTo>
                    <a:pt x="532" y="77"/>
                  </a:lnTo>
                  <a:lnTo>
                    <a:pt x="524" y="77"/>
                  </a:lnTo>
                  <a:lnTo>
                    <a:pt x="524" y="79"/>
                  </a:lnTo>
                  <a:lnTo>
                    <a:pt x="520" y="79"/>
                  </a:lnTo>
                  <a:lnTo>
                    <a:pt x="520" y="81"/>
                  </a:lnTo>
                  <a:lnTo>
                    <a:pt x="511" y="81"/>
                  </a:lnTo>
                  <a:lnTo>
                    <a:pt x="511" y="83"/>
                  </a:lnTo>
                  <a:lnTo>
                    <a:pt x="503" y="83"/>
                  </a:lnTo>
                  <a:lnTo>
                    <a:pt x="503" y="84"/>
                  </a:lnTo>
                  <a:lnTo>
                    <a:pt x="499" y="84"/>
                  </a:lnTo>
                  <a:lnTo>
                    <a:pt x="499" y="86"/>
                  </a:lnTo>
                  <a:lnTo>
                    <a:pt x="489" y="86"/>
                  </a:lnTo>
                  <a:lnTo>
                    <a:pt x="489" y="88"/>
                  </a:lnTo>
                  <a:lnTo>
                    <a:pt x="480" y="88"/>
                  </a:lnTo>
                  <a:lnTo>
                    <a:pt x="480" y="90"/>
                  </a:lnTo>
                  <a:lnTo>
                    <a:pt x="472" y="90"/>
                  </a:lnTo>
                  <a:lnTo>
                    <a:pt x="472" y="92"/>
                  </a:lnTo>
                  <a:lnTo>
                    <a:pt x="464" y="92"/>
                  </a:lnTo>
                  <a:lnTo>
                    <a:pt x="464" y="94"/>
                  </a:lnTo>
                  <a:lnTo>
                    <a:pt x="448" y="94"/>
                  </a:lnTo>
                  <a:lnTo>
                    <a:pt x="448" y="96"/>
                  </a:lnTo>
                  <a:lnTo>
                    <a:pt x="439" y="96"/>
                  </a:lnTo>
                  <a:lnTo>
                    <a:pt x="439" y="98"/>
                  </a:lnTo>
                  <a:lnTo>
                    <a:pt x="423" y="98"/>
                  </a:lnTo>
                  <a:lnTo>
                    <a:pt x="423" y="99"/>
                  </a:lnTo>
                  <a:lnTo>
                    <a:pt x="408" y="99"/>
                  </a:lnTo>
                  <a:lnTo>
                    <a:pt x="408" y="101"/>
                  </a:lnTo>
                  <a:lnTo>
                    <a:pt x="387" y="101"/>
                  </a:lnTo>
                  <a:lnTo>
                    <a:pt x="387" y="103"/>
                  </a:lnTo>
                  <a:lnTo>
                    <a:pt x="357" y="103"/>
                  </a:lnTo>
                  <a:lnTo>
                    <a:pt x="357" y="104"/>
                  </a:lnTo>
                  <a:lnTo>
                    <a:pt x="263" y="104"/>
                  </a:lnTo>
                  <a:lnTo>
                    <a:pt x="263" y="103"/>
                  </a:lnTo>
                  <a:lnTo>
                    <a:pt x="238" y="103"/>
                  </a:lnTo>
                  <a:lnTo>
                    <a:pt x="238" y="101"/>
                  </a:lnTo>
                  <a:lnTo>
                    <a:pt x="216" y="101"/>
                  </a:lnTo>
                  <a:lnTo>
                    <a:pt x="216" y="99"/>
                  </a:lnTo>
                  <a:lnTo>
                    <a:pt x="197" y="99"/>
                  </a:lnTo>
                  <a:lnTo>
                    <a:pt x="197" y="98"/>
                  </a:lnTo>
                  <a:lnTo>
                    <a:pt x="186" y="98"/>
                  </a:lnTo>
                  <a:lnTo>
                    <a:pt x="186" y="96"/>
                  </a:lnTo>
                  <a:lnTo>
                    <a:pt x="172" y="96"/>
                  </a:lnTo>
                  <a:lnTo>
                    <a:pt x="172" y="94"/>
                  </a:lnTo>
                  <a:lnTo>
                    <a:pt x="163" y="94"/>
                  </a:lnTo>
                  <a:lnTo>
                    <a:pt x="163" y="92"/>
                  </a:lnTo>
                  <a:lnTo>
                    <a:pt x="154" y="92"/>
                  </a:lnTo>
                  <a:lnTo>
                    <a:pt x="154" y="90"/>
                  </a:lnTo>
                  <a:lnTo>
                    <a:pt x="145" y="90"/>
                  </a:lnTo>
                  <a:lnTo>
                    <a:pt x="145" y="88"/>
                  </a:lnTo>
                  <a:lnTo>
                    <a:pt x="135" y="88"/>
                  </a:lnTo>
                  <a:lnTo>
                    <a:pt x="135" y="86"/>
                  </a:lnTo>
                  <a:lnTo>
                    <a:pt x="127" y="86"/>
                  </a:lnTo>
                  <a:lnTo>
                    <a:pt x="127" y="84"/>
                  </a:lnTo>
                  <a:lnTo>
                    <a:pt x="118" y="84"/>
                  </a:lnTo>
                  <a:lnTo>
                    <a:pt x="118" y="83"/>
                  </a:lnTo>
                  <a:lnTo>
                    <a:pt x="110" y="83"/>
                  </a:lnTo>
                  <a:lnTo>
                    <a:pt x="110" y="81"/>
                  </a:lnTo>
                  <a:lnTo>
                    <a:pt x="106" y="81"/>
                  </a:lnTo>
                  <a:lnTo>
                    <a:pt x="106" y="79"/>
                  </a:lnTo>
                  <a:lnTo>
                    <a:pt x="97" y="79"/>
                  </a:lnTo>
                  <a:lnTo>
                    <a:pt x="97" y="77"/>
                  </a:lnTo>
                  <a:lnTo>
                    <a:pt x="93" y="77"/>
                  </a:lnTo>
                  <a:lnTo>
                    <a:pt x="93" y="75"/>
                  </a:lnTo>
                  <a:lnTo>
                    <a:pt x="85" y="75"/>
                  </a:lnTo>
                  <a:lnTo>
                    <a:pt x="85" y="73"/>
                  </a:lnTo>
                  <a:lnTo>
                    <a:pt x="81" y="73"/>
                  </a:lnTo>
                  <a:lnTo>
                    <a:pt x="81" y="71"/>
                  </a:lnTo>
                  <a:lnTo>
                    <a:pt x="76" y="71"/>
                  </a:lnTo>
                  <a:lnTo>
                    <a:pt x="76" y="69"/>
                  </a:lnTo>
                  <a:lnTo>
                    <a:pt x="72" y="69"/>
                  </a:lnTo>
                  <a:lnTo>
                    <a:pt x="72" y="67"/>
                  </a:lnTo>
                  <a:lnTo>
                    <a:pt x="68" y="67"/>
                  </a:lnTo>
                  <a:lnTo>
                    <a:pt x="68" y="65"/>
                  </a:lnTo>
                  <a:lnTo>
                    <a:pt x="62" y="65"/>
                  </a:lnTo>
                  <a:lnTo>
                    <a:pt x="62" y="63"/>
                  </a:lnTo>
                  <a:lnTo>
                    <a:pt x="58" y="63"/>
                  </a:lnTo>
                  <a:lnTo>
                    <a:pt x="58" y="62"/>
                  </a:lnTo>
                  <a:lnTo>
                    <a:pt x="54" y="62"/>
                  </a:lnTo>
                  <a:lnTo>
                    <a:pt x="54" y="60"/>
                  </a:lnTo>
                  <a:lnTo>
                    <a:pt x="50" y="60"/>
                  </a:lnTo>
                  <a:lnTo>
                    <a:pt x="48" y="56"/>
                  </a:lnTo>
                  <a:lnTo>
                    <a:pt x="44" y="56"/>
                  </a:lnTo>
                  <a:lnTo>
                    <a:pt x="42" y="52"/>
                  </a:lnTo>
                  <a:lnTo>
                    <a:pt x="36" y="52"/>
                  </a:lnTo>
                  <a:lnTo>
                    <a:pt x="34" y="48"/>
                  </a:lnTo>
                  <a:lnTo>
                    <a:pt x="32" y="48"/>
                  </a:lnTo>
                  <a:lnTo>
                    <a:pt x="32" y="46"/>
                  </a:lnTo>
                  <a:lnTo>
                    <a:pt x="29" y="46"/>
                  </a:lnTo>
                  <a:lnTo>
                    <a:pt x="27" y="42"/>
                  </a:lnTo>
                  <a:lnTo>
                    <a:pt x="25" y="42"/>
                  </a:lnTo>
                  <a:lnTo>
                    <a:pt x="25" y="40"/>
                  </a:lnTo>
                  <a:lnTo>
                    <a:pt x="21" y="40"/>
                  </a:lnTo>
                  <a:lnTo>
                    <a:pt x="19" y="37"/>
                  </a:lnTo>
                  <a:lnTo>
                    <a:pt x="17" y="37"/>
                  </a:lnTo>
                  <a:lnTo>
                    <a:pt x="15" y="33"/>
                  </a:lnTo>
                  <a:lnTo>
                    <a:pt x="13" y="29"/>
                  </a:lnTo>
                  <a:lnTo>
                    <a:pt x="11" y="29"/>
                  </a:lnTo>
                  <a:lnTo>
                    <a:pt x="9" y="25"/>
                  </a:lnTo>
                  <a:lnTo>
                    <a:pt x="8" y="25"/>
                  </a:lnTo>
                  <a:lnTo>
                    <a:pt x="8" y="21"/>
                  </a:lnTo>
                  <a:lnTo>
                    <a:pt x="6" y="21"/>
                  </a:lnTo>
                  <a:lnTo>
                    <a:pt x="6" y="18"/>
                  </a:lnTo>
                  <a:lnTo>
                    <a:pt x="4" y="18"/>
                  </a:lnTo>
                  <a:lnTo>
                    <a:pt x="4" y="12"/>
                  </a:lnTo>
                  <a:lnTo>
                    <a:pt x="2" y="12"/>
                  </a:lnTo>
                  <a:lnTo>
                    <a:pt x="2" y="0"/>
                  </a:lnTo>
                  <a:lnTo>
                    <a:pt x="0"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37906" name="Freeform 65">
              <a:extLst>
                <a:ext uri="{FF2B5EF4-FFF2-40B4-BE49-F238E27FC236}">
                  <a16:creationId xmlns:a16="http://schemas.microsoft.com/office/drawing/2014/main" id="{7E333C1E-BFC9-986F-5143-B9F52ABFBC00}"/>
                </a:ext>
              </a:extLst>
            </p:cNvPr>
            <p:cNvSpPr>
              <a:spLocks/>
            </p:cNvSpPr>
            <p:nvPr/>
          </p:nvSpPr>
          <p:spPr bwMode="auto">
            <a:xfrm>
              <a:off x="5455" y="1199"/>
              <a:ext cx="5" cy="5"/>
            </a:xfrm>
            <a:custGeom>
              <a:avLst/>
              <a:gdLst>
                <a:gd name="T0" fmla="*/ 4 w 5"/>
                <a:gd name="T1" fmla="*/ 0 h 5"/>
                <a:gd name="T2" fmla="*/ 4 w 5"/>
                <a:gd name="T3" fmla="*/ 4 h 5"/>
                <a:gd name="T4" fmla="*/ 0 w 5"/>
                <a:gd name="T5" fmla="*/ 4 h 5"/>
                <a:gd name="T6" fmla="*/ 0 w 5"/>
                <a:gd name="T7" fmla="*/ 0 h 5"/>
                <a:gd name="T8" fmla="*/ 4 w 5"/>
                <a:gd name="T9" fmla="*/ 0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0"/>
                  </a:moveTo>
                  <a:lnTo>
                    <a:pt x="4" y="4"/>
                  </a:lnTo>
                  <a:lnTo>
                    <a:pt x="0" y="4"/>
                  </a:lnTo>
                  <a:lnTo>
                    <a:pt x="0" y="0"/>
                  </a:lnTo>
                  <a:lnTo>
                    <a:pt x="4"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37907" name="Freeform 66">
              <a:extLst>
                <a:ext uri="{FF2B5EF4-FFF2-40B4-BE49-F238E27FC236}">
                  <a16:creationId xmlns:a16="http://schemas.microsoft.com/office/drawing/2014/main" id="{F551D677-435A-7B0D-4382-33176668FCE6}"/>
                </a:ext>
              </a:extLst>
            </p:cNvPr>
            <p:cNvSpPr>
              <a:spLocks/>
            </p:cNvSpPr>
            <p:nvPr/>
          </p:nvSpPr>
          <p:spPr bwMode="auto">
            <a:xfrm>
              <a:off x="4834" y="1197"/>
              <a:ext cx="628" cy="1182"/>
            </a:xfrm>
            <a:custGeom>
              <a:avLst/>
              <a:gdLst>
                <a:gd name="T0" fmla="*/ 2 w 628"/>
                <a:gd name="T1" fmla="*/ 1082 h 1182"/>
                <a:gd name="T2" fmla="*/ 6 w 628"/>
                <a:gd name="T3" fmla="*/ 1091 h 1182"/>
                <a:gd name="T4" fmla="*/ 9 w 628"/>
                <a:gd name="T5" fmla="*/ 1099 h 1182"/>
                <a:gd name="T6" fmla="*/ 21 w 628"/>
                <a:gd name="T7" fmla="*/ 1111 h 1182"/>
                <a:gd name="T8" fmla="*/ 42 w 628"/>
                <a:gd name="T9" fmla="*/ 1126 h 1182"/>
                <a:gd name="T10" fmla="*/ 54 w 628"/>
                <a:gd name="T11" fmla="*/ 1133 h 1182"/>
                <a:gd name="T12" fmla="*/ 65 w 628"/>
                <a:gd name="T13" fmla="*/ 1139 h 1182"/>
                <a:gd name="T14" fmla="*/ 80 w 628"/>
                <a:gd name="T15" fmla="*/ 1145 h 1182"/>
                <a:gd name="T16" fmla="*/ 94 w 628"/>
                <a:gd name="T17" fmla="*/ 1151 h 1182"/>
                <a:gd name="T18" fmla="*/ 111 w 628"/>
                <a:gd name="T19" fmla="*/ 1154 h 1182"/>
                <a:gd name="T20" fmla="*/ 128 w 628"/>
                <a:gd name="T21" fmla="*/ 1160 h 1182"/>
                <a:gd name="T22" fmla="*/ 146 w 628"/>
                <a:gd name="T23" fmla="*/ 1164 h 1182"/>
                <a:gd name="T24" fmla="*/ 165 w 628"/>
                <a:gd name="T25" fmla="*/ 1168 h 1182"/>
                <a:gd name="T26" fmla="*/ 188 w 628"/>
                <a:gd name="T27" fmla="*/ 1172 h 1182"/>
                <a:gd name="T28" fmla="*/ 218 w 628"/>
                <a:gd name="T29" fmla="*/ 1175 h 1182"/>
                <a:gd name="T30" fmla="*/ 272 w 628"/>
                <a:gd name="T31" fmla="*/ 1179 h 1182"/>
                <a:gd name="T32" fmla="*/ 381 w 628"/>
                <a:gd name="T33" fmla="*/ 1179 h 1182"/>
                <a:gd name="T34" fmla="*/ 424 w 628"/>
                <a:gd name="T35" fmla="*/ 1175 h 1182"/>
                <a:gd name="T36" fmla="*/ 448 w 628"/>
                <a:gd name="T37" fmla="*/ 1172 h 1182"/>
                <a:gd name="T38" fmla="*/ 468 w 628"/>
                <a:gd name="T39" fmla="*/ 1168 h 1182"/>
                <a:gd name="T40" fmla="*/ 485 w 628"/>
                <a:gd name="T41" fmla="*/ 1164 h 1182"/>
                <a:gd name="T42" fmla="*/ 504 w 628"/>
                <a:gd name="T43" fmla="*/ 1160 h 1182"/>
                <a:gd name="T44" fmla="*/ 521 w 628"/>
                <a:gd name="T45" fmla="*/ 1154 h 1182"/>
                <a:gd name="T46" fmla="*/ 537 w 628"/>
                <a:gd name="T47" fmla="*/ 1149 h 1182"/>
                <a:gd name="T48" fmla="*/ 552 w 628"/>
                <a:gd name="T49" fmla="*/ 1145 h 1182"/>
                <a:gd name="T50" fmla="*/ 565 w 628"/>
                <a:gd name="T51" fmla="*/ 1137 h 1182"/>
                <a:gd name="T52" fmla="*/ 577 w 628"/>
                <a:gd name="T53" fmla="*/ 1132 h 1182"/>
                <a:gd name="T54" fmla="*/ 590 w 628"/>
                <a:gd name="T55" fmla="*/ 1124 h 1182"/>
                <a:gd name="T56" fmla="*/ 617 w 628"/>
                <a:gd name="T57" fmla="*/ 1101 h 1182"/>
                <a:gd name="T58" fmla="*/ 623 w 628"/>
                <a:gd name="T59" fmla="*/ 1091 h 1182"/>
                <a:gd name="T60" fmla="*/ 627 w 628"/>
                <a:gd name="T61" fmla="*/ 1082 h 1182"/>
                <a:gd name="T62" fmla="*/ 627 w 628"/>
                <a:gd name="T63" fmla="*/ 0 h 1182"/>
                <a:gd name="T64" fmla="*/ 623 w 628"/>
                <a:gd name="T65" fmla="*/ 20 h 1182"/>
                <a:gd name="T66" fmla="*/ 617 w 628"/>
                <a:gd name="T67" fmla="*/ 29 h 1182"/>
                <a:gd name="T68" fmla="*/ 598 w 628"/>
                <a:gd name="T69" fmla="*/ 48 h 1182"/>
                <a:gd name="T70" fmla="*/ 586 w 628"/>
                <a:gd name="T71" fmla="*/ 56 h 1182"/>
                <a:gd name="T72" fmla="*/ 575 w 628"/>
                <a:gd name="T73" fmla="*/ 62 h 1182"/>
                <a:gd name="T74" fmla="*/ 562 w 628"/>
                <a:gd name="T75" fmla="*/ 67 h 1182"/>
                <a:gd name="T76" fmla="*/ 548 w 628"/>
                <a:gd name="T77" fmla="*/ 73 h 1182"/>
                <a:gd name="T78" fmla="*/ 533 w 628"/>
                <a:gd name="T79" fmla="*/ 79 h 1182"/>
                <a:gd name="T80" fmla="*/ 516 w 628"/>
                <a:gd name="T81" fmla="*/ 83 h 1182"/>
                <a:gd name="T82" fmla="*/ 498 w 628"/>
                <a:gd name="T83" fmla="*/ 88 h 1182"/>
                <a:gd name="T84" fmla="*/ 481 w 628"/>
                <a:gd name="T85" fmla="*/ 92 h 1182"/>
                <a:gd name="T86" fmla="*/ 462 w 628"/>
                <a:gd name="T87" fmla="*/ 96 h 1182"/>
                <a:gd name="T88" fmla="*/ 437 w 628"/>
                <a:gd name="T89" fmla="*/ 100 h 1182"/>
                <a:gd name="T90" fmla="*/ 406 w 628"/>
                <a:gd name="T91" fmla="*/ 104 h 1182"/>
                <a:gd name="T92" fmla="*/ 355 w 628"/>
                <a:gd name="T93" fmla="*/ 107 h 1182"/>
                <a:gd name="T94" fmla="*/ 240 w 628"/>
                <a:gd name="T95" fmla="*/ 104 h 1182"/>
                <a:gd name="T96" fmla="*/ 199 w 628"/>
                <a:gd name="T97" fmla="*/ 100 h 1182"/>
                <a:gd name="T98" fmla="*/ 174 w 628"/>
                <a:gd name="T99" fmla="*/ 96 h 1182"/>
                <a:gd name="T100" fmla="*/ 155 w 628"/>
                <a:gd name="T101" fmla="*/ 92 h 1182"/>
                <a:gd name="T102" fmla="*/ 136 w 628"/>
                <a:gd name="T103" fmla="*/ 88 h 1182"/>
                <a:gd name="T104" fmla="*/ 119 w 628"/>
                <a:gd name="T105" fmla="*/ 85 h 1182"/>
                <a:gd name="T106" fmla="*/ 101 w 628"/>
                <a:gd name="T107" fmla="*/ 81 h 1182"/>
                <a:gd name="T108" fmla="*/ 86 w 628"/>
                <a:gd name="T109" fmla="*/ 75 h 1182"/>
                <a:gd name="T110" fmla="*/ 73 w 628"/>
                <a:gd name="T111" fmla="*/ 69 h 1182"/>
                <a:gd name="T112" fmla="*/ 59 w 628"/>
                <a:gd name="T113" fmla="*/ 64 h 1182"/>
                <a:gd name="T114" fmla="*/ 48 w 628"/>
                <a:gd name="T115" fmla="*/ 58 h 1182"/>
                <a:gd name="T116" fmla="*/ 32 w 628"/>
                <a:gd name="T117" fmla="*/ 48 h 1182"/>
                <a:gd name="T118" fmla="*/ 15 w 628"/>
                <a:gd name="T119" fmla="*/ 35 h 1182"/>
                <a:gd name="T120" fmla="*/ 6 w 628"/>
                <a:gd name="T121" fmla="*/ 21 h 1182"/>
                <a:gd name="T122" fmla="*/ 2 w 628"/>
                <a:gd name="T123" fmla="*/ 12 h 118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28"/>
                <a:gd name="T187" fmla="*/ 0 h 1182"/>
                <a:gd name="T188" fmla="*/ 628 w 628"/>
                <a:gd name="T189" fmla="*/ 1182 h 118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28" h="1182">
                  <a:moveTo>
                    <a:pt x="0" y="2"/>
                  </a:moveTo>
                  <a:lnTo>
                    <a:pt x="0" y="1074"/>
                  </a:lnTo>
                  <a:lnTo>
                    <a:pt x="2" y="1074"/>
                  </a:lnTo>
                  <a:lnTo>
                    <a:pt x="2" y="1082"/>
                  </a:lnTo>
                  <a:lnTo>
                    <a:pt x="4" y="1084"/>
                  </a:lnTo>
                  <a:lnTo>
                    <a:pt x="4" y="1088"/>
                  </a:lnTo>
                  <a:lnTo>
                    <a:pt x="6" y="1089"/>
                  </a:lnTo>
                  <a:lnTo>
                    <a:pt x="6" y="1091"/>
                  </a:lnTo>
                  <a:lnTo>
                    <a:pt x="8" y="1093"/>
                  </a:lnTo>
                  <a:lnTo>
                    <a:pt x="8" y="1095"/>
                  </a:lnTo>
                  <a:lnTo>
                    <a:pt x="9" y="1097"/>
                  </a:lnTo>
                  <a:lnTo>
                    <a:pt x="9" y="1099"/>
                  </a:lnTo>
                  <a:lnTo>
                    <a:pt x="15" y="1105"/>
                  </a:lnTo>
                  <a:lnTo>
                    <a:pt x="15" y="1107"/>
                  </a:lnTo>
                  <a:lnTo>
                    <a:pt x="19" y="1111"/>
                  </a:lnTo>
                  <a:lnTo>
                    <a:pt x="21" y="1111"/>
                  </a:lnTo>
                  <a:lnTo>
                    <a:pt x="29" y="1118"/>
                  </a:lnTo>
                  <a:lnTo>
                    <a:pt x="32" y="1120"/>
                  </a:lnTo>
                  <a:lnTo>
                    <a:pt x="38" y="1126"/>
                  </a:lnTo>
                  <a:lnTo>
                    <a:pt x="42" y="1126"/>
                  </a:lnTo>
                  <a:lnTo>
                    <a:pt x="44" y="1128"/>
                  </a:lnTo>
                  <a:lnTo>
                    <a:pt x="48" y="1130"/>
                  </a:lnTo>
                  <a:lnTo>
                    <a:pt x="50" y="1132"/>
                  </a:lnTo>
                  <a:lnTo>
                    <a:pt x="54" y="1133"/>
                  </a:lnTo>
                  <a:lnTo>
                    <a:pt x="55" y="1135"/>
                  </a:lnTo>
                  <a:lnTo>
                    <a:pt x="59" y="1135"/>
                  </a:lnTo>
                  <a:lnTo>
                    <a:pt x="63" y="1137"/>
                  </a:lnTo>
                  <a:lnTo>
                    <a:pt x="65" y="1139"/>
                  </a:lnTo>
                  <a:lnTo>
                    <a:pt x="69" y="1141"/>
                  </a:lnTo>
                  <a:lnTo>
                    <a:pt x="73" y="1141"/>
                  </a:lnTo>
                  <a:lnTo>
                    <a:pt x="77" y="1143"/>
                  </a:lnTo>
                  <a:lnTo>
                    <a:pt x="80" y="1145"/>
                  </a:lnTo>
                  <a:lnTo>
                    <a:pt x="82" y="1147"/>
                  </a:lnTo>
                  <a:lnTo>
                    <a:pt x="86" y="1147"/>
                  </a:lnTo>
                  <a:lnTo>
                    <a:pt x="90" y="1149"/>
                  </a:lnTo>
                  <a:lnTo>
                    <a:pt x="94" y="1151"/>
                  </a:lnTo>
                  <a:lnTo>
                    <a:pt x="98" y="1151"/>
                  </a:lnTo>
                  <a:lnTo>
                    <a:pt x="101" y="1153"/>
                  </a:lnTo>
                  <a:lnTo>
                    <a:pt x="107" y="1154"/>
                  </a:lnTo>
                  <a:lnTo>
                    <a:pt x="111" y="1154"/>
                  </a:lnTo>
                  <a:lnTo>
                    <a:pt x="115" y="1156"/>
                  </a:lnTo>
                  <a:lnTo>
                    <a:pt x="119" y="1158"/>
                  </a:lnTo>
                  <a:lnTo>
                    <a:pt x="123" y="1158"/>
                  </a:lnTo>
                  <a:lnTo>
                    <a:pt x="128" y="1160"/>
                  </a:lnTo>
                  <a:lnTo>
                    <a:pt x="132" y="1160"/>
                  </a:lnTo>
                  <a:lnTo>
                    <a:pt x="136" y="1162"/>
                  </a:lnTo>
                  <a:lnTo>
                    <a:pt x="142" y="1164"/>
                  </a:lnTo>
                  <a:lnTo>
                    <a:pt x="146" y="1164"/>
                  </a:lnTo>
                  <a:lnTo>
                    <a:pt x="149" y="1166"/>
                  </a:lnTo>
                  <a:lnTo>
                    <a:pt x="155" y="1166"/>
                  </a:lnTo>
                  <a:lnTo>
                    <a:pt x="159" y="1168"/>
                  </a:lnTo>
                  <a:lnTo>
                    <a:pt x="165" y="1168"/>
                  </a:lnTo>
                  <a:lnTo>
                    <a:pt x="169" y="1170"/>
                  </a:lnTo>
                  <a:lnTo>
                    <a:pt x="178" y="1170"/>
                  </a:lnTo>
                  <a:lnTo>
                    <a:pt x="184" y="1172"/>
                  </a:lnTo>
                  <a:lnTo>
                    <a:pt x="188" y="1172"/>
                  </a:lnTo>
                  <a:lnTo>
                    <a:pt x="194" y="1174"/>
                  </a:lnTo>
                  <a:lnTo>
                    <a:pt x="203" y="1174"/>
                  </a:lnTo>
                  <a:lnTo>
                    <a:pt x="209" y="1175"/>
                  </a:lnTo>
                  <a:lnTo>
                    <a:pt x="218" y="1175"/>
                  </a:lnTo>
                  <a:lnTo>
                    <a:pt x="224" y="1177"/>
                  </a:lnTo>
                  <a:lnTo>
                    <a:pt x="240" y="1177"/>
                  </a:lnTo>
                  <a:lnTo>
                    <a:pt x="245" y="1179"/>
                  </a:lnTo>
                  <a:lnTo>
                    <a:pt x="272" y="1179"/>
                  </a:lnTo>
                  <a:lnTo>
                    <a:pt x="278" y="1181"/>
                  </a:lnTo>
                  <a:lnTo>
                    <a:pt x="355" y="1181"/>
                  </a:lnTo>
                  <a:lnTo>
                    <a:pt x="360" y="1179"/>
                  </a:lnTo>
                  <a:lnTo>
                    <a:pt x="381" y="1179"/>
                  </a:lnTo>
                  <a:lnTo>
                    <a:pt x="385" y="1177"/>
                  </a:lnTo>
                  <a:lnTo>
                    <a:pt x="402" y="1177"/>
                  </a:lnTo>
                  <a:lnTo>
                    <a:pt x="406" y="1175"/>
                  </a:lnTo>
                  <a:lnTo>
                    <a:pt x="424" y="1175"/>
                  </a:lnTo>
                  <a:lnTo>
                    <a:pt x="427" y="1174"/>
                  </a:lnTo>
                  <a:lnTo>
                    <a:pt x="433" y="1174"/>
                  </a:lnTo>
                  <a:lnTo>
                    <a:pt x="437" y="1172"/>
                  </a:lnTo>
                  <a:lnTo>
                    <a:pt x="448" y="1172"/>
                  </a:lnTo>
                  <a:lnTo>
                    <a:pt x="452" y="1170"/>
                  </a:lnTo>
                  <a:lnTo>
                    <a:pt x="458" y="1170"/>
                  </a:lnTo>
                  <a:lnTo>
                    <a:pt x="462" y="1168"/>
                  </a:lnTo>
                  <a:lnTo>
                    <a:pt x="468" y="1168"/>
                  </a:lnTo>
                  <a:lnTo>
                    <a:pt x="471" y="1166"/>
                  </a:lnTo>
                  <a:lnTo>
                    <a:pt x="477" y="1166"/>
                  </a:lnTo>
                  <a:lnTo>
                    <a:pt x="481" y="1164"/>
                  </a:lnTo>
                  <a:lnTo>
                    <a:pt x="485" y="1164"/>
                  </a:lnTo>
                  <a:lnTo>
                    <a:pt x="491" y="1162"/>
                  </a:lnTo>
                  <a:lnTo>
                    <a:pt x="494" y="1162"/>
                  </a:lnTo>
                  <a:lnTo>
                    <a:pt x="498" y="1160"/>
                  </a:lnTo>
                  <a:lnTo>
                    <a:pt x="504" y="1160"/>
                  </a:lnTo>
                  <a:lnTo>
                    <a:pt x="508" y="1158"/>
                  </a:lnTo>
                  <a:lnTo>
                    <a:pt x="512" y="1156"/>
                  </a:lnTo>
                  <a:lnTo>
                    <a:pt x="516" y="1156"/>
                  </a:lnTo>
                  <a:lnTo>
                    <a:pt x="521" y="1154"/>
                  </a:lnTo>
                  <a:lnTo>
                    <a:pt x="525" y="1153"/>
                  </a:lnTo>
                  <a:lnTo>
                    <a:pt x="529" y="1153"/>
                  </a:lnTo>
                  <a:lnTo>
                    <a:pt x="533" y="1151"/>
                  </a:lnTo>
                  <a:lnTo>
                    <a:pt x="537" y="1149"/>
                  </a:lnTo>
                  <a:lnTo>
                    <a:pt x="540" y="1149"/>
                  </a:lnTo>
                  <a:lnTo>
                    <a:pt x="544" y="1147"/>
                  </a:lnTo>
                  <a:lnTo>
                    <a:pt x="548" y="1145"/>
                  </a:lnTo>
                  <a:lnTo>
                    <a:pt x="552" y="1145"/>
                  </a:lnTo>
                  <a:lnTo>
                    <a:pt x="554" y="1143"/>
                  </a:lnTo>
                  <a:lnTo>
                    <a:pt x="558" y="1141"/>
                  </a:lnTo>
                  <a:lnTo>
                    <a:pt x="562" y="1139"/>
                  </a:lnTo>
                  <a:lnTo>
                    <a:pt x="565" y="1137"/>
                  </a:lnTo>
                  <a:lnTo>
                    <a:pt x="567" y="1137"/>
                  </a:lnTo>
                  <a:lnTo>
                    <a:pt x="571" y="1135"/>
                  </a:lnTo>
                  <a:lnTo>
                    <a:pt x="575" y="1133"/>
                  </a:lnTo>
                  <a:lnTo>
                    <a:pt x="577" y="1132"/>
                  </a:lnTo>
                  <a:lnTo>
                    <a:pt x="581" y="1130"/>
                  </a:lnTo>
                  <a:lnTo>
                    <a:pt x="583" y="1130"/>
                  </a:lnTo>
                  <a:lnTo>
                    <a:pt x="586" y="1128"/>
                  </a:lnTo>
                  <a:lnTo>
                    <a:pt x="590" y="1124"/>
                  </a:lnTo>
                  <a:lnTo>
                    <a:pt x="594" y="1122"/>
                  </a:lnTo>
                  <a:lnTo>
                    <a:pt x="598" y="1118"/>
                  </a:lnTo>
                  <a:lnTo>
                    <a:pt x="600" y="1118"/>
                  </a:lnTo>
                  <a:lnTo>
                    <a:pt x="617" y="1101"/>
                  </a:lnTo>
                  <a:lnTo>
                    <a:pt x="617" y="1099"/>
                  </a:lnTo>
                  <a:lnTo>
                    <a:pt x="621" y="1095"/>
                  </a:lnTo>
                  <a:lnTo>
                    <a:pt x="621" y="1093"/>
                  </a:lnTo>
                  <a:lnTo>
                    <a:pt x="623" y="1091"/>
                  </a:lnTo>
                  <a:lnTo>
                    <a:pt x="623" y="1089"/>
                  </a:lnTo>
                  <a:lnTo>
                    <a:pt x="625" y="1089"/>
                  </a:lnTo>
                  <a:lnTo>
                    <a:pt x="625" y="1084"/>
                  </a:lnTo>
                  <a:lnTo>
                    <a:pt x="627" y="1082"/>
                  </a:lnTo>
                  <a:lnTo>
                    <a:pt x="627" y="1072"/>
                  </a:lnTo>
                  <a:lnTo>
                    <a:pt x="625" y="1074"/>
                  </a:lnTo>
                  <a:lnTo>
                    <a:pt x="625" y="2"/>
                  </a:lnTo>
                  <a:lnTo>
                    <a:pt x="627" y="0"/>
                  </a:lnTo>
                  <a:lnTo>
                    <a:pt x="627" y="10"/>
                  </a:lnTo>
                  <a:lnTo>
                    <a:pt x="625" y="12"/>
                  </a:lnTo>
                  <a:lnTo>
                    <a:pt x="625" y="18"/>
                  </a:lnTo>
                  <a:lnTo>
                    <a:pt x="623" y="20"/>
                  </a:lnTo>
                  <a:lnTo>
                    <a:pt x="623" y="21"/>
                  </a:lnTo>
                  <a:lnTo>
                    <a:pt x="621" y="23"/>
                  </a:lnTo>
                  <a:lnTo>
                    <a:pt x="621" y="25"/>
                  </a:lnTo>
                  <a:lnTo>
                    <a:pt x="617" y="29"/>
                  </a:lnTo>
                  <a:lnTo>
                    <a:pt x="617" y="31"/>
                  </a:lnTo>
                  <a:lnTo>
                    <a:pt x="613" y="35"/>
                  </a:lnTo>
                  <a:lnTo>
                    <a:pt x="611" y="35"/>
                  </a:lnTo>
                  <a:lnTo>
                    <a:pt x="598" y="48"/>
                  </a:lnTo>
                  <a:lnTo>
                    <a:pt x="596" y="48"/>
                  </a:lnTo>
                  <a:lnTo>
                    <a:pt x="594" y="50"/>
                  </a:lnTo>
                  <a:lnTo>
                    <a:pt x="590" y="52"/>
                  </a:lnTo>
                  <a:lnTo>
                    <a:pt x="586" y="56"/>
                  </a:lnTo>
                  <a:lnTo>
                    <a:pt x="583" y="58"/>
                  </a:lnTo>
                  <a:lnTo>
                    <a:pt x="581" y="58"/>
                  </a:lnTo>
                  <a:lnTo>
                    <a:pt x="577" y="60"/>
                  </a:lnTo>
                  <a:lnTo>
                    <a:pt x="575" y="62"/>
                  </a:lnTo>
                  <a:lnTo>
                    <a:pt x="571" y="64"/>
                  </a:lnTo>
                  <a:lnTo>
                    <a:pt x="567" y="65"/>
                  </a:lnTo>
                  <a:lnTo>
                    <a:pt x="565" y="65"/>
                  </a:lnTo>
                  <a:lnTo>
                    <a:pt x="562" y="67"/>
                  </a:lnTo>
                  <a:lnTo>
                    <a:pt x="558" y="69"/>
                  </a:lnTo>
                  <a:lnTo>
                    <a:pt x="554" y="69"/>
                  </a:lnTo>
                  <a:lnTo>
                    <a:pt x="552" y="71"/>
                  </a:lnTo>
                  <a:lnTo>
                    <a:pt x="548" y="73"/>
                  </a:lnTo>
                  <a:lnTo>
                    <a:pt x="544" y="75"/>
                  </a:lnTo>
                  <a:lnTo>
                    <a:pt x="540" y="75"/>
                  </a:lnTo>
                  <a:lnTo>
                    <a:pt x="537" y="77"/>
                  </a:lnTo>
                  <a:lnTo>
                    <a:pt x="533" y="79"/>
                  </a:lnTo>
                  <a:lnTo>
                    <a:pt x="529" y="79"/>
                  </a:lnTo>
                  <a:lnTo>
                    <a:pt x="525" y="81"/>
                  </a:lnTo>
                  <a:lnTo>
                    <a:pt x="521" y="83"/>
                  </a:lnTo>
                  <a:lnTo>
                    <a:pt x="516" y="83"/>
                  </a:lnTo>
                  <a:lnTo>
                    <a:pt x="512" y="85"/>
                  </a:lnTo>
                  <a:lnTo>
                    <a:pt x="508" y="85"/>
                  </a:lnTo>
                  <a:lnTo>
                    <a:pt x="504" y="86"/>
                  </a:lnTo>
                  <a:lnTo>
                    <a:pt x="498" y="88"/>
                  </a:lnTo>
                  <a:lnTo>
                    <a:pt x="494" y="88"/>
                  </a:lnTo>
                  <a:lnTo>
                    <a:pt x="491" y="90"/>
                  </a:lnTo>
                  <a:lnTo>
                    <a:pt x="485" y="90"/>
                  </a:lnTo>
                  <a:lnTo>
                    <a:pt x="481" y="92"/>
                  </a:lnTo>
                  <a:lnTo>
                    <a:pt x="477" y="92"/>
                  </a:lnTo>
                  <a:lnTo>
                    <a:pt x="471" y="94"/>
                  </a:lnTo>
                  <a:lnTo>
                    <a:pt x="468" y="94"/>
                  </a:lnTo>
                  <a:lnTo>
                    <a:pt x="462" y="96"/>
                  </a:lnTo>
                  <a:lnTo>
                    <a:pt x="452" y="96"/>
                  </a:lnTo>
                  <a:lnTo>
                    <a:pt x="448" y="98"/>
                  </a:lnTo>
                  <a:lnTo>
                    <a:pt x="443" y="98"/>
                  </a:lnTo>
                  <a:lnTo>
                    <a:pt x="437" y="100"/>
                  </a:lnTo>
                  <a:lnTo>
                    <a:pt x="427" y="100"/>
                  </a:lnTo>
                  <a:lnTo>
                    <a:pt x="424" y="102"/>
                  </a:lnTo>
                  <a:lnTo>
                    <a:pt x="412" y="102"/>
                  </a:lnTo>
                  <a:lnTo>
                    <a:pt x="406" y="104"/>
                  </a:lnTo>
                  <a:lnTo>
                    <a:pt x="391" y="104"/>
                  </a:lnTo>
                  <a:lnTo>
                    <a:pt x="385" y="106"/>
                  </a:lnTo>
                  <a:lnTo>
                    <a:pt x="360" y="106"/>
                  </a:lnTo>
                  <a:lnTo>
                    <a:pt x="355" y="107"/>
                  </a:lnTo>
                  <a:lnTo>
                    <a:pt x="272" y="107"/>
                  </a:lnTo>
                  <a:lnTo>
                    <a:pt x="266" y="106"/>
                  </a:lnTo>
                  <a:lnTo>
                    <a:pt x="245" y="106"/>
                  </a:lnTo>
                  <a:lnTo>
                    <a:pt x="240" y="104"/>
                  </a:lnTo>
                  <a:lnTo>
                    <a:pt x="224" y="104"/>
                  </a:lnTo>
                  <a:lnTo>
                    <a:pt x="218" y="102"/>
                  </a:lnTo>
                  <a:lnTo>
                    <a:pt x="203" y="102"/>
                  </a:lnTo>
                  <a:lnTo>
                    <a:pt x="199" y="100"/>
                  </a:lnTo>
                  <a:lnTo>
                    <a:pt x="194" y="100"/>
                  </a:lnTo>
                  <a:lnTo>
                    <a:pt x="188" y="98"/>
                  </a:lnTo>
                  <a:lnTo>
                    <a:pt x="178" y="98"/>
                  </a:lnTo>
                  <a:lnTo>
                    <a:pt x="174" y="96"/>
                  </a:lnTo>
                  <a:lnTo>
                    <a:pt x="169" y="96"/>
                  </a:lnTo>
                  <a:lnTo>
                    <a:pt x="165" y="94"/>
                  </a:lnTo>
                  <a:lnTo>
                    <a:pt x="159" y="94"/>
                  </a:lnTo>
                  <a:lnTo>
                    <a:pt x="155" y="92"/>
                  </a:lnTo>
                  <a:lnTo>
                    <a:pt x="149" y="92"/>
                  </a:lnTo>
                  <a:lnTo>
                    <a:pt x="146" y="90"/>
                  </a:lnTo>
                  <a:lnTo>
                    <a:pt x="142" y="90"/>
                  </a:lnTo>
                  <a:lnTo>
                    <a:pt x="136" y="88"/>
                  </a:lnTo>
                  <a:lnTo>
                    <a:pt x="132" y="88"/>
                  </a:lnTo>
                  <a:lnTo>
                    <a:pt x="128" y="86"/>
                  </a:lnTo>
                  <a:lnTo>
                    <a:pt x="123" y="86"/>
                  </a:lnTo>
                  <a:lnTo>
                    <a:pt x="119" y="85"/>
                  </a:lnTo>
                  <a:lnTo>
                    <a:pt x="115" y="85"/>
                  </a:lnTo>
                  <a:lnTo>
                    <a:pt x="111" y="83"/>
                  </a:lnTo>
                  <a:lnTo>
                    <a:pt x="107" y="81"/>
                  </a:lnTo>
                  <a:lnTo>
                    <a:pt x="101" y="81"/>
                  </a:lnTo>
                  <a:lnTo>
                    <a:pt x="98" y="79"/>
                  </a:lnTo>
                  <a:lnTo>
                    <a:pt x="94" y="77"/>
                  </a:lnTo>
                  <a:lnTo>
                    <a:pt x="90" y="77"/>
                  </a:lnTo>
                  <a:lnTo>
                    <a:pt x="86" y="75"/>
                  </a:lnTo>
                  <a:lnTo>
                    <a:pt x="82" y="73"/>
                  </a:lnTo>
                  <a:lnTo>
                    <a:pt x="80" y="73"/>
                  </a:lnTo>
                  <a:lnTo>
                    <a:pt x="77" y="71"/>
                  </a:lnTo>
                  <a:lnTo>
                    <a:pt x="73" y="69"/>
                  </a:lnTo>
                  <a:lnTo>
                    <a:pt x="69" y="67"/>
                  </a:lnTo>
                  <a:lnTo>
                    <a:pt x="65" y="67"/>
                  </a:lnTo>
                  <a:lnTo>
                    <a:pt x="63" y="65"/>
                  </a:lnTo>
                  <a:lnTo>
                    <a:pt x="59" y="64"/>
                  </a:lnTo>
                  <a:lnTo>
                    <a:pt x="55" y="62"/>
                  </a:lnTo>
                  <a:lnTo>
                    <a:pt x="54" y="62"/>
                  </a:lnTo>
                  <a:lnTo>
                    <a:pt x="50" y="60"/>
                  </a:lnTo>
                  <a:lnTo>
                    <a:pt x="48" y="58"/>
                  </a:lnTo>
                  <a:lnTo>
                    <a:pt x="44" y="56"/>
                  </a:lnTo>
                  <a:lnTo>
                    <a:pt x="42" y="54"/>
                  </a:lnTo>
                  <a:lnTo>
                    <a:pt x="38" y="54"/>
                  </a:lnTo>
                  <a:lnTo>
                    <a:pt x="32" y="48"/>
                  </a:lnTo>
                  <a:lnTo>
                    <a:pt x="29" y="46"/>
                  </a:lnTo>
                  <a:lnTo>
                    <a:pt x="25" y="42"/>
                  </a:lnTo>
                  <a:lnTo>
                    <a:pt x="23" y="42"/>
                  </a:lnTo>
                  <a:lnTo>
                    <a:pt x="15" y="35"/>
                  </a:lnTo>
                  <a:lnTo>
                    <a:pt x="15" y="33"/>
                  </a:lnTo>
                  <a:lnTo>
                    <a:pt x="8" y="25"/>
                  </a:lnTo>
                  <a:lnTo>
                    <a:pt x="8" y="23"/>
                  </a:lnTo>
                  <a:lnTo>
                    <a:pt x="6" y="21"/>
                  </a:lnTo>
                  <a:lnTo>
                    <a:pt x="6" y="20"/>
                  </a:lnTo>
                  <a:lnTo>
                    <a:pt x="4" y="18"/>
                  </a:lnTo>
                  <a:lnTo>
                    <a:pt x="4" y="14"/>
                  </a:lnTo>
                  <a:lnTo>
                    <a:pt x="2" y="12"/>
                  </a:lnTo>
                  <a:lnTo>
                    <a:pt x="2" y="2"/>
                  </a:lnTo>
                  <a:lnTo>
                    <a:pt x="0" y="2"/>
                  </a:lnTo>
                </a:path>
              </a:pathLst>
            </a:custGeom>
            <a:solidFill>
              <a:schemeClr val="bg1"/>
            </a:solidFill>
            <a:ln w="12700" cap="rnd">
              <a:solidFill>
                <a:srgbClr val="000000"/>
              </a:solidFill>
              <a:round/>
              <a:headEnd/>
              <a:tailEnd/>
            </a:ln>
          </p:spPr>
          <p:txBody>
            <a:bodyPr/>
            <a:lstStyle/>
            <a:p>
              <a:endParaRPr lang="fr-FR"/>
            </a:p>
          </p:txBody>
        </p:sp>
        <p:sp>
          <p:nvSpPr>
            <p:cNvPr id="37908" name="Oval 67">
              <a:extLst>
                <a:ext uri="{FF2B5EF4-FFF2-40B4-BE49-F238E27FC236}">
                  <a16:creationId xmlns:a16="http://schemas.microsoft.com/office/drawing/2014/main" id="{9D652D81-4284-6E2D-6E5E-7D6B2833D8DF}"/>
                </a:ext>
              </a:extLst>
            </p:cNvPr>
            <p:cNvSpPr>
              <a:spLocks noChangeArrowheads="1"/>
            </p:cNvSpPr>
            <p:nvPr/>
          </p:nvSpPr>
          <p:spPr bwMode="auto">
            <a:xfrm>
              <a:off x="5070" y="1169"/>
              <a:ext cx="153" cy="43"/>
            </a:xfrm>
            <a:prstGeom prst="ellipse">
              <a:avLst/>
            </a:prstGeom>
            <a:solidFill>
              <a:schemeClr val="bg1"/>
            </a:solidFill>
            <a:ln w="12700">
              <a:solidFill>
                <a:srgbClr val="000000"/>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endParaRPr lang="fr-FR" altLang="fr-FR" sz="1800" b="1">
                <a:latin typeface="Arial" panose="020B0604020202020204" pitchFamily="34" charset="0"/>
              </a:endParaRPr>
            </a:p>
          </p:txBody>
        </p:sp>
        <p:sp>
          <p:nvSpPr>
            <p:cNvPr id="37909" name="Line 68">
              <a:extLst>
                <a:ext uri="{FF2B5EF4-FFF2-40B4-BE49-F238E27FC236}">
                  <a16:creationId xmlns:a16="http://schemas.microsoft.com/office/drawing/2014/main" id="{C3755A6D-DD5D-5108-41C3-79BC80E35AA5}"/>
                </a:ext>
              </a:extLst>
            </p:cNvPr>
            <p:cNvSpPr>
              <a:spLocks noChangeShapeType="1"/>
            </p:cNvSpPr>
            <p:nvPr/>
          </p:nvSpPr>
          <p:spPr bwMode="auto">
            <a:xfrm>
              <a:off x="5150" y="1096"/>
              <a:ext cx="625"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910" name="Line 69">
              <a:extLst>
                <a:ext uri="{FF2B5EF4-FFF2-40B4-BE49-F238E27FC236}">
                  <a16:creationId xmlns:a16="http://schemas.microsoft.com/office/drawing/2014/main" id="{9ACFF076-01DC-57D1-662F-DFC045064A02}"/>
                </a:ext>
              </a:extLst>
            </p:cNvPr>
            <p:cNvSpPr>
              <a:spLocks noChangeShapeType="1"/>
            </p:cNvSpPr>
            <p:nvPr/>
          </p:nvSpPr>
          <p:spPr bwMode="auto">
            <a:xfrm>
              <a:off x="5146" y="2378"/>
              <a:ext cx="62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911" name="Freeform 70">
              <a:extLst>
                <a:ext uri="{FF2B5EF4-FFF2-40B4-BE49-F238E27FC236}">
                  <a16:creationId xmlns:a16="http://schemas.microsoft.com/office/drawing/2014/main" id="{D6EDB7DD-3896-480C-1C04-DF356A1F0984}"/>
                </a:ext>
              </a:extLst>
            </p:cNvPr>
            <p:cNvSpPr>
              <a:spLocks/>
            </p:cNvSpPr>
            <p:nvPr/>
          </p:nvSpPr>
          <p:spPr bwMode="auto">
            <a:xfrm>
              <a:off x="4826" y="1123"/>
              <a:ext cx="245" cy="102"/>
            </a:xfrm>
            <a:custGeom>
              <a:avLst/>
              <a:gdLst>
                <a:gd name="T0" fmla="*/ 138 w 245"/>
                <a:gd name="T1" fmla="*/ 0 h 102"/>
                <a:gd name="T2" fmla="*/ 244 w 245"/>
                <a:gd name="T3" fmla="*/ 61 h 102"/>
                <a:gd name="T4" fmla="*/ 0 w 245"/>
                <a:gd name="T5" fmla="*/ 101 h 102"/>
                <a:gd name="T6" fmla="*/ 0 60000 65536"/>
                <a:gd name="T7" fmla="*/ 0 60000 65536"/>
                <a:gd name="T8" fmla="*/ 0 60000 65536"/>
                <a:gd name="T9" fmla="*/ 0 w 245"/>
                <a:gd name="T10" fmla="*/ 0 h 102"/>
                <a:gd name="T11" fmla="*/ 245 w 245"/>
                <a:gd name="T12" fmla="*/ 102 h 102"/>
              </a:gdLst>
              <a:ahLst/>
              <a:cxnLst>
                <a:cxn ang="T6">
                  <a:pos x="T0" y="T1"/>
                </a:cxn>
                <a:cxn ang="T7">
                  <a:pos x="T2" y="T3"/>
                </a:cxn>
                <a:cxn ang="T8">
                  <a:pos x="T4" y="T5"/>
                </a:cxn>
              </a:cxnLst>
              <a:rect l="T9" t="T10" r="T11" b="T12"/>
              <a:pathLst>
                <a:path w="245" h="102">
                  <a:moveTo>
                    <a:pt x="138" y="0"/>
                  </a:moveTo>
                  <a:lnTo>
                    <a:pt x="244" y="61"/>
                  </a:lnTo>
                  <a:lnTo>
                    <a:pt x="0" y="101"/>
                  </a:lnTo>
                </a:path>
              </a:pathLst>
            </a:custGeom>
            <a:solidFill>
              <a:schemeClr val="bg1"/>
            </a:solidFill>
            <a:ln w="12700" cap="rnd">
              <a:solidFill>
                <a:srgbClr val="000000"/>
              </a:solidFill>
              <a:round/>
              <a:headEnd/>
              <a:tailEnd/>
            </a:ln>
          </p:spPr>
          <p:txBody>
            <a:bodyPr/>
            <a:lstStyle/>
            <a:p>
              <a:endParaRPr lang="fr-FR"/>
            </a:p>
          </p:txBody>
        </p:sp>
        <p:sp>
          <p:nvSpPr>
            <p:cNvPr id="37912" name="Freeform 71">
              <a:extLst>
                <a:ext uri="{FF2B5EF4-FFF2-40B4-BE49-F238E27FC236}">
                  <a16:creationId xmlns:a16="http://schemas.microsoft.com/office/drawing/2014/main" id="{9A1007B9-4845-36F0-1C23-8F4C887FB890}"/>
                </a:ext>
              </a:extLst>
            </p:cNvPr>
            <p:cNvSpPr>
              <a:spLocks/>
            </p:cNvSpPr>
            <p:nvPr/>
          </p:nvSpPr>
          <p:spPr bwMode="auto">
            <a:xfrm>
              <a:off x="5842" y="1123"/>
              <a:ext cx="248" cy="96"/>
            </a:xfrm>
            <a:custGeom>
              <a:avLst/>
              <a:gdLst>
                <a:gd name="T0" fmla="*/ 119 w 248"/>
                <a:gd name="T1" fmla="*/ 0 h 96"/>
                <a:gd name="T2" fmla="*/ 0 w 248"/>
                <a:gd name="T3" fmla="*/ 61 h 96"/>
                <a:gd name="T4" fmla="*/ 247 w 248"/>
                <a:gd name="T5" fmla="*/ 95 h 96"/>
                <a:gd name="T6" fmla="*/ 0 60000 65536"/>
                <a:gd name="T7" fmla="*/ 0 60000 65536"/>
                <a:gd name="T8" fmla="*/ 0 60000 65536"/>
                <a:gd name="T9" fmla="*/ 0 w 248"/>
                <a:gd name="T10" fmla="*/ 0 h 96"/>
                <a:gd name="T11" fmla="*/ 248 w 248"/>
                <a:gd name="T12" fmla="*/ 96 h 96"/>
              </a:gdLst>
              <a:ahLst/>
              <a:cxnLst>
                <a:cxn ang="T6">
                  <a:pos x="T0" y="T1"/>
                </a:cxn>
                <a:cxn ang="T7">
                  <a:pos x="T2" y="T3"/>
                </a:cxn>
                <a:cxn ang="T8">
                  <a:pos x="T4" y="T5"/>
                </a:cxn>
              </a:cxnLst>
              <a:rect l="T9" t="T10" r="T11" b="T12"/>
              <a:pathLst>
                <a:path w="248" h="96">
                  <a:moveTo>
                    <a:pt x="119" y="0"/>
                  </a:moveTo>
                  <a:lnTo>
                    <a:pt x="0" y="61"/>
                  </a:lnTo>
                  <a:lnTo>
                    <a:pt x="247" y="95"/>
                  </a:lnTo>
                </a:path>
              </a:pathLst>
            </a:custGeom>
            <a:solidFill>
              <a:schemeClr val="bg1"/>
            </a:solidFill>
            <a:ln w="12700" cap="rnd">
              <a:solidFill>
                <a:srgbClr val="000000"/>
              </a:solidFill>
              <a:round/>
              <a:headEnd/>
              <a:tailEnd/>
            </a:ln>
          </p:spPr>
          <p:txBody>
            <a:bodyPr/>
            <a:lstStyle/>
            <a:p>
              <a:endParaRPr lang="fr-FR"/>
            </a:p>
          </p:txBody>
        </p:sp>
        <p:sp>
          <p:nvSpPr>
            <p:cNvPr id="37913" name="Line 72">
              <a:extLst>
                <a:ext uri="{FF2B5EF4-FFF2-40B4-BE49-F238E27FC236}">
                  <a16:creationId xmlns:a16="http://schemas.microsoft.com/office/drawing/2014/main" id="{F1D00FFE-C452-CB2D-E0F8-A4132EDC5D13}"/>
                </a:ext>
              </a:extLst>
            </p:cNvPr>
            <p:cNvSpPr>
              <a:spLocks noChangeShapeType="1"/>
            </p:cNvSpPr>
            <p:nvPr/>
          </p:nvSpPr>
          <p:spPr bwMode="auto">
            <a:xfrm flipV="1">
              <a:off x="4968" y="1203"/>
              <a:ext cx="88"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914" name="Line 73">
              <a:extLst>
                <a:ext uri="{FF2B5EF4-FFF2-40B4-BE49-F238E27FC236}">
                  <a16:creationId xmlns:a16="http://schemas.microsoft.com/office/drawing/2014/main" id="{ABAF254D-7C92-145A-33BC-3F29FAE93612}"/>
                </a:ext>
              </a:extLst>
            </p:cNvPr>
            <p:cNvSpPr>
              <a:spLocks noChangeShapeType="1"/>
            </p:cNvSpPr>
            <p:nvPr/>
          </p:nvSpPr>
          <p:spPr bwMode="auto">
            <a:xfrm flipV="1">
              <a:off x="5859" y="1127"/>
              <a:ext cx="43" cy="3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915" name="Line 74">
              <a:extLst>
                <a:ext uri="{FF2B5EF4-FFF2-40B4-BE49-F238E27FC236}">
                  <a16:creationId xmlns:a16="http://schemas.microsoft.com/office/drawing/2014/main" id="{BBEA7AEE-837D-0869-02C1-A754B7EB8961}"/>
                </a:ext>
              </a:extLst>
            </p:cNvPr>
            <p:cNvSpPr>
              <a:spLocks noChangeShapeType="1"/>
            </p:cNvSpPr>
            <p:nvPr/>
          </p:nvSpPr>
          <p:spPr bwMode="auto">
            <a:xfrm>
              <a:off x="5445" y="1121"/>
              <a:ext cx="209" cy="3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916" name="Line 75">
              <a:extLst>
                <a:ext uri="{FF2B5EF4-FFF2-40B4-BE49-F238E27FC236}">
                  <a16:creationId xmlns:a16="http://schemas.microsoft.com/office/drawing/2014/main" id="{04A7DFA3-8734-DA9B-8837-58C90157D7A8}"/>
                </a:ext>
              </a:extLst>
            </p:cNvPr>
            <p:cNvSpPr>
              <a:spLocks noChangeShapeType="1"/>
            </p:cNvSpPr>
            <p:nvPr/>
          </p:nvSpPr>
          <p:spPr bwMode="auto">
            <a:xfrm>
              <a:off x="5244" y="1243"/>
              <a:ext cx="207" cy="19"/>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917" name="Line 76">
              <a:extLst>
                <a:ext uri="{FF2B5EF4-FFF2-40B4-BE49-F238E27FC236}">
                  <a16:creationId xmlns:a16="http://schemas.microsoft.com/office/drawing/2014/main" id="{C18FC621-5E24-A991-4B70-3F2515396B02}"/>
                </a:ext>
              </a:extLst>
            </p:cNvPr>
            <p:cNvSpPr>
              <a:spLocks noChangeShapeType="1"/>
            </p:cNvSpPr>
            <p:nvPr/>
          </p:nvSpPr>
          <p:spPr bwMode="auto">
            <a:xfrm>
              <a:off x="5235" y="2294"/>
              <a:ext cx="220" cy="36"/>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918" name="Freeform 77">
              <a:extLst>
                <a:ext uri="{FF2B5EF4-FFF2-40B4-BE49-F238E27FC236}">
                  <a16:creationId xmlns:a16="http://schemas.microsoft.com/office/drawing/2014/main" id="{BC4390D6-D1E1-BBED-ABE6-13275DFBE157}"/>
                </a:ext>
              </a:extLst>
            </p:cNvPr>
            <p:cNvSpPr>
              <a:spLocks/>
            </p:cNvSpPr>
            <p:nvPr/>
          </p:nvSpPr>
          <p:spPr bwMode="auto">
            <a:xfrm>
              <a:off x="5462" y="1216"/>
              <a:ext cx="5" cy="5"/>
            </a:xfrm>
            <a:custGeom>
              <a:avLst/>
              <a:gdLst>
                <a:gd name="T0" fmla="*/ 4 w 5"/>
                <a:gd name="T1" fmla="*/ 4 h 5"/>
                <a:gd name="T2" fmla="*/ 4 w 5"/>
                <a:gd name="T3" fmla="*/ 0 h 5"/>
                <a:gd name="T4" fmla="*/ 0 w 5"/>
                <a:gd name="T5" fmla="*/ 0 h 5"/>
                <a:gd name="T6" fmla="*/ 0 w 5"/>
                <a:gd name="T7" fmla="*/ 4 h 5"/>
                <a:gd name="T8" fmla="*/ 4 w 5"/>
                <a:gd name="T9" fmla="*/ 4 h 5"/>
                <a:gd name="T10" fmla="*/ 0 60000 65536"/>
                <a:gd name="T11" fmla="*/ 0 60000 65536"/>
                <a:gd name="T12" fmla="*/ 0 60000 65536"/>
                <a:gd name="T13" fmla="*/ 0 60000 65536"/>
                <a:gd name="T14" fmla="*/ 0 60000 65536"/>
                <a:gd name="T15" fmla="*/ 0 w 5"/>
                <a:gd name="T16" fmla="*/ 0 h 5"/>
                <a:gd name="T17" fmla="*/ 5 w 5"/>
                <a:gd name="T18" fmla="*/ 5 h 5"/>
              </a:gdLst>
              <a:ahLst/>
              <a:cxnLst>
                <a:cxn ang="T10">
                  <a:pos x="T0" y="T1"/>
                </a:cxn>
                <a:cxn ang="T11">
                  <a:pos x="T2" y="T3"/>
                </a:cxn>
                <a:cxn ang="T12">
                  <a:pos x="T4" y="T5"/>
                </a:cxn>
                <a:cxn ang="T13">
                  <a:pos x="T6" y="T7"/>
                </a:cxn>
                <a:cxn ang="T14">
                  <a:pos x="T8" y="T9"/>
                </a:cxn>
              </a:cxnLst>
              <a:rect l="T15" t="T16" r="T17" b="T18"/>
              <a:pathLst>
                <a:path w="5" h="5">
                  <a:moveTo>
                    <a:pt x="4" y="4"/>
                  </a:moveTo>
                  <a:lnTo>
                    <a:pt x="4" y="0"/>
                  </a:lnTo>
                  <a:lnTo>
                    <a:pt x="0" y="0"/>
                  </a:lnTo>
                  <a:lnTo>
                    <a:pt x="0" y="4"/>
                  </a:lnTo>
                  <a:lnTo>
                    <a:pt x="4" y="4"/>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37919" name="Freeform 78">
              <a:extLst>
                <a:ext uri="{FF2B5EF4-FFF2-40B4-BE49-F238E27FC236}">
                  <a16:creationId xmlns:a16="http://schemas.microsoft.com/office/drawing/2014/main" id="{01ED1E48-08D5-A51C-E6D7-DA4544BB866C}"/>
                </a:ext>
              </a:extLst>
            </p:cNvPr>
            <p:cNvSpPr>
              <a:spLocks/>
            </p:cNvSpPr>
            <p:nvPr/>
          </p:nvSpPr>
          <p:spPr bwMode="auto">
            <a:xfrm>
              <a:off x="5466" y="1226"/>
              <a:ext cx="191" cy="1130"/>
            </a:xfrm>
            <a:custGeom>
              <a:avLst/>
              <a:gdLst>
                <a:gd name="T0" fmla="*/ 0 w 191"/>
                <a:gd name="T1" fmla="*/ 1045 h 1130"/>
                <a:gd name="T2" fmla="*/ 2 w 191"/>
                <a:gd name="T3" fmla="*/ 1053 h 1130"/>
                <a:gd name="T4" fmla="*/ 6 w 191"/>
                <a:gd name="T5" fmla="*/ 1056 h 1130"/>
                <a:gd name="T6" fmla="*/ 12 w 191"/>
                <a:gd name="T7" fmla="*/ 1064 h 1130"/>
                <a:gd name="T8" fmla="*/ 16 w 191"/>
                <a:gd name="T9" fmla="*/ 1070 h 1130"/>
                <a:gd name="T10" fmla="*/ 22 w 191"/>
                <a:gd name="T11" fmla="*/ 1074 h 1130"/>
                <a:gd name="T12" fmla="*/ 26 w 191"/>
                <a:gd name="T13" fmla="*/ 1079 h 1130"/>
                <a:gd name="T14" fmla="*/ 34 w 191"/>
                <a:gd name="T15" fmla="*/ 1081 h 1130"/>
                <a:gd name="T16" fmla="*/ 38 w 191"/>
                <a:gd name="T17" fmla="*/ 1087 h 1130"/>
                <a:gd name="T18" fmla="*/ 47 w 191"/>
                <a:gd name="T19" fmla="*/ 1089 h 1130"/>
                <a:gd name="T20" fmla="*/ 54 w 191"/>
                <a:gd name="T21" fmla="*/ 1097 h 1130"/>
                <a:gd name="T22" fmla="*/ 66 w 191"/>
                <a:gd name="T23" fmla="*/ 1098 h 1130"/>
                <a:gd name="T24" fmla="*/ 71 w 191"/>
                <a:gd name="T25" fmla="*/ 1102 h 1130"/>
                <a:gd name="T26" fmla="*/ 79 w 191"/>
                <a:gd name="T27" fmla="*/ 1104 h 1130"/>
                <a:gd name="T28" fmla="*/ 86 w 191"/>
                <a:gd name="T29" fmla="*/ 1108 h 1130"/>
                <a:gd name="T30" fmla="*/ 97 w 191"/>
                <a:gd name="T31" fmla="*/ 1110 h 1130"/>
                <a:gd name="T32" fmla="*/ 101 w 191"/>
                <a:gd name="T33" fmla="*/ 1114 h 1130"/>
                <a:gd name="T34" fmla="*/ 117 w 191"/>
                <a:gd name="T35" fmla="*/ 1116 h 1130"/>
                <a:gd name="T36" fmla="*/ 121 w 191"/>
                <a:gd name="T37" fmla="*/ 1119 h 1130"/>
                <a:gd name="T38" fmla="*/ 138 w 191"/>
                <a:gd name="T39" fmla="*/ 1121 h 1130"/>
                <a:gd name="T40" fmla="*/ 147 w 191"/>
                <a:gd name="T41" fmla="*/ 1125 h 1130"/>
                <a:gd name="T42" fmla="*/ 172 w 191"/>
                <a:gd name="T43" fmla="*/ 1127 h 1130"/>
                <a:gd name="T44" fmla="*/ 190 w 191"/>
                <a:gd name="T45" fmla="*/ 77 h 1130"/>
                <a:gd name="T46" fmla="*/ 166 w 191"/>
                <a:gd name="T47" fmla="*/ 75 h 1130"/>
                <a:gd name="T48" fmla="*/ 157 w 191"/>
                <a:gd name="T49" fmla="*/ 71 h 1130"/>
                <a:gd name="T50" fmla="*/ 135 w 191"/>
                <a:gd name="T51" fmla="*/ 69 h 1130"/>
                <a:gd name="T52" fmla="*/ 125 w 191"/>
                <a:gd name="T53" fmla="*/ 65 h 1130"/>
                <a:gd name="T54" fmla="*/ 112 w 191"/>
                <a:gd name="T55" fmla="*/ 63 h 1130"/>
                <a:gd name="T56" fmla="*/ 105 w 191"/>
                <a:gd name="T57" fmla="*/ 59 h 1130"/>
                <a:gd name="T58" fmla="*/ 91 w 191"/>
                <a:gd name="T59" fmla="*/ 57 h 1130"/>
                <a:gd name="T60" fmla="*/ 84 w 191"/>
                <a:gd name="T61" fmla="*/ 54 h 1130"/>
                <a:gd name="T62" fmla="*/ 71 w 191"/>
                <a:gd name="T63" fmla="*/ 50 h 1130"/>
                <a:gd name="T64" fmla="*/ 67 w 191"/>
                <a:gd name="T65" fmla="*/ 46 h 1130"/>
                <a:gd name="T66" fmla="*/ 54 w 191"/>
                <a:gd name="T67" fmla="*/ 42 h 1130"/>
                <a:gd name="T68" fmla="*/ 48 w 191"/>
                <a:gd name="T69" fmla="*/ 38 h 1130"/>
                <a:gd name="T70" fmla="*/ 40 w 191"/>
                <a:gd name="T71" fmla="*/ 35 h 1130"/>
                <a:gd name="T72" fmla="*/ 36 w 191"/>
                <a:gd name="T73" fmla="*/ 31 h 1130"/>
                <a:gd name="T74" fmla="*/ 28 w 191"/>
                <a:gd name="T75" fmla="*/ 27 h 1130"/>
                <a:gd name="T76" fmla="*/ 19 w 191"/>
                <a:gd name="T77" fmla="*/ 19 h 1130"/>
                <a:gd name="T78" fmla="*/ 14 w 191"/>
                <a:gd name="T79" fmla="*/ 15 h 1130"/>
                <a:gd name="T80" fmla="*/ 10 w 191"/>
                <a:gd name="T81" fmla="*/ 8 h 1130"/>
                <a:gd name="T82" fmla="*/ 4 w 191"/>
                <a:gd name="T83" fmla="*/ 4 h 113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91"/>
                <a:gd name="T127" fmla="*/ 0 h 1130"/>
                <a:gd name="T128" fmla="*/ 191 w 191"/>
                <a:gd name="T129" fmla="*/ 1130 h 113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91" h="1130">
                  <a:moveTo>
                    <a:pt x="2" y="0"/>
                  </a:moveTo>
                  <a:lnTo>
                    <a:pt x="2" y="1045"/>
                  </a:lnTo>
                  <a:lnTo>
                    <a:pt x="0" y="1045"/>
                  </a:lnTo>
                  <a:lnTo>
                    <a:pt x="0" y="1049"/>
                  </a:lnTo>
                  <a:lnTo>
                    <a:pt x="2" y="1049"/>
                  </a:lnTo>
                  <a:lnTo>
                    <a:pt x="2" y="1053"/>
                  </a:lnTo>
                  <a:lnTo>
                    <a:pt x="4" y="1053"/>
                  </a:lnTo>
                  <a:lnTo>
                    <a:pt x="4" y="1056"/>
                  </a:lnTo>
                  <a:lnTo>
                    <a:pt x="6" y="1056"/>
                  </a:lnTo>
                  <a:lnTo>
                    <a:pt x="8" y="1060"/>
                  </a:lnTo>
                  <a:lnTo>
                    <a:pt x="10" y="1064"/>
                  </a:lnTo>
                  <a:lnTo>
                    <a:pt x="12" y="1064"/>
                  </a:lnTo>
                  <a:lnTo>
                    <a:pt x="12" y="1066"/>
                  </a:lnTo>
                  <a:lnTo>
                    <a:pt x="16" y="1066"/>
                  </a:lnTo>
                  <a:lnTo>
                    <a:pt x="16" y="1070"/>
                  </a:lnTo>
                  <a:lnTo>
                    <a:pt x="17" y="1070"/>
                  </a:lnTo>
                  <a:lnTo>
                    <a:pt x="19" y="1074"/>
                  </a:lnTo>
                  <a:lnTo>
                    <a:pt x="22" y="1074"/>
                  </a:lnTo>
                  <a:lnTo>
                    <a:pt x="24" y="1077"/>
                  </a:lnTo>
                  <a:lnTo>
                    <a:pt x="26" y="1077"/>
                  </a:lnTo>
                  <a:lnTo>
                    <a:pt x="26" y="1079"/>
                  </a:lnTo>
                  <a:lnTo>
                    <a:pt x="30" y="1079"/>
                  </a:lnTo>
                  <a:lnTo>
                    <a:pt x="30" y="1081"/>
                  </a:lnTo>
                  <a:lnTo>
                    <a:pt x="34" y="1081"/>
                  </a:lnTo>
                  <a:lnTo>
                    <a:pt x="36" y="1085"/>
                  </a:lnTo>
                  <a:lnTo>
                    <a:pt x="38" y="1085"/>
                  </a:lnTo>
                  <a:lnTo>
                    <a:pt x="38" y="1087"/>
                  </a:lnTo>
                  <a:lnTo>
                    <a:pt x="42" y="1087"/>
                  </a:lnTo>
                  <a:lnTo>
                    <a:pt x="42" y="1089"/>
                  </a:lnTo>
                  <a:lnTo>
                    <a:pt x="47" y="1089"/>
                  </a:lnTo>
                  <a:lnTo>
                    <a:pt x="48" y="1093"/>
                  </a:lnTo>
                  <a:lnTo>
                    <a:pt x="52" y="1093"/>
                  </a:lnTo>
                  <a:lnTo>
                    <a:pt x="54" y="1097"/>
                  </a:lnTo>
                  <a:lnTo>
                    <a:pt x="62" y="1097"/>
                  </a:lnTo>
                  <a:lnTo>
                    <a:pt x="62" y="1098"/>
                  </a:lnTo>
                  <a:lnTo>
                    <a:pt x="66" y="1098"/>
                  </a:lnTo>
                  <a:lnTo>
                    <a:pt x="66" y="1100"/>
                  </a:lnTo>
                  <a:lnTo>
                    <a:pt x="71" y="1100"/>
                  </a:lnTo>
                  <a:lnTo>
                    <a:pt x="71" y="1102"/>
                  </a:lnTo>
                  <a:lnTo>
                    <a:pt x="75" y="1102"/>
                  </a:lnTo>
                  <a:lnTo>
                    <a:pt x="75" y="1104"/>
                  </a:lnTo>
                  <a:lnTo>
                    <a:pt x="79" y="1104"/>
                  </a:lnTo>
                  <a:lnTo>
                    <a:pt x="79" y="1106"/>
                  </a:lnTo>
                  <a:lnTo>
                    <a:pt x="86" y="1106"/>
                  </a:lnTo>
                  <a:lnTo>
                    <a:pt x="86" y="1108"/>
                  </a:lnTo>
                  <a:lnTo>
                    <a:pt x="90" y="1108"/>
                  </a:lnTo>
                  <a:lnTo>
                    <a:pt x="90" y="1110"/>
                  </a:lnTo>
                  <a:lnTo>
                    <a:pt x="97" y="1110"/>
                  </a:lnTo>
                  <a:lnTo>
                    <a:pt x="97" y="1112"/>
                  </a:lnTo>
                  <a:lnTo>
                    <a:pt x="101" y="1112"/>
                  </a:lnTo>
                  <a:lnTo>
                    <a:pt x="101" y="1114"/>
                  </a:lnTo>
                  <a:lnTo>
                    <a:pt x="109" y="1114"/>
                  </a:lnTo>
                  <a:lnTo>
                    <a:pt x="109" y="1116"/>
                  </a:lnTo>
                  <a:lnTo>
                    <a:pt x="117" y="1116"/>
                  </a:lnTo>
                  <a:lnTo>
                    <a:pt x="117" y="1118"/>
                  </a:lnTo>
                  <a:lnTo>
                    <a:pt x="121" y="1118"/>
                  </a:lnTo>
                  <a:lnTo>
                    <a:pt x="121" y="1119"/>
                  </a:lnTo>
                  <a:lnTo>
                    <a:pt x="131" y="1119"/>
                  </a:lnTo>
                  <a:lnTo>
                    <a:pt x="131" y="1121"/>
                  </a:lnTo>
                  <a:lnTo>
                    <a:pt x="138" y="1121"/>
                  </a:lnTo>
                  <a:lnTo>
                    <a:pt x="138" y="1123"/>
                  </a:lnTo>
                  <a:lnTo>
                    <a:pt x="147" y="1123"/>
                  </a:lnTo>
                  <a:lnTo>
                    <a:pt x="147" y="1125"/>
                  </a:lnTo>
                  <a:lnTo>
                    <a:pt x="157" y="1125"/>
                  </a:lnTo>
                  <a:lnTo>
                    <a:pt x="157" y="1127"/>
                  </a:lnTo>
                  <a:lnTo>
                    <a:pt x="172" y="1127"/>
                  </a:lnTo>
                  <a:lnTo>
                    <a:pt x="172" y="1129"/>
                  </a:lnTo>
                  <a:lnTo>
                    <a:pt x="190" y="1129"/>
                  </a:lnTo>
                  <a:lnTo>
                    <a:pt x="190" y="77"/>
                  </a:lnTo>
                  <a:lnTo>
                    <a:pt x="175" y="77"/>
                  </a:lnTo>
                  <a:lnTo>
                    <a:pt x="175" y="75"/>
                  </a:lnTo>
                  <a:lnTo>
                    <a:pt x="166" y="75"/>
                  </a:lnTo>
                  <a:lnTo>
                    <a:pt x="166" y="73"/>
                  </a:lnTo>
                  <a:lnTo>
                    <a:pt x="157" y="73"/>
                  </a:lnTo>
                  <a:lnTo>
                    <a:pt x="157" y="71"/>
                  </a:lnTo>
                  <a:lnTo>
                    <a:pt x="142" y="71"/>
                  </a:lnTo>
                  <a:lnTo>
                    <a:pt x="142" y="69"/>
                  </a:lnTo>
                  <a:lnTo>
                    <a:pt x="135" y="69"/>
                  </a:lnTo>
                  <a:lnTo>
                    <a:pt x="135" y="67"/>
                  </a:lnTo>
                  <a:lnTo>
                    <a:pt x="125" y="67"/>
                  </a:lnTo>
                  <a:lnTo>
                    <a:pt x="125" y="65"/>
                  </a:lnTo>
                  <a:lnTo>
                    <a:pt x="121" y="65"/>
                  </a:lnTo>
                  <a:lnTo>
                    <a:pt x="121" y="63"/>
                  </a:lnTo>
                  <a:lnTo>
                    <a:pt x="112" y="63"/>
                  </a:lnTo>
                  <a:lnTo>
                    <a:pt x="112" y="61"/>
                  </a:lnTo>
                  <a:lnTo>
                    <a:pt x="105" y="61"/>
                  </a:lnTo>
                  <a:lnTo>
                    <a:pt x="105" y="59"/>
                  </a:lnTo>
                  <a:lnTo>
                    <a:pt x="101" y="59"/>
                  </a:lnTo>
                  <a:lnTo>
                    <a:pt x="101" y="57"/>
                  </a:lnTo>
                  <a:lnTo>
                    <a:pt x="91" y="57"/>
                  </a:lnTo>
                  <a:lnTo>
                    <a:pt x="91" y="56"/>
                  </a:lnTo>
                  <a:lnTo>
                    <a:pt x="84" y="56"/>
                  </a:lnTo>
                  <a:lnTo>
                    <a:pt x="84" y="54"/>
                  </a:lnTo>
                  <a:lnTo>
                    <a:pt x="80" y="54"/>
                  </a:lnTo>
                  <a:lnTo>
                    <a:pt x="79" y="50"/>
                  </a:lnTo>
                  <a:lnTo>
                    <a:pt x="71" y="50"/>
                  </a:lnTo>
                  <a:lnTo>
                    <a:pt x="71" y="48"/>
                  </a:lnTo>
                  <a:lnTo>
                    <a:pt x="67" y="48"/>
                  </a:lnTo>
                  <a:lnTo>
                    <a:pt x="67" y="46"/>
                  </a:lnTo>
                  <a:lnTo>
                    <a:pt x="60" y="46"/>
                  </a:lnTo>
                  <a:lnTo>
                    <a:pt x="58" y="42"/>
                  </a:lnTo>
                  <a:lnTo>
                    <a:pt x="54" y="42"/>
                  </a:lnTo>
                  <a:lnTo>
                    <a:pt x="54" y="40"/>
                  </a:lnTo>
                  <a:lnTo>
                    <a:pt x="48" y="40"/>
                  </a:lnTo>
                  <a:lnTo>
                    <a:pt x="48" y="38"/>
                  </a:lnTo>
                  <a:lnTo>
                    <a:pt x="45" y="38"/>
                  </a:lnTo>
                  <a:lnTo>
                    <a:pt x="44" y="35"/>
                  </a:lnTo>
                  <a:lnTo>
                    <a:pt x="40" y="35"/>
                  </a:lnTo>
                  <a:lnTo>
                    <a:pt x="40" y="33"/>
                  </a:lnTo>
                  <a:lnTo>
                    <a:pt x="36" y="33"/>
                  </a:lnTo>
                  <a:lnTo>
                    <a:pt x="36" y="31"/>
                  </a:lnTo>
                  <a:lnTo>
                    <a:pt x="32" y="31"/>
                  </a:lnTo>
                  <a:lnTo>
                    <a:pt x="30" y="27"/>
                  </a:lnTo>
                  <a:lnTo>
                    <a:pt x="28" y="27"/>
                  </a:lnTo>
                  <a:lnTo>
                    <a:pt x="26" y="23"/>
                  </a:lnTo>
                  <a:lnTo>
                    <a:pt x="21" y="23"/>
                  </a:lnTo>
                  <a:lnTo>
                    <a:pt x="19" y="19"/>
                  </a:lnTo>
                  <a:lnTo>
                    <a:pt x="17" y="19"/>
                  </a:lnTo>
                  <a:lnTo>
                    <a:pt x="16" y="15"/>
                  </a:lnTo>
                  <a:lnTo>
                    <a:pt x="14" y="15"/>
                  </a:lnTo>
                  <a:lnTo>
                    <a:pt x="14" y="12"/>
                  </a:lnTo>
                  <a:lnTo>
                    <a:pt x="12" y="12"/>
                  </a:lnTo>
                  <a:lnTo>
                    <a:pt x="10" y="8"/>
                  </a:lnTo>
                  <a:lnTo>
                    <a:pt x="6" y="8"/>
                  </a:lnTo>
                  <a:lnTo>
                    <a:pt x="6" y="4"/>
                  </a:lnTo>
                  <a:lnTo>
                    <a:pt x="4" y="4"/>
                  </a:lnTo>
                  <a:lnTo>
                    <a:pt x="4" y="0"/>
                  </a:lnTo>
                  <a:lnTo>
                    <a:pt x="2"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37920" name="Freeform 79">
              <a:extLst>
                <a:ext uri="{FF2B5EF4-FFF2-40B4-BE49-F238E27FC236}">
                  <a16:creationId xmlns:a16="http://schemas.microsoft.com/office/drawing/2014/main" id="{D742627C-F12A-F27D-D522-D14E8EAE8DA9}"/>
                </a:ext>
              </a:extLst>
            </p:cNvPr>
            <p:cNvSpPr>
              <a:spLocks/>
            </p:cNvSpPr>
            <p:nvPr/>
          </p:nvSpPr>
          <p:spPr bwMode="auto">
            <a:xfrm>
              <a:off x="5466" y="1218"/>
              <a:ext cx="197" cy="1144"/>
            </a:xfrm>
            <a:custGeom>
              <a:avLst/>
              <a:gdLst>
                <a:gd name="T0" fmla="*/ 2 w 197"/>
                <a:gd name="T1" fmla="*/ 4 h 1144"/>
                <a:gd name="T2" fmla="*/ 4 w 197"/>
                <a:gd name="T3" fmla="*/ 8 h 1144"/>
                <a:gd name="T4" fmla="*/ 6 w 197"/>
                <a:gd name="T5" fmla="*/ 12 h 1144"/>
                <a:gd name="T6" fmla="*/ 8 w 197"/>
                <a:gd name="T7" fmla="*/ 16 h 1144"/>
                <a:gd name="T8" fmla="*/ 14 w 197"/>
                <a:gd name="T9" fmla="*/ 20 h 1144"/>
                <a:gd name="T10" fmla="*/ 23 w 197"/>
                <a:gd name="T11" fmla="*/ 31 h 1144"/>
                <a:gd name="T12" fmla="*/ 33 w 197"/>
                <a:gd name="T13" fmla="*/ 37 h 1144"/>
                <a:gd name="T14" fmla="*/ 39 w 197"/>
                <a:gd name="T15" fmla="*/ 41 h 1144"/>
                <a:gd name="T16" fmla="*/ 45 w 197"/>
                <a:gd name="T17" fmla="*/ 43 h 1144"/>
                <a:gd name="T18" fmla="*/ 50 w 197"/>
                <a:gd name="T19" fmla="*/ 46 h 1144"/>
                <a:gd name="T20" fmla="*/ 56 w 197"/>
                <a:gd name="T21" fmla="*/ 48 h 1144"/>
                <a:gd name="T22" fmla="*/ 62 w 197"/>
                <a:gd name="T23" fmla="*/ 52 h 1144"/>
                <a:gd name="T24" fmla="*/ 69 w 197"/>
                <a:gd name="T25" fmla="*/ 54 h 1144"/>
                <a:gd name="T26" fmla="*/ 77 w 197"/>
                <a:gd name="T27" fmla="*/ 58 h 1144"/>
                <a:gd name="T28" fmla="*/ 83 w 197"/>
                <a:gd name="T29" fmla="*/ 60 h 1144"/>
                <a:gd name="T30" fmla="*/ 91 w 197"/>
                <a:gd name="T31" fmla="*/ 64 h 1144"/>
                <a:gd name="T32" fmla="*/ 100 w 197"/>
                <a:gd name="T33" fmla="*/ 65 h 1144"/>
                <a:gd name="T34" fmla="*/ 108 w 197"/>
                <a:gd name="T35" fmla="*/ 67 h 1144"/>
                <a:gd name="T36" fmla="*/ 116 w 197"/>
                <a:gd name="T37" fmla="*/ 69 h 1144"/>
                <a:gd name="T38" fmla="*/ 125 w 197"/>
                <a:gd name="T39" fmla="*/ 71 h 1144"/>
                <a:gd name="T40" fmla="*/ 133 w 197"/>
                <a:gd name="T41" fmla="*/ 75 h 1144"/>
                <a:gd name="T42" fmla="*/ 142 w 197"/>
                <a:gd name="T43" fmla="*/ 77 h 1144"/>
                <a:gd name="T44" fmla="*/ 152 w 197"/>
                <a:gd name="T45" fmla="*/ 79 h 1144"/>
                <a:gd name="T46" fmla="*/ 165 w 197"/>
                <a:gd name="T47" fmla="*/ 81 h 1144"/>
                <a:gd name="T48" fmla="*/ 175 w 197"/>
                <a:gd name="T49" fmla="*/ 83 h 1144"/>
                <a:gd name="T50" fmla="*/ 185 w 197"/>
                <a:gd name="T51" fmla="*/ 85 h 1144"/>
                <a:gd name="T52" fmla="*/ 196 w 197"/>
                <a:gd name="T53" fmla="*/ 86 h 1144"/>
                <a:gd name="T54" fmla="*/ 196 w 197"/>
                <a:gd name="T55" fmla="*/ 1143 h 1144"/>
                <a:gd name="T56" fmla="*/ 181 w 197"/>
                <a:gd name="T57" fmla="*/ 1141 h 1144"/>
                <a:gd name="T58" fmla="*/ 171 w 197"/>
                <a:gd name="T59" fmla="*/ 1139 h 1144"/>
                <a:gd name="T60" fmla="*/ 158 w 197"/>
                <a:gd name="T61" fmla="*/ 1137 h 1144"/>
                <a:gd name="T62" fmla="*/ 148 w 197"/>
                <a:gd name="T63" fmla="*/ 1135 h 1144"/>
                <a:gd name="T64" fmla="*/ 139 w 197"/>
                <a:gd name="T65" fmla="*/ 1133 h 1144"/>
                <a:gd name="T66" fmla="*/ 129 w 197"/>
                <a:gd name="T67" fmla="*/ 1132 h 1144"/>
                <a:gd name="T68" fmla="*/ 121 w 197"/>
                <a:gd name="T69" fmla="*/ 1130 h 1144"/>
                <a:gd name="T70" fmla="*/ 112 w 197"/>
                <a:gd name="T71" fmla="*/ 1128 h 1144"/>
                <a:gd name="T72" fmla="*/ 104 w 197"/>
                <a:gd name="T73" fmla="*/ 1126 h 1144"/>
                <a:gd name="T74" fmla="*/ 96 w 197"/>
                <a:gd name="T75" fmla="*/ 1122 h 1144"/>
                <a:gd name="T76" fmla="*/ 89 w 197"/>
                <a:gd name="T77" fmla="*/ 1120 h 1144"/>
                <a:gd name="T78" fmla="*/ 81 w 197"/>
                <a:gd name="T79" fmla="*/ 1118 h 1144"/>
                <a:gd name="T80" fmla="*/ 73 w 197"/>
                <a:gd name="T81" fmla="*/ 1114 h 1144"/>
                <a:gd name="T82" fmla="*/ 68 w 197"/>
                <a:gd name="T83" fmla="*/ 1112 h 1144"/>
                <a:gd name="T84" fmla="*/ 60 w 197"/>
                <a:gd name="T85" fmla="*/ 1109 h 1144"/>
                <a:gd name="T86" fmla="*/ 54 w 197"/>
                <a:gd name="T87" fmla="*/ 1107 h 1144"/>
                <a:gd name="T88" fmla="*/ 48 w 197"/>
                <a:gd name="T89" fmla="*/ 1103 h 1144"/>
                <a:gd name="T90" fmla="*/ 43 w 197"/>
                <a:gd name="T91" fmla="*/ 1101 h 1144"/>
                <a:gd name="T92" fmla="*/ 35 w 197"/>
                <a:gd name="T93" fmla="*/ 1095 h 1144"/>
                <a:gd name="T94" fmla="*/ 29 w 197"/>
                <a:gd name="T95" fmla="*/ 1091 h 1144"/>
                <a:gd name="T96" fmla="*/ 23 w 197"/>
                <a:gd name="T97" fmla="*/ 1088 h 1144"/>
                <a:gd name="T98" fmla="*/ 16 w 197"/>
                <a:gd name="T99" fmla="*/ 1082 h 1144"/>
                <a:gd name="T100" fmla="*/ 14 w 197"/>
                <a:gd name="T101" fmla="*/ 1078 h 1144"/>
                <a:gd name="T102" fmla="*/ 8 w 197"/>
                <a:gd name="T103" fmla="*/ 1074 h 1144"/>
                <a:gd name="T104" fmla="*/ 4 w 197"/>
                <a:gd name="T105" fmla="*/ 1068 h 1144"/>
                <a:gd name="T106" fmla="*/ 2 w 197"/>
                <a:gd name="T107" fmla="*/ 1065 h 1144"/>
                <a:gd name="T108" fmla="*/ 0 w 197"/>
                <a:gd name="T109" fmla="*/ 1061 h 1144"/>
                <a:gd name="T110" fmla="*/ 2 w 197"/>
                <a:gd name="T111" fmla="*/ 1059 h 1144"/>
                <a:gd name="T112" fmla="*/ 0 w 197"/>
                <a:gd name="T113" fmla="*/ 2 h 1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7"/>
                <a:gd name="T172" fmla="*/ 0 h 1144"/>
                <a:gd name="T173" fmla="*/ 197 w 197"/>
                <a:gd name="T174" fmla="*/ 1144 h 1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7" h="1144">
                  <a:moveTo>
                    <a:pt x="0" y="2"/>
                  </a:moveTo>
                  <a:lnTo>
                    <a:pt x="2" y="4"/>
                  </a:lnTo>
                  <a:lnTo>
                    <a:pt x="2" y="6"/>
                  </a:lnTo>
                  <a:lnTo>
                    <a:pt x="4" y="8"/>
                  </a:lnTo>
                  <a:lnTo>
                    <a:pt x="4" y="10"/>
                  </a:lnTo>
                  <a:lnTo>
                    <a:pt x="6" y="12"/>
                  </a:lnTo>
                  <a:lnTo>
                    <a:pt x="6" y="14"/>
                  </a:lnTo>
                  <a:lnTo>
                    <a:pt x="8" y="16"/>
                  </a:lnTo>
                  <a:lnTo>
                    <a:pt x="10" y="16"/>
                  </a:lnTo>
                  <a:lnTo>
                    <a:pt x="14" y="20"/>
                  </a:lnTo>
                  <a:lnTo>
                    <a:pt x="14" y="21"/>
                  </a:lnTo>
                  <a:lnTo>
                    <a:pt x="23" y="31"/>
                  </a:lnTo>
                  <a:lnTo>
                    <a:pt x="27" y="31"/>
                  </a:lnTo>
                  <a:lnTo>
                    <a:pt x="33" y="37"/>
                  </a:lnTo>
                  <a:lnTo>
                    <a:pt x="37" y="39"/>
                  </a:lnTo>
                  <a:lnTo>
                    <a:pt x="39" y="41"/>
                  </a:lnTo>
                  <a:lnTo>
                    <a:pt x="41" y="41"/>
                  </a:lnTo>
                  <a:lnTo>
                    <a:pt x="45" y="43"/>
                  </a:lnTo>
                  <a:lnTo>
                    <a:pt x="46" y="44"/>
                  </a:lnTo>
                  <a:lnTo>
                    <a:pt x="50" y="46"/>
                  </a:lnTo>
                  <a:lnTo>
                    <a:pt x="52" y="48"/>
                  </a:lnTo>
                  <a:lnTo>
                    <a:pt x="56" y="48"/>
                  </a:lnTo>
                  <a:lnTo>
                    <a:pt x="60" y="50"/>
                  </a:lnTo>
                  <a:lnTo>
                    <a:pt x="62" y="52"/>
                  </a:lnTo>
                  <a:lnTo>
                    <a:pt x="66" y="54"/>
                  </a:lnTo>
                  <a:lnTo>
                    <a:pt x="69" y="54"/>
                  </a:lnTo>
                  <a:lnTo>
                    <a:pt x="73" y="56"/>
                  </a:lnTo>
                  <a:lnTo>
                    <a:pt x="77" y="58"/>
                  </a:lnTo>
                  <a:lnTo>
                    <a:pt x="81" y="58"/>
                  </a:lnTo>
                  <a:lnTo>
                    <a:pt x="83" y="60"/>
                  </a:lnTo>
                  <a:lnTo>
                    <a:pt x="87" y="62"/>
                  </a:lnTo>
                  <a:lnTo>
                    <a:pt x="91" y="64"/>
                  </a:lnTo>
                  <a:lnTo>
                    <a:pt x="94" y="64"/>
                  </a:lnTo>
                  <a:lnTo>
                    <a:pt x="100" y="65"/>
                  </a:lnTo>
                  <a:lnTo>
                    <a:pt x="104" y="65"/>
                  </a:lnTo>
                  <a:lnTo>
                    <a:pt x="108" y="67"/>
                  </a:lnTo>
                  <a:lnTo>
                    <a:pt x="112" y="69"/>
                  </a:lnTo>
                  <a:lnTo>
                    <a:pt x="116" y="69"/>
                  </a:lnTo>
                  <a:lnTo>
                    <a:pt x="119" y="71"/>
                  </a:lnTo>
                  <a:lnTo>
                    <a:pt x="125" y="71"/>
                  </a:lnTo>
                  <a:lnTo>
                    <a:pt x="129" y="73"/>
                  </a:lnTo>
                  <a:lnTo>
                    <a:pt x="133" y="75"/>
                  </a:lnTo>
                  <a:lnTo>
                    <a:pt x="139" y="75"/>
                  </a:lnTo>
                  <a:lnTo>
                    <a:pt x="142" y="77"/>
                  </a:lnTo>
                  <a:lnTo>
                    <a:pt x="146" y="77"/>
                  </a:lnTo>
                  <a:lnTo>
                    <a:pt x="152" y="79"/>
                  </a:lnTo>
                  <a:lnTo>
                    <a:pt x="162" y="79"/>
                  </a:lnTo>
                  <a:lnTo>
                    <a:pt x="165" y="81"/>
                  </a:lnTo>
                  <a:lnTo>
                    <a:pt x="171" y="81"/>
                  </a:lnTo>
                  <a:lnTo>
                    <a:pt x="175" y="83"/>
                  </a:lnTo>
                  <a:lnTo>
                    <a:pt x="181" y="83"/>
                  </a:lnTo>
                  <a:lnTo>
                    <a:pt x="185" y="85"/>
                  </a:lnTo>
                  <a:lnTo>
                    <a:pt x="196" y="85"/>
                  </a:lnTo>
                  <a:lnTo>
                    <a:pt x="196" y="86"/>
                  </a:lnTo>
                  <a:lnTo>
                    <a:pt x="196" y="1141"/>
                  </a:lnTo>
                  <a:lnTo>
                    <a:pt x="196" y="1143"/>
                  </a:lnTo>
                  <a:lnTo>
                    <a:pt x="186" y="1143"/>
                  </a:lnTo>
                  <a:lnTo>
                    <a:pt x="181" y="1141"/>
                  </a:lnTo>
                  <a:lnTo>
                    <a:pt x="177" y="1141"/>
                  </a:lnTo>
                  <a:lnTo>
                    <a:pt x="171" y="1139"/>
                  </a:lnTo>
                  <a:lnTo>
                    <a:pt x="162" y="1139"/>
                  </a:lnTo>
                  <a:lnTo>
                    <a:pt x="158" y="1137"/>
                  </a:lnTo>
                  <a:lnTo>
                    <a:pt x="152" y="1137"/>
                  </a:lnTo>
                  <a:lnTo>
                    <a:pt x="148" y="1135"/>
                  </a:lnTo>
                  <a:lnTo>
                    <a:pt x="142" y="1135"/>
                  </a:lnTo>
                  <a:lnTo>
                    <a:pt x="139" y="1133"/>
                  </a:lnTo>
                  <a:lnTo>
                    <a:pt x="135" y="1133"/>
                  </a:lnTo>
                  <a:lnTo>
                    <a:pt x="129" y="1132"/>
                  </a:lnTo>
                  <a:lnTo>
                    <a:pt x="125" y="1132"/>
                  </a:lnTo>
                  <a:lnTo>
                    <a:pt x="121" y="1130"/>
                  </a:lnTo>
                  <a:lnTo>
                    <a:pt x="117" y="1128"/>
                  </a:lnTo>
                  <a:lnTo>
                    <a:pt x="112" y="1128"/>
                  </a:lnTo>
                  <a:lnTo>
                    <a:pt x="108" y="1126"/>
                  </a:lnTo>
                  <a:lnTo>
                    <a:pt x="104" y="1126"/>
                  </a:lnTo>
                  <a:lnTo>
                    <a:pt x="100" y="1124"/>
                  </a:lnTo>
                  <a:lnTo>
                    <a:pt x="96" y="1122"/>
                  </a:lnTo>
                  <a:lnTo>
                    <a:pt x="93" y="1122"/>
                  </a:lnTo>
                  <a:lnTo>
                    <a:pt x="89" y="1120"/>
                  </a:lnTo>
                  <a:lnTo>
                    <a:pt x="85" y="1118"/>
                  </a:lnTo>
                  <a:lnTo>
                    <a:pt x="81" y="1118"/>
                  </a:lnTo>
                  <a:lnTo>
                    <a:pt x="77" y="1116"/>
                  </a:lnTo>
                  <a:lnTo>
                    <a:pt x="73" y="1114"/>
                  </a:lnTo>
                  <a:lnTo>
                    <a:pt x="69" y="1112"/>
                  </a:lnTo>
                  <a:lnTo>
                    <a:pt x="68" y="1112"/>
                  </a:lnTo>
                  <a:lnTo>
                    <a:pt x="64" y="1111"/>
                  </a:lnTo>
                  <a:lnTo>
                    <a:pt x="60" y="1109"/>
                  </a:lnTo>
                  <a:lnTo>
                    <a:pt x="56" y="1109"/>
                  </a:lnTo>
                  <a:lnTo>
                    <a:pt x="54" y="1107"/>
                  </a:lnTo>
                  <a:lnTo>
                    <a:pt x="50" y="1105"/>
                  </a:lnTo>
                  <a:lnTo>
                    <a:pt x="48" y="1103"/>
                  </a:lnTo>
                  <a:lnTo>
                    <a:pt x="45" y="1101"/>
                  </a:lnTo>
                  <a:lnTo>
                    <a:pt x="43" y="1101"/>
                  </a:lnTo>
                  <a:lnTo>
                    <a:pt x="39" y="1099"/>
                  </a:lnTo>
                  <a:lnTo>
                    <a:pt x="35" y="1095"/>
                  </a:lnTo>
                  <a:lnTo>
                    <a:pt x="31" y="1093"/>
                  </a:lnTo>
                  <a:lnTo>
                    <a:pt x="29" y="1091"/>
                  </a:lnTo>
                  <a:lnTo>
                    <a:pt x="27" y="1091"/>
                  </a:lnTo>
                  <a:lnTo>
                    <a:pt x="23" y="1088"/>
                  </a:lnTo>
                  <a:lnTo>
                    <a:pt x="20" y="1086"/>
                  </a:lnTo>
                  <a:lnTo>
                    <a:pt x="16" y="1082"/>
                  </a:lnTo>
                  <a:lnTo>
                    <a:pt x="16" y="1080"/>
                  </a:lnTo>
                  <a:lnTo>
                    <a:pt x="14" y="1078"/>
                  </a:lnTo>
                  <a:lnTo>
                    <a:pt x="12" y="1078"/>
                  </a:lnTo>
                  <a:lnTo>
                    <a:pt x="8" y="1074"/>
                  </a:lnTo>
                  <a:lnTo>
                    <a:pt x="8" y="1072"/>
                  </a:lnTo>
                  <a:lnTo>
                    <a:pt x="4" y="1068"/>
                  </a:lnTo>
                  <a:lnTo>
                    <a:pt x="4" y="1067"/>
                  </a:lnTo>
                  <a:lnTo>
                    <a:pt x="2" y="1065"/>
                  </a:lnTo>
                  <a:lnTo>
                    <a:pt x="2" y="1063"/>
                  </a:lnTo>
                  <a:lnTo>
                    <a:pt x="0" y="1061"/>
                  </a:lnTo>
                  <a:lnTo>
                    <a:pt x="0" y="1059"/>
                  </a:lnTo>
                  <a:lnTo>
                    <a:pt x="2" y="1059"/>
                  </a:lnTo>
                  <a:lnTo>
                    <a:pt x="2" y="0"/>
                  </a:lnTo>
                  <a:lnTo>
                    <a:pt x="0" y="2"/>
                  </a:lnTo>
                </a:path>
              </a:pathLst>
            </a:custGeom>
            <a:solidFill>
              <a:schemeClr val="bg1"/>
            </a:solidFill>
            <a:ln w="12700" cap="rnd">
              <a:solidFill>
                <a:srgbClr val="FFFFFF"/>
              </a:solidFill>
              <a:round/>
              <a:headEnd/>
              <a:tailEnd/>
            </a:ln>
          </p:spPr>
          <p:txBody>
            <a:bodyPr/>
            <a:lstStyle/>
            <a:p>
              <a:endParaRPr lang="fr-FR"/>
            </a:p>
          </p:txBody>
        </p:sp>
        <p:sp>
          <p:nvSpPr>
            <p:cNvPr id="37921" name="Freeform 80">
              <a:extLst>
                <a:ext uri="{FF2B5EF4-FFF2-40B4-BE49-F238E27FC236}">
                  <a16:creationId xmlns:a16="http://schemas.microsoft.com/office/drawing/2014/main" id="{B77D6184-BF0E-30D5-25D3-616CDEEA6A85}"/>
                </a:ext>
              </a:extLst>
            </p:cNvPr>
            <p:cNvSpPr>
              <a:spLocks/>
            </p:cNvSpPr>
            <p:nvPr/>
          </p:nvSpPr>
          <p:spPr bwMode="auto">
            <a:xfrm>
              <a:off x="4828" y="1421"/>
              <a:ext cx="1260" cy="732"/>
            </a:xfrm>
            <a:custGeom>
              <a:avLst/>
              <a:gdLst>
                <a:gd name="T0" fmla="*/ 4 w 1260"/>
                <a:gd name="T1" fmla="*/ 643 h 732"/>
                <a:gd name="T2" fmla="*/ 10 w 1260"/>
                <a:gd name="T3" fmla="*/ 654 h 732"/>
                <a:gd name="T4" fmla="*/ 19 w 1260"/>
                <a:gd name="T5" fmla="*/ 666 h 732"/>
                <a:gd name="T6" fmla="*/ 29 w 1260"/>
                <a:gd name="T7" fmla="*/ 670 h 732"/>
                <a:gd name="T8" fmla="*/ 37 w 1260"/>
                <a:gd name="T9" fmla="*/ 678 h 732"/>
                <a:gd name="T10" fmla="*/ 50 w 1260"/>
                <a:gd name="T11" fmla="*/ 684 h 732"/>
                <a:gd name="T12" fmla="*/ 65 w 1260"/>
                <a:gd name="T13" fmla="*/ 693 h 732"/>
                <a:gd name="T14" fmla="*/ 86 w 1260"/>
                <a:gd name="T15" fmla="*/ 699 h 732"/>
                <a:gd name="T16" fmla="*/ 98 w 1260"/>
                <a:gd name="T17" fmla="*/ 705 h 732"/>
                <a:gd name="T18" fmla="*/ 114 w 1260"/>
                <a:gd name="T19" fmla="*/ 709 h 732"/>
                <a:gd name="T20" fmla="*/ 131 w 1260"/>
                <a:gd name="T21" fmla="*/ 714 h 732"/>
                <a:gd name="T22" fmla="*/ 154 w 1260"/>
                <a:gd name="T23" fmla="*/ 718 h 732"/>
                <a:gd name="T24" fmla="*/ 177 w 1260"/>
                <a:gd name="T25" fmla="*/ 724 h 732"/>
                <a:gd name="T26" fmla="*/ 218 w 1260"/>
                <a:gd name="T27" fmla="*/ 728 h 732"/>
                <a:gd name="T28" fmla="*/ 1021 w 1260"/>
                <a:gd name="T29" fmla="*/ 730 h 732"/>
                <a:gd name="T30" fmla="*/ 1072 w 1260"/>
                <a:gd name="T31" fmla="*/ 726 h 732"/>
                <a:gd name="T32" fmla="*/ 1092 w 1260"/>
                <a:gd name="T33" fmla="*/ 720 h 732"/>
                <a:gd name="T34" fmla="*/ 1120 w 1260"/>
                <a:gd name="T35" fmla="*/ 716 h 732"/>
                <a:gd name="T36" fmla="*/ 1138 w 1260"/>
                <a:gd name="T37" fmla="*/ 710 h 732"/>
                <a:gd name="T38" fmla="*/ 1158 w 1260"/>
                <a:gd name="T39" fmla="*/ 707 h 732"/>
                <a:gd name="T40" fmla="*/ 1169 w 1260"/>
                <a:gd name="T41" fmla="*/ 701 h 732"/>
                <a:gd name="T42" fmla="*/ 1185 w 1260"/>
                <a:gd name="T43" fmla="*/ 697 h 732"/>
                <a:gd name="T44" fmla="*/ 1194 w 1260"/>
                <a:gd name="T45" fmla="*/ 691 h 732"/>
                <a:gd name="T46" fmla="*/ 1208 w 1260"/>
                <a:gd name="T47" fmla="*/ 688 h 732"/>
                <a:gd name="T48" fmla="*/ 1219 w 1260"/>
                <a:gd name="T49" fmla="*/ 680 h 732"/>
                <a:gd name="T50" fmla="*/ 1227 w 1260"/>
                <a:gd name="T51" fmla="*/ 674 h 732"/>
                <a:gd name="T52" fmla="*/ 1238 w 1260"/>
                <a:gd name="T53" fmla="*/ 668 h 732"/>
                <a:gd name="T54" fmla="*/ 1246 w 1260"/>
                <a:gd name="T55" fmla="*/ 658 h 732"/>
                <a:gd name="T56" fmla="*/ 1255 w 1260"/>
                <a:gd name="T57" fmla="*/ 647 h 732"/>
                <a:gd name="T58" fmla="*/ 1259 w 1260"/>
                <a:gd name="T59" fmla="*/ 0 h 732"/>
                <a:gd name="T60" fmla="*/ 1254 w 1260"/>
                <a:gd name="T61" fmla="*/ 10 h 732"/>
                <a:gd name="T62" fmla="*/ 1246 w 1260"/>
                <a:gd name="T63" fmla="*/ 23 h 732"/>
                <a:gd name="T64" fmla="*/ 1234 w 1260"/>
                <a:gd name="T65" fmla="*/ 31 h 732"/>
                <a:gd name="T66" fmla="*/ 1227 w 1260"/>
                <a:gd name="T67" fmla="*/ 40 h 732"/>
                <a:gd name="T68" fmla="*/ 1213 w 1260"/>
                <a:gd name="T69" fmla="*/ 48 h 732"/>
                <a:gd name="T70" fmla="*/ 1200 w 1260"/>
                <a:gd name="T71" fmla="*/ 53 h 732"/>
                <a:gd name="T72" fmla="*/ 1183 w 1260"/>
                <a:gd name="T73" fmla="*/ 61 h 732"/>
                <a:gd name="T74" fmla="*/ 1165 w 1260"/>
                <a:gd name="T75" fmla="*/ 64 h 732"/>
                <a:gd name="T76" fmla="*/ 1154 w 1260"/>
                <a:gd name="T77" fmla="*/ 70 h 732"/>
                <a:gd name="T78" fmla="*/ 1134 w 1260"/>
                <a:gd name="T79" fmla="*/ 74 h 732"/>
                <a:gd name="T80" fmla="*/ 1117 w 1260"/>
                <a:gd name="T81" fmla="*/ 79 h 732"/>
                <a:gd name="T82" fmla="*/ 1088 w 1260"/>
                <a:gd name="T83" fmla="*/ 83 h 732"/>
                <a:gd name="T84" fmla="*/ 1063 w 1260"/>
                <a:gd name="T85" fmla="*/ 89 h 732"/>
                <a:gd name="T86" fmla="*/ 994 w 1260"/>
                <a:gd name="T87" fmla="*/ 93 h 732"/>
                <a:gd name="T88" fmla="*/ 233 w 1260"/>
                <a:gd name="T89" fmla="*/ 91 h 732"/>
                <a:gd name="T90" fmla="*/ 183 w 1260"/>
                <a:gd name="T91" fmla="*/ 87 h 732"/>
                <a:gd name="T92" fmla="*/ 162 w 1260"/>
                <a:gd name="T93" fmla="*/ 81 h 732"/>
                <a:gd name="T94" fmla="*/ 135 w 1260"/>
                <a:gd name="T95" fmla="*/ 77 h 732"/>
                <a:gd name="T96" fmla="*/ 118 w 1260"/>
                <a:gd name="T97" fmla="*/ 72 h 732"/>
                <a:gd name="T98" fmla="*/ 98 w 1260"/>
                <a:gd name="T99" fmla="*/ 68 h 732"/>
                <a:gd name="T100" fmla="*/ 86 w 1260"/>
                <a:gd name="T101" fmla="*/ 62 h 732"/>
                <a:gd name="T102" fmla="*/ 69 w 1260"/>
                <a:gd name="T103" fmla="*/ 57 h 732"/>
                <a:gd name="T104" fmla="*/ 56 w 1260"/>
                <a:gd name="T105" fmla="*/ 50 h 732"/>
                <a:gd name="T106" fmla="*/ 40 w 1260"/>
                <a:gd name="T107" fmla="*/ 44 h 732"/>
                <a:gd name="T108" fmla="*/ 27 w 1260"/>
                <a:gd name="T109" fmla="*/ 32 h 732"/>
                <a:gd name="T110" fmla="*/ 15 w 1260"/>
                <a:gd name="T111" fmla="*/ 25 h 732"/>
                <a:gd name="T112" fmla="*/ 6 w 1260"/>
                <a:gd name="T113" fmla="*/ 13 h 732"/>
                <a:gd name="T114" fmla="*/ 2 w 1260"/>
                <a:gd name="T115" fmla="*/ 0 h 7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60"/>
                <a:gd name="T175" fmla="*/ 0 h 732"/>
                <a:gd name="T176" fmla="*/ 1260 w 1260"/>
                <a:gd name="T177" fmla="*/ 732 h 7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60" h="732">
                  <a:moveTo>
                    <a:pt x="0" y="0"/>
                  </a:moveTo>
                  <a:lnTo>
                    <a:pt x="0" y="637"/>
                  </a:lnTo>
                  <a:lnTo>
                    <a:pt x="2" y="637"/>
                  </a:lnTo>
                  <a:lnTo>
                    <a:pt x="2" y="643"/>
                  </a:lnTo>
                  <a:lnTo>
                    <a:pt x="4" y="643"/>
                  </a:lnTo>
                  <a:lnTo>
                    <a:pt x="4" y="647"/>
                  </a:lnTo>
                  <a:lnTo>
                    <a:pt x="6" y="647"/>
                  </a:lnTo>
                  <a:lnTo>
                    <a:pt x="6" y="650"/>
                  </a:lnTo>
                  <a:lnTo>
                    <a:pt x="8" y="650"/>
                  </a:lnTo>
                  <a:lnTo>
                    <a:pt x="10" y="654"/>
                  </a:lnTo>
                  <a:lnTo>
                    <a:pt x="12" y="658"/>
                  </a:lnTo>
                  <a:lnTo>
                    <a:pt x="14" y="658"/>
                  </a:lnTo>
                  <a:lnTo>
                    <a:pt x="15" y="662"/>
                  </a:lnTo>
                  <a:lnTo>
                    <a:pt x="17" y="662"/>
                  </a:lnTo>
                  <a:lnTo>
                    <a:pt x="19" y="666"/>
                  </a:lnTo>
                  <a:lnTo>
                    <a:pt x="21" y="666"/>
                  </a:lnTo>
                  <a:lnTo>
                    <a:pt x="21" y="668"/>
                  </a:lnTo>
                  <a:lnTo>
                    <a:pt x="25" y="668"/>
                  </a:lnTo>
                  <a:lnTo>
                    <a:pt x="27" y="670"/>
                  </a:lnTo>
                  <a:lnTo>
                    <a:pt x="29" y="670"/>
                  </a:lnTo>
                  <a:lnTo>
                    <a:pt x="31" y="674"/>
                  </a:lnTo>
                  <a:lnTo>
                    <a:pt x="33" y="674"/>
                  </a:lnTo>
                  <a:lnTo>
                    <a:pt x="33" y="676"/>
                  </a:lnTo>
                  <a:lnTo>
                    <a:pt x="37" y="676"/>
                  </a:lnTo>
                  <a:lnTo>
                    <a:pt x="37" y="678"/>
                  </a:lnTo>
                  <a:lnTo>
                    <a:pt x="40" y="678"/>
                  </a:lnTo>
                  <a:lnTo>
                    <a:pt x="40" y="680"/>
                  </a:lnTo>
                  <a:lnTo>
                    <a:pt x="44" y="680"/>
                  </a:lnTo>
                  <a:lnTo>
                    <a:pt x="46" y="684"/>
                  </a:lnTo>
                  <a:lnTo>
                    <a:pt x="50" y="684"/>
                  </a:lnTo>
                  <a:lnTo>
                    <a:pt x="52" y="688"/>
                  </a:lnTo>
                  <a:lnTo>
                    <a:pt x="60" y="688"/>
                  </a:lnTo>
                  <a:lnTo>
                    <a:pt x="61" y="691"/>
                  </a:lnTo>
                  <a:lnTo>
                    <a:pt x="65" y="691"/>
                  </a:lnTo>
                  <a:lnTo>
                    <a:pt x="65" y="693"/>
                  </a:lnTo>
                  <a:lnTo>
                    <a:pt x="73" y="693"/>
                  </a:lnTo>
                  <a:lnTo>
                    <a:pt x="75" y="697"/>
                  </a:lnTo>
                  <a:lnTo>
                    <a:pt x="79" y="697"/>
                  </a:lnTo>
                  <a:lnTo>
                    <a:pt x="79" y="699"/>
                  </a:lnTo>
                  <a:lnTo>
                    <a:pt x="86" y="699"/>
                  </a:lnTo>
                  <a:lnTo>
                    <a:pt x="86" y="701"/>
                  </a:lnTo>
                  <a:lnTo>
                    <a:pt x="90" y="701"/>
                  </a:lnTo>
                  <a:lnTo>
                    <a:pt x="90" y="703"/>
                  </a:lnTo>
                  <a:lnTo>
                    <a:pt x="98" y="703"/>
                  </a:lnTo>
                  <a:lnTo>
                    <a:pt x="98" y="705"/>
                  </a:lnTo>
                  <a:lnTo>
                    <a:pt x="102" y="705"/>
                  </a:lnTo>
                  <a:lnTo>
                    <a:pt x="102" y="707"/>
                  </a:lnTo>
                  <a:lnTo>
                    <a:pt x="108" y="707"/>
                  </a:lnTo>
                  <a:lnTo>
                    <a:pt x="108" y="709"/>
                  </a:lnTo>
                  <a:lnTo>
                    <a:pt x="114" y="709"/>
                  </a:lnTo>
                  <a:lnTo>
                    <a:pt x="114" y="710"/>
                  </a:lnTo>
                  <a:lnTo>
                    <a:pt x="122" y="710"/>
                  </a:lnTo>
                  <a:lnTo>
                    <a:pt x="122" y="712"/>
                  </a:lnTo>
                  <a:lnTo>
                    <a:pt x="131" y="712"/>
                  </a:lnTo>
                  <a:lnTo>
                    <a:pt x="131" y="714"/>
                  </a:lnTo>
                  <a:lnTo>
                    <a:pt x="139" y="714"/>
                  </a:lnTo>
                  <a:lnTo>
                    <a:pt x="139" y="716"/>
                  </a:lnTo>
                  <a:lnTo>
                    <a:pt x="145" y="716"/>
                  </a:lnTo>
                  <a:lnTo>
                    <a:pt x="145" y="718"/>
                  </a:lnTo>
                  <a:lnTo>
                    <a:pt x="154" y="718"/>
                  </a:lnTo>
                  <a:lnTo>
                    <a:pt x="154" y="720"/>
                  </a:lnTo>
                  <a:lnTo>
                    <a:pt x="168" y="720"/>
                  </a:lnTo>
                  <a:lnTo>
                    <a:pt x="168" y="722"/>
                  </a:lnTo>
                  <a:lnTo>
                    <a:pt x="177" y="722"/>
                  </a:lnTo>
                  <a:lnTo>
                    <a:pt x="177" y="724"/>
                  </a:lnTo>
                  <a:lnTo>
                    <a:pt x="187" y="724"/>
                  </a:lnTo>
                  <a:lnTo>
                    <a:pt x="187" y="726"/>
                  </a:lnTo>
                  <a:lnTo>
                    <a:pt x="202" y="726"/>
                  </a:lnTo>
                  <a:lnTo>
                    <a:pt x="202" y="728"/>
                  </a:lnTo>
                  <a:lnTo>
                    <a:pt x="218" y="728"/>
                  </a:lnTo>
                  <a:lnTo>
                    <a:pt x="218" y="730"/>
                  </a:lnTo>
                  <a:lnTo>
                    <a:pt x="239" y="730"/>
                  </a:lnTo>
                  <a:lnTo>
                    <a:pt x="239" y="731"/>
                  </a:lnTo>
                  <a:lnTo>
                    <a:pt x="1021" y="731"/>
                  </a:lnTo>
                  <a:lnTo>
                    <a:pt x="1021" y="730"/>
                  </a:lnTo>
                  <a:lnTo>
                    <a:pt x="1042" y="730"/>
                  </a:lnTo>
                  <a:lnTo>
                    <a:pt x="1042" y="728"/>
                  </a:lnTo>
                  <a:lnTo>
                    <a:pt x="1057" y="728"/>
                  </a:lnTo>
                  <a:lnTo>
                    <a:pt x="1057" y="726"/>
                  </a:lnTo>
                  <a:lnTo>
                    <a:pt x="1072" y="726"/>
                  </a:lnTo>
                  <a:lnTo>
                    <a:pt x="1072" y="724"/>
                  </a:lnTo>
                  <a:lnTo>
                    <a:pt x="1082" y="724"/>
                  </a:lnTo>
                  <a:lnTo>
                    <a:pt x="1082" y="722"/>
                  </a:lnTo>
                  <a:lnTo>
                    <a:pt x="1092" y="722"/>
                  </a:lnTo>
                  <a:lnTo>
                    <a:pt x="1092" y="720"/>
                  </a:lnTo>
                  <a:lnTo>
                    <a:pt x="1101" y="720"/>
                  </a:lnTo>
                  <a:lnTo>
                    <a:pt x="1101" y="718"/>
                  </a:lnTo>
                  <a:lnTo>
                    <a:pt x="1111" y="718"/>
                  </a:lnTo>
                  <a:lnTo>
                    <a:pt x="1111" y="716"/>
                  </a:lnTo>
                  <a:lnTo>
                    <a:pt x="1120" y="716"/>
                  </a:lnTo>
                  <a:lnTo>
                    <a:pt x="1120" y="714"/>
                  </a:lnTo>
                  <a:lnTo>
                    <a:pt x="1130" y="714"/>
                  </a:lnTo>
                  <a:lnTo>
                    <a:pt x="1130" y="712"/>
                  </a:lnTo>
                  <a:lnTo>
                    <a:pt x="1138" y="712"/>
                  </a:lnTo>
                  <a:lnTo>
                    <a:pt x="1138" y="710"/>
                  </a:lnTo>
                  <a:lnTo>
                    <a:pt x="1147" y="710"/>
                  </a:lnTo>
                  <a:lnTo>
                    <a:pt x="1147" y="709"/>
                  </a:lnTo>
                  <a:lnTo>
                    <a:pt x="1151" y="709"/>
                  </a:lnTo>
                  <a:lnTo>
                    <a:pt x="1151" y="707"/>
                  </a:lnTo>
                  <a:lnTo>
                    <a:pt x="1158" y="707"/>
                  </a:lnTo>
                  <a:lnTo>
                    <a:pt x="1158" y="705"/>
                  </a:lnTo>
                  <a:lnTo>
                    <a:pt x="1162" y="705"/>
                  </a:lnTo>
                  <a:lnTo>
                    <a:pt x="1162" y="703"/>
                  </a:lnTo>
                  <a:lnTo>
                    <a:pt x="1169" y="703"/>
                  </a:lnTo>
                  <a:lnTo>
                    <a:pt x="1169" y="701"/>
                  </a:lnTo>
                  <a:lnTo>
                    <a:pt x="1173" y="701"/>
                  </a:lnTo>
                  <a:lnTo>
                    <a:pt x="1173" y="699"/>
                  </a:lnTo>
                  <a:lnTo>
                    <a:pt x="1181" y="699"/>
                  </a:lnTo>
                  <a:lnTo>
                    <a:pt x="1181" y="697"/>
                  </a:lnTo>
                  <a:lnTo>
                    <a:pt x="1185" y="697"/>
                  </a:lnTo>
                  <a:lnTo>
                    <a:pt x="1185" y="695"/>
                  </a:lnTo>
                  <a:lnTo>
                    <a:pt x="1188" y="695"/>
                  </a:lnTo>
                  <a:lnTo>
                    <a:pt x="1188" y="693"/>
                  </a:lnTo>
                  <a:lnTo>
                    <a:pt x="1194" y="693"/>
                  </a:lnTo>
                  <a:lnTo>
                    <a:pt x="1194" y="691"/>
                  </a:lnTo>
                  <a:lnTo>
                    <a:pt x="1198" y="691"/>
                  </a:lnTo>
                  <a:lnTo>
                    <a:pt x="1198" y="689"/>
                  </a:lnTo>
                  <a:lnTo>
                    <a:pt x="1202" y="689"/>
                  </a:lnTo>
                  <a:lnTo>
                    <a:pt x="1202" y="688"/>
                  </a:lnTo>
                  <a:lnTo>
                    <a:pt x="1208" y="688"/>
                  </a:lnTo>
                  <a:lnTo>
                    <a:pt x="1208" y="686"/>
                  </a:lnTo>
                  <a:lnTo>
                    <a:pt x="1211" y="684"/>
                  </a:lnTo>
                  <a:lnTo>
                    <a:pt x="1215" y="682"/>
                  </a:lnTo>
                  <a:lnTo>
                    <a:pt x="1215" y="680"/>
                  </a:lnTo>
                  <a:lnTo>
                    <a:pt x="1219" y="680"/>
                  </a:lnTo>
                  <a:lnTo>
                    <a:pt x="1219" y="678"/>
                  </a:lnTo>
                  <a:lnTo>
                    <a:pt x="1223" y="678"/>
                  </a:lnTo>
                  <a:lnTo>
                    <a:pt x="1223" y="676"/>
                  </a:lnTo>
                  <a:lnTo>
                    <a:pt x="1227" y="676"/>
                  </a:lnTo>
                  <a:lnTo>
                    <a:pt x="1227" y="674"/>
                  </a:lnTo>
                  <a:lnTo>
                    <a:pt x="1231" y="672"/>
                  </a:lnTo>
                  <a:lnTo>
                    <a:pt x="1231" y="670"/>
                  </a:lnTo>
                  <a:lnTo>
                    <a:pt x="1234" y="669"/>
                  </a:lnTo>
                  <a:lnTo>
                    <a:pt x="1234" y="668"/>
                  </a:lnTo>
                  <a:lnTo>
                    <a:pt x="1238" y="668"/>
                  </a:lnTo>
                  <a:lnTo>
                    <a:pt x="1238" y="666"/>
                  </a:lnTo>
                  <a:lnTo>
                    <a:pt x="1242" y="666"/>
                  </a:lnTo>
                  <a:lnTo>
                    <a:pt x="1242" y="662"/>
                  </a:lnTo>
                  <a:lnTo>
                    <a:pt x="1246" y="660"/>
                  </a:lnTo>
                  <a:lnTo>
                    <a:pt x="1246" y="658"/>
                  </a:lnTo>
                  <a:lnTo>
                    <a:pt x="1250" y="656"/>
                  </a:lnTo>
                  <a:lnTo>
                    <a:pt x="1250" y="652"/>
                  </a:lnTo>
                  <a:lnTo>
                    <a:pt x="1254" y="650"/>
                  </a:lnTo>
                  <a:lnTo>
                    <a:pt x="1254" y="647"/>
                  </a:lnTo>
                  <a:lnTo>
                    <a:pt x="1255" y="647"/>
                  </a:lnTo>
                  <a:lnTo>
                    <a:pt x="1255" y="643"/>
                  </a:lnTo>
                  <a:lnTo>
                    <a:pt x="1257" y="643"/>
                  </a:lnTo>
                  <a:lnTo>
                    <a:pt x="1257" y="637"/>
                  </a:lnTo>
                  <a:lnTo>
                    <a:pt x="1259" y="637"/>
                  </a:lnTo>
                  <a:lnTo>
                    <a:pt x="1259" y="0"/>
                  </a:lnTo>
                  <a:lnTo>
                    <a:pt x="1257" y="0"/>
                  </a:lnTo>
                  <a:lnTo>
                    <a:pt x="1257" y="6"/>
                  </a:lnTo>
                  <a:lnTo>
                    <a:pt x="1255" y="6"/>
                  </a:lnTo>
                  <a:lnTo>
                    <a:pt x="1255" y="10"/>
                  </a:lnTo>
                  <a:lnTo>
                    <a:pt x="1254" y="10"/>
                  </a:lnTo>
                  <a:lnTo>
                    <a:pt x="1254" y="13"/>
                  </a:lnTo>
                  <a:lnTo>
                    <a:pt x="1250" y="15"/>
                  </a:lnTo>
                  <a:lnTo>
                    <a:pt x="1250" y="19"/>
                  </a:lnTo>
                  <a:lnTo>
                    <a:pt x="1246" y="21"/>
                  </a:lnTo>
                  <a:lnTo>
                    <a:pt x="1246" y="23"/>
                  </a:lnTo>
                  <a:lnTo>
                    <a:pt x="1242" y="25"/>
                  </a:lnTo>
                  <a:lnTo>
                    <a:pt x="1242" y="27"/>
                  </a:lnTo>
                  <a:lnTo>
                    <a:pt x="1238" y="29"/>
                  </a:lnTo>
                  <a:lnTo>
                    <a:pt x="1238" y="31"/>
                  </a:lnTo>
                  <a:lnTo>
                    <a:pt x="1234" y="31"/>
                  </a:lnTo>
                  <a:lnTo>
                    <a:pt x="1234" y="32"/>
                  </a:lnTo>
                  <a:lnTo>
                    <a:pt x="1231" y="34"/>
                  </a:lnTo>
                  <a:lnTo>
                    <a:pt x="1231" y="36"/>
                  </a:lnTo>
                  <a:lnTo>
                    <a:pt x="1227" y="38"/>
                  </a:lnTo>
                  <a:lnTo>
                    <a:pt x="1227" y="40"/>
                  </a:lnTo>
                  <a:lnTo>
                    <a:pt x="1221" y="40"/>
                  </a:lnTo>
                  <a:lnTo>
                    <a:pt x="1221" y="42"/>
                  </a:lnTo>
                  <a:lnTo>
                    <a:pt x="1217" y="44"/>
                  </a:lnTo>
                  <a:lnTo>
                    <a:pt x="1213" y="46"/>
                  </a:lnTo>
                  <a:lnTo>
                    <a:pt x="1213" y="48"/>
                  </a:lnTo>
                  <a:lnTo>
                    <a:pt x="1209" y="48"/>
                  </a:lnTo>
                  <a:lnTo>
                    <a:pt x="1209" y="50"/>
                  </a:lnTo>
                  <a:lnTo>
                    <a:pt x="1204" y="50"/>
                  </a:lnTo>
                  <a:lnTo>
                    <a:pt x="1204" y="52"/>
                  </a:lnTo>
                  <a:lnTo>
                    <a:pt x="1200" y="53"/>
                  </a:lnTo>
                  <a:lnTo>
                    <a:pt x="1196" y="55"/>
                  </a:lnTo>
                  <a:lnTo>
                    <a:pt x="1190" y="55"/>
                  </a:lnTo>
                  <a:lnTo>
                    <a:pt x="1190" y="57"/>
                  </a:lnTo>
                  <a:lnTo>
                    <a:pt x="1186" y="59"/>
                  </a:lnTo>
                  <a:lnTo>
                    <a:pt x="1183" y="61"/>
                  </a:lnTo>
                  <a:lnTo>
                    <a:pt x="1177" y="61"/>
                  </a:lnTo>
                  <a:lnTo>
                    <a:pt x="1177" y="62"/>
                  </a:lnTo>
                  <a:lnTo>
                    <a:pt x="1173" y="62"/>
                  </a:lnTo>
                  <a:lnTo>
                    <a:pt x="1173" y="64"/>
                  </a:lnTo>
                  <a:lnTo>
                    <a:pt x="1165" y="64"/>
                  </a:lnTo>
                  <a:lnTo>
                    <a:pt x="1165" y="66"/>
                  </a:lnTo>
                  <a:lnTo>
                    <a:pt x="1162" y="66"/>
                  </a:lnTo>
                  <a:lnTo>
                    <a:pt x="1162" y="68"/>
                  </a:lnTo>
                  <a:lnTo>
                    <a:pt x="1154" y="68"/>
                  </a:lnTo>
                  <a:lnTo>
                    <a:pt x="1154" y="70"/>
                  </a:lnTo>
                  <a:lnTo>
                    <a:pt x="1151" y="70"/>
                  </a:lnTo>
                  <a:lnTo>
                    <a:pt x="1151" y="72"/>
                  </a:lnTo>
                  <a:lnTo>
                    <a:pt x="1141" y="72"/>
                  </a:lnTo>
                  <a:lnTo>
                    <a:pt x="1141" y="74"/>
                  </a:lnTo>
                  <a:lnTo>
                    <a:pt x="1134" y="74"/>
                  </a:lnTo>
                  <a:lnTo>
                    <a:pt x="1134" y="75"/>
                  </a:lnTo>
                  <a:lnTo>
                    <a:pt x="1124" y="75"/>
                  </a:lnTo>
                  <a:lnTo>
                    <a:pt x="1124" y="77"/>
                  </a:lnTo>
                  <a:lnTo>
                    <a:pt x="1117" y="77"/>
                  </a:lnTo>
                  <a:lnTo>
                    <a:pt x="1117" y="79"/>
                  </a:lnTo>
                  <a:lnTo>
                    <a:pt x="1107" y="79"/>
                  </a:lnTo>
                  <a:lnTo>
                    <a:pt x="1107" y="81"/>
                  </a:lnTo>
                  <a:lnTo>
                    <a:pt x="1097" y="81"/>
                  </a:lnTo>
                  <a:lnTo>
                    <a:pt x="1097" y="83"/>
                  </a:lnTo>
                  <a:lnTo>
                    <a:pt x="1088" y="83"/>
                  </a:lnTo>
                  <a:lnTo>
                    <a:pt x="1088" y="85"/>
                  </a:lnTo>
                  <a:lnTo>
                    <a:pt x="1078" y="85"/>
                  </a:lnTo>
                  <a:lnTo>
                    <a:pt x="1078" y="87"/>
                  </a:lnTo>
                  <a:lnTo>
                    <a:pt x="1063" y="87"/>
                  </a:lnTo>
                  <a:lnTo>
                    <a:pt x="1063" y="89"/>
                  </a:lnTo>
                  <a:lnTo>
                    <a:pt x="1048" y="89"/>
                  </a:lnTo>
                  <a:lnTo>
                    <a:pt x="1048" y="91"/>
                  </a:lnTo>
                  <a:lnTo>
                    <a:pt x="1026" y="91"/>
                  </a:lnTo>
                  <a:lnTo>
                    <a:pt x="1026" y="93"/>
                  </a:lnTo>
                  <a:lnTo>
                    <a:pt x="994" y="93"/>
                  </a:lnTo>
                  <a:lnTo>
                    <a:pt x="994" y="95"/>
                  </a:lnTo>
                  <a:lnTo>
                    <a:pt x="266" y="95"/>
                  </a:lnTo>
                  <a:lnTo>
                    <a:pt x="266" y="93"/>
                  </a:lnTo>
                  <a:lnTo>
                    <a:pt x="233" y="93"/>
                  </a:lnTo>
                  <a:lnTo>
                    <a:pt x="233" y="91"/>
                  </a:lnTo>
                  <a:lnTo>
                    <a:pt x="212" y="91"/>
                  </a:lnTo>
                  <a:lnTo>
                    <a:pt x="212" y="89"/>
                  </a:lnTo>
                  <a:lnTo>
                    <a:pt x="197" y="89"/>
                  </a:lnTo>
                  <a:lnTo>
                    <a:pt x="197" y="87"/>
                  </a:lnTo>
                  <a:lnTo>
                    <a:pt x="183" y="87"/>
                  </a:lnTo>
                  <a:lnTo>
                    <a:pt x="183" y="85"/>
                  </a:lnTo>
                  <a:lnTo>
                    <a:pt x="172" y="85"/>
                  </a:lnTo>
                  <a:lnTo>
                    <a:pt x="172" y="83"/>
                  </a:lnTo>
                  <a:lnTo>
                    <a:pt x="162" y="83"/>
                  </a:lnTo>
                  <a:lnTo>
                    <a:pt x="162" y="81"/>
                  </a:lnTo>
                  <a:lnTo>
                    <a:pt x="149" y="81"/>
                  </a:lnTo>
                  <a:lnTo>
                    <a:pt x="149" y="79"/>
                  </a:lnTo>
                  <a:lnTo>
                    <a:pt x="139" y="79"/>
                  </a:lnTo>
                  <a:lnTo>
                    <a:pt x="139" y="77"/>
                  </a:lnTo>
                  <a:lnTo>
                    <a:pt x="135" y="77"/>
                  </a:lnTo>
                  <a:lnTo>
                    <a:pt x="135" y="75"/>
                  </a:lnTo>
                  <a:lnTo>
                    <a:pt x="126" y="75"/>
                  </a:lnTo>
                  <a:lnTo>
                    <a:pt x="126" y="74"/>
                  </a:lnTo>
                  <a:lnTo>
                    <a:pt x="118" y="74"/>
                  </a:lnTo>
                  <a:lnTo>
                    <a:pt x="118" y="72"/>
                  </a:lnTo>
                  <a:lnTo>
                    <a:pt x="108" y="72"/>
                  </a:lnTo>
                  <a:lnTo>
                    <a:pt x="108" y="70"/>
                  </a:lnTo>
                  <a:lnTo>
                    <a:pt x="105" y="70"/>
                  </a:lnTo>
                  <a:lnTo>
                    <a:pt x="105" y="68"/>
                  </a:lnTo>
                  <a:lnTo>
                    <a:pt x="98" y="68"/>
                  </a:lnTo>
                  <a:lnTo>
                    <a:pt x="98" y="66"/>
                  </a:lnTo>
                  <a:lnTo>
                    <a:pt x="94" y="66"/>
                  </a:lnTo>
                  <a:lnTo>
                    <a:pt x="94" y="64"/>
                  </a:lnTo>
                  <a:lnTo>
                    <a:pt x="86" y="64"/>
                  </a:lnTo>
                  <a:lnTo>
                    <a:pt x="86" y="62"/>
                  </a:lnTo>
                  <a:lnTo>
                    <a:pt x="83" y="62"/>
                  </a:lnTo>
                  <a:lnTo>
                    <a:pt x="83" y="61"/>
                  </a:lnTo>
                  <a:lnTo>
                    <a:pt x="75" y="61"/>
                  </a:lnTo>
                  <a:lnTo>
                    <a:pt x="73" y="57"/>
                  </a:lnTo>
                  <a:lnTo>
                    <a:pt x="69" y="57"/>
                  </a:lnTo>
                  <a:lnTo>
                    <a:pt x="69" y="55"/>
                  </a:lnTo>
                  <a:lnTo>
                    <a:pt x="61" y="55"/>
                  </a:lnTo>
                  <a:lnTo>
                    <a:pt x="60" y="52"/>
                  </a:lnTo>
                  <a:lnTo>
                    <a:pt x="56" y="52"/>
                  </a:lnTo>
                  <a:lnTo>
                    <a:pt x="56" y="50"/>
                  </a:lnTo>
                  <a:lnTo>
                    <a:pt x="50" y="50"/>
                  </a:lnTo>
                  <a:lnTo>
                    <a:pt x="50" y="48"/>
                  </a:lnTo>
                  <a:lnTo>
                    <a:pt x="46" y="48"/>
                  </a:lnTo>
                  <a:lnTo>
                    <a:pt x="44" y="44"/>
                  </a:lnTo>
                  <a:lnTo>
                    <a:pt x="40" y="44"/>
                  </a:lnTo>
                  <a:lnTo>
                    <a:pt x="38" y="40"/>
                  </a:lnTo>
                  <a:lnTo>
                    <a:pt x="33" y="40"/>
                  </a:lnTo>
                  <a:lnTo>
                    <a:pt x="31" y="36"/>
                  </a:lnTo>
                  <a:lnTo>
                    <a:pt x="29" y="36"/>
                  </a:lnTo>
                  <a:lnTo>
                    <a:pt x="27" y="32"/>
                  </a:lnTo>
                  <a:lnTo>
                    <a:pt x="25" y="32"/>
                  </a:lnTo>
                  <a:lnTo>
                    <a:pt x="23" y="29"/>
                  </a:lnTo>
                  <a:lnTo>
                    <a:pt x="19" y="29"/>
                  </a:lnTo>
                  <a:lnTo>
                    <a:pt x="17" y="25"/>
                  </a:lnTo>
                  <a:lnTo>
                    <a:pt x="15" y="25"/>
                  </a:lnTo>
                  <a:lnTo>
                    <a:pt x="14" y="21"/>
                  </a:lnTo>
                  <a:lnTo>
                    <a:pt x="12" y="21"/>
                  </a:lnTo>
                  <a:lnTo>
                    <a:pt x="10" y="17"/>
                  </a:lnTo>
                  <a:lnTo>
                    <a:pt x="8" y="13"/>
                  </a:lnTo>
                  <a:lnTo>
                    <a:pt x="6" y="13"/>
                  </a:lnTo>
                  <a:lnTo>
                    <a:pt x="6" y="10"/>
                  </a:lnTo>
                  <a:lnTo>
                    <a:pt x="4" y="10"/>
                  </a:lnTo>
                  <a:lnTo>
                    <a:pt x="4" y="4"/>
                  </a:lnTo>
                  <a:lnTo>
                    <a:pt x="2" y="4"/>
                  </a:lnTo>
                  <a:lnTo>
                    <a:pt x="2" y="0"/>
                  </a:lnTo>
                  <a:lnTo>
                    <a:pt x="0"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37922" name="Freeform 81">
              <a:extLst>
                <a:ext uri="{FF2B5EF4-FFF2-40B4-BE49-F238E27FC236}">
                  <a16:creationId xmlns:a16="http://schemas.microsoft.com/office/drawing/2014/main" id="{46E91248-A606-F118-4341-AAC990039876}"/>
                </a:ext>
              </a:extLst>
            </p:cNvPr>
            <p:cNvSpPr>
              <a:spLocks/>
            </p:cNvSpPr>
            <p:nvPr/>
          </p:nvSpPr>
          <p:spPr bwMode="auto">
            <a:xfrm>
              <a:off x="4828" y="1410"/>
              <a:ext cx="1266" cy="749"/>
            </a:xfrm>
            <a:custGeom>
              <a:avLst/>
              <a:gdLst>
                <a:gd name="T0" fmla="*/ 1263 w 1266"/>
                <a:gd name="T1" fmla="*/ 657 h 749"/>
                <a:gd name="T2" fmla="*/ 1260 w 1266"/>
                <a:gd name="T3" fmla="*/ 664 h 749"/>
                <a:gd name="T4" fmla="*/ 1248 w 1266"/>
                <a:gd name="T5" fmla="*/ 680 h 749"/>
                <a:gd name="T6" fmla="*/ 1233 w 1266"/>
                <a:gd name="T7" fmla="*/ 691 h 749"/>
                <a:gd name="T8" fmla="*/ 1221 w 1266"/>
                <a:gd name="T9" fmla="*/ 697 h 749"/>
                <a:gd name="T10" fmla="*/ 1210 w 1266"/>
                <a:gd name="T11" fmla="*/ 703 h 749"/>
                <a:gd name="T12" fmla="*/ 1196 w 1266"/>
                <a:gd name="T13" fmla="*/ 708 h 749"/>
                <a:gd name="T14" fmla="*/ 1183 w 1266"/>
                <a:gd name="T15" fmla="*/ 714 h 749"/>
                <a:gd name="T16" fmla="*/ 1168 w 1266"/>
                <a:gd name="T17" fmla="*/ 720 h 749"/>
                <a:gd name="T18" fmla="*/ 1152 w 1266"/>
                <a:gd name="T19" fmla="*/ 726 h 749"/>
                <a:gd name="T20" fmla="*/ 1135 w 1266"/>
                <a:gd name="T21" fmla="*/ 729 h 749"/>
                <a:gd name="T22" fmla="*/ 1116 w 1266"/>
                <a:gd name="T23" fmla="*/ 733 h 749"/>
                <a:gd name="T24" fmla="*/ 1097 w 1266"/>
                <a:gd name="T25" fmla="*/ 737 h 749"/>
                <a:gd name="T26" fmla="*/ 1077 w 1266"/>
                <a:gd name="T27" fmla="*/ 741 h 749"/>
                <a:gd name="T28" fmla="*/ 1047 w 1266"/>
                <a:gd name="T29" fmla="*/ 745 h 749"/>
                <a:gd name="T30" fmla="*/ 995 w 1266"/>
                <a:gd name="T31" fmla="*/ 748 h 749"/>
                <a:gd name="T32" fmla="*/ 267 w 1266"/>
                <a:gd name="T33" fmla="*/ 747 h 749"/>
                <a:gd name="T34" fmla="*/ 213 w 1266"/>
                <a:gd name="T35" fmla="*/ 743 h 749"/>
                <a:gd name="T36" fmla="*/ 184 w 1266"/>
                <a:gd name="T37" fmla="*/ 739 h 749"/>
                <a:gd name="T38" fmla="*/ 163 w 1266"/>
                <a:gd name="T39" fmla="*/ 735 h 749"/>
                <a:gd name="T40" fmla="*/ 140 w 1266"/>
                <a:gd name="T41" fmla="*/ 731 h 749"/>
                <a:gd name="T42" fmla="*/ 123 w 1266"/>
                <a:gd name="T43" fmla="*/ 727 h 749"/>
                <a:gd name="T44" fmla="*/ 106 w 1266"/>
                <a:gd name="T45" fmla="*/ 722 h 749"/>
                <a:gd name="T46" fmla="*/ 90 w 1266"/>
                <a:gd name="T47" fmla="*/ 718 h 749"/>
                <a:gd name="T48" fmla="*/ 75 w 1266"/>
                <a:gd name="T49" fmla="*/ 712 h 749"/>
                <a:gd name="T50" fmla="*/ 61 w 1266"/>
                <a:gd name="T51" fmla="*/ 706 h 749"/>
                <a:gd name="T52" fmla="*/ 50 w 1266"/>
                <a:gd name="T53" fmla="*/ 701 h 749"/>
                <a:gd name="T54" fmla="*/ 38 w 1266"/>
                <a:gd name="T55" fmla="*/ 693 h 749"/>
                <a:gd name="T56" fmla="*/ 21 w 1266"/>
                <a:gd name="T57" fmla="*/ 682 h 749"/>
                <a:gd name="T58" fmla="*/ 6 w 1266"/>
                <a:gd name="T59" fmla="*/ 663 h 749"/>
                <a:gd name="T60" fmla="*/ 2 w 1266"/>
                <a:gd name="T61" fmla="*/ 653 h 749"/>
                <a:gd name="T62" fmla="*/ 0 w 1266"/>
                <a:gd name="T63" fmla="*/ 9 h 749"/>
                <a:gd name="T64" fmla="*/ 4 w 1266"/>
                <a:gd name="T65" fmla="*/ 19 h 749"/>
                <a:gd name="T66" fmla="*/ 10 w 1266"/>
                <a:gd name="T67" fmla="*/ 28 h 749"/>
                <a:gd name="T68" fmla="*/ 37 w 1266"/>
                <a:gd name="T69" fmla="*/ 51 h 749"/>
                <a:gd name="T70" fmla="*/ 46 w 1266"/>
                <a:gd name="T71" fmla="*/ 57 h 749"/>
                <a:gd name="T72" fmla="*/ 60 w 1266"/>
                <a:gd name="T73" fmla="*/ 63 h 749"/>
                <a:gd name="T74" fmla="*/ 73 w 1266"/>
                <a:gd name="T75" fmla="*/ 68 h 749"/>
                <a:gd name="T76" fmla="*/ 86 w 1266"/>
                <a:gd name="T77" fmla="*/ 74 h 749"/>
                <a:gd name="T78" fmla="*/ 102 w 1266"/>
                <a:gd name="T79" fmla="*/ 80 h 749"/>
                <a:gd name="T80" fmla="*/ 119 w 1266"/>
                <a:gd name="T81" fmla="*/ 84 h 749"/>
                <a:gd name="T82" fmla="*/ 136 w 1266"/>
                <a:gd name="T83" fmla="*/ 87 h 749"/>
                <a:gd name="T84" fmla="*/ 155 w 1266"/>
                <a:gd name="T85" fmla="*/ 93 h 749"/>
                <a:gd name="T86" fmla="*/ 178 w 1266"/>
                <a:gd name="T87" fmla="*/ 97 h 749"/>
                <a:gd name="T88" fmla="*/ 203 w 1266"/>
                <a:gd name="T89" fmla="*/ 101 h 749"/>
                <a:gd name="T90" fmla="*/ 240 w 1266"/>
                <a:gd name="T91" fmla="*/ 105 h 749"/>
                <a:gd name="T92" fmla="*/ 953 w 1266"/>
                <a:gd name="T93" fmla="*/ 107 h 749"/>
                <a:gd name="T94" fmla="*/ 1031 w 1266"/>
                <a:gd name="T95" fmla="*/ 103 h 749"/>
                <a:gd name="T96" fmla="*/ 1068 w 1266"/>
                <a:gd name="T97" fmla="*/ 99 h 749"/>
                <a:gd name="T98" fmla="*/ 1093 w 1266"/>
                <a:gd name="T99" fmla="*/ 95 h 749"/>
                <a:gd name="T100" fmla="*/ 1112 w 1266"/>
                <a:gd name="T101" fmla="*/ 91 h 749"/>
                <a:gd name="T102" fmla="*/ 1129 w 1266"/>
                <a:gd name="T103" fmla="*/ 87 h 749"/>
                <a:gd name="T104" fmla="*/ 1146 w 1266"/>
                <a:gd name="T105" fmla="*/ 84 h 749"/>
                <a:gd name="T106" fmla="*/ 1164 w 1266"/>
                <a:gd name="T107" fmla="*/ 80 h 749"/>
                <a:gd name="T108" fmla="*/ 1179 w 1266"/>
                <a:gd name="T109" fmla="*/ 74 h 749"/>
                <a:gd name="T110" fmla="*/ 1194 w 1266"/>
                <a:gd name="T111" fmla="*/ 68 h 749"/>
                <a:gd name="T112" fmla="*/ 1208 w 1266"/>
                <a:gd name="T113" fmla="*/ 63 h 749"/>
                <a:gd name="T114" fmla="*/ 1219 w 1266"/>
                <a:gd name="T115" fmla="*/ 57 h 749"/>
                <a:gd name="T116" fmla="*/ 1229 w 1266"/>
                <a:gd name="T117" fmla="*/ 51 h 749"/>
                <a:gd name="T118" fmla="*/ 1246 w 1266"/>
                <a:gd name="T119" fmla="*/ 38 h 749"/>
                <a:gd name="T120" fmla="*/ 1256 w 1266"/>
                <a:gd name="T121" fmla="*/ 26 h 749"/>
                <a:gd name="T122" fmla="*/ 1261 w 1266"/>
                <a:gd name="T123" fmla="*/ 17 h 749"/>
                <a:gd name="T124" fmla="*/ 1265 w 1266"/>
                <a:gd name="T125" fmla="*/ 0 h 7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66"/>
                <a:gd name="T190" fmla="*/ 0 h 749"/>
                <a:gd name="T191" fmla="*/ 1266 w 1266"/>
                <a:gd name="T192" fmla="*/ 749 h 7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66" h="749">
                  <a:moveTo>
                    <a:pt x="1265" y="641"/>
                  </a:moveTo>
                  <a:lnTo>
                    <a:pt x="1265" y="651"/>
                  </a:lnTo>
                  <a:lnTo>
                    <a:pt x="1263" y="653"/>
                  </a:lnTo>
                  <a:lnTo>
                    <a:pt x="1263" y="657"/>
                  </a:lnTo>
                  <a:lnTo>
                    <a:pt x="1261" y="659"/>
                  </a:lnTo>
                  <a:lnTo>
                    <a:pt x="1261" y="661"/>
                  </a:lnTo>
                  <a:lnTo>
                    <a:pt x="1260" y="663"/>
                  </a:lnTo>
                  <a:lnTo>
                    <a:pt x="1260" y="664"/>
                  </a:lnTo>
                  <a:lnTo>
                    <a:pt x="1256" y="668"/>
                  </a:lnTo>
                  <a:lnTo>
                    <a:pt x="1256" y="670"/>
                  </a:lnTo>
                  <a:lnTo>
                    <a:pt x="1248" y="678"/>
                  </a:lnTo>
                  <a:lnTo>
                    <a:pt x="1248" y="680"/>
                  </a:lnTo>
                  <a:lnTo>
                    <a:pt x="1246" y="680"/>
                  </a:lnTo>
                  <a:lnTo>
                    <a:pt x="1244" y="682"/>
                  </a:lnTo>
                  <a:lnTo>
                    <a:pt x="1240" y="684"/>
                  </a:lnTo>
                  <a:lnTo>
                    <a:pt x="1233" y="691"/>
                  </a:lnTo>
                  <a:lnTo>
                    <a:pt x="1229" y="693"/>
                  </a:lnTo>
                  <a:lnTo>
                    <a:pt x="1227" y="693"/>
                  </a:lnTo>
                  <a:lnTo>
                    <a:pt x="1225" y="695"/>
                  </a:lnTo>
                  <a:lnTo>
                    <a:pt x="1221" y="697"/>
                  </a:lnTo>
                  <a:lnTo>
                    <a:pt x="1219" y="699"/>
                  </a:lnTo>
                  <a:lnTo>
                    <a:pt x="1215" y="701"/>
                  </a:lnTo>
                  <a:lnTo>
                    <a:pt x="1214" y="703"/>
                  </a:lnTo>
                  <a:lnTo>
                    <a:pt x="1210" y="703"/>
                  </a:lnTo>
                  <a:lnTo>
                    <a:pt x="1208" y="705"/>
                  </a:lnTo>
                  <a:lnTo>
                    <a:pt x="1204" y="706"/>
                  </a:lnTo>
                  <a:lnTo>
                    <a:pt x="1200" y="708"/>
                  </a:lnTo>
                  <a:lnTo>
                    <a:pt x="1196" y="708"/>
                  </a:lnTo>
                  <a:lnTo>
                    <a:pt x="1194" y="710"/>
                  </a:lnTo>
                  <a:lnTo>
                    <a:pt x="1191" y="712"/>
                  </a:lnTo>
                  <a:lnTo>
                    <a:pt x="1187" y="714"/>
                  </a:lnTo>
                  <a:lnTo>
                    <a:pt x="1183" y="714"/>
                  </a:lnTo>
                  <a:lnTo>
                    <a:pt x="1179" y="716"/>
                  </a:lnTo>
                  <a:lnTo>
                    <a:pt x="1175" y="718"/>
                  </a:lnTo>
                  <a:lnTo>
                    <a:pt x="1171" y="718"/>
                  </a:lnTo>
                  <a:lnTo>
                    <a:pt x="1168" y="720"/>
                  </a:lnTo>
                  <a:lnTo>
                    <a:pt x="1164" y="722"/>
                  </a:lnTo>
                  <a:lnTo>
                    <a:pt x="1160" y="722"/>
                  </a:lnTo>
                  <a:lnTo>
                    <a:pt x="1156" y="724"/>
                  </a:lnTo>
                  <a:lnTo>
                    <a:pt x="1152" y="726"/>
                  </a:lnTo>
                  <a:lnTo>
                    <a:pt x="1146" y="726"/>
                  </a:lnTo>
                  <a:lnTo>
                    <a:pt x="1143" y="727"/>
                  </a:lnTo>
                  <a:lnTo>
                    <a:pt x="1139" y="727"/>
                  </a:lnTo>
                  <a:lnTo>
                    <a:pt x="1135" y="729"/>
                  </a:lnTo>
                  <a:lnTo>
                    <a:pt x="1129" y="729"/>
                  </a:lnTo>
                  <a:lnTo>
                    <a:pt x="1125" y="731"/>
                  </a:lnTo>
                  <a:lnTo>
                    <a:pt x="1122" y="731"/>
                  </a:lnTo>
                  <a:lnTo>
                    <a:pt x="1116" y="733"/>
                  </a:lnTo>
                  <a:lnTo>
                    <a:pt x="1112" y="733"/>
                  </a:lnTo>
                  <a:lnTo>
                    <a:pt x="1106" y="735"/>
                  </a:lnTo>
                  <a:lnTo>
                    <a:pt x="1102" y="735"/>
                  </a:lnTo>
                  <a:lnTo>
                    <a:pt x="1097" y="737"/>
                  </a:lnTo>
                  <a:lnTo>
                    <a:pt x="1093" y="737"/>
                  </a:lnTo>
                  <a:lnTo>
                    <a:pt x="1087" y="739"/>
                  </a:lnTo>
                  <a:lnTo>
                    <a:pt x="1083" y="739"/>
                  </a:lnTo>
                  <a:lnTo>
                    <a:pt x="1077" y="741"/>
                  </a:lnTo>
                  <a:lnTo>
                    <a:pt x="1068" y="741"/>
                  </a:lnTo>
                  <a:lnTo>
                    <a:pt x="1062" y="743"/>
                  </a:lnTo>
                  <a:lnTo>
                    <a:pt x="1053" y="743"/>
                  </a:lnTo>
                  <a:lnTo>
                    <a:pt x="1047" y="745"/>
                  </a:lnTo>
                  <a:lnTo>
                    <a:pt x="1031" y="745"/>
                  </a:lnTo>
                  <a:lnTo>
                    <a:pt x="1026" y="747"/>
                  </a:lnTo>
                  <a:lnTo>
                    <a:pt x="999" y="747"/>
                  </a:lnTo>
                  <a:lnTo>
                    <a:pt x="995" y="748"/>
                  </a:lnTo>
                  <a:lnTo>
                    <a:pt x="953" y="748"/>
                  </a:lnTo>
                  <a:lnTo>
                    <a:pt x="315" y="748"/>
                  </a:lnTo>
                  <a:lnTo>
                    <a:pt x="272" y="748"/>
                  </a:lnTo>
                  <a:lnTo>
                    <a:pt x="267" y="747"/>
                  </a:lnTo>
                  <a:lnTo>
                    <a:pt x="240" y="747"/>
                  </a:lnTo>
                  <a:lnTo>
                    <a:pt x="234" y="745"/>
                  </a:lnTo>
                  <a:lnTo>
                    <a:pt x="219" y="745"/>
                  </a:lnTo>
                  <a:lnTo>
                    <a:pt x="213" y="743"/>
                  </a:lnTo>
                  <a:lnTo>
                    <a:pt x="203" y="743"/>
                  </a:lnTo>
                  <a:lnTo>
                    <a:pt x="198" y="741"/>
                  </a:lnTo>
                  <a:lnTo>
                    <a:pt x="188" y="741"/>
                  </a:lnTo>
                  <a:lnTo>
                    <a:pt x="184" y="739"/>
                  </a:lnTo>
                  <a:lnTo>
                    <a:pt x="178" y="739"/>
                  </a:lnTo>
                  <a:lnTo>
                    <a:pt x="173" y="737"/>
                  </a:lnTo>
                  <a:lnTo>
                    <a:pt x="169" y="737"/>
                  </a:lnTo>
                  <a:lnTo>
                    <a:pt x="163" y="735"/>
                  </a:lnTo>
                  <a:lnTo>
                    <a:pt x="155" y="735"/>
                  </a:lnTo>
                  <a:lnTo>
                    <a:pt x="150" y="733"/>
                  </a:lnTo>
                  <a:lnTo>
                    <a:pt x="146" y="733"/>
                  </a:lnTo>
                  <a:lnTo>
                    <a:pt x="140" y="731"/>
                  </a:lnTo>
                  <a:lnTo>
                    <a:pt x="136" y="729"/>
                  </a:lnTo>
                  <a:lnTo>
                    <a:pt x="132" y="729"/>
                  </a:lnTo>
                  <a:lnTo>
                    <a:pt x="127" y="727"/>
                  </a:lnTo>
                  <a:lnTo>
                    <a:pt x="123" y="727"/>
                  </a:lnTo>
                  <a:lnTo>
                    <a:pt x="119" y="726"/>
                  </a:lnTo>
                  <a:lnTo>
                    <a:pt x="115" y="726"/>
                  </a:lnTo>
                  <a:lnTo>
                    <a:pt x="109" y="724"/>
                  </a:lnTo>
                  <a:lnTo>
                    <a:pt x="106" y="722"/>
                  </a:lnTo>
                  <a:lnTo>
                    <a:pt x="102" y="722"/>
                  </a:lnTo>
                  <a:lnTo>
                    <a:pt x="98" y="720"/>
                  </a:lnTo>
                  <a:lnTo>
                    <a:pt x="94" y="718"/>
                  </a:lnTo>
                  <a:lnTo>
                    <a:pt x="90" y="718"/>
                  </a:lnTo>
                  <a:lnTo>
                    <a:pt x="86" y="716"/>
                  </a:lnTo>
                  <a:lnTo>
                    <a:pt x="83" y="714"/>
                  </a:lnTo>
                  <a:lnTo>
                    <a:pt x="79" y="714"/>
                  </a:lnTo>
                  <a:lnTo>
                    <a:pt x="75" y="712"/>
                  </a:lnTo>
                  <a:lnTo>
                    <a:pt x="73" y="710"/>
                  </a:lnTo>
                  <a:lnTo>
                    <a:pt x="69" y="708"/>
                  </a:lnTo>
                  <a:lnTo>
                    <a:pt x="65" y="708"/>
                  </a:lnTo>
                  <a:lnTo>
                    <a:pt x="61" y="706"/>
                  </a:lnTo>
                  <a:lnTo>
                    <a:pt x="60" y="705"/>
                  </a:lnTo>
                  <a:lnTo>
                    <a:pt x="56" y="703"/>
                  </a:lnTo>
                  <a:lnTo>
                    <a:pt x="52" y="703"/>
                  </a:lnTo>
                  <a:lnTo>
                    <a:pt x="50" y="701"/>
                  </a:lnTo>
                  <a:lnTo>
                    <a:pt x="46" y="699"/>
                  </a:lnTo>
                  <a:lnTo>
                    <a:pt x="44" y="697"/>
                  </a:lnTo>
                  <a:lnTo>
                    <a:pt x="40" y="695"/>
                  </a:lnTo>
                  <a:lnTo>
                    <a:pt x="38" y="693"/>
                  </a:lnTo>
                  <a:lnTo>
                    <a:pt x="37" y="693"/>
                  </a:lnTo>
                  <a:lnTo>
                    <a:pt x="33" y="691"/>
                  </a:lnTo>
                  <a:lnTo>
                    <a:pt x="23" y="682"/>
                  </a:lnTo>
                  <a:lnTo>
                    <a:pt x="21" y="682"/>
                  </a:lnTo>
                  <a:lnTo>
                    <a:pt x="10" y="670"/>
                  </a:lnTo>
                  <a:lnTo>
                    <a:pt x="10" y="668"/>
                  </a:lnTo>
                  <a:lnTo>
                    <a:pt x="6" y="664"/>
                  </a:lnTo>
                  <a:lnTo>
                    <a:pt x="6" y="663"/>
                  </a:lnTo>
                  <a:lnTo>
                    <a:pt x="4" y="661"/>
                  </a:lnTo>
                  <a:lnTo>
                    <a:pt x="4" y="657"/>
                  </a:lnTo>
                  <a:lnTo>
                    <a:pt x="2" y="657"/>
                  </a:lnTo>
                  <a:lnTo>
                    <a:pt x="2" y="653"/>
                  </a:lnTo>
                  <a:lnTo>
                    <a:pt x="0" y="651"/>
                  </a:lnTo>
                  <a:lnTo>
                    <a:pt x="0" y="641"/>
                  </a:lnTo>
                  <a:lnTo>
                    <a:pt x="0" y="0"/>
                  </a:lnTo>
                  <a:lnTo>
                    <a:pt x="0" y="9"/>
                  </a:lnTo>
                  <a:lnTo>
                    <a:pt x="2" y="11"/>
                  </a:lnTo>
                  <a:lnTo>
                    <a:pt x="2" y="15"/>
                  </a:lnTo>
                  <a:lnTo>
                    <a:pt x="4" y="15"/>
                  </a:lnTo>
                  <a:lnTo>
                    <a:pt x="4" y="19"/>
                  </a:lnTo>
                  <a:lnTo>
                    <a:pt x="6" y="21"/>
                  </a:lnTo>
                  <a:lnTo>
                    <a:pt x="6" y="22"/>
                  </a:lnTo>
                  <a:lnTo>
                    <a:pt x="10" y="26"/>
                  </a:lnTo>
                  <a:lnTo>
                    <a:pt x="10" y="28"/>
                  </a:lnTo>
                  <a:lnTo>
                    <a:pt x="21" y="40"/>
                  </a:lnTo>
                  <a:lnTo>
                    <a:pt x="23" y="40"/>
                  </a:lnTo>
                  <a:lnTo>
                    <a:pt x="33" y="49"/>
                  </a:lnTo>
                  <a:lnTo>
                    <a:pt x="37" y="51"/>
                  </a:lnTo>
                  <a:lnTo>
                    <a:pt x="38" y="51"/>
                  </a:lnTo>
                  <a:lnTo>
                    <a:pt x="40" y="53"/>
                  </a:lnTo>
                  <a:lnTo>
                    <a:pt x="44" y="55"/>
                  </a:lnTo>
                  <a:lnTo>
                    <a:pt x="46" y="57"/>
                  </a:lnTo>
                  <a:lnTo>
                    <a:pt x="50" y="59"/>
                  </a:lnTo>
                  <a:lnTo>
                    <a:pt x="52" y="61"/>
                  </a:lnTo>
                  <a:lnTo>
                    <a:pt x="56" y="61"/>
                  </a:lnTo>
                  <a:lnTo>
                    <a:pt x="60" y="63"/>
                  </a:lnTo>
                  <a:lnTo>
                    <a:pt x="61" y="64"/>
                  </a:lnTo>
                  <a:lnTo>
                    <a:pt x="65" y="66"/>
                  </a:lnTo>
                  <a:lnTo>
                    <a:pt x="69" y="66"/>
                  </a:lnTo>
                  <a:lnTo>
                    <a:pt x="73" y="68"/>
                  </a:lnTo>
                  <a:lnTo>
                    <a:pt x="75" y="70"/>
                  </a:lnTo>
                  <a:lnTo>
                    <a:pt x="79" y="72"/>
                  </a:lnTo>
                  <a:lnTo>
                    <a:pt x="83" y="72"/>
                  </a:lnTo>
                  <a:lnTo>
                    <a:pt x="86" y="74"/>
                  </a:lnTo>
                  <a:lnTo>
                    <a:pt x="90" y="76"/>
                  </a:lnTo>
                  <a:lnTo>
                    <a:pt x="94" y="76"/>
                  </a:lnTo>
                  <a:lnTo>
                    <a:pt x="98" y="78"/>
                  </a:lnTo>
                  <a:lnTo>
                    <a:pt x="102" y="80"/>
                  </a:lnTo>
                  <a:lnTo>
                    <a:pt x="106" y="80"/>
                  </a:lnTo>
                  <a:lnTo>
                    <a:pt x="109" y="82"/>
                  </a:lnTo>
                  <a:lnTo>
                    <a:pt x="115" y="84"/>
                  </a:lnTo>
                  <a:lnTo>
                    <a:pt x="119" y="84"/>
                  </a:lnTo>
                  <a:lnTo>
                    <a:pt x="123" y="86"/>
                  </a:lnTo>
                  <a:lnTo>
                    <a:pt x="127" y="86"/>
                  </a:lnTo>
                  <a:lnTo>
                    <a:pt x="132" y="87"/>
                  </a:lnTo>
                  <a:lnTo>
                    <a:pt x="136" y="87"/>
                  </a:lnTo>
                  <a:lnTo>
                    <a:pt x="140" y="89"/>
                  </a:lnTo>
                  <a:lnTo>
                    <a:pt x="146" y="91"/>
                  </a:lnTo>
                  <a:lnTo>
                    <a:pt x="150" y="91"/>
                  </a:lnTo>
                  <a:lnTo>
                    <a:pt x="155" y="93"/>
                  </a:lnTo>
                  <a:lnTo>
                    <a:pt x="163" y="93"/>
                  </a:lnTo>
                  <a:lnTo>
                    <a:pt x="169" y="95"/>
                  </a:lnTo>
                  <a:lnTo>
                    <a:pt x="173" y="95"/>
                  </a:lnTo>
                  <a:lnTo>
                    <a:pt x="178" y="97"/>
                  </a:lnTo>
                  <a:lnTo>
                    <a:pt x="184" y="97"/>
                  </a:lnTo>
                  <a:lnTo>
                    <a:pt x="188" y="99"/>
                  </a:lnTo>
                  <a:lnTo>
                    <a:pt x="198" y="99"/>
                  </a:lnTo>
                  <a:lnTo>
                    <a:pt x="203" y="101"/>
                  </a:lnTo>
                  <a:lnTo>
                    <a:pt x="213" y="101"/>
                  </a:lnTo>
                  <a:lnTo>
                    <a:pt x="219" y="103"/>
                  </a:lnTo>
                  <a:lnTo>
                    <a:pt x="234" y="103"/>
                  </a:lnTo>
                  <a:lnTo>
                    <a:pt x="240" y="105"/>
                  </a:lnTo>
                  <a:lnTo>
                    <a:pt x="267" y="105"/>
                  </a:lnTo>
                  <a:lnTo>
                    <a:pt x="272" y="107"/>
                  </a:lnTo>
                  <a:lnTo>
                    <a:pt x="315" y="107"/>
                  </a:lnTo>
                  <a:lnTo>
                    <a:pt x="953" y="107"/>
                  </a:lnTo>
                  <a:lnTo>
                    <a:pt x="995" y="107"/>
                  </a:lnTo>
                  <a:lnTo>
                    <a:pt x="999" y="105"/>
                  </a:lnTo>
                  <a:lnTo>
                    <a:pt x="1026" y="105"/>
                  </a:lnTo>
                  <a:lnTo>
                    <a:pt x="1031" y="103"/>
                  </a:lnTo>
                  <a:lnTo>
                    <a:pt x="1047" y="103"/>
                  </a:lnTo>
                  <a:lnTo>
                    <a:pt x="1053" y="101"/>
                  </a:lnTo>
                  <a:lnTo>
                    <a:pt x="1062" y="101"/>
                  </a:lnTo>
                  <a:lnTo>
                    <a:pt x="1068" y="99"/>
                  </a:lnTo>
                  <a:lnTo>
                    <a:pt x="1077" y="99"/>
                  </a:lnTo>
                  <a:lnTo>
                    <a:pt x="1083" y="97"/>
                  </a:lnTo>
                  <a:lnTo>
                    <a:pt x="1087" y="97"/>
                  </a:lnTo>
                  <a:lnTo>
                    <a:pt x="1093" y="95"/>
                  </a:lnTo>
                  <a:lnTo>
                    <a:pt x="1097" y="95"/>
                  </a:lnTo>
                  <a:lnTo>
                    <a:pt x="1102" y="93"/>
                  </a:lnTo>
                  <a:lnTo>
                    <a:pt x="1106" y="93"/>
                  </a:lnTo>
                  <a:lnTo>
                    <a:pt x="1112" y="91"/>
                  </a:lnTo>
                  <a:lnTo>
                    <a:pt x="1116" y="91"/>
                  </a:lnTo>
                  <a:lnTo>
                    <a:pt x="1122" y="89"/>
                  </a:lnTo>
                  <a:lnTo>
                    <a:pt x="1125" y="89"/>
                  </a:lnTo>
                  <a:lnTo>
                    <a:pt x="1129" y="87"/>
                  </a:lnTo>
                  <a:lnTo>
                    <a:pt x="1135" y="87"/>
                  </a:lnTo>
                  <a:lnTo>
                    <a:pt x="1139" y="86"/>
                  </a:lnTo>
                  <a:lnTo>
                    <a:pt x="1143" y="86"/>
                  </a:lnTo>
                  <a:lnTo>
                    <a:pt x="1146" y="84"/>
                  </a:lnTo>
                  <a:lnTo>
                    <a:pt x="1152" y="84"/>
                  </a:lnTo>
                  <a:lnTo>
                    <a:pt x="1156" y="82"/>
                  </a:lnTo>
                  <a:lnTo>
                    <a:pt x="1160" y="80"/>
                  </a:lnTo>
                  <a:lnTo>
                    <a:pt x="1164" y="80"/>
                  </a:lnTo>
                  <a:lnTo>
                    <a:pt x="1168" y="78"/>
                  </a:lnTo>
                  <a:lnTo>
                    <a:pt x="1171" y="76"/>
                  </a:lnTo>
                  <a:lnTo>
                    <a:pt x="1175" y="76"/>
                  </a:lnTo>
                  <a:lnTo>
                    <a:pt x="1179" y="74"/>
                  </a:lnTo>
                  <a:lnTo>
                    <a:pt x="1183" y="72"/>
                  </a:lnTo>
                  <a:lnTo>
                    <a:pt x="1187" y="72"/>
                  </a:lnTo>
                  <a:lnTo>
                    <a:pt x="1191" y="70"/>
                  </a:lnTo>
                  <a:lnTo>
                    <a:pt x="1194" y="68"/>
                  </a:lnTo>
                  <a:lnTo>
                    <a:pt x="1196" y="66"/>
                  </a:lnTo>
                  <a:lnTo>
                    <a:pt x="1200" y="66"/>
                  </a:lnTo>
                  <a:lnTo>
                    <a:pt x="1204" y="64"/>
                  </a:lnTo>
                  <a:lnTo>
                    <a:pt x="1208" y="63"/>
                  </a:lnTo>
                  <a:lnTo>
                    <a:pt x="1210" y="61"/>
                  </a:lnTo>
                  <a:lnTo>
                    <a:pt x="1214" y="61"/>
                  </a:lnTo>
                  <a:lnTo>
                    <a:pt x="1215" y="59"/>
                  </a:lnTo>
                  <a:lnTo>
                    <a:pt x="1219" y="57"/>
                  </a:lnTo>
                  <a:lnTo>
                    <a:pt x="1221" y="55"/>
                  </a:lnTo>
                  <a:lnTo>
                    <a:pt x="1225" y="53"/>
                  </a:lnTo>
                  <a:lnTo>
                    <a:pt x="1227" y="51"/>
                  </a:lnTo>
                  <a:lnTo>
                    <a:pt x="1229" y="51"/>
                  </a:lnTo>
                  <a:lnTo>
                    <a:pt x="1233" y="49"/>
                  </a:lnTo>
                  <a:lnTo>
                    <a:pt x="1240" y="42"/>
                  </a:lnTo>
                  <a:lnTo>
                    <a:pt x="1244" y="40"/>
                  </a:lnTo>
                  <a:lnTo>
                    <a:pt x="1246" y="38"/>
                  </a:lnTo>
                  <a:lnTo>
                    <a:pt x="1248" y="38"/>
                  </a:lnTo>
                  <a:lnTo>
                    <a:pt x="1248" y="36"/>
                  </a:lnTo>
                  <a:lnTo>
                    <a:pt x="1256" y="28"/>
                  </a:lnTo>
                  <a:lnTo>
                    <a:pt x="1256" y="26"/>
                  </a:lnTo>
                  <a:lnTo>
                    <a:pt x="1260" y="22"/>
                  </a:lnTo>
                  <a:lnTo>
                    <a:pt x="1260" y="21"/>
                  </a:lnTo>
                  <a:lnTo>
                    <a:pt x="1261" y="19"/>
                  </a:lnTo>
                  <a:lnTo>
                    <a:pt x="1261" y="17"/>
                  </a:lnTo>
                  <a:lnTo>
                    <a:pt x="1263" y="15"/>
                  </a:lnTo>
                  <a:lnTo>
                    <a:pt x="1263" y="11"/>
                  </a:lnTo>
                  <a:lnTo>
                    <a:pt x="1265" y="9"/>
                  </a:lnTo>
                  <a:lnTo>
                    <a:pt x="1265" y="0"/>
                  </a:lnTo>
                  <a:lnTo>
                    <a:pt x="1265" y="641"/>
                  </a:lnTo>
                </a:path>
              </a:pathLst>
            </a:custGeom>
            <a:solidFill>
              <a:schemeClr val="bg1"/>
            </a:solidFill>
            <a:ln w="12700" cap="rnd">
              <a:solidFill>
                <a:srgbClr val="000000"/>
              </a:solidFill>
              <a:round/>
              <a:headEnd/>
              <a:tailEnd/>
            </a:ln>
          </p:spPr>
          <p:txBody>
            <a:bodyPr/>
            <a:lstStyle/>
            <a:p>
              <a:endParaRPr lang="fr-FR"/>
            </a:p>
          </p:txBody>
        </p:sp>
        <p:sp>
          <p:nvSpPr>
            <p:cNvPr id="37923" name="Freeform 82">
              <a:extLst>
                <a:ext uri="{FF2B5EF4-FFF2-40B4-BE49-F238E27FC236}">
                  <a16:creationId xmlns:a16="http://schemas.microsoft.com/office/drawing/2014/main" id="{958876A0-94FE-8151-1840-882B32596F0C}"/>
                </a:ext>
              </a:extLst>
            </p:cNvPr>
            <p:cNvSpPr>
              <a:spLocks/>
            </p:cNvSpPr>
            <p:nvPr/>
          </p:nvSpPr>
          <p:spPr bwMode="auto">
            <a:xfrm>
              <a:off x="4889" y="1268"/>
              <a:ext cx="164" cy="1096"/>
            </a:xfrm>
            <a:custGeom>
              <a:avLst/>
              <a:gdLst>
                <a:gd name="T0" fmla="*/ 0 w 164"/>
                <a:gd name="T1" fmla="*/ 2 h 1096"/>
                <a:gd name="T2" fmla="*/ 2 w 164"/>
                <a:gd name="T3" fmla="*/ 1053 h 1096"/>
                <a:gd name="T4" fmla="*/ 0 w 164"/>
                <a:gd name="T5" fmla="*/ 1055 h 1096"/>
                <a:gd name="T6" fmla="*/ 4 w 164"/>
                <a:gd name="T7" fmla="*/ 1056 h 1096"/>
                <a:gd name="T8" fmla="*/ 8 w 164"/>
                <a:gd name="T9" fmla="*/ 1058 h 1096"/>
                <a:gd name="T10" fmla="*/ 14 w 164"/>
                <a:gd name="T11" fmla="*/ 1060 h 1096"/>
                <a:gd name="T12" fmla="*/ 19 w 164"/>
                <a:gd name="T13" fmla="*/ 1064 h 1096"/>
                <a:gd name="T14" fmla="*/ 26 w 164"/>
                <a:gd name="T15" fmla="*/ 1066 h 1096"/>
                <a:gd name="T16" fmla="*/ 30 w 164"/>
                <a:gd name="T17" fmla="*/ 1068 h 1096"/>
                <a:gd name="T18" fmla="*/ 38 w 164"/>
                <a:gd name="T19" fmla="*/ 1070 h 1096"/>
                <a:gd name="T20" fmla="*/ 41 w 164"/>
                <a:gd name="T21" fmla="*/ 1072 h 1096"/>
                <a:gd name="T22" fmla="*/ 48 w 164"/>
                <a:gd name="T23" fmla="*/ 1074 h 1096"/>
                <a:gd name="T24" fmla="*/ 52 w 164"/>
                <a:gd name="T25" fmla="*/ 1076 h 1096"/>
                <a:gd name="T26" fmla="*/ 60 w 164"/>
                <a:gd name="T27" fmla="*/ 1077 h 1096"/>
                <a:gd name="T28" fmla="*/ 68 w 164"/>
                <a:gd name="T29" fmla="*/ 1079 h 1096"/>
                <a:gd name="T30" fmla="*/ 72 w 164"/>
                <a:gd name="T31" fmla="*/ 1081 h 1096"/>
                <a:gd name="T32" fmla="*/ 82 w 164"/>
                <a:gd name="T33" fmla="*/ 1083 h 1096"/>
                <a:gd name="T34" fmla="*/ 89 w 164"/>
                <a:gd name="T35" fmla="*/ 1085 h 1096"/>
                <a:gd name="T36" fmla="*/ 98 w 164"/>
                <a:gd name="T37" fmla="*/ 1087 h 1096"/>
                <a:gd name="T38" fmla="*/ 108 w 164"/>
                <a:gd name="T39" fmla="*/ 1089 h 1096"/>
                <a:gd name="T40" fmla="*/ 122 w 164"/>
                <a:gd name="T41" fmla="*/ 1091 h 1096"/>
                <a:gd name="T42" fmla="*/ 132 w 164"/>
                <a:gd name="T43" fmla="*/ 1093 h 1096"/>
                <a:gd name="T44" fmla="*/ 147 w 164"/>
                <a:gd name="T45" fmla="*/ 1095 h 1096"/>
                <a:gd name="T46" fmla="*/ 163 w 164"/>
                <a:gd name="T47" fmla="*/ 42 h 1096"/>
                <a:gd name="T48" fmla="*/ 156 w 164"/>
                <a:gd name="T49" fmla="*/ 40 h 1096"/>
                <a:gd name="T50" fmla="*/ 141 w 164"/>
                <a:gd name="T51" fmla="*/ 38 h 1096"/>
                <a:gd name="T52" fmla="*/ 128 w 164"/>
                <a:gd name="T53" fmla="*/ 36 h 1096"/>
                <a:gd name="T54" fmla="*/ 113 w 164"/>
                <a:gd name="T55" fmla="*/ 35 h 1096"/>
                <a:gd name="T56" fmla="*/ 104 w 164"/>
                <a:gd name="T57" fmla="*/ 33 h 1096"/>
                <a:gd name="T58" fmla="*/ 95 w 164"/>
                <a:gd name="T59" fmla="*/ 31 h 1096"/>
                <a:gd name="T60" fmla="*/ 86 w 164"/>
                <a:gd name="T61" fmla="*/ 29 h 1096"/>
                <a:gd name="T62" fmla="*/ 78 w 164"/>
                <a:gd name="T63" fmla="*/ 27 h 1096"/>
                <a:gd name="T64" fmla="*/ 68 w 164"/>
                <a:gd name="T65" fmla="*/ 25 h 1096"/>
                <a:gd name="T66" fmla="*/ 62 w 164"/>
                <a:gd name="T67" fmla="*/ 23 h 1096"/>
                <a:gd name="T68" fmla="*/ 58 w 164"/>
                <a:gd name="T69" fmla="*/ 21 h 1096"/>
                <a:gd name="T70" fmla="*/ 48 w 164"/>
                <a:gd name="T71" fmla="*/ 19 h 1096"/>
                <a:gd name="T72" fmla="*/ 44 w 164"/>
                <a:gd name="T73" fmla="*/ 17 h 1096"/>
                <a:gd name="T74" fmla="*/ 38 w 164"/>
                <a:gd name="T75" fmla="*/ 15 h 1096"/>
                <a:gd name="T76" fmla="*/ 30 w 164"/>
                <a:gd name="T77" fmla="*/ 14 h 1096"/>
                <a:gd name="T78" fmla="*/ 26 w 164"/>
                <a:gd name="T79" fmla="*/ 12 h 1096"/>
                <a:gd name="T80" fmla="*/ 22 w 164"/>
                <a:gd name="T81" fmla="*/ 10 h 1096"/>
                <a:gd name="T82" fmla="*/ 17 w 164"/>
                <a:gd name="T83" fmla="*/ 8 h 1096"/>
                <a:gd name="T84" fmla="*/ 14 w 164"/>
                <a:gd name="T85" fmla="*/ 6 h 1096"/>
                <a:gd name="T86" fmla="*/ 10 w 164"/>
                <a:gd name="T87" fmla="*/ 4 h 1096"/>
                <a:gd name="T88" fmla="*/ 2 w 164"/>
                <a:gd name="T89" fmla="*/ 0 h 109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4"/>
                <a:gd name="T136" fmla="*/ 0 h 1096"/>
                <a:gd name="T137" fmla="*/ 164 w 164"/>
                <a:gd name="T138" fmla="*/ 1096 h 109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4" h="1096">
                  <a:moveTo>
                    <a:pt x="0" y="0"/>
                  </a:moveTo>
                  <a:lnTo>
                    <a:pt x="0" y="2"/>
                  </a:lnTo>
                  <a:lnTo>
                    <a:pt x="2" y="2"/>
                  </a:lnTo>
                  <a:lnTo>
                    <a:pt x="2" y="1053"/>
                  </a:lnTo>
                  <a:lnTo>
                    <a:pt x="0" y="1053"/>
                  </a:lnTo>
                  <a:lnTo>
                    <a:pt x="0" y="1055"/>
                  </a:lnTo>
                  <a:lnTo>
                    <a:pt x="4" y="1055"/>
                  </a:lnTo>
                  <a:lnTo>
                    <a:pt x="4" y="1056"/>
                  </a:lnTo>
                  <a:lnTo>
                    <a:pt x="8" y="1056"/>
                  </a:lnTo>
                  <a:lnTo>
                    <a:pt x="8" y="1058"/>
                  </a:lnTo>
                  <a:lnTo>
                    <a:pt x="14" y="1058"/>
                  </a:lnTo>
                  <a:lnTo>
                    <a:pt x="14" y="1060"/>
                  </a:lnTo>
                  <a:lnTo>
                    <a:pt x="17" y="1060"/>
                  </a:lnTo>
                  <a:lnTo>
                    <a:pt x="19" y="1064"/>
                  </a:lnTo>
                  <a:lnTo>
                    <a:pt x="26" y="1064"/>
                  </a:lnTo>
                  <a:lnTo>
                    <a:pt x="26" y="1066"/>
                  </a:lnTo>
                  <a:lnTo>
                    <a:pt x="30" y="1066"/>
                  </a:lnTo>
                  <a:lnTo>
                    <a:pt x="30" y="1068"/>
                  </a:lnTo>
                  <a:lnTo>
                    <a:pt x="38" y="1068"/>
                  </a:lnTo>
                  <a:lnTo>
                    <a:pt x="38" y="1070"/>
                  </a:lnTo>
                  <a:lnTo>
                    <a:pt x="41" y="1070"/>
                  </a:lnTo>
                  <a:lnTo>
                    <a:pt x="41" y="1072"/>
                  </a:lnTo>
                  <a:lnTo>
                    <a:pt x="48" y="1072"/>
                  </a:lnTo>
                  <a:lnTo>
                    <a:pt x="48" y="1074"/>
                  </a:lnTo>
                  <a:lnTo>
                    <a:pt x="52" y="1074"/>
                  </a:lnTo>
                  <a:lnTo>
                    <a:pt x="52" y="1076"/>
                  </a:lnTo>
                  <a:lnTo>
                    <a:pt x="60" y="1076"/>
                  </a:lnTo>
                  <a:lnTo>
                    <a:pt x="60" y="1077"/>
                  </a:lnTo>
                  <a:lnTo>
                    <a:pt x="68" y="1077"/>
                  </a:lnTo>
                  <a:lnTo>
                    <a:pt x="68" y="1079"/>
                  </a:lnTo>
                  <a:lnTo>
                    <a:pt x="72" y="1079"/>
                  </a:lnTo>
                  <a:lnTo>
                    <a:pt x="72" y="1081"/>
                  </a:lnTo>
                  <a:lnTo>
                    <a:pt x="82" y="1081"/>
                  </a:lnTo>
                  <a:lnTo>
                    <a:pt x="82" y="1083"/>
                  </a:lnTo>
                  <a:lnTo>
                    <a:pt x="89" y="1083"/>
                  </a:lnTo>
                  <a:lnTo>
                    <a:pt x="89" y="1085"/>
                  </a:lnTo>
                  <a:lnTo>
                    <a:pt x="98" y="1085"/>
                  </a:lnTo>
                  <a:lnTo>
                    <a:pt x="98" y="1087"/>
                  </a:lnTo>
                  <a:lnTo>
                    <a:pt x="108" y="1087"/>
                  </a:lnTo>
                  <a:lnTo>
                    <a:pt x="108" y="1089"/>
                  </a:lnTo>
                  <a:lnTo>
                    <a:pt x="122" y="1089"/>
                  </a:lnTo>
                  <a:lnTo>
                    <a:pt x="122" y="1091"/>
                  </a:lnTo>
                  <a:lnTo>
                    <a:pt x="132" y="1091"/>
                  </a:lnTo>
                  <a:lnTo>
                    <a:pt x="132" y="1093"/>
                  </a:lnTo>
                  <a:lnTo>
                    <a:pt x="147" y="1093"/>
                  </a:lnTo>
                  <a:lnTo>
                    <a:pt x="147" y="1095"/>
                  </a:lnTo>
                  <a:lnTo>
                    <a:pt x="163" y="1095"/>
                  </a:lnTo>
                  <a:lnTo>
                    <a:pt x="163" y="42"/>
                  </a:lnTo>
                  <a:lnTo>
                    <a:pt x="156" y="42"/>
                  </a:lnTo>
                  <a:lnTo>
                    <a:pt x="156" y="40"/>
                  </a:lnTo>
                  <a:lnTo>
                    <a:pt x="141" y="40"/>
                  </a:lnTo>
                  <a:lnTo>
                    <a:pt x="141" y="38"/>
                  </a:lnTo>
                  <a:lnTo>
                    <a:pt x="128" y="38"/>
                  </a:lnTo>
                  <a:lnTo>
                    <a:pt x="128" y="36"/>
                  </a:lnTo>
                  <a:lnTo>
                    <a:pt x="113" y="36"/>
                  </a:lnTo>
                  <a:lnTo>
                    <a:pt x="113" y="35"/>
                  </a:lnTo>
                  <a:lnTo>
                    <a:pt x="104" y="35"/>
                  </a:lnTo>
                  <a:lnTo>
                    <a:pt x="104" y="33"/>
                  </a:lnTo>
                  <a:lnTo>
                    <a:pt x="95" y="33"/>
                  </a:lnTo>
                  <a:lnTo>
                    <a:pt x="95" y="31"/>
                  </a:lnTo>
                  <a:lnTo>
                    <a:pt x="86" y="31"/>
                  </a:lnTo>
                  <a:lnTo>
                    <a:pt x="86" y="29"/>
                  </a:lnTo>
                  <a:lnTo>
                    <a:pt x="78" y="29"/>
                  </a:lnTo>
                  <a:lnTo>
                    <a:pt x="78" y="27"/>
                  </a:lnTo>
                  <a:lnTo>
                    <a:pt x="68" y="27"/>
                  </a:lnTo>
                  <a:lnTo>
                    <a:pt x="68" y="25"/>
                  </a:lnTo>
                  <a:lnTo>
                    <a:pt x="62" y="25"/>
                  </a:lnTo>
                  <a:lnTo>
                    <a:pt x="62" y="23"/>
                  </a:lnTo>
                  <a:lnTo>
                    <a:pt x="58" y="23"/>
                  </a:lnTo>
                  <a:lnTo>
                    <a:pt x="58" y="21"/>
                  </a:lnTo>
                  <a:lnTo>
                    <a:pt x="48" y="21"/>
                  </a:lnTo>
                  <a:lnTo>
                    <a:pt x="48" y="19"/>
                  </a:lnTo>
                  <a:lnTo>
                    <a:pt x="44" y="19"/>
                  </a:lnTo>
                  <a:lnTo>
                    <a:pt x="44" y="17"/>
                  </a:lnTo>
                  <a:lnTo>
                    <a:pt x="38" y="17"/>
                  </a:lnTo>
                  <a:lnTo>
                    <a:pt x="38" y="15"/>
                  </a:lnTo>
                  <a:lnTo>
                    <a:pt x="30" y="15"/>
                  </a:lnTo>
                  <a:lnTo>
                    <a:pt x="30" y="14"/>
                  </a:lnTo>
                  <a:lnTo>
                    <a:pt x="26" y="14"/>
                  </a:lnTo>
                  <a:lnTo>
                    <a:pt x="26" y="12"/>
                  </a:lnTo>
                  <a:lnTo>
                    <a:pt x="22" y="12"/>
                  </a:lnTo>
                  <a:lnTo>
                    <a:pt x="22" y="10"/>
                  </a:lnTo>
                  <a:lnTo>
                    <a:pt x="17" y="10"/>
                  </a:lnTo>
                  <a:lnTo>
                    <a:pt x="17" y="8"/>
                  </a:lnTo>
                  <a:lnTo>
                    <a:pt x="14" y="8"/>
                  </a:lnTo>
                  <a:lnTo>
                    <a:pt x="14" y="6"/>
                  </a:lnTo>
                  <a:lnTo>
                    <a:pt x="10" y="6"/>
                  </a:lnTo>
                  <a:lnTo>
                    <a:pt x="10" y="4"/>
                  </a:lnTo>
                  <a:lnTo>
                    <a:pt x="4" y="4"/>
                  </a:lnTo>
                  <a:lnTo>
                    <a:pt x="2" y="0"/>
                  </a:lnTo>
                  <a:lnTo>
                    <a:pt x="0" y="0"/>
                  </a:lnTo>
                </a:path>
              </a:pathLst>
            </a:custGeom>
            <a:solidFill>
              <a:schemeClr val="bg1"/>
            </a:solidFill>
            <a:ln>
              <a:noFill/>
            </a:ln>
            <a:extLst>
              <a:ext uri="{91240B29-F687-4F45-9708-019B960494DF}">
                <a14:hiddenLine xmlns:a14="http://schemas.microsoft.com/office/drawing/2010/main" w="12700" cap="rnd">
                  <a:solidFill>
                    <a:srgbClr val="000000"/>
                  </a:solidFill>
                  <a:round/>
                  <a:headEnd/>
                  <a:tailEnd/>
                </a14:hiddenLine>
              </a:ext>
            </a:extLst>
          </p:spPr>
          <p:txBody>
            <a:bodyPr/>
            <a:lstStyle/>
            <a:p>
              <a:endParaRPr lang="fr-FR"/>
            </a:p>
          </p:txBody>
        </p:sp>
        <p:sp>
          <p:nvSpPr>
            <p:cNvPr id="37924" name="Freeform 83">
              <a:extLst>
                <a:ext uri="{FF2B5EF4-FFF2-40B4-BE49-F238E27FC236}">
                  <a16:creationId xmlns:a16="http://schemas.microsoft.com/office/drawing/2014/main" id="{FAC409FA-590C-653B-C9CE-C35091DE28A4}"/>
                </a:ext>
              </a:extLst>
            </p:cNvPr>
            <p:cNvSpPr>
              <a:spLocks/>
            </p:cNvSpPr>
            <p:nvPr/>
          </p:nvSpPr>
          <p:spPr bwMode="auto">
            <a:xfrm>
              <a:off x="5321" y="1335"/>
              <a:ext cx="242" cy="119"/>
            </a:xfrm>
            <a:custGeom>
              <a:avLst/>
              <a:gdLst>
                <a:gd name="T0" fmla="*/ 0 w 242"/>
                <a:gd name="T1" fmla="*/ 0 h 119"/>
                <a:gd name="T2" fmla="*/ 13 w 242"/>
                <a:gd name="T3" fmla="*/ 4 h 119"/>
                <a:gd name="T4" fmla="*/ 27 w 242"/>
                <a:gd name="T5" fmla="*/ 8 h 119"/>
                <a:gd name="T6" fmla="*/ 40 w 242"/>
                <a:gd name="T7" fmla="*/ 11 h 119"/>
                <a:gd name="T8" fmla="*/ 52 w 242"/>
                <a:gd name="T9" fmla="*/ 15 h 119"/>
                <a:gd name="T10" fmla="*/ 63 w 242"/>
                <a:gd name="T11" fmla="*/ 19 h 119"/>
                <a:gd name="T12" fmla="*/ 75 w 242"/>
                <a:gd name="T13" fmla="*/ 23 h 119"/>
                <a:gd name="T14" fmla="*/ 86 w 242"/>
                <a:gd name="T15" fmla="*/ 25 h 119"/>
                <a:gd name="T16" fmla="*/ 98 w 242"/>
                <a:gd name="T17" fmla="*/ 29 h 119"/>
                <a:gd name="T18" fmla="*/ 107 w 242"/>
                <a:gd name="T19" fmla="*/ 32 h 119"/>
                <a:gd name="T20" fmla="*/ 119 w 242"/>
                <a:gd name="T21" fmla="*/ 36 h 119"/>
                <a:gd name="T22" fmla="*/ 128 w 242"/>
                <a:gd name="T23" fmla="*/ 38 h 119"/>
                <a:gd name="T24" fmla="*/ 136 w 242"/>
                <a:gd name="T25" fmla="*/ 42 h 119"/>
                <a:gd name="T26" fmla="*/ 145 w 242"/>
                <a:gd name="T27" fmla="*/ 46 h 119"/>
                <a:gd name="T28" fmla="*/ 155 w 242"/>
                <a:gd name="T29" fmla="*/ 48 h 119"/>
                <a:gd name="T30" fmla="*/ 163 w 242"/>
                <a:gd name="T31" fmla="*/ 52 h 119"/>
                <a:gd name="T32" fmla="*/ 170 w 242"/>
                <a:gd name="T33" fmla="*/ 54 h 119"/>
                <a:gd name="T34" fmla="*/ 178 w 242"/>
                <a:gd name="T35" fmla="*/ 57 h 119"/>
                <a:gd name="T36" fmla="*/ 184 w 242"/>
                <a:gd name="T37" fmla="*/ 59 h 119"/>
                <a:gd name="T38" fmla="*/ 191 w 242"/>
                <a:gd name="T39" fmla="*/ 63 h 119"/>
                <a:gd name="T40" fmla="*/ 197 w 242"/>
                <a:gd name="T41" fmla="*/ 65 h 119"/>
                <a:gd name="T42" fmla="*/ 203 w 242"/>
                <a:gd name="T43" fmla="*/ 67 h 119"/>
                <a:gd name="T44" fmla="*/ 207 w 242"/>
                <a:gd name="T45" fmla="*/ 71 h 119"/>
                <a:gd name="T46" fmla="*/ 213 w 242"/>
                <a:gd name="T47" fmla="*/ 73 h 119"/>
                <a:gd name="T48" fmla="*/ 216 w 242"/>
                <a:gd name="T49" fmla="*/ 75 h 119"/>
                <a:gd name="T50" fmla="*/ 222 w 242"/>
                <a:gd name="T51" fmla="*/ 76 h 119"/>
                <a:gd name="T52" fmla="*/ 228 w 242"/>
                <a:gd name="T53" fmla="*/ 82 h 119"/>
                <a:gd name="T54" fmla="*/ 232 w 242"/>
                <a:gd name="T55" fmla="*/ 84 h 119"/>
                <a:gd name="T56" fmla="*/ 241 w 242"/>
                <a:gd name="T57" fmla="*/ 94 h 119"/>
                <a:gd name="T58" fmla="*/ 241 w 242"/>
                <a:gd name="T59" fmla="*/ 99 h 119"/>
                <a:gd name="T60" fmla="*/ 236 w 242"/>
                <a:gd name="T61" fmla="*/ 105 h 119"/>
                <a:gd name="T62" fmla="*/ 234 w 242"/>
                <a:gd name="T63" fmla="*/ 105 h 119"/>
                <a:gd name="T64" fmla="*/ 232 w 242"/>
                <a:gd name="T65" fmla="*/ 107 h 119"/>
                <a:gd name="T66" fmla="*/ 228 w 242"/>
                <a:gd name="T67" fmla="*/ 109 h 119"/>
                <a:gd name="T68" fmla="*/ 226 w 242"/>
                <a:gd name="T69" fmla="*/ 109 h 119"/>
                <a:gd name="T70" fmla="*/ 222 w 242"/>
                <a:gd name="T71" fmla="*/ 111 h 119"/>
                <a:gd name="T72" fmla="*/ 218 w 242"/>
                <a:gd name="T73" fmla="*/ 111 h 119"/>
                <a:gd name="T74" fmla="*/ 213 w 242"/>
                <a:gd name="T75" fmla="*/ 113 h 119"/>
                <a:gd name="T76" fmla="*/ 209 w 242"/>
                <a:gd name="T77" fmla="*/ 113 h 119"/>
                <a:gd name="T78" fmla="*/ 203 w 242"/>
                <a:gd name="T79" fmla="*/ 115 h 119"/>
                <a:gd name="T80" fmla="*/ 191 w 242"/>
                <a:gd name="T81" fmla="*/ 115 h 119"/>
                <a:gd name="T82" fmla="*/ 184 w 242"/>
                <a:gd name="T83" fmla="*/ 117 h 119"/>
                <a:gd name="T84" fmla="*/ 163 w 242"/>
                <a:gd name="T85" fmla="*/ 117 h 119"/>
                <a:gd name="T86" fmla="*/ 155 w 242"/>
                <a:gd name="T87" fmla="*/ 118 h 119"/>
                <a:gd name="T88" fmla="*/ 76 w 242"/>
                <a:gd name="T89" fmla="*/ 118 h 11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42"/>
                <a:gd name="T136" fmla="*/ 0 h 119"/>
                <a:gd name="T137" fmla="*/ 242 w 242"/>
                <a:gd name="T138" fmla="*/ 119 h 11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42" h="119">
                  <a:moveTo>
                    <a:pt x="0" y="0"/>
                  </a:moveTo>
                  <a:lnTo>
                    <a:pt x="13" y="4"/>
                  </a:lnTo>
                  <a:lnTo>
                    <a:pt x="27" y="8"/>
                  </a:lnTo>
                  <a:lnTo>
                    <a:pt x="40" y="11"/>
                  </a:lnTo>
                  <a:lnTo>
                    <a:pt x="52" y="15"/>
                  </a:lnTo>
                  <a:lnTo>
                    <a:pt x="63" y="19"/>
                  </a:lnTo>
                  <a:lnTo>
                    <a:pt x="75" y="23"/>
                  </a:lnTo>
                  <a:lnTo>
                    <a:pt x="86" y="25"/>
                  </a:lnTo>
                  <a:lnTo>
                    <a:pt x="98" y="29"/>
                  </a:lnTo>
                  <a:lnTo>
                    <a:pt x="107" y="32"/>
                  </a:lnTo>
                  <a:lnTo>
                    <a:pt x="119" y="36"/>
                  </a:lnTo>
                  <a:lnTo>
                    <a:pt x="128" y="38"/>
                  </a:lnTo>
                  <a:lnTo>
                    <a:pt x="136" y="42"/>
                  </a:lnTo>
                  <a:lnTo>
                    <a:pt x="145" y="46"/>
                  </a:lnTo>
                  <a:lnTo>
                    <a:pt x="155" y="48"/>
                  </a:lnTo>
                  <a:lnTo>
                    <a:pt x="163" y="52"/>
                  </a:lnTo>
                  <a:lnTo>
                    <a:pt x="170" y="54"/>
                  </a:lnTo>
                  <a:lnTo>
                    <a:pt x="178" y="57"/>
                  </a:lnTo>
                  <a:lnTo>
                    <a:pt x="184" y="59"/>
                  </a:lnTo>
                  <a:lnTo>
                    <a:pt x="191" y="63"/>
                  </a:lnTo>
                  <a:lnTo>
                    <a:pt x="197" y="65"/>
                  </a:lnTo>
                  <a:lnTo>
                    <a:pt x="203" y="67"/>
                  </a:lnTo>
                  <a:lnTo>
                    <a:pt x="207" y="71"/>
                  </a:lnTo>
                  <a:lnTo>
                    <a:pt x="213" y="73"/>
                  </a:lnTo>
                  <a:lnTo>
                    <a:pt x="216" y="75"/>
                  </a:lnTo>
                  <a:lnTo>
                    <a:pt x="222" y="76"/>
                  </a:lnTo>
                  <a:lnTo>
                    <a:pt x="228" y="82"/>
                  </a:lnTo>
                  <a:lnTo>
                    <a:pt x="232" y="84"/>
                  </a:lnTo>
                  <a:lnTo>
                    <a:pt x="241" y="94"/>
                  </a:lnTo>
                  <a:lnTo>
                    <a:pt x="241" y="99"/>
                  </a:lnTo>
                  <a:lnTo>
                    <a:pt x="236" y="105"/>
                  </a:lnTo>
                  <a:lnTo>
                    <a:pt x="234" y="105"/>
                  </a:lnTo>
                  <a:lnTo>
                    <a:pt x="232" y="107"/>
                  </a:lnTo>
                  <a:lnTo>
                    <a:pt x="228" y="109"/>
                  </a:lnTo>
                  <a:lnTo>
                    <a:pt x="226" y="109"/>
                  </a:lnTo>
                  <a:lnTo>
                    <a:pt x="222" y="111"/>
                  </a:lnTo>
                  <a:lnTo>
                    <a:pt x="218" y="111"/>
                  </a:lnTo>
                  <a:lnTo>
                    <a:pt x="213" y="113"/>
                  </a:lnTo>
                  <a:lnTo>
                    <a:pt x="209" y="113"/>
                  </a:lnTo>
                  <a:lnTo>
                    <a:pt x="203" y="115"/>
                  </a:lnTo>
                  <a:lnTo>
                    <a:pt x="191" y="115"/>
                  </a:lnTo>
                  <a:lnTo>
                    <a:pt x="184" y="117"/>
                  </a:lnTo>
                  <a:lnTo>
                    <a:pt x="163" y="117"/>
                  </a:lnTo>
                  <a:lnTo>
                    <a:pt x="155" y="118"/>
                  </a:lnTo>
                  <a:lnTo>
                    <a:pt x="76" y="118"/>
                  </a:lnTo>
                </a:path>
              </a:pathLst>
            </a:custGeom>
            <a:solidFill>
              <a:schemeClr val="bg1"/>
            </a:solidFill>
            <a:ln w="12700" cap="rnd">
              <a:solidFill>
                <a:srgbClr val="000000"/>
              </a:solidFill>
              <a:round/>
              <a:headEnd/>
              <a:tailEnd/>
            </a:ln>
          </p:spPr>
          <p:txBody>
            <a:bodyPr/>
            <a:lstStyle/>
            <a:p>
              <a:endParaRPr lang="fr-FR"/>
            </a:p>
          </p:txBody>
        </p:sp>
        <p:sp>
          <p:nvSpPr>
            <p:cNvPr id="37925" name="Line 84">
              <a:extLst>
                <a:ext uri="{FF2B5EF4-FFF2-40B4-BE49-F238E27FC236}">
                  <a16:creationId xmlns:a16="http://schemas.microsoft.com/office/drawing/2014/main" id="{318790A5-B639-954F-3ABA-C7DCBDAA5DB7}"/>
                </a:ext>
              </a:extLst>
            </p:cNvPr>
            <p:cNvSpPr>
              <a:spLocks noChangeShapeType="1"/>
            </p:cNvSpPr>
            <p:nvPr/>
          </p:nvSpPr>
          <p:spPr bwMode="auto">
            <a:xfrm>
              <a:off x="5332" y="1304"/>
              <a:ext cx="259" cy="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fr-FR"/>
            </a:p>
          </p:txBody>
        </p:sp>
        <p:sp>
          <p:nvSpPr>
            <p:cNvPr id="37926" name="Freeform 85">
              <a:extLst>
                <a:ext uri="{FF2B5EF4-FFF2-40B4-BE49-F238E27FC236}">
                  <a16:creationId xmlns:a16="http://schemas.microsoft.com/office/drawing/2014/main" id="{23FEB4D2-D72A-5050-FF18-6BFD9DD27A7E}"/>
                </a:ext>
              </a:extLst>
            </p:cNvPr>
            <p:cNvSpPr>
              <a:spLocks/>
            </p:cNvSpPr>
            <p:nvPr/>
          </p:nvSpPr>
          <p:spPr bwMode="auto">
            <a:xfrm>
              <a:off x="5376" y="2199"/>
              <a:ext cx="346" cy="98"/>
            </a:xfrm>
            <a:custGeom>
              <a:avLst/>
              <a:gdLst>
                <a:gd name="T0" fmla="*/ 345 w 346"/>
                <a:gd name="T1" fmla="*/ 63 h 98"/>
                <a:gd name="T2" fmla="*/ 326 w 346"/>
                <a:gd name="T3" fmla="*/ 59 h 98"/>
                <a:gd name="T4" fmla="*/ 309 w 346"/>
                <a:gd name="T5" fmla="*/ 53 h 98"/>
                <a:gd name="T6" fmla="*/ 292 w 346"/>
                <a:gd name="T7" fmla="*/ 49 h 98"/>
                <a:gd name="T8" fmla="*/ 275 w 346"/>
                <a:gd name="T9" fmla="*/ 45 h 98"/>
                <a:gd name="T10" fmla="*/ 257 w 346"/>
                <a:gd name="T11" fmla="*/ 42 h 98"/>
                <a:gd name="T12" fmla="*/ 242 w 346"/>
                <a:gd name="T13" fmla="*/ 38 h 98"/>
                <a:gd name="T14" fmla="*/ 227 w 346"/>
                <a:gd name="T15" fmla="*/ 36 h 98"/>
                <a:gd name="T16" fmla="*/ 211 w 346"/>
                <a:gd name="T17" fmla="*/ 32 h 98"/>
                <a:gd name="T18" fmla="*/ 198 w 346"/>
                <a:gd name="T19" fmla="*/ 28 h 98"/>
                <a:gd name="T20" fmla="*/ 183 w 346"/>
                <a:gd name="T21" fmla="*/ 26 h 98"/>
                <a:gd name="T22" fmla="*/ 169 w 346"/>
                <a:gd name="T23" fmla="*/ 23 h 98"/>
                <a:gd name="T24" fmla="*/ 158 w 346"/>
                <a:gd name="T25" fmla="*/ 21 h 98"/>
                <a:gd name="T26" fmla="*/ 144 w 346"/>
                <a:gd name="T27" fmla="*/ 17 h 98"/>
                <a:gd name="T28" fmla="*/ 133 w 346"/>
                <a:gd name="T29" fmla="*/ 15 h 98"/>
                <a:gd name="T30" fmla="*/ 121 w 346"/>
                <a:gd name="T31" fmla="*/ 13 h 98"/>
                <a:gd name="T32" fmla="*/ 110 w 346"/>
                <a:gd name="T33" fmla="*/ 11 h 98"/>
                <a:gd name="T34" fmla="*/ 100 w 346"/>
                <a:gd name="T35" fmla="*/ 9 h 98"/>
                <a:gd name="T36" fmla="*/ 90 w 346"/>
                <a:gd name="T37" fmla="*/ 7 h 98"/>
                <a:gd name="T38" fmla="*/ 81 w 346"/>
                <a:gd name="T39" fmla="*/ 5 h 98"/>
                <a:gd name="T40" fmla="*/ 71 w 346"/>
                <a:gd name="T41" fmla="*/ 5 h 98"/>
                <a:gd name="T42" fmla="*/ 64 w 346"/>
                <a:gd name="T43" fmla="*/ 3 h 98"/>
                <a:gd name="T44" fmla="*/ 56 w 346"/>
                <a:gd name="T45" fmla="*/ 2 h 98"/>
                <a:gd name="T46" fmla="*/ 48 w 346"/>
                <a:gd name="T47" fmla="*/ 2 h 98"/>
                <a:gd name="T48" fmla="*/ 43 w 346"/>
                <a:gd name="T49" fmla="*/ 0 h 98"/>
                <a:gd name="T50" fmla="*/ 4 w 346"/>
                <a:gd name="T51" fmla="*/ 0 h 98"/>
                <a:gd name="T52" fmla="*/ 2 w 346"/>
                <a:gd name="T53" fmla="*/ 2 h 98"/>
                <a:gd name="T54" fmla="*/ 0 w 346"/>
                <a:gd name="T55" fmla="*/ 2 h 98"/>
                <a:gd name="T56" fmla="*/ 0 w 346"/>
                <a:gd name="T57" fmla="*/ 5 h 98"/>
                <a:gd name="T58" fmla="*/ 2 w 346"/>
                <a:gd name="T59" fmla="*/ 7 h 98"/>
                <a:gd name="T60" fmla="*/ 2 w 346"/>
                <a:gd name="T61" fmla="*/ 9 h 98"/>
                <a:gd name="T62" fmla="*/ 4 w 346"/>
                <a:gd name="T63" fmla="*/ 11 h 98"/>
                <a:gd name="T64" fmla="*/ 8 w 346"/>
                <a:gd name="T65" fmla="*/ 13 h 98"/>
                <a:gd name="T66" fmla="*/ 10 w 346"/>
                <a:gd name="T67" fmla="*/ 15 h 98"/>
                <a:gd name="T68" fmla="*/ 14 w 346"/>
                <a:gd name="T69" fmla="*/ 17 h 98"/>
                <a:gd name="T70" fmla="*/ 18 w 346"/>
                <a:gd name="T71" fmla="*/ 21 h 98"/>
                <a:gd name="T72" fmla="*/ 21 w 346"/>
                <a:gd name="T73" fmla="*/ 23 h 98"/>
                <a:gd name="T74" fmla="*/ 27 w 346"/>
                <a:gd name="T75" fmla="*/ 24 h 98"/>
                <a:gd name="T76" fmla="*/ 33 w 346"/>
                <a:gd name="T77" fmla="*/ 28 h 98"/>
                <a:gd name="T78" fmla="*/ 39 w 346"/>
                <a:gd name="T79" fmla="*/ 32 h 98"/>
                <a:gd name="T80" fmla="*/ 44 w 346"/>
                <a:gd name="T81" fmla="*/ 34 h 98"/>
                <a:gd name="T82" fmla="*/ 52 w 346"/>
                <a:gd name="T83" fmla="*/ 38 h 98"/>
                <a:gd name="T84" fmla="*/ 60 w 346"/>
                <a:gd name="T85" fmla="*/ 42 h 98"/>
                <a:gd name="T86" fmla="*/ 67 w 346"/>
                <a:gd name="T87" fmla="*/ 45 h 98"/>
                <a:gd name="T88" fmla="*/ 77 w 346"/>
                <a:gd name="T89" fmla="*/ 49 h 98"/>
                <a:gd name="T90" fmla="*/ 85 w 346"/>
                <a:gd name="T91" fmla="*/ 53 h 98"/>
                <a:gd name="T92" fmla="*/ 94 w 346"/>
                <a:gd name="T93" fmla="*/ 57 h 98"/>
                <a:gd name="T94" fmla="*/ 106 w 346"/>
                <a:gd name="T95" fmla="*/ 63 h 98"/>
                <a:gd name="T96" fmla="*/ 115 w 346"/>
                <a:gd name="T97" fmla="*/ 66 h 98"/>
                <a:gd name="T98" fmla="*/ 127 w 346"/>
                <a:gd name="T99" fmla="*/ 70 h 98"/>
                <a:gd name="T100" fmla="*/ 138 w 346"/>
                <a:gd name="T101" fmla="*/ 76 h 98"/>
                <a:gd name="T102" fmla="*/ 150 w 346"/>
                <a:gd name="T103" fmla="*/ 82 h 98"/>
                <a:gd name="T104" fmla="*/ 163 w 346"/>
                <a:gd name="T105" fmla="*/ 86 h 98"/>
                <a:gd name="T106" fmla="*/ 177 w 346"/>
                <a:gd name="T107" fmla="*/ 91 h 98"/>
                <a:gd name="T108" fmla="*/ 190 w 346"/>
                <a:gd name="T109" fmla="*/ 97 h 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6"/>
                <a:gd name="T166" fmla="*/ 0 h 98"/>
                <a:gd name="T167" fmla="*/ 346 w 346"/>
                <a:gd name="T168" fmla="*/ 98 h 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6" h="98">
                  <a:moveTo>
                    <a:pt x="345" y="63"/>
                  </a:moveTo>
                  <a:lnTo>
                    <a:pt x="326" y="59"/>
                  </a:lnTo>
                  <a:lnTo>
                    <a:pt x="309" y="53"/>
                  </a:lnTo>
                  <a:lnTo>
                    <a:pt x="292" y="49"/>
                  </a:lnTo>
                  <a:lnTo>
                    <a:pt x="275" y="45"/>
                  </a:lnTo>
                  <a:lnTo>
                    <a:pt x="257" y="42"/>
                  </a:lnTo>
                  <a:lnTo>
                    <a:pt x="242" y="38"/>
                  </a:lnTo>
                  <a:lnTo>
                    <a:pt x="227" y="36"/>
                  </a:lnTo>
                  <a:lnTo>
                    <a:pt x="211" y="32"/>
                  </a:lnTo>
                  <a:lnTo>
                    <a:pt x="198" y="28"/>
                  </a:lnTo>
                  <a:lnTo>
                    <a:pt x="183" y="26"/>
                  </a:lnTo>
                  <a:lnTo>
                    <a:pt x="169" y="23"/>
                  </a:lnTo>
                  <a:lnTo>
                    <a:pt x="158" y="21"/>
                  </a:lnTo>
                  <a:lnTo>
                    <a:pt x="144" y="17"/>
                  </a:lnTo>
                  <a:lnTo>
                    <a:pt x="133" y="15"/>
                  </a:lnTo>
                  <a:lnTo>
                    <a:pt x="121" y="13"/>
                  </a:lnTo>
                  <a:lnTo>
                    <a:pt x="110" y="11"/>
                  </a:lnTo>
                  <a:lnTo>
                    <a:pt x="100" y="9"/>
                  </a:lnTo>
                  <a:lnTo>
                    <a:pt x="90" y="7"/>
                  </a:lnTo>
                  <a:lnTo>
                    <a:pt x="81" y="5"/>
                  </a:lnTo>
                  <a:lnTo>
                    <a:pt x="71" y="5"/>
                  </a:lnTo>
                  <a:lnTo>
                    <a:pt x="64" y="3"/>
                  </a:lnTo>
                  <a:lnTo>
                    <a:pt x="56" y="2"/>
                  </a:lnTo>
                  <a:lnTo>
                    <a:pt x="48" y="2"/>
                  </a:lnTo>
                  <a:lnTo>
                    <a:pt x="43" y="0"/>
                  </a:lnTo>
                  <a:lnTo>
                    <a:pt x="4" y="0"/>
                  </a:lnTo>
                  <a:lnTo>
                    <a:pt x="2" y="2"/>
                  </a:lnTo>
                  <a:lnTo>
                    <a:pt x="0" y="2"/>
                  </a:lnTo>
                  <a:lnTo>
                    <a:pt x="0" y="5"/>
                  </a:lnTo>
                  <a:lnTo>
                    <a:pt x="2" y="7"/>
                  </a:lnTo>
                  <a:lnTo>
                    <a:pt x="2" y="9"/>
                  </a:lnTo>
                  <a:lnTo>
                    <a:pt x="4" y="11"/>
                  </a:lnTo>
                  <a:lnTo>
                    <a:pt x="8" y="13"/>
                  </a:lnTo>
                  <a:lnTo>
                    <a:pt x="10" y="15"/>
                  </a:lnTo>
                  <a:lnTo>
                    <a:pt x="14" y="17"/>
                  </a:lnTo>
                  <a:lnTo>
                    <a:pt x="18" y="21"/>
                  </a:lnTo>
                  <a:lnTo>
                    <a:pt x="21" y="23"/>
                  </a:lnTo>
                  <a:lnTo>
                    <a:pt x="27" y="24"/>
                  </a:lnTo>
                  <a:lnTo>
                    <a:pt x="33" y="28"/>
                  </a:lnTo>
                  <a:lnTo>
                    <a:pt x="39" y="32"/>
                  </a:lnTo>
                  <a:lnTo>
                    <a:pt x="44" y="34"/>
                  </a:lnTo>
                  <a:lnTo>
                    <a:pt x="52" y="38"/>
                  </a:lnTo>
                  <a:lnTo>
                    <a:pt x="60" y="42"/>
                  </a:lnTo>
                  <a:lnTo>
                    <a:pt x="67" y="45"/>
                  </a:lnTo>
                  <a:lnTo>
                    <a:pt x="77" y="49"/>
                  </a:lnTo>
                  <a:lnTo>
                    <a:pt x="85" y="53"/>
                  </a:lnTo>
                  <a:lnTo>
                    <a:pt x="94" y="57"/>
                  </a:lnTo>
                  <a:lnTo>
                    <a:pt x="106" y="63"/>
                  </a:lnTo>
                  <a:lnTo>
                    <a:pt x="115" y="66"/>
                  </a:lnTo>
                  <a:lnTo>
                    <a:pt x="127" y="70"/>
                  </a:lnTo>
                  <a:lnTo>
                    <a:pt x="138" y="76"/>
                  </a:lnTo>
                  <a:lnTo>
                    <a:pt x="150" y="82"/>
                  </a:lnTo>
                  <a:lnTo>
                    <a:pt x="163" y="86"/>
                  </a:lnTo>
                  <a:lnTo>
                    <a:pt x="177" y="91"/>
                  </a:lnTo>
                  <a:lnTo>
                    <a:pt x="190" y="97"/>
                  </a:lnTo>
                </a:path>
              </a:pathLst>
            </a:custGeom>
            <a:solidFill>
              <a:schemeClr val="bg1"/>
            </a:solidFill>
            <a:ln w="12700" cap="rnd">
              <a:solidFill>
                <a:srgbClr val="000000"/>
              </a:solidFill>
              <a:round/>
              <a:headEnd/>
              <a:tailEnd/>
            </a:ln>
          </p:spPr>
          <p:txBody>
            <a:bodyPr/>
            <a:lstStyle/>
            <a:p>
              <a:endParaRPr lang="fr-FR"/>
            </a:p>
          </p:txBody>
        </p:sp>
        <p:sp>
          <p:nvSpPr>
            <p:cNvPr id="37927" name="Freeform 86">
              <a:extLst>
                <a:ext uri="{FF2B5EF4-FFF2-40B4-BE49-F238E27FC236}">
                  <a16:creationId xmlns:a16="http://schemas.microsoft.com/office/drawing/2014/main" id="{64FB25A4-4332-E6BB-E1CD-0DF661E15D0E}"/>
                </a:ext>
              </a:extLst>
            </p:cNvPr>
            <p:cNvSpPr>
              <a:spLocks/>
            </p:cNvSpPr>
            <p:nvPr/>
          </p:nvSpPr>
          <p:spPr bwMode="auto">
            <a:xfrm>
              <a:off x="4828" y="1411"/>
              <a:ext cx="314" cy="103"/>
            </a:xfrm>
            <a:custGeom>
              <a:avLst/>
              <a:gdLst>
                <a:gd name="T0" fmla="*/ 0 w 314"/>
                <a:gd name="T1" fmla="*/ 0 h 103"/>
                <a:gd name="T2" fmla="*/ 0 w 314"/>
                <a:gd name="T3" fmla="*/ 4 h 103"/>
                <a:gd name="T4" fmla="*/ 2 w 314"/>
                <a:gd name="T5" fmla="*/ 6 h 103"/>
                <a:gd name="T6" fmla="*/ 2 w 314"/>
                <a:gd name="T7" fmla="*/ 10 h 103"/>
                <a:gd name="T8" fmla="*/ 4 w 314"/>
                <a:gd name="T9" fmla="*/ 12 h 103"/>
                <a:gd name="T10" fmla="*/ 6 w 314"/>
                <a:gd name="T11" fmla="*/ 16 h 103"/>
                <a:gd name="T12" fmla="*/ 8 w 314"/>
                <a:gd name="T13" fmla="*/ 18 h 103"/>
                <a:gd name="T14" fmla="*/ 8 w 314"/>
                <a:gd name="T15" fmla="*/ 21 h 103"/>
                <a:gd name="T16" fmla="*/ 12 w 314"/>
                <a:gd name="T17" fmla="*/ 25 h 103"/>
                <a:gd name="T18" fmla="*/ 14 w 314"/>
                <a:gd name="T19" fmla="*/ 29 h 103"/>
                <a:gd name="T20" fmla="*/ 31 w 314"/>
                <a:gd name="T21" fmla="*/ 46 h 103"/>
                <a:gd name="T22" fmla="*/ 35 w 314"/>
                <a:gd name="T23" fmla="*/ 48 h 103"/>
                <a:gd name="T24" fmla="*/ 38 w 314"/>
                <a:gd name="T25" fmla="*/ 50 h 103"/>
                <a:gd name="T26" fmla="*/ 40 w 314"/>
                <a:gd name="T27" fmla="*/ 52 h 103"/>
                <a:gd name="T28" fmla="*/ 44 w 314"/>
                <a:gd name="T29" fmla="*/ 54 h 103"/>
                <a:gd name="T30" fmla="*/ 48 w 314"/>
                <a:gd name="T31" fmla="*/ 56 h 103"/>
                <a:gd name="T32" fmla="*/ 52 w 314"/>
                <a:gd name="T33" fmla="*/ 60 h 103"/>
                <a:gd name="T34" fmla="*/ 56 w 314"/>
                <a:gd name="T35" fmla="*/ 62 h 103"/>
                <a:gd name="T36" fmla="*/ 60 w 314"/>
                <a:gd name="T37" fmla="*/ 63 h 103"/>
                <a:gd name="T38" fmla="*/ 63 w 314"/>
                <a:gd name="T39" fmla="*/ 65 h 103"/>
                <a:gd name="T40" fmla="*/ 67 w 314"/>
                <a:gd name="T41" fmla="*/ 67 h 103"/>
                <a:gd name="T42" fmla="*/ 71 w 314"/>
                <a:gd name="T43" fmla="*/ 67 h 103"/>
                <a:gd name="T44" fmla="*/ 77 w 314"/>
                <a:gd name="T45" fmla="*/ 69 h 103"/>
                <a:gd name="T46" fmla="*/ 81 w 314"/>
                <a:gd name="T47" fmla="*/ 71 h 103"/>
                <a:gd name="T48" fmla="*/ 84 w 314"/>
                <a:gd name="T49" fmla="*/ 73 h 103"/>
                <a:gd name="T50" fmla="*/ 90 w 314"/>
                <a:gd name="T51" fmla="*/ 75 h 103"/>
                <a:gd name="T52" fmla="*/ 96 w 314"/>
                <a:gd name="T53" fmla="*/ 77 h 103"/>
                <a:gd name="T54" fmla="*/ 100 w 314"/>
                <a:gd name="T55" fmla="*/ 79 h 103"/>
                <a:gd name="T56" fmla="*/ 106 w 314"/>
                <a:gd name="T57" fmla="*/ 79 h 103"/>
                <a:gd name="T58" fmla="*/ 111 w 314"/>
                <a:gd name="T59" fmla="*/ 81 h 103"/>
                <a:gd name="T60" fmla="*/ 117 w 314"/>
                <a:gd name="T61" fmla="*/ 83 h 103"/>
                <a:gd name="T62" fmla="*/ 121 w 314"/>
                <a:gd name="T63" fmla="*/ 85 h 103"/>
                <a:gd name="T64" fmla="*/ 127 w 314"/>
                <a:gd name="T65" fmla="*/ 85 h 103"/>
                <a:gd name="T66" fmla="*/ 134 w 314"/>
                <a:gd name="T67" fmla="*/ 86 h 103"/>
                <a:gd name="T68" fmla="*/ 140 w 314"/>
                <a:gd name="T69" fmla="*/ 86 h 103"/>
                <a:gd name="T70" fmla="*/ 146 w 314"/>
                <a:gd name="T71" fmla="*/ 88 h 103"/>
                <a:gd name="T72" fmla="*/ 152 w 314"/>
                <a:gd name="T73" fmla="*/ 90 h 103"/>
                <a:gd name="T74" fmla="*/ 157 w 314"/>
                <a:gd name="T75" fmla="*/ 90 h 103"/>
                <a:gd name="T76" fmla="*/ 165 w 314"/>
                <a:gd name="T77" fmla="*/ 92 h 103"/>
                <a:gd name="T78" fmla="*/ 171 w 314"/>
                <a:gd name="T79" fmla="*/ 92 h 103"/>
                <a:gd name="T80" fmla="*/ 178 w 314"/>
                <a:gd name="T81" fmla="*/ 94 h 103"/>
                <a:gd name="T82" fmla="*/ 184 w 314"/>
                <a:gd name="T83" fmla="*/ 94 h 103"/>
                <a:gd name="T84" fmla="*/ 192 w 314"/>
                <a:gd name="T85" fmla="*/ 96 h 103"/>
                <a:gd name="T86" fmla="*/ 207 w 314"/>
                <a:gd name="T87" fmla="*/ 96 h 103"/>
                <a:gd name="T88" fmla="*/ 213 w 314"/>
                <a:gd name="T89" fmla="*/ 98 h 103"/>
                <a:gd name="T90" fmla="*/ 228 w 314"/>
                <a:gd name="T91" fmla="*/ 98 h 103"/>
                <a:gd name="T92" fmla="*/ 236 w 314"/>
                <a:gd name="T93" fmla="*/ 100 h 103"/>
                <a:gd name="T94" fmla="*/ 269 w 314"/>
                <a:gd name="T95" fmla="*/ 100 h 103"/>
                <a:gd name="T96" fmla="*/ 278 w 314"/>
                <a:gd name="T97" fmla="*/ 102 h 103"/>
                <a:gd name="T98" fmla="*/ 313 w 314"/>
                <a:gd name="T99" fmla="*/ 102 h 10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14"/>
                <a:gd name="T151" fmla="*/ 0 h 103"/>
                <a:gd name="T152" fmla="*/ 314 w 314"/>
                <a:gd name="T153" fmla="*/ 103 h 103"/>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14" h="103">
                  <a:moveTo>
                    <a:pt x="0" y="0"/>
                  </a:moveTo>
                  <a:lnTo>
                    <a:pt x="0" y="4"/>
                  </a:lnTo>
                  <a:lnTo>
                    <a:pt x="2" y="6"/>
                  </a:lnTo>
                  <a:lnTo>
                    <a:pt x="2" y="10"/>
                  </a:lnTo>
                  <a:lnTo>
                    <a:pt x="4" y="12"/>
                  </a:lnTo>
                  <a:lnTo>
                    <a:pt x="6" y="16"/>
                  </a:lnTo>
                  <a:lnTo>
                    <a:pt x="8" y="18"/>
                  </a:lnTo>
                  <a:lnTo>
                    <a:pt x="8" y="21"/>
                  </a:lnTo>
                  <a:lnTo>
                    <a:pt x="12" y="25"/>
                  </a:lnTo>
                  <a:lnTo>
                    <a:pt x="14" y="29"/>
                  </a:lnTo>
                  <a:lnTo>
                    <a:pt x="31" y="46"/>
                  </a:lnTo>
                  <a:lnTo>
                    <a:pt x="35" y="48"/>
                  </a:lnTo>
                  <a:lnTo>
                    <a:pt x="38" y="50"/>
                  </a:lnTo>
                  <a:lnTo>
                    <a:pt x="40" y="52"/>
                  </a:lnTo>
                  <a:lnTo>
                    <a:pt x="44" y="54"/>
                  </a:lnTo>
                  <a:lnTo>
                    <a:pt x="48" y="56"/>
                  </a:lnTo>
                  <a:lnTo>
                    <a:pt x="52" y="60"/>
                  </a:lnTo>
                  <a:lnTo>
                    <a:pt x="56" y="62"/>
                  </a:lnTo>
                  <a:lnTo>
                    <a:pt x="60" y="63"/>
                  </a:lnTo>
                  <a:lnTo>
                    <a:pt x="63" y="65"/>
                  </a:lnTo>
                  <a:lnTo>
                    <a:pt x="67" y="67"/>
                  </a:lnTo>
                  <a:lnTo>
                    <a:pt x="71" y="67"/>
                  </a:lnTo>
                  <a:lnTo>
                    <a:pt x="77" y="69"/>
                  </a:lnTo>
                  <a:lnTo>
                    <a:pt x="81" y="71"/>
                  </a:lnTo>
                  <a:lnTo>
                    <a:pt x="84" y="73"/>
                  </a:lnTo>
                  <a:lnTo>
                    <a:pt x="90" y="75"/>
                  </a:lnTo>
                  <a:lnTo>
                    <a:pt x="96" y="77"/>
                  </a:lnTo>
                  <a:lnTo>
                    <a:pt x="100" y="79"/>
                  </a:lnTo>
                  <a:lnTo>
                    <a:pt x="106" y="79"/>
                  </a:lnTo>
                  <a:lnTo>
                    <a:pt x="111" y="81"/>
                  </a:lnTo>
                  <a:lnTo>
                    <a:pt x="117" y="83"/>
                  </a:lnTo>
                  <a:lnTo>
                    <a:pt x="121" y="85"/>
                  </a:lnTo>
                  <a:lnTo>
                    <a:pt x="127" y="85"/>
                  </a:lnTo>
                  <a:lnTo>
                    <a:pt x="134" y="86"/>
                  </a:lnTo>
                  <a:lnTo>
                    <a:pt x="140" y="86"/>
                  </a:lnTo>
                  <a:lnTo>
                    <a:pt x="146" y="88"/>
                  </a:lnTo>
                  <a:lnTo>
                    <a:pt x="152" y="90"/>
                  </a:lnTo>
                  <a:lnTo>
                    <a:pt x="157" y="90"/>
                  </a:lnTo>
                  <a:lnTo>
                    <a:pt x="165" y="92"/>
                  </a:lnTo>
                  <a:lnTo>
                    <a:pt x="171" y="92"/>
                  </a:lnTo>
                  <a:lnTo>
                    <a:pt x="178" y="94"/>
                  </a:lnTo>
                  <a:lnTo>
                    <a:pt x="184" y="94"/>
                  </a:lnTo>
                  <a:lnTo>
                    <a:pt x="192" y="96"/>
                  </a:lnTo>
                  <a:lnTo>
                    <a:pt x="207" y="96"/>
                  </a:lnTo>
                  <a:lnTo>
                    <a:pt x="213" y="98"/>
                  </a:lnTo>
                  <a:lnTo>
                    <a:pt x="228" y="98"/>
                  </a:lnTo>
                  <a:lnTo>
                    <a:pt x="236" y="100"/>
                  </a:lnTo>
                  <a:lnTo>
                    <a:pt x="269" y="100"/>
                  </a:lnTo>
                  <a:lnTo>
                    <a:pt x="278" y="102"/>
                  </a:lnTo>
                  <a:lnTo>
                    <a:pt x="313" y="102"/>
                  </a:lnTo>
                </a:path>
              </a:pathLst>
            </a:custGeom>
            <a:solidFill>
              <a:schemeClr val="bg1"/>
            </a:solidFill>
            <a:ln w="12700" cap="rnd">
              <a:solidFill>
                <a:srgbClr val="000000"/>
              </a:solidFill>
              <a:round/>
              <a:headEnd/>
              <a:tailEnd/>
            </a:ln>
          </p:spPr>
          <p:txBody>
            <a:bodyPr/>
            <a:lstStyle/>
            <a:p>
              <a:endParaRPr lang="fr-FR"/>
            </a:p>
          </p:txBody>
        </p:sp>
        <p:sp>
          <p:nvSpPr>
            <p:cNvPr id="37928" name="Freeform 87">
              <a:extLst>
                <a:ext uri="{FF2B5EF4-FFF2-40B4-BE49-F238E27FC236}">
                  <a16:creationId xmlns:a16="http://schemas.microsoft.com/office/drawing/2014/main" id="{796C634A-EB3B-4B4B-DCF2-D8E98CD7683C}"/>
                </a:ext>
              </a:extLst>
            </p:cNvPr>
            <p:cNvSpPr>
              <a:spLocks/>
            </p:cNvSpPr>
            <p:nvPr/>
          </p:nvSpPr>
          <p:spPr bwMode="auto">
            <a:xfrm>
              <a:off x="4828" y="2055"/>
              <a:ext cx="314" cy="103"/>
            </a:xfrm>
            <a:custGeom>
              <a:avLst/>
              <a:gdLst>
                <a:gd name="T0" fmla="*/ 0 w 314"/>
                <a:gd name="T1" fmla="*/ 0 h 103"/>
                <a:gd name="T2" fmla="*/ 0 w 314"/>
                <a:gd name="T3" fmla="*/ 6 h 103"/>
                <a:gd name="T4" fmla="*/ 2 w 314"/>
                <a:gd name="T5" fmla="*/ 10 h 103"/>
                <a:gd name="T6" fmla="*/ 2 w 314"/>
                <a:gd name="T7" fmla="*/ 12 h 103"/>
                <a:gd name="T8" fmla="*/ 4 w 314"/>
                <a:gd name="T9" fmla="*/ 16 h 103"/>
                <a:gd name="T10" fmla="*/ 4 w 314"/>
                <a:gd name="T11" fmla="*/ 19 h 103"/>
                <a:gd name="T12" fmla="*/ 6 w 314"/>
                <a:gd name="T13" fmla="*/ 21 h 103"/>
                <a:gd name="T14" fmla="*/ 8 w 314"/>
                <a:gd name="T15" fmla="*/ 25 h 103"/>
                <a:gd name="T16" fmla="*/ 8 w 314"/>
                <a:gd name="T17" fmla="*/ 27 h 103"/>
                <a:gd name="T18" fmla="*/ 10 w 314"/>
                <a:gd name="T19" fmla="*/ 29 h 103"/>
                <a:gd name="T20" fmla="*/ 12 w 314"/>
                <a:gd name="T21" fmla="*/ 33 h 103"/>
                <a:gd name="T22" fmla="*/ 14 w 314"/>
                <a:gd name="T23" fmla="*/ 35 h 103"/>
                <a:gd name="T24" fmla="*/ 15 w 314"/>
                <a:gd name="T25" fmla="*/ 39 h 103"/>
                <a:gd name="T26" fmla="*/ 17 w 314"/>
                <a:gd name="T27" fmla="*/ 40 h 103"/>
                <a:gd name="T28" fmla="*/ 21 w 314"/>
                <a:gd name="T29" fmla="*/ 42 h 103"/>
                <a:gd name="T30" fmla="*/ 23 w 314"/>
                <a:gd name="T31" fmla="*/ 44 h 103"/>
                <a:gd name="T32" fmla="*/ 25 w 314"/>
                <a:gd name="T33" fmla="*/ 48 h 103"/>
                <a:gd name="T34" fmla="*/ 29 w 314"/>
                <a:gd name="T35" fmla="*/ 50 h 103"/>
                <a:gd name="T36" fmla="*/ 31 w 314"/>
                <a:gd name="T37" fmla="*/ 52 h 103"/>
                <a:gd name="T38" fmla="*/ 35 w 314"/>
                <a:gd name="T39" fmla="*/ 54 h 103"/>
                <a:gd name="T40" fmla="*/ 38 w 314"/>
                <a:gd name="T41" fmla="*/ 56 h 103"/>
                <a:gd name="T42" fmla="*/ 40 w 314"/>
                <a:gd name="T43" fmla="*/ 58 h 103"/>
                <a:gd name="T44" fmla="*/ 44 w 314"/>
                <a:gd name="T45" fmla="*/ 60 h 103"/>
                <a:gd name="T46" fmla="*/ 48 w 314"/>
                <a:gd name="T47" fmla="*/ 63 h 103"/>
                <a:gd name="T48" fmla="*/ 52 w 314"/>
                <a:gd name="T49" fmla="*/ 65 h 103"/>
                <a:gd name="T50" fmla="*/ 56 w 314"/>
                <a:gd name="T51" fmla="*/ 67 h 103"/>
                <a:gd name="T52" fmla="*/ 60 w 314"/>
                <a:gd name="T53" fmla="*/ 69 h 103"/>
                <a:gd name="T54" fmla="*/ 63 w 314"/>
                <a:gd name="T55" fmla="*/ 69 h 103"/>
                <a:gd name="T56" fmla="*/ 69 w 314"/>
                <a:gd name="T57" fmla="*/ 71 h 103"/>
                <a:gd name="T58" fmla="*/ 73 w 314"/>
                <a:gd name="T59" fmla="*/ 73 h 103"/>
                <a:gd name="T60" fmla="*/ 77 w 314"/>
                <a:gd name="T61" fmla="*/ 75 h 103"/>
                <a:gd name="T62" fmla="*/ 83 w 314"/>
                <a:gd name="T63" fmla="*/ 77 h 103"/>
                <a:gd name="T64" fmla="*/ 88 w 314"/>
                <a:gd name="T65" fmla="*/ 79 h 103"/>
                <a:gd name="T66" fmla="*/ 92 w 314"/>
                <a:gd name="T67" fmla="*/ 81 h 103"/>
                <a:gd name="T68" fmla="*/ 98 w 314"/>
                <a:gd name="T69" fmla="*/ 81 h 103"/>
                <a:gd name="T70" fmla="*/ 104 w 314"/>
                <a:gd name="T71" fmla="*/ 82 h 103"/>
                <a:gd name="T72" fmla="*/ 109 w 314"/>
                <a:gd name="T73" fmla="*/ 84 h 103"/>
                <a:gd name="T74" fmla="*/ 115 w 314"/>
                <a:gd name="T75" fmla="*/ 84 h 103"/>
                <a:gd name="T76" fmla="*/ 121 w 314"/>
                <a:gd name="T77" fmla="*/ 86 h 103"/>
                <a:gd name="T78" fmla="*/ 127 w 314"/>
                <a:gd name="T79" fmla="*/ 88 h 103"/>
                <a:gd name="T80" fmla="*/ 132 w 314"/>
                <a:gd name="T81" fmla="*/ 88 h 103"/>
                <a:gd name="T82" fmla="*/ 138 w 314"/>
                <a:gd name="T83" fmla="*/ 90 h 103"/>
                <a:gd name="T84" fmla="*/ 146 w 314"/>
                <a:gd name="T85" fmla="*/ 92 h 103"/>
                <a:gd name="T86" fmla="*/ 152 w 314"/>
                <a:gd name="T87" fmla="*/ 92 h 103"/>
                <a:gd name="T88" fmla="*/ 157 w 314"/>
                <a:gd name="T89" fmla="*/ 94 h 103"/>
                <a:gd name="T90" fmla="*/ 173 w 314"/>
                <a:gd name="T91" fmla="*/ 94 h 103"/>
                <a:gd name="T92" fmla="*/ 178 w 314"/>
                <a:gd name="T93" fmla="*/ 96 h 103"/>
                <a:gd name="T94" fmla="*/ 186 w 314"/>
                <a:gd name="T95" fmla="*/ 96 h 103"/>
                <a:gd name="T96" fmla="*/ 194 w 314"/>
                <a:gd name="T97" fmla="*/ 98 h 103"/>
                <a:gd name="T98" fmla="*/ 209 w 314"/>
                <a:gd name="T99" fmla="*/ 98 h 103"/>
                <a:gd name="T100" fmla="*/ 217 w 314"/>
                <a:gd name="T101" fmla="*/ 100 h 103"/>
                <a:gd name="T102" fmla="*/ 249 w 314"/>
                <a:gd name="T103" fmla="*/ 100 h 103"/>
                <a:gd name="T104" fmla="*/ 259 w 314"/>
                <a:gd name="T105" fmla="*/ 102 h 103"/>
                <a:gd name="T106" fmla="*/ 313 w 314"/>
                <a:gd name="T107" fmla="*/ 102 h 1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14"/>
                <a:gd name="T163" fmla="*/ 0 h 103"/>
                <a:gd name="T164" fmla="*/ 314 w 314"/>
                <a:gd name="T165" fmla="*/ 103 h 1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14" h="103">
                  <a:moveTo>
                    <a:pt x="0" y="0"/>
                  </a:moveTo>
                  <a:lnTo>
                    <a:pt x="0" y="6"/>
                  </a:lnTo>
                  <a:lnTo>
                    <a:pt x="2" y="10"/>
                  </a:lnTo>
                  <a:lnTo>
                    <a:pt x="2" y="12"/>
                  </a:lnTo>
                  <a:lnTo>
                    <a:pt x="4" y="16"/>
                  </a:lnTo>
                  <a:lnTo>
                    <a:pt x="4" y="19"/>
                  </a:lnTo>
                  <a:lnTo>
                    <a:pt x="6" y="21"/>
                  </a:lnTo>
                  <a:lnTo>
                    <a:pt x="8" y="25"/>
                  </a:lnTo>
                  <a:lnTo>
                    <a:pt x="8" y="27"/>
                  </a:lnTo>
                  <a:lnTo>
                    <a:pt x="10" y="29"/>
                  </a:lnTo>
                  <a:lnTo>
                    <a:pt x="12" y="33"/>
                  </a:lnTo>
                  <a:lnTo>
                    <a:pt x="14" y="35"/>
                  </a:lnTo>
                  <a:lnTo>
                    <a:pt x="15" y="39"/>
                  </a:lnTo>
                  <a:lnTo>
                    <a:pt x="17" y="40"/>
                  </a:lnTo>
                  <a:lnTo>
                    <a:pt x="21" y="42"/>
                  </a:lnTo>
                  <a:lnTo>
                    <a:pt x="23" y="44"/>
                  </a:lnTo>
                  <a:lnTo>
                    <a:pt x="25" y="48"/>
                  </a:lnTo>
                  <a:lnTo>
                    <a:pt x="29" y="50"/>
                  </a:lnTo>
                  <a:lnTo>
                    <a:pt x="31" y="52"/>
                  </a:lnTo>
                  <a:lnTo>
                    <a:pt x="35" y="54"/>
                  </a:lnTo>
                  <a:lnTo>
                    <a:pt x="38" y="56"/>
                  </a:lnTo>
                  <a:lnTo>
                    <a:pt x="40" y="58"/>
                  </a:lnTo>
                  <a:lnTo>
                    <a:pt x="44" y="60"/>
                  </a:lnTo>
                  <a:lnTo>
                    <a:pt x="48" y="63"/>
                  </a:lnTo>
                  <a:lnTo>
                    <a:pt x="52" y="65"/>
                  </a:lnTo>
                  <a:lnTo>
                    <a:pt x="56" y="67"/>
                  </a:lnTo>
                  <a:lnTo>
                    <a:pt x="60" y="69"/>
                  </a:lnTo>
                  <a:lnTo>
                    <a:pt x="63" y="69"/>
                  </a:lnTo>
                  <a:lnTo>
                    <a:pt x="69" y="71"/>
                  </a:lnTo>
                  <a:lnTo>
                    <a:pt x="73" y="73"/>
                  </a:lnTo>
                  <a:lnTo>
                    <a:pt x="77" y="75"/>
                  </a:lnTo>
                  <a:lnTo>
                    <a:pt x="83" y="77"/>
                  </a:lnTo>
                  <a:lnTo>
                    <a:pt x="88" y="79"/>
                  </a:lnTo>
                  <a:lnTo>
                    <a:pt x="92" y="81"/>
                  </a:lnTo>
                  <a:lnTo>
                    <a:pt x="98" y="81"/>
                  </a:lnTo>
                  <a:lnTo>
                    <a:pt x="104" y="82"/>
                  </a:lnTo>
                  <a:lnTo>
                    <a:pt x="109" y="84"/>
                  </a:lnTo>
                  <a:lnTo>
                    <a:pt x="115" y="84"/>
                  </a:lnTo>
                  <a:lnTo>
                    <a:pt x="121" y="86"/>
                  </a:lnTo>
                  <a:lnTo>
                    <a:pt x="127" y="88"/>
                  </a:lnTo>
                  <a:lnTo>
                    <a:pt x="132" y="88"/>
                  </a:lnTo>
                  <a:lnTo>
                    <a:pt x="138" y="90"/>
                  </a:lnTo>
                  <a:lnTo>
                    <a:pt x="146" y="92"/>
                  </a:lnTo>
                  <a:lnTo>
                    <a:pt x="152" y="92"/>
                  </a:lnTo>
                  <a:lnTo>
                    <a:pt x="157" y="94"/>
                  </a:lnTo>
                  <a:lnTo>
                    <a:pt x="173" y="94"/>
                  </a:lnTo>
                  <a:lnTo>
                    <a:pt x="178" y="96"/>
                  </a:lnTo>
                  <a:lnTo>
                    <a:pt x="186" y="96"/>
                  </a:lnTo>
                  <a:lnTo>
                    <a:pt x="194" y="98"/>
                  </a:lnTo>
                  <a:lnTo>
                    <a:pt x="209" y="98"/>
                  </a:lnTo>
                  <a:lnTo>
                    <a:pt x="217" y="100"/>
                  </a:lnTo>
                  <a:lnTo>
                    <a:pt x="249" y="100"/>
                  </a:lnTo>
                  <a:lnTo>
                    <a:pt x="259" y="102"/>
                  </a:lnTo>
                  <a:lnTo>
                    <a:pt x="313" y="102"/>
                  </a:lnTo>
                </a:path>
              </a:pathLst>
            </a:custGeom>
            <a:solidFill>
              <a:schemeClr val="bg1"/>
            </a:solidFill>
            <a:ln w="12700" cap="rnd">
              <a:solidFill>
                <a:srgbClr val="000000"/>
              </a:solidFill>
              <a:round/>
              <a:headEnd/>
              <a:tailEnd/>
            </a:ln>
          </p:spPr>
          <p:txBody>
            <a:bodyPr/>
            <a:lstStyle/>
            <a:p>
              <a:endParaRPr lang="fr-FR"/>
            </a:p>
          </p:txBody>
        </p:sp>
        <p:sp>
          <p:nvSpPr>
            <p:cNvPr id="37929" name="Rectangle 88">
              <a:extLst>
                <a:ext uri="{FF2B5EF4-FFF2-40B4-BE49-F238E27FC236}">
                  <a16:creationId xmlns:a16="http://schemas.microsoft.com/office/drawing/2014/main" id="{80A8AEE0-C84F-18D6-9822-1777EAEC86C2}"/>
                </a:ext>
              </a:extLst>
            </p:cNvPr>
            <p:cNvSpPr>
              <a:spLocks noChangeArrowheads="1"/>
            </p:cNvSpPr>
            <p:nvPr/>
          </p:nvSpPr>
          <p:spPr bwMode="auto">
            <a:xfrm>
              <a:off x="5174" y="1713"/>
              <a:ext cx="650" cy="229"/>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b="1">
                  <a:latin typeface="Arial" panose="020B0604020202020204" pitchFamily="34" charset="0"/>
                </a:rPr>
                <a:t>PAPIER</a:t>
              </a:r>
            </a:p>
          </p:txBody>
        </p:sp>
      </p:grpSp>
      <p:graphicFrame>
        <p:nvGraphicFramePr>
          <p:cNvPr id="37894" name="Object 96">
            <a:extLst>
              <a:ext uri="{FF2B5EF4-FFF2-40B4-BE49-F238E27FC236}">
                <a16:creationId xmlns:a16="http://schemas.microsoft.com/office/drawing/2014/main" id="{3CC4B083-CD6C-0D4D-CC59-2001C39F231E}"/>
              </a:ext>
            </a:extLst>
          </p:cNvPr>
          <p:cNvGraphicFramePr>
            <a:graphicFrameLocks noChangeAspect="1"/>
          </p:cNvGraphicFramePr>
          <p:nvPr/>
        </p:nvGraphicFramePr>
        <p:xfrm>
          <a:off x="533400" y="3810000"/>
          <a:ext cx="2667000" cy="1303338"/>
        </p:xfrm>
        <a:graphic>
          <a:graphicData uri="http://schemas.openxmlformats.org/presentationml/2006/ole">
            <mc:AlternateContent xmlns:mc="http://schemas.openxmlformats.org/markup-compatibility/2006">
              <mc:Choice xmlns:v="urn:schemas-microsoft-com:vml" Requires="v">
                <p:oleObj name="CorelDRAW" r:id="rId2" imgW="3790950" imgH="1857375" progId="CorelDraw.Graphic.9">
                  <p:embed/>
                </p:oleObj>
              </mc:Choice>
              <mc:Fallback>
                <p:oleObj name="CorelDRAW" r:id="rId2" imgW="3790950" imgH="1857375" progId="CorelDraw.Graphic.9">
                  <p:embed/>
                  <p:pic>
                    <p:nvPicPr>
                      <p:cNvPr id="0" name="Object 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0"/>
                        <a:ext cx="2667000" cy="130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7895" name="Picture 97" descr="E:\CLIPART\MISC\SAFETY\FIRE006.WMF">
            <a:extLst>
              <a:ext uri="{FF2B5EF4-FFF2-40B4-BE49-F238E27FC236}">
                <a16:creationId xmlns:a16="http://schemas.microsoft.com/office/drawing/2014/main" id="{9DE1076A-29E6-4577-1E18-02336FBDE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5410200"/>
            <a:ext cx="19050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6" name="Picture 98" descr="E:\CLIPART\MISC\SAFETY\FIRE006.WMF">
            <a:extLst>
              <a:ext uri="{FF2B5EF4-FFF2-40B4-BE49-F238E27FC236}">
                <a16:creationId xmlns:a16="http://schemas.microsoft.com/office/drawing/2014/main" id="{15A27E07-39D0-AD8E-AB0E-E3A9B27E85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5410200"/>
            <a:ext cx="19050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trips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a:extLst>
              <a:ext uri="{FF2B5EF4-FFF2-40B4-BE49-F238E27FC236}">
                <a16:creationId xmlns:a16="http://schemas.microsoft.com/office/drawing/2014/main" id="{1D6788A8-7BCD-7A57-6F1C-D2E11ED38C8B}"/>
              </a:ext>
            </a:extLst>
          </p:cNvPr>
          <p:cNvSpPr txBox="1">
            <a:spLocks noChangeArrowheads="1"/>
          </p:cNvSpPr>
          <p:nvPr/>
        </p:nvSpPr>
        <p:spPr bwMode="auto">
          <a:xfrm>
            <a:off x="457200" y="1371600"/>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solidFill>
                  <a:srgbClr val="339933"/>
                </a:solidFill>
                <a:latin typeface="Times New Roman" panose="02020603050405020304" pitchFamily="18" charset="0"/>
              </a:rPr>
              <a:t>Facteurs affectant la vitesse de combustion :</a:t>
            </a:r>
            <a:r>
              <a:rPr lang="fr-FR" altLang="fr-FR" sz="2400" b="1" u="sng">
                <a:latin typeface="Times New Roman" panose="02020603050405020304" pitchFamily="18" charset="0"/>
              </a:rPr>
              <a:t> </a:t>
            </a:r>
          </a:p>
        </p:txBody>
      </p:sp>
      <p:sp>
        <p:nvSpPr>
          <p:cNvPr id="38915" name="Text Box 7">
            <a:extLst>
              <a:ext uri="{FF2B5EF4-FFF2-40B4-BE49-F238E27FC236}">
                <a16:creationId xmlns:a16="http://schemas.microsoft.com/office/drawing/2014/main" id="{41D99628-7F6B-725C-8F5B-563850F89D1D}"/>
              </a:ext>
            </a:extLst>
          </p:cNvPr>
          <p:cNvSpPr txBox="1">
            <a:spLocks noChangeArrowheads="1"/>
          </p:cNvSpPr>
          <p:nvPr/>
        </p:nvSpPr>
        <p:spPr bwMode="auto">
          <a:xfrm>
            <a:off x="434975" y="1966913"/>
            <a:ext cx="814387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a:solidFill>
                  <a:srgbClr val="FF3300"/>
                </a:solidFill>
                <a:latin typeface="Times New Roman" panose="02020603050405020304" pitchFamily="18" charset="0"/>
              </a:rPr>
              <a:t>Disposition de la matière et des matériaux : </a:t>
            </a:r>
            <a:r>
              <a:rPr lang="fr-FR" altLang="fr-FR" sz="2400">
                <a:latin typeface="Times New Roman" panose="02020603050405020304" pitchFamily="18" charset="0"/>
              </a:rPr>
              <a:t>vitesse de propagation dépend des facteurs géométriques, mais aussi de la disposition dans l’espace et par rapport à d’autres éléments.</a:t>
            </a:r>
          </a:p>
        </p:txBody>
      </p:sp>
      <p:sp>
        <p:nvSpPr>
          <p:cNvPr id="38916" name="Titre 8">
            <a:extLst>
              <a:ext uri="{FF2B5EF4-FFF2-40B4-BE49-F238E27FC236}">
                <a16:creationId xmlns:a16="http://schemas.microsoft.com/office/drawing/2014/main" id="{7FD8A833-924B-2EED-803C-18D13174ED9A}"/>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graphicFrame>
        <p:nvGraphicFramePr>
          <p:cNvPr id="38917" name="Object 6">
            <a:extLst>
              <a:ext uri="{FF2B5EF4-FFF2-40B4-BE49-F238E27FC236}">
                <a16:creationId xmlns:a16="http://schemas.microsoft.com/office/drawing/2014/main" id="{A4D1F9F6-42B1-E88E-E889-2770EF17A9A5}"/>
              </a:ext>
            </a:extLst>
          </p:cNvPr>
          <p:cNvGraphicFramePr>
            <a:graphicFrameLocks noChangeAspect="1"/>
          </p:cNvGraphicFramePr>
          <p:nvPr/>
        </p:nvGraphicFramePr>
        <p:xfrm>
          <a:off x="7620000" y="2971800"/>
          <a:ext cx="958850" cy="1066800"/>
        </p:xfrm>
        <a:graphic>
          <a:graphicData uri="http://schemas.openxmlformats.org/presentationml/2006/ole">
            <mc:AlternateContent xmlns:mc="http://schemas.openxmlformats.org/markup-compatibility/2006">
              <mc:Choice xmlns:v="urn:schemas-microsoft-com:vml" Requires="v">
                <p:oleObj name="CorelDRAW" r:id="rId2" imgW="4724400" imgH="5257800" progId="CorelDraw.Graphic.9">
                  <p:embed/>
                </p:oleObj>
              </mc:Choice>
              <mc:Fallback>
                <p:oleObj name="CorelDRAW" r:id="rId2" imgW="4724400" imgH="5257800" progId="CorelDraw.Graphic.9">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2971800"/>
                        <a:ext cx="9588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8918" name="Picture 7" descr="I:\Images\CLIPART\CONSTRUCTION\palette avecsacs.wmf">
            <a:extLst>
              <a:ext uri="{FF2B5EF4-FFF2-40B4-BE49-F238E27FC236}">
                <a16:creationId xmlns:a16="http://schemas.microsoft.com/office/drawing/2014/main" id="{9BE3D6BF-0F43-89F6-D8A0-394A7765A0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038600"/>
            <a:ext cx="24685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8919" name="Object 9">
            <a:extLst>
              <a:ext uri="{FF2B5EF4-FFF2-40B4-BE49-F238E27FC236}">
                <a16:creationId xmlns:a16="http://schemas.microsoft.com/office/drawing/2014/main" id="{451F4144-3CFA-578E-1322-6FD21FF43A42}"/>
              </a:ext>
            </a:extLst>
          </p:cNvPr>
          <p:cNvGraphicFramePr>
            <a:graphicFrameLocks noChangeAspect="1"/>
          </p:cNvGraphicFramePr>
          <p:nvPr/>
        </p:nvGraphicFramePr>
        <p:xfrm>
          <a:off x="3886200" y="4876800"/>
          <a:ext cx="958850" cy="1066800"/>
        </p:xfrm>
        <a:graphic>
          <a:graphicData uri="http://schemas.openxmlformats.org/presentationml/2006/ole">
            <mc:AlternateContent xmlns:mc="http://schemas.openxmlformats.org/markup-compatibility/2006">
              <mc:Choice xmlns:v="urn:schemas-microsoft-com:vml" Requires="v">
                <p:oleObj name="CorelDRAW" r:id="rId5" imgW="4724400" imgH="5257800" progId="CorelDraw.Graphic.9">
                  <p:embed/>
                </p:oleObj>
              </mc:Choice>
              <mc:Fallback>
                <p:oleObj name="CorelDRAW" r:id="rId5" imgW="4724400" imgH="5257800" progId="CorelDraw.Graphic.9">
                  <p:embed/>
                  <p:pic>
                    <p:nvPicPr>
                      <p:cNvPr id="0" name="Object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4876800"/>
                        <a:ext cx="9588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0" name="Object 10">
            <a:extLst>
              <a:ext uri="{FF2B5EF4-FFF2-40B4-BE49-F238E27FC236}">
                <a16:creationId xmlns:a16="http://schemas.microsoft.com/office/drawing/2014/main" id="{6AF61F37-510A-FBD7-2BA6-9CB39767860B}"/>
              </a:ext>
            </a:extLst>
          </p:cNvPr>
          <p:cNvGraphicFramePr>
            <a:graphicFrameLocks noChangeAspect="1"/>
          </p:cNvGraphicFramePr>
          <p:nvPr/>
        </p:nvGraphicFramePr>
        <p:xfrm>
          <a:off x="6080125" y="4049713"/>
          <a:ext cx="958850" cy="1066800"/>
        </p:xfrm>
        <a:graphic>
          <a:graphicData uri="http://schemas.openxmlformats.org/presentationml/2006/ole">
            <mc:AlternateContent xmlns:mc="http://schemas.openxmlformats.org/markup-compatibility/2006">
              <mc:Choice xmlns:v="urn:schemas-microsoft-com:vml" Requires="v">
                <p:oleObj name="CorelDRAW" r:id="rId5" imgW="4724400" imgH="5257800" progId="CorelDraw.Graphic.9">
                  <p:embed/>
                </p:oleObj>
              </mc:Choice>
              <mc:Fallback>
                <p:oleObj name="CorelDRAW" r:id="rId5" imgW="4724400" imgH="5257800" progId="CorelDraw.Graphic.9">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0125" y="4049713"/>
                        <a:ext cx="9588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1" name="Object 11">
            <a:extLst>
              <a:ext uri="{FF2B5EF4-FFF2-40B4-BE49-F238E27FC236}">
                <a16:creationId xmlns:a16="http://schemas.microsoft.com/office/drawing/2014/main" id="{E8BC582D-9F18-B735-D573-22AADDD4C47A}"/>
              </a:ext>
            </a:extLst>
          </p:cNvPr>
          <p:cNvGraphicFramePr>
            <a:graphicFrameLocks noChangeAspect="1"/>
          </p:cNvGraphicFramePr>
          <p:nvPr/>
        </p:nvGraphicFramePr>
        <p:xfrm>
          <a:off x="7772400" y="5105400"/>
          <a:ext cx="958850" cy="1066800"/>
        </p:xfrm>
        <a:graphic>
          <a:graphicData uri="http://schemas.openxmlformats.org/presentationml/2006/ole">
            <mc:AlternateContent xmlns:mc="http://schemas.openxmlformats.org/markup-compatibility/2006">
              <mc:Choice xmlns:v="urn:schemas-microsoft-com:vml" Requires="v">
                <p:oleObj name="CorelDRAW" r:id="rId5" imgW="4724400" imgH="5257800" progId="CorelDraw.Graphic.9">
                  <p:embed/>
                </p:oleObj>
              </mc:Choice>
              <mc:Fallback>
                <p:oleObj name="CorelDRAW" r:id="rId5" imgW="4724400" imgH="5257800" progId="CorelDraw.Graphic.9">
                  <p:embed/>
                  <p:pic>
                    <p:nvPicPr>
                      <p:cNvPr id="0" name="Object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5105400"/>
                        <a:ext cx="9588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8922" name="Object 12">
            <a:extLst>
              <a:ext uri="{FF2B5EF4-FFF2-40B4-BE49-F238E27FC236}">
                <a16:creationId xmlns:a16="http://schemas.microsoft.com/office/drawing/2014/main" id="{AAB7C4FE-C51C-DE5D-060B-7A7E04C3F5EC}"/>
              </a:ext>
            </a:extLst>
          </p:cNvPr>
          <p:cNvGraphicFramePr>
            <a:graphicFrameLocks noChangeAspect="1"/>
          </p:cNvGraphicFramePr>
          <p:nvPr/>
        </p:nvGraphicFramePr>
        <p:xfrm>
          <a:off x="3957638" y="3300413"/>
          <a:ext cx="958850" cy="1066800"/>
        </p:xfrm>
        <a:graphic>
          <a:graphicData uri="http://schemas.openxmlformats.org/presentationml/2006/ole">
            <mc:AlternateContent xmlns:mc="http://schemas.openxmlformats.org/markup-compatibility/2006">
              <mc:Choice xmlns:v="urn:schemas-microsoft-com:vml" Requires="v">
                <p:oleObj name="CorelDRAW" r:id="rId5" imgW="4724400" imgH="5257800" progId="CorelDraw.Graphic.9">
                  <p:embed/>
                </p:oleObj>
              </mc:Choice>
              <mc:Fallback>
                <p:oleObj name="CorelDRAW" r:id="rId5" imgW="4724400" imgH="5257800" progId="CorelDraw.Graphic.9">
                  <p:embed/>
                  <p:pic>
                    <p:nvPicPr>
                      <p:cNvPr id="0" name="Object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7638" y="3300413"/>
                        <a:ext cx="95885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slow">
    <p:strips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
            <a:extLst>
              <a:ext uri="{FF2B5EF4-FFF2-40B4-BE49-F238E27FC236}">
                <a16:creationId xmlns:a16="http://schemas.microsoft.com/office/drawing/2014/main" id="{1751345A-A84A-F5B3-2076-285B50F5339A}"/>
              </a:ext>
            </a:extLst>
          </p:cNvPr>
          <p:cNvSpPr txBox="1">
            <a:spLocks noChangeArrowheads="1"/>
          </p:cNvSpPr>
          <p:nvPr/>
        </p:nvSpPr>
        <p:spPr bwMode="auto">
          <a:xfrm>
            <a:off x="457200" y="1371600"/>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solidFill>
                  <a:srgbClr val="339933"/>
                </a:solidFill>
                <a:latin typeface="Times New Roman" panose="02020603050405020304" pitchFamily="18" charset="0"/>
              </a:rPr>
              <a:t>Facteurs affectant la vitesse de combustion :</a:t>
            </a:r>
            <a:r>
              <a:rPr lang="fr-FR" altLang="fr-FR" sz="2400" b="1" u="sng">
                <a:latin typeface="Times New Roman" panose="02020603050405020304" pitchFamily="18" charset="0"/>
              </a:rPr>
              <a:t> </a:t>
            </a:r>
          </a:p>
        </p:txBody>
      </p:sp>
      <p:sp>
        <p:nvSpPr>
          <p:cNvPr id="39939" name="Text Box 6">
            <a:extLst>
              <a:ext uri="{FF2B5EF4-FFF2-40B4-BE49-F238E27FC236}">
                <a16:creationId xmlns:a16="http://schemas.microsoft.com/office/drawing/2014/main" id="{5991AD09-A0AC-01AF-CAD8-6589FE51A6E9}"/>
              </a:ext>
            </a:extLst>
          </p:cNvPr>
          <p:cNvSpPr txBox="1">
            <a:spLocks noChangeArrowheads="1"/>
          </p:cNvSpPr>
          <p:nvPr/>
        </p:nvSpPr>
        <p:spPr bwMode="auto">
          <a:xfrm>
            <a:off x="539750" y="2276475"/>
            <a:ext cx="78486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solidFill>
                  <a:srgbClr val="FF0000"/>
                </a:solidFill>
                <a:latin typeface="Times New Roman" panose="02020603050405020304" pitchFamily="18" charset="0"/>
              </a:rPr>
              <a:t>T°</a:t>
            </a:r>
            <a:r>
              <a:rPr lang="fr-FR" altLang="fr-FR" sz="2400" b="1">
                <a:solidFill>
                  <a:srgbClr val="FF0000"/>
                </a:solidFill>
                <a:latin typeface="Times New Roman" panose="02020603050405020304" pitchFamily="18" charset="0"/>
              </a:rPr>
              <a:t> :</a:t>
            </a:r>
            <a:r>
              <a:rPr lang="fr-FR" altLang="fr-FR" sz="2400">
                <a:latin typeface="Times New Roman" panose="02020603050405020304" pitchFamily="18" charset="0"/>
              </a:rPr>
              <a:t> vitesse des réactions d’oxydation est approximativement doublée pour chaque élévation de 10° C.</a:t>
            </a:r>
          </a:p>
        </p:txBody>
      </p:sp>
      <p:sp>
        <p:nvSpPr>
          <p:cNvPr id="39940" name="Text Box 7">
            <a:extLst>
              <a:ext uri="{FF2B5EF4-FFF2-40B4-BE49-F238E27FC236}">
                <a16:creationId xmlns:a16="http://schemas.microsoft.com/office/drawing/2014/main" id="{E0C21551-7705-5BCB-B10D-9FC1B7EC1E6A}"/>
              </a:ext>
            </a:extLst>
          </p:cNvPr>
          <p:cNvSpPr txBox="1">
            <a:spLocks noChangeArrowheads="1"/>
          </p:cNvSpPr>
          <p:nvPr/>
        </p:nvSpPr>
        <p:spPr bwMode="auto">
          <a:xfrm>
            <a:off x="504825" y="3940175"/>
            <a:ext cx="66294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a:solidFill>
                  <a:srgbClr val="FF3300"/>
                </a:solidFill>
                <a:latin typeface="Times New Roman" panose="02020603050405020304" pitchFamily="18" charset="0"/>
              </a:rPr>
              <a:t>Autres facteurs :</a:t>
            </a:r>
            <a:r>
              <a:rPr lang="fr-FR" altLang="fr-FR" sz="2400">
                <a:latin typeface="Times New Roman" panose="02020603050405020304" pitchFamily="18" charset="0"/>
              </a:rPr>
              <a:t> humidité, teneur en oxygène.</a:t>
            </a:r>
          </a:p>
        </p:txBody>
      </p:sp>
      <p:sp>
        <p:nvSpPr>
          <p:cNvPr id="39941" name="Titre 8">
            <a:extLst>
              <a:ext uri="{FF2B5EF4-FFF2-40B4-BE49-F238E27FC236}">
                <a16:creationId xmlns:a16="http://schemas.microsoft.com/office/drawing/2014/main" id="{BB608923-CFCF-DC2A-D837-9D021815D8F7}"/>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Tree>
  </p:cSld>
  <p:clrMapOvr>
    <a:masterClrMapping/>
  </p:clrMapOvr>
  <p:transition spd="slow">
    <p:blinds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5">
            <a:extLst>
              <a:ext uri="{FF2B5EF4-FFF2-40B4-BE49-F238E27FC236}">
                <a16:creationId xmlns:a16="http://schemas.microsoft.com/office/drawing/2014/main" id="{8114593F-965D-178E-B8C2-738BAF234AAE}"/>
              </a:ext>
            </a:extLst>
          </p:cNvPr>
          <p:cNvSpPr txBox="1">
            <a:spLocks noChangeArrowheads="1"/>
          </p:cNvSpPr>
          <p:nvPr/>
        </p:nvSpPr>
        <p:spPr bwMode="auto">
          <a:xfrm>
            <a:off x="457200" y="1371600"/>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solidFill>
                  <a:srgbClr val="339933"/>
                </a:solidFill>
                <a:latin typeface="Times New Roman" panose="02020603050405020304" pitchFamily="18" charset="0"/>
              </a:rPr>
              <a:t>Les différentes flammes :</a:t>
            </a:r>
            <a:r>
              <a:rPr lang="fr-FR" altLang="fr-FR" sz="2400" b="1" u="sng">
                <a:latin typeface="Times New Roman" panose="02020603050405020304" pitchFamily="18" charset="0"/>
              </a:rPr>
              <a:t> </a:t>
            </a:r>
          </a:p>
        </p:txBody>
      </p:sp>
      <p:sp>
        <p:nvSpPr>
          <p:cNvPr id="40963" name="Text Box 6">
            <a:extLst>
              <a:ext uri="{FF2B5EF4-FFF2-40B4-BE49-F238E27FC236}">
                <a16:creationId xmlns:a16="http://schemas.microsoft.com/office/drawing/2014/main" id="{A113569A-6118-D1DA-5E63-680DE0F1685A}"/>
              </a:ext>
            </a:extLst>
          </p:cNvPr>
          <p:cNvSpPr txBox="1">
            <a:spLocks noChangeArrowheads="1"/>
          </p:cNvSpPr>
          <p:nvPr/>
        </p:nvSpPr>
        <p:spPr bwMode="auto">
          <a:xfrm>
            <a:off x="533400" y="1981200"/>
            <a:ext cx="7848600" cy="397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u="sng">
                <a:solidFill>
                  <a:srgbClr val="000000"/>
                </a:solidFill>
                <a:latin typeface="Times New Roman" panose="02020603050405020304" pitchFamily="18" charset="0"/>
                <a:cs typeface="Times New Roman" panose="02020603050405020304" pitchFamily="18" charset="0"/>
              </a:rPr>
              <a:t>Flamme de diffusion :</a:t>
            </a:r>
            <a:endParaRPr lang="fr-FR" altLang="fr-FR" sz="2400">
              <a:latin typeface="Times New Roman" panose="02020603050405020304" pitchFamily="18" charset="0"/>
              <a:cs typeface="Calibri" panose="020F0502020204030204" pitchFamily="34" charset="0"/>
            </a:endParaRPr>
          </a:p>
          <a:p>
            <a:pPr>
              <a:spcBef>
                <a:spcPct val="50000"/>
              </a:spcBef>
              <a:buFontTx/>
              <a:buNone/>
            </a:pPr>
            <a:r>
              <a:rPr lang="fr-FR" altLang="fr-FR" sz="2400">
                <a:solidFill>
                  <a:srgbClr val="000000"/>
                </a:solidFill>
                <a:latin typeface="Times New Roman" panose="02020603050405020304" pitchFamily="18" charset="0"/>
                <a:cs typeface="Times New Roman" panose="02020603050405020304" pitchFamily="18" charset="0"/>
              </a:rPr>
              <a:t> </a:t>
            </a:r>
            <a:endParaRPr lang="fr-FR" altLang="fr-FR" sz="2400">
              <a:latin typeface="Times New Roman" panose="02020603050405020304" pitchFamily="18" charset="0"/>
              <a:cs typeface="Calibri" panose="020F0502020204030204" pitchFamily="34" charset="0"/>
            </a:endParaRPr>
          </a:p>
          <a:p>
            <a:pPr algn="just">
              <a:spcBef>
                <a:spcPct val="50000"/>
              </a:spcBef>
              <a:buFontTx/>
              <a:buNone/>
            </a:pPr>
            <a:r>
              <a:rPr lang="fr-FR" altLang="fr-FR" sz="2400">
                <a:solidFill>
                  <a:srgbClr val="000000"/>
                </a:solidFill>
                <a:latin typeface="Times New Roman" panose="02020603050405020304" pitchFamily="18" charset="0"/>
                <a:cs typeface="Times New Roman" panose="02020603050405020304" pitchFamily="18" charset="0"/>
              </a:rPr>
              <a:t>Celle que nous rencontrons le plus souvent. </a:t>
            </a:r>
          </a:p>
          <a:p>
            <a:pPr algn="just">
              <a:spcBef>
                <a:spcPct val="50000"/>
              </a:spcBef>
              <a:buFontTx/>
              <a:buNone/>
            </a:pPr>
            <a:endParaRPr lang="fr-FR" altLang="fr-FR" sz="2400">
              <a:solidFill>
                <a:srgbClr val="000000"/>
              </a:solidFill>
              <a:latin typeface="Times New Roman" panose="02020603050405020304" pitchFamily="18" charset="0"/>
              <a:cs typeface="Times New Roman" panose="02020603050405020304" pitchFamily="18" charset="0"/>
            </a:endParaRPr>
          </a:p>
          <a:p>
            <a:pPr algn="just">
              <a:spcBef>
                <a:spcPct val="50000"/>
              </a:spcBef>
              <a:buFontTx/>
              <a:buNone/>
            </a:pPr>
            <a:r>
              <a:rPr lang="fr-FR" altLang="fr-FR" sz="2400">
                <a:solidFill>
                  <a:srgbClr val="000000"/>
                </a:solidFill>
                <a:latin typeface="Times New Roman" panose="02020603050405020304" pitchFamily="18" charset="0"/>
                <a:cs typeface="Times New Roman" panose="02020603050405020304" pitchFamily="18" charset="0"/>
              </a:rPr>
              <a:t>Elle est jaune et vacillante. </a:t>
            </a:r>
          </a:p>
          <a:p>
            <a:pPr algn="just">
              <a:spcBef>
                <a:spcPct val="50000"/>
              </a:spcBef>
              <a:buFontTx/>
              <a:buNone/>
            </a:pPr>
            <a:r>
              <a:rPr lang="fr-FR" altLang="fr-FR" sz="2400">
                <a:solidFill>
                  <a:srgbClr val="000000"/>
                </a:solidFill>
                <a:latin typeface="Times New Roman" panose="02020603050405020304" pitchFamily="18" charset="0"/>
                <a:cs typeface="Times New Roman" panose="02020603050405020304" pitchFamily="18" charset="0"/>
              </a:rPr>
              <a:t>Le combustible et le comburant ne sont pas mélangés avant la mise en contact avec une énergie d’activation. Par exemple, la flamme d’une bougie. </a:t>
            </a:r>
            <a:endParaRPr lang="fr-FR" altLang="fr-FR" sz="2400">
              <a:latin typeface="Times New Roman" panose="02020603050405020304" pitchFamily="18" charset="0"/>
              <a:cs typeface="Calibri" panose="020F0502020204030204" pitchFamily="34" charset="0"/>
            </a:endParaRPr>
          </a:p>
        </p:txBody>
      </p:sp>
      <p:sp>
        <p:nvSpPr>
          <p:cNvPr id="40964" name="Titre 8">
            <a:extLst>
              <a:ext uri="{FF2B5EF4-FFF2-40B4-BE49-F238E27FC236}">
                <a16:creationId xmlns:a16="http://schemas.microsoft.com/office/drawing/2014/main" id="{2A5FA6CF-6DA1-4B95-39E6-EA4583D8621F}"/>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40965" name="Rectangle 7">
            <a:extLst>
              <a:ext uri="{FF2B5EF4-FFF2-40B4-BE49-F238E27FC236}">
                <a16:creationId xmlns:a16="http://schemas.microsoft.com/office/drawing/2014/main" id="{2DD52021-2130-6E37-22FE-A6C20F8645D0}"/>
              </a:ext>
            </a:extLst>
          </p:cNvPr>
          <p:cNvSpPr>
            <a:spLocks noChangeArrowheads="1"/>
          </p:cNvSpPr>
          <p:nvPr/>
        </p:nvSpPr>
        <p:spPr bwMode="auto">
          <a:xfrm>
            <a:off x="4019550" y="263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40966" name="Rectangle 9">
            <a:extLst>
              <a:ext uri="{FF2B5EF4-FFF2-40B4-BE49-F238E27FC236}">
                <a16:creationId xmlns:a16="http://schemas.microsoft.com/office/drawing/2014/main" id="{8AC1C3B7-E99C-3E79-4A37-D396E37102AE}"/>
              </a:ext>
            </a:extLst>
          </p:cNvPr>
          <p:cNvSpPr>
            <a:spLocks noChangeArrowheads="1"/>
          </p:cNvSpPr>
          <p:nvPr/>
        </p:nvSpPr>
        <p:spPr bwMode="auto">
          <a:xfrm>
            <a:off x="4024313" y="2624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40967" name="Image 1">
            <a:extLst>
              <a:ext uri="{FF2B5EF4-FFF2-40B4-BE49-F238E27FC236}">
                <a16:creationId xmlns:a16="http://schemas.microsoft.com/office/drawing/2014/main" id="{60308CAA-E12E-FCE4-1AFA-9581CB7EE5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1663" y="1295400"/>
            <a:ext cx="1763712"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5">
            <a:extLst>
              <a:ext uri="{FF2B5EF4-FFF2-40B4-BE49-F238E27FC236}">
                <a16:creationId xmlns:a16="http://schemas.microsoft.com/office/drawing/2014/main" id="{1CCAEEF6-6177-BD22-A5D2-87DBD453FCEF}"/>
              </a:ext>
            </a:extLst>
          </p:cNvPr>
          <p:cNvSpPr txBox="1">
            <a:spLocks noChangeArrowheads="1"/>
          </p:cNvSpPr>
          <p:nvPr/>
        </p:nvSpPr>
        <p:spPr bwMode="auto">
          <a:xfrm>
            <a:off x="457200" y="1371600"/>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solidFill>
                  <a:srgbClr val="339933"/>
                </a:solidFill>
                <a:latin typeface="Times New Roman" panose="02020603050405020304" pitchFamily="18" charset="0"/>
              </a:rPr>
              <a:t>Les différentes flammes :</a:t>
            </a:r>
            <a:r>
              <a:rPr lang="fr-FR" altLang="fr-FR" sz="2400" b="1" u="sng">
                <a:latin typeface="Times New Roman" panose="02020603050405020304" pitchFamily="18" charset="0"/>
              </a:rPr>
              <a:t> </a:t>
            </a:r>
          </a:p>
        </p:txBody>
      </p:sp>
      <p:sp>
        <p:nvSpPr>
          <p:cNvPr id="41987" name="Text Box 6">
            <a:extLst>
              <a:ext uri="{FF2B5EF4-FFF2-40B4-BE49-F238E27FC236}">
                <a16:creationId xmlns:a16="http://schemas.microsoft.com/office/drawing/2014/main" id="{7CBACEA6-5A7D-96FE-B739-1AFB71A4337D}"/>
              </a:ext>
            </a:extLst>
          </p:cNvPr>
          <p:cNvSpPr txBox="1">
            <a:spLocks noChangeArrowheads="1"/>
          </p:cNvSpPr>
          <p:nvPr/>
        </p:nvSpPr>
        <p:spPr bwMode="auto">
          <a:xfrm>
            <a:off x="533400" y="1981200"/>
            <a:ext cx="78486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solidFill>
                  <a:srgbClr val="000000"/>
                </a:solidFill>
                <a:latin typeface="Times New Roman" panose="02020603050405020304" pitchFamily="18" charset="0"/>
                <a:cs typeface="Times New Roman" panose="02020603050405020304" pitchFamily="18" charset="0"/>
              </a:rPr>
              <a:t>Flamme de diffusion :</a:t>
            </a:r>
            <a:endParaRPr lang="fr-FR" altLang="fr-FR" sz="2400">
              <a:latin typeface="Times New Roman" panose="02020603050405020304" pitchFamily="18" charset="0"/>
              <a:cs typeface="Calibri" panose="020F0502020204030204" pitchFamily="34" charset="0"/>
            </a:endParaRPr>
          </a:p>
          <a:p>
            <a:pPr>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 </a:t>
            </a:r>
            <a:endParaRPr lang="fr-FR" altLang="fr-FR" sz="2400">
              <a:latin typeface="Times New Roman" panose="02020603050405020304" pitchFamily="18" charset="0"/>
              <a:cs typeface="Calibri" panose="020F0502020204030204" pitchFamily="34"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Libère de nombreux déchets signe d’une « combustion incomplète ».</a:t>
            </a:r>
            <a:endParaRPr lang="fr-FR" altLang="fr-FR" sz="2400">
              <a:latin typeface="Times New Roman" panose="02020603050405020304" pitchFamily="18" charset="0"/>
              <a:cs typeface="Calibri" panose="020F0502020204030204" pitchFamily="34"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 </a:t>
            </a:r>
          </a:p>
          <a:p>
            <a:pPr algn="just">
              <a:spcBef>
                <a:spcPct val="0"/>
              </a:spcBef>
              <a:buFontTx/>
              <a:buNone/>
            </a:pPr>
            <a:endParaRPr lang="fr-FR" altLang="fr-FR" sz="2400">
              <a:latin typeface="Times New Roman" panose="02020603050405020304" pitchFamily="18" charset="0"/>
              <a:cs typeface="Calibri" panose="020F0502020204030204" pitchFamily="34" charset="0"/>
            </a:endParaRPr>
          </a:p>
          <a:p>
            <a:pPr>
              <a:spcBef>
                <a:spcPct val="0"/>
              </a:spcBef>
              <a:buFontTx/>
              <a:buNone/>
            </a:pPr>
            <a:r>
              <a:rPr lang="fr-FR" altLang="fr-FR" sz="2400">
                <a:solidFill>
                  <a:srgbClr val="000000"/>
                </a:solidFill>
                <a:latin typeface="Times New Roman" panose="02020603050405020304" pitchFamily="18" charset="0"/>
                <a:cs typeface="Calibri" panose="020F0502020204030204" pitchFamily="34" charset="0"/>
              </a:rPr>
              <a:t>Incendies sont constitués très </a:t>
            </a:r>
          </a:p>
          <a:p>
            <a:pPr>
              <a:spcBef>
                <a:spcPct val="0"/>
              </a:spcBef>
              <a:buFontTx/>
              <a:buNone/>
            </a:pPr>
            <a:r>
              <a:rPr lang="fr-FR" altLang="fr-FR" sz="2400">
                <a:solidFill>
                  <a:srgbClr val="000000"/>
                </a:solidFill>
                <a:latin typeface="Times New Roman" panose="02020603050405020304" pitchFamily="18" charset="0"/>
                <a:cs typeface="Calibri" panose="020F0502020204030204" pitchFamily="34" charset="0"/>
              </a:rPr>
              <a:t>majoritairement de </a:t>
            </a:r>
          </a:p>
          <a:p>
            <a:pPr>
              <a:spcBef>
                <a:spcPct val="0"/>
              </a:spcBef>
              <a:buFontTx/>
              <a:buNone/>
            </a:pPr>
            <a:r>
              <a:rPr lang="fr-FR" altLang="fr-FR" sz="2400">
                <a:solidFill>
                  <a:srgbClr val="000000"/>
                </a:solidFill>
                <a:latin typeface="Times New Roman" panose="02020603050405020304" pitchFamily="18" charset="0"/>
                <a:cs typeface="Calibri" panose="020F0502020204030204" pitchFamily="34" charset="0"/>
              </a:rPr>
              <a:t>flamme de diffusion</a:t>
            </a:r>
            <a:r>
              <a:rPr lang="fr-FR" altLang="fr-FR" sz="2400">
                <a:latin typeface="Times New Roman" panose="02020603050405020304" pitchFamily="18" charset="0"/>
              </a:rPr>
              <a:t> </a:t>
            </a:r>
          </a:p>
        </p:txBody>
      </p:sp>
      <p:sp>
        <p:nvSpPr>
          <p:cNvPr id="41988" name="Titre 8">
            <a:extLst>
              <a:ext uri="{FF2B5EF4-FFF2-40B4-BE49-F238E27FC236}">
                <a16:creationId xmlns:a16="http://schemas.microsoft.com/office/drawing/2014/main" id="{FD68F941-F39E-AD28-9B65-3D5359FDCCB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41989" name="Rectangle 5">
            <a:extLst>
              <a:ext uri="{FF2B5EF4-FFF2-40B4-BE49-F238E27FC236}">
                <a16:creationId xmlns:a16="http://schemas.microsoft.com/office/drawing/2014/main" id="{E085C621-EC1E-D355-329C-61C57A71F8CD}"/>
              </a:ext>
            </a:extLst>
          </p:cNvPr>
          <p:cNvSpPr>
            <a:spLocks noChangeArrowheads="1"/>
          </p:cNvSpPr>
          <p:nvPr/>
        </p:nvSpPr>
        <p:spPr bwMode="auto">
          <a:xfrm>
            <a:off x="4019550" y="26336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41990" name="Image 1">
            <a:extLst>
              <a:ext uri="{FF2B5EF4-FFF2-40B4-BE49-F238E27FC236}">
                <a16:creationId xmlns:a16="http://schemas.microsoft.com/office/drawing/2014/main" id="{48850A8F-661D-0187-9BA1-3CD6144663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141663"/>
            <a:ext cx="2195513"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7">
            <a:extLst>
              <a:ext uri="{FF2B5EF4-FFF2-40B4-BE49-F238E27FC236}">
                <a16:creationId xmlns:a16="http://schemas.microsoft.com/office/drawing/2014/main" id="{90B9F343-50F0-1953-5DF4-A006CB6218B8}"/>
              </a:ext>
            </a:extLst>
          </p:cNvPr>
          <p:cNvSpPr>
            <a:spLocks noChangeArrowheads="1"/>
          </p:cNvSpPr>
          <p:nvPr/>
        </p:nvSpPr>
        <p:spPr bwMode="auto">
          <a:xfrm>
            <a:off x="4024313" y="26241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Tree>
  </p:cSld>
  <p:clrMapOvr>
    <a:masterClrMapping/>
  </p:clrMapOvr>
  <p:transition spd="slow">
    <p:blinds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7">
            <a:extLst>
              <a:ext uri="{FF2B5EF4-FFF2-40B4-BE49-F238E27FC236}">
                <a16:creationId xmlns:a16="http://schemas.microsoft.com/office/drawing/2014/main" id="{1A9E7842-5124-D236-7333-BC7FF389FE05}"/>
              </a:ext>
            </a:extLst>
          </p:cNvPr>
          <p:cNvSpPr txBox="1">
            <a:spLocks noChangeArrowheads="1"/>
          </p:cNvSpPr>
          <p:nvPr/>
        </p:nvSpPr>
        <p:spPr bwMode="auto">
          <a:xfrm>
            <a:off x="385763" y="1811338"/>
            <a:ext cx="8218487"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Combustion est caractérisée par une émission de chaleur accompagnée de fumées, de flammes ou des deux.</a:t>
            </a:r>
            <a:r>
              <a:rPr lang="fr-FR" altLang="fr-FR" sz="2400">
                <a:latin typeface="Times New Roman" panose="02020603050405020304" pitchFamily="18" charset="0"/>
                <a:cs typeface="Calibri" panose="020F0502020204030204" pitchFamily="34" charset="0"/>
              </a:rPr>
              <a:t> </a:t>
            </a:r>
          </a:p>
          <a:p>
            <a:pPr>
              <a:spcBef>
                <a:spcPct val="0"/>
              </a:spcBef>
              <a:buFontTx/>
              <a:buNone/>
            </a:pPr>
            <a:endParaRPr lang="fr-FR" altLang="fr-FR" sz="2400">
              <a:latin typeface="Times New Roman" panose="02020603050405020304" pitchFamily="18" charset="0"/>
              <a:cs typeface="Calibri" panose="020F0502020204030204" pitchFamily="34" charset="0"/>
            </a:endParaRPr>
          </a:p>
          <a:p>
            <a:pPr>
              <a:spcBef>
                <a:spcPct val="0"/>
              </a:spcBef>
              <a:buFontTx/>
              <a:buNone/>
            </a:pPr>
            <a:endParaRPr lang="fr-FR" altLang="fr-FR" sz="2400">
              <a:latin typeface="Times New Roman" panose="02020603050405020304" pitchFamily="18" charset="0"/>
              <a:cs typeface="Calibri" panose="020F0502020204030204" pitchFamily="34" charset="0"/>
            </a:endParaRPr>
          </a:p>
          <a:p>
            <a:pPr>
              <a:spcBef>
                <a:spcPct val="0"/>
              </a:spcBef>
              <a:buFontTx/>
              <a:buNone/>
            </a:pPr>
            <a:r>
              <a:rPr lang="fr-FR" altLang="fr-FR" sz="2400">
                <a:solidFill>
                  <a:srgbClr val="000000"/>
                </a:solidFill>
                <a:latin typeface="Times New Roman" panose="02020603050405020304" pitchFamily="18" charset="0"/>
                <a:cs typeface="Calibri" panose="020F0502020204030204" pitchFamily="34" charset="0"/>
              </a:rPr>
              <a:t>ISO 13 943 (norme internationale), le feu fait référence à un processus de combustion auto-entretenu pour produire des effets utiles et dont le développement est maîtrisé dans le temps comme dans l’espace.</a:t>
            </a:r>
            <a:r>
              <a:rPr lang="fr-FR" altLang="fr-FR" sz="2400">
                <a:latin typeface="Times New Roman" panose="02020603050405020304" pitchFamily="18" charset="0"/>
                <a:cs typeface="Times New Roman" panose="02020603050405020304" pitchFamily="18" charset="0"/>
              </a:rPr>
              <a:t> </a:t>
            </a:r>
          </a:p>
        </p:txBody>
      </p:sp>
      <p:pic>
        <p:nvPicPr>
          <p:cNvPr id="6147" name="Picture 20" descr="D:\Médias\Sapeurs-Pompiers\feu\Feu gif animés\ani_firepot.gif">
            <a:extLst>
              <a:ext uri="{FF2B5EF4-FFF2-40B4-BE49-F238E27FC236}">
                <a16:creationId xmlns:a16="http://schemas.microsoft.com/office/drawing/2014/main" id="{AD407C0D-B04E-0016-260B-DC5F6EA0533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129463" y="4652963"/>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itre 8">
            <a:extLst>
              <a:ext uri="{FF2B5EF4-FFF2-40B4-BE49-F238E27FC236}">
                <a16:creationId xmlns:a16="http://schemas.microsoft.com/office/drawing/2014/main" id="{1EC0FFF1-6507-6F36-230D-570469172167}"/>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a:t>
            </a:r>
          </a:p>
        </p:txBody>
      </p:sp>
      <p:sp>
        <p:nvSpPr>
          <p:cNvPr id="6149" name="Rectangle 1">
            <a:extLst>
              <a:ext uri="{FF2B5EF4-FFF2-40B4-BE49-F238E27FC236}">
                <a16:creationId xmlns:a16="http://schemas.microsoft.com/office/drawing/2014/main" id="{C6D7562F-DC33-69D8-ABF1-41EBD071413B}"/>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4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med">
    <p:check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5">
            <a:extLst>
              <a:ext uri="{FF2B5EF4-FFF2-40B4-BE49-F238E27FC236}">
                <a16:creationId xmlns:a16="http://schemas.microsoft.com/office/drawing/2014/main" id="{B0F5F085-1EE1-DC2E-CB2F-2DB07CEC7D64}"/>
              </a:ext>
            </a:extLst>
          </p:cNvPr>
          <p:cNvSpPr txBox="1">
            <a:spLocks noChangeArrowheads="1"/>
          </p:cNvSpPr>
          <p:nvPr/>
        </p:nvSpPr>
        <p:spPr bwMode="auto">
          <a:xfrm>
            <a:off x="457200" y="1371600"/>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solidFill>
                  <a:srgbClr val="339933"/>
                </a:solidFill>
                <a:latin typeface="Times New Roman" panose="02020603050405020304" pitchFamily="18" charset="0"/>
              </a:rPr>
              <a:t>Les différentes flammes :</a:t>
            </a:r>
            <a:r>
              <a:rPr lang="fr-FR" altLang="fr-FR" sz="2400" b="1" u="sng">
                <a:latin typeface="Times New Roman" panose="02020603050405020304" pitchFamily="18" charset="0"/>
              </a:rPr>
              <a:t> </a:t>
            </a:r>
          </a:p>
        </p:txBody>
      </p:sp>
      <p:sp>
        <p:nvSpPr>
          <p:cNvPr id="43011" name="Text Box 6">
            <a:extLst>
              <a:ext uri="{FF2B5EF4-FFF2-40B4-BE49-F238E27FC236}">
                <a16:creationId xmlns:a16="http://schemas.microsoft.com/office/drawing/2014/main" id="{2453CEB5-BC47-07F3-AF3F-9DB9B5916427}"/>
              </a:ext>
            </a:extLst>
          </p:cNvPr>
          <p:cNvSpPr txBox="1">
            <a:spLocks noChangeArrowheads="1"/>
          </p:cNvSpPr>
          <p:nvPr/>
        </p:nvSpPr>
        <p:spPr bwMode="auto">
          <a:xfrm>
            <a:off x="533400" y="1981200"/>
            <a:ext cx="78486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solidFill>
                  <a:srgbClr val="000000"/>
                </a:solidFill>
                <a:latin typeface="Times New Roman" panose="02020603050405020304" pitchFamily="18" charset="0"/>
                <a:cs typeface="Times New Roman" panose="02020603050405020304" pitchFamily="18" charset="0"/>
              </a:rPr>
              <a:t>Flamme de pré-mélange : </a:t>
            </a:r>
            <a:endParaRPr lang="fr-FR" altLang="fr-FR" sz="2400">
              <a:latin typeface="Times New Roman" panose="02020603050405020304" pitchFamily="18" charset="0"/>
              <a:cs typeface="Calibri" panose="020F0502020204030204" pitchFamily="34" charset="0"/>
            </a:endParaRPr>
          </a:p>
          <a:p>
            <a:pPr>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 </a:t>
            </a:r>
            <a:endParaRPr lang="fr-FR" altLang="fr-FR" sz="2400">
              <a:latin typeface="Times New Roman" panose="02020603050405020304" pitchFamily="18" charset="0"/>
              <a:cs typeface="Calibri" panose="020F0502020204030204" pitchFamily="34" charset="0"/>
            </a:endParaRPr>
          </a:p>
          <a:p>
            <a:pPr>
              <a:spcBef>
                <a:spcPct val="0"/>
              </a:spcBef>
              <a:buFontTx/>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solidFill>
                  <a:srgbClr val="000000"/>
                </a:solidFill>
                <a:latin typeface="Times New Roman" panose="02020603050405020304" pitchFamily="18" charset="0"/>
                <a:cs typeface="Calibri" panose="020F0502020204030204" pitchFamily="34" charset="0"/>
              </a:rPr>
              <a:t>Combustion très rapide. </a:t>
            </a:r>
          </a:p>
          <a:p>
            <a:pPr>
              <a:spcBef>
                <a:spcPct val="0"/>
              </a:spcBef>
              <a:buFontTx/>
              <a:buNone/>
            </a:pPr>
            <a:endParaRPr lang="fr-FR" altLang="fr-FR" sz="2400">
              <a:solidFill>
                <a:srgbClr val="000000"/>
              </a:solidFill>
              <a:latin typeface="Times New Roman" panose="02020603050405020304" pitchFamily="18" charset="0"/>
              <a:cs typeface="Calibri" panose="020F0502020204030204" pitchFamily="34" charset="0"/>
            </a:endParaRPr>
          </a:p>
          <a:p>
            <a:pPr>
              <a:spcBef>
                <a:spcPct val="0"/>
              </a:spcBef>
              <a:buFontTx/>
              <a:buNone/>
            </a:pPr>
            <a:r>
              <a:rPr lang="fr-FR" altLang="fr-FR" sz="2400">
                <a:solidFill>
                  <a:srgbClr val="000000"/>
                </a:solidFill>
                <a:latin typeface="Times New Roman" panose="02020603050405020304" pitchFamily="18" charset="0"/>
                <a:cs typeface="Calibri" panose="020F0502020204030204" pitchFamily="34" charset="0"/>
              </a:rPr>
              <a:t>Produite grâce au mélange du comburant et du combustible avant d’y apporter une énergie d’activation (chalumeau, bec bunsen). </a:t>
            </a:r>
          </a:p>
          <a:p>
            <a:pPr>
              <a:spcBef>
                <a:spcPct val="0"/>
              </a:spcBef>
              <a:buFontTx/>
              <a:buNone/>
            </a:pPr>
            <a:endParaRPr lang="fr-FR" altLang="fr-FR" sz="2400">
              <a:solidFill>
                <a:srgbClr val="000000"/>
              </a:solidFill>
              <a:latin typeface="Times New Roman" panose="02020603050405020304" pitchFamily="18" charset="0"/>
              <a:cs typeface="Calibri" panose="020F0502020204030204" pitchFamily="34" charset="0"/>
            </a:endParaRPr>
          </a:p>
          <a:p>
            <a:pPr>
              <a:spcBef>
                <a:spcPct val="0"/>
              </a:spcBef>
              <a:buFontTx/>
              <a:buNone/>
            </a:pPr>
            <a:r>
              <a:rPr lang="fr-FR" altLang="fr-FR" sz="2400">
                <a:solidFill>
                  <a:srgbClr val="000000"/>
                </a:solidFill>
                <a:latin typeface="Times New Roman" panose="02020603050405020304" pitchFamily="18" charset="0"/>
                <a:cs typeface="Calibri" panose="020F0502020204030204" pitchFamily="34" charset="0"/>
              </a:rPr>
              <a:t>Nous le retrouvons lors d’explosion </a:t>
            </a:r>
          </a:p>
          <a:p>
            <a:pPr>
              <a:spcBef>
                <a:spcPct val="0"/>
              </a:spcBef>
              <a:buFontTx/>
              <a:buNone/>
            </a:pPr>
            <a:r>
              <a:rPr lang="fr-FR" altLang="fr-FR" sz="2400">
                <a:solidFill>
                  <a:srgbClr val="000000"/>
                </a:solidFill>
                <a:latin typeface="Times New Roman" panose="02020603050405020304" pitchFamily="18" charset="0"/>
                <a:cs typeface="Calibri" panose="020F0502020204030204" pitchFamily="34" charset="0"/>
              </a:rPr>
              <a:t>de type déflagration. </a:t>
            </a:r>
            <a:endParaRPr lang="fr-FR" altLang="fr-FR" sz="2400">
              <a:latin typeface="Times New Roman" panose="02020603050405020304" pitchFamily="18" charset="0"/>
            </a:endParaRPr>
          </a:p>
        </p:txBody>
      </p:sp>
      <p:sp>
        <p:nvSpPr>
          <p:cNvPr id="43012" name="Titre 8">
            <a:extLst>
              <a:ext uri="{FF2B5EF4-FFF2-40B4-BE49-F238E27FC236}">
                <a16:creationId xmlns:a16="http://schemas.microsoft.com/office/drawing/2014/main" id="{66B04854-574B-CAB4-DC2C-71CAEAC39EAB}"/>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43013" name="Rectangle 6">
            <a:extLst>
              <a:ext uri="{FF2B5EF4-FFF2-40B4-BE49-F238E27FC236}">
                <a16:creationId xmlns:a16="http://schemas.microsoft.com/office/drawing/2014/main" id="{55A48FFC-7524-BDC2-ED9C-59B61FC77FFC}"/>
              </a:ext>
            </a:extLst>
          </p:cNvPr>
          <p:cNvSpPr>
            <a:spLocks noChangeArrowheads="1"/>
          </p:cNvSpPr>
          <p:nvPr/>
        </p:nvSpPr>
        <p:spPr bwMode="auto">
          <a:xfrm>
            <a:off x="2524125" y="2119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43014" name="Picture 5" descr="LIVRE 1 - 03 juillet 2018 - 16h30_Page_032">
            <a:extLst>
              <a:ext uri="{FF2B5EF4-FFF2-40B4-BE49-F238E27FC236}">
                <a16:creationId xmlns:a16="http://schemas.microsoft.com/office/drawing/2014/main" id="{E32D07D5-6F45-723E-7F65-2B1292DF59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809" t="19547" r="22635" b="55132"/>
          <a:stretch>
            <a:fillRect/>
          </a:stretch>
        </p:blipFill>
        <p:spPr bwMode="auto">
          <a:xfrm>
            <a:off x="5435600" y="1214438"/>
            <a:ext cx="346075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a:extLst>
              <a:ext uri="{FF2B5EF4-FFF2-40B4-BE49-F238E27FC236}">
                <a16:creationId xmlns:a16="http://schemas.microsoft.com/office/drawing/2014/main" id="{279CEE31-B5D4-1F51-4D80-48CE35878981}"/>
              </a:ext>
            </a:extLst>
          </p:cNvPr>
          <p:cNvSpPr txBox="1">
            <a:spLocks noChangeArrowheads="1"/>
          </p:cNvSpPr>
          <p:nvPr/>
        </p:nvSpPr>
        <p:spPr bwMode="auto">
          <a:xfrm>
            <a:off x="457200" y="1371600"/>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solidFill>
                  <a:srgbClr val="339933"/>
                </a:solidFill>
                <a:latin typeface="Times New Roman" panose="02020603050405020304" pitchFamily="18" charset="0"/>
              </a:rPr>
              <a:t>Les différentes flammes :</a:t>
            </a:r>
            <a:r>
              <a:rPr lang="fr-FR" altLang="fr-FR" sz="2400" b="1" u="sng">
                <a:latin typeface="Times New Roman" panose="02020603050405020304" pitchFamily="18" charset="0"/>
              </a:rPr>
              <a:t> </a:t>
            </a:r>
          </a:p>
        </p:txBody>
      </p:sp>
      <p:sp>
        <p:nvSpPr>
          <p:cNvPr id="44035" name="Text Box 6">
            <a:extLst>
              <a:ext uri="{FF2B5EF4-FFF2-40B4-BE49-F238E27FC236}">
                <a16:creationId xmlns:a16="http://schemas.microsoft.com/office/drawing/2014/main" id="{24DAA84E-FBF6-14EB-E6A8-EAF518F78B57}"/>
              </a:ext>
            </a:extLst>
          </p:cNvPr>
          <p:cNvSpPr txBox="1">
            <a:spLocks noChangeArrowheads="1"/>
          </p:cNvSpPr>
          <p:nvPr/>
        </p:nvSpPr>
        <p:spPr bwMode="auto">
          <a:xfrm>
            <a:off x="533400" y="1981200"/>
            <a:ext cx="78486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b="1" u="sng">
                <a:solidFill>
                  <a:srgbClr val="000000"/>
                </a:solidFill>
                <a:latin typeface="Times New Roman" panose="02020603050405020304" pitchFamily="18" charset="0"/>
                <a:cs typeface="Times New Roman" panose="02020603050405020304" pitchFamily="18" charset="0"/>
              </a:rPr>
              <a:t>Flamme de pré-mélange : </a:t>
            </a:r>
            <a:endParaRPr lang="fr-FR" altLang="fr-FR" sz="2400">
              <a:solidFill>
                <a:srgbClr val="000000"/>
              </a:solidFill>
              <a:latin typeface="Times New Roman" panose="02020603050405020304" pitchFamily="18" charset="0"/>
              <a:cs typeface="Calibri" panose="020F0502020204030204" pitchFamily="34" charset="0"/>
            </a:endParaRPr>
          </a:p>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 </a:t>
            </a:r>
          </a:p>
          <a:p>
            <a:pPr algn="just">
              <a:spcBef>
                <a:spcPct val="0"/>
              </a:spcBef>
              <a:buFontTx/>
              <a:buNone/>
            </a:pPr>
            <a:endParaRPr lang="fr-FR" altLang="fr-FR" sz="2400">
              <a:solidFill>
                <a:srgbClr val="000000"/>
              </a:solidFill>
              <a:latin typeface="Times New Roman" panose="02020603050405020304" pitchFamily="18" charset="0"/>
              <a:cs typeface="Calibri" panose="020F0502020204030204" pitchFamily="34"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sym typeface="Wingdings" panose="05000000000000000000" pitchFamily="2" charset="2"/>
              </a:rPr>
              <a:t> </a:t>
            </a:r>
            <a:r>
              <a:rPr lang="fr-FR" altLang="fr-FR" sz="2400">
                <a:solidFill>
                  <a:srgbClr val="000000"/>
                </a:solidFill>
                <a:latin typeface="Times New Roman" panose="02020603050405020304" pitchFamily="18" charset="0"/>
                <a:cs typeface="Calibri" panose="020F0502020204030204" pitchFamily="34" charset="0"/>
                <a:sym typeface="Symbol" panose="05050102010706020507" pitchFamily="18" charset="2"/>
              </a:rPr>
              <a:t> </a:t>
            </a:r>
            <a:r>
              <a:rPr lang="fr-FR" altLang="fr-FR" sz="2400">
                <a:solidFill>
                  <a:srgbClr val="000000"/>
                </a:solidFill>
                <a:latin typeface="Times New Roman" panose="02020603050405020304" pitchFamily="18" charset="0"/>
                <a:cs typeface="Calibri" panose="020F0502020204030204" pitchFamily="34" charset="0"/>
              </a:rPr>
              <a:t>entre les 2 flammes ne peut pas être tranchée aussi facilement. </a:t>
            </a:r>
          </a:p>
          <a:p>
            <a:pPr algn="just">
              <a:spcBef>
                <a:spcPct val="0"/>
              </a:spcBef>
              <a:buFontTx/>
              <a:buNone/>
            </a:pPr>
            <a:endParaRPr lang="fr-FR" altLang="fr-FR" sz="2400">
              <a:solidFill>
                <a:srgbClr val="000000"/>
              </a:solidFill>
              <a:latin typeface="Times New Roman" panose="02020603050405020304" pitchFamily="18" charset="0"/>
              <a:cs typeface="Calibri" panose="020F0502020204030204" pitchFamily="34" charset="0"/>
            </a:endParaRPr>
          </a:p>
          <a:p>
            <a:pPr algn="just">
              <a:spcBef>
                <a:spcPct val="0"/>
              </a:spcBef>
              <a:buFontTx/>
              <a:buNone/>
            </a:pPr>
            <a:r>
              <a:rPr lang="fr-FR" altLang="fr-FR" sz="2400">
                <a:solidFill>
                  <a:srgbClr val="000000"/>
                </a:solidFill>
                <a:latin typeface="Times New Roman" panose="02020603050405020304" pitchFamily="18" charset="0"/>
                <a:cs typeface="Calibri" panose="020F0502020204030204" pitchFamily="34" charset="0"/>
              </a:rPr>
              <a:t>Feu étant dynamique, nous pouvons passer d’une flamme de pré-mélange à une flamme de diffusion ou inversement. </a:t>
            </a:r>
          </a:p>
        </p:txBody>
      </p:sp>
      <p:sp>
        <p:nvSpPr>
          <p:cNvPr id="44036" name="Titre 8">
            <a:extLst>
              <a:ext uri="{FF2B5EF4-FFF2-40B4-BE49-F238E27FC236}">
                <a16:creationId xmlns:a16="http://schemas.microsoft.com/office/drawing/2014/main" id="{75C89C6D-121E-5F0C-8F78-EF0A151DAAF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Tree>
  </p:cSld>
  <p:clrMapOvr>
    <a:masterClrMapping/>
  </p:clrMapOvr>
  <p:transition spd="slow">
    <p:blinds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a:extLst>
              <a:ext uri="{FF2B5EF4-FFF2-40B4-BE49-F238E27FC236}">
                <a16:creationId xmlns:a16="http://schemas.microsoft.com/office/drawing/2014/main" id="{8CD8797D-AFB2-5A25-870D-D7E208E45EB0}"/>
              </a:ext>
            </a:extLst>
          </p:cNvPr>
          <p:cNvSpPr txBox="1">
            <a:spLocks noChangeArrowheads="1"/>
          </p:cNvSpPr>
          <p:nvPr/>
        </p:nvSpPr>
        <p:spPr bwMode="auto">
          <a:xfrm>
            <a:off x="381000" y="1295400"/>
            <a:ext cx="6629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solidFill>
                  <a:srgbClr val="339933"/>
                </a:solidFill>
                <a:latin typeface="Times New Roman" panose="02020603050405020304" pitchFamily="18" charset="0"/>
              </a:rPr>
              <a:t>Les différentes flammes :</a:t>
            </a:r>
            <a:r>
              <a:rPr lang="fr-FR" altLang="fr-FR" sz="2400" b="1" u="sng">
                <a:latin typeface="Times New Roman" panose="02020603050405020304" pitchFamily="18" charset="0"/>
              </a:rPr>
              <a:t> </a:t>
            </a:r>
          </a:p>
        </p:txBody>
      </p:sp>
      <p:sp>
        <p:nvSpPr>
          <p:cNvPr id="45059" name="Text Box 6">
            <a:extLst>
              <a:ext uri="{FF2B5EF4-FFF2-40B4-BE49-F238E27FC236}">
                <a16:creationId xmlns:a16="http://schemas.microsoft.com/office/drawing/2014/main" id="{6CD6DB18-DF91-C6E6-1477-AC393C8A58B0}"/>
              </a:ext>
            </a:extLst>
          </p:cNvPr>
          <p:cNvSpPr txBox="1">
            <a:spLocks noChangeArrowheads="1"/>
          </p:cNvSpPr>
          <p:nvPr/>
        </p:nvSpPr>
        <p:spPr bwMode="auto">
          <a:xfrm>
            <a:off x="457200" y="1905000"/>
            <a:ext cx="78486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0"/>
              </a:spcBef>
              <a:buFontTx/>
              <a:buNone/>
            </a:pPr>
            <a:r>
              <a:rPr lang="fr-FR" altLang="fr-FR" sz="2400">
                <a:solidFill>
                  <a:srgbClr val="000000"/>
                </a:solidFill>
                <a:latin typeface="Times New Roman" panose="02020603050405020304" pitchFamily="18" charset="0"/>
                <a:cs typeface="Times New Roman" panose="02020603050405020304" pitchFamily="18" charset="0"/>
              </a:rPr>
              <a:t>Exemple :</a:t>
            </a:r>
          </a:p>
        </p:txBody>
      </p:sp>
      <p:sp>
        <p:nvSpPr>
          <p:cNvPr id="45060" name="Titre 8">
            <a:extLst>
              <a:ext uri="{FF2B5EF4-FFF2-40B4-BE49-F238E27FC236}">
                <a16:creationId xmlns:a16="http://schemas.microsoft.com/office/drawing/2014/main" id="{7141AA41-30B7-5124-0439-F8433AAF3A70}"/>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Types de combustion</a:t>
            </a:r>
          </a:p>
        </p:txBody>
      </p:sp>
      <p:sp>
        <p:nvSpPr>
          <p:cNvPr id="45061" name="Rectangle 6">
            <a:extLst>
              <a:ext uri="{FF2B5EF4-FFF2-40B4-BE49-F238E27FC236}">
                <a16:creationId xmlns:a16="http://schemas.microsoft.com/office/drawing/2014/main" id="{C92CE90A-9606-1AE4-3E1F-AD8EC77F4E8F}"/>
              </a:ext>
            </a:extLst>
          </p:cNvPr>
          <p:cNvSpPr>
            <a:spLocks noChangeArrowheads="1"/>
          </p:cNvSpPr>
          <p:nvPr/>
        </p:nvSpPr>
        <p:spPr bwMode="auto">
          <a:xfrm>
            <a:off x="2181225" y="1819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45062" name="Picture 5" descr="LIVRE 1 - 03 juillet 2018 - 16h30_Page_032">
            <a:extLst>
              <a:ext uri="{FF2B5EF4-FFF2-40B4-BE49-F238E27FC236}">
                <a16:creationId xmlns:a16="http://schemas.microsoft.com/office/drawing/2014/main" id="{DE8C9F2B-56C0-0C20-1D92-8F7E4BBEAA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3144" t="57091" r="12712" b="7600"/>
          <a:stretch>
            <a:fillRect/>
          </a:stretch>
        </p:blipFill>
        <p:spPr bwMode="auto">
          <a:xfrm>
            <a:off x="2051050" y="1744663"/>
            <a:ext cx="6457950" cy="434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blinds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8">
            <a:extLst>
              <a:ext uri="{FF2B5EF4-FFF2-40B4-BE49-F238E27FC236}">
                <a16:creationId xmlns:a16="http://schemas.microsoft.com/office/drawing/2014/main" id="{2D97D966-A34E-4EC0-4D75-F69858FB34B1}"/>
              </a:ext>
            </a:extLst>
          </p:cNvPr>
          <p:cNvSpPr>
            <a:spLocks noGrp="1"/>
          </p:cNvSpPr>
          <p:nvPr>
            <p:ph type="title" idx="4294967295"/>
          </p:nvPr>
        </p:nvSpPr>
        <p:spPr>
          <a:xfrm>
            <a:off x="827088" y="2781300"/>
            <a:ext cx="7742237" cy="939800"/>
          </a:xfrm>
        </p:spPr>
        <p:txBody>
          <a:bodyPr/>
          <a:lstStyle/>
          <a:p>
            <a:pPr eaLnBrk="1" hangingPunct="1"/>
            <a:r>
              <a:rPr lang="fr-FR" altLang="fr-FR" sz="3200" b="1">
                <a:solidFill>
                  <a:srgbClr val="984807"/>
                </a:solidFill>
              </a:rPr>
              <a:t>Caractérisation du combustible </a:t>
            </a:r>
          </a:p>
        </p:txBody>
      </p:sp>
    </p:spTree>
  </p:cSld>
  <p:clrMapOvr>
    <a:masterClrMapping/>
  </p:clrMapOvr>
  <p:transition spd="med">
    <p:wipe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6">
            <a:extLst>
              <a:ext uri="{FF2B5EF4-FFF2-40B4-BE49-F238E27FC236}">
                <a16:creationId xmlns:a16="http://schemas.microsoft.com/office/drawing/2014/main" id="{8A823D60-6B78-7D7E-0DD4-624C89716555}"/>
              </a:ext>
            </a:extLst>
          </p:cNvPr>
          <p:cNvSpPr txBox="1">
            <a:spLocks noChangeArrowheads="1"/>
          </p:cNvSpPr>
          <p:nvPr/>
        </p:nvSpPr>
        <p:spPr bwMode="auto">
          <a:xfrm>
            <a:off x="457200" y="1371600"/>
            <a:ext cx="4114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u="sng">
                <a:solidFill>
                  <a:srgbClr val="000000"/>
                </a:solidFill>
                <a:latin typeface="Times New Roman" panose="02020603050405020304" pitchFamily="18" charset="0"/>
                <a:cs typeface="Times New Roman" panose="02020603050405020304" pitchFamily="18" charset="0"/>
              </a:rPr>
              <a:t>ÉNERGIE CALORIFIQUE</a:t>
            </a:r>
            <a:endParaRPr lang="fr-FR" altLang="fr-FR" sz="2400" b="1" u="sng">
              <a:latin typeface="Times New Roman" panose="02020603050405020304" pitchFamily="18" charset="0"/>
            </a:endParaRPr>
          </a:p>
        </p:txBody>
      </p:sp>
      <p:sp>
        <p:nvSpPr>
          <p:cNvPr id="47107" name="Text Box 8">
            <a:extLst>
              <a:ext uri="{FF2B5EF4-FFF2-40B4-BE49-F238E27FC236}">
                <a16:creationId xmlns:a16="http://schemas.microsoft.com/office/drawing/2014/main" id="{D9E8D5D0-DF05-63B3-6C5C-67A399DFCEE4}"/>
              </a:ext>
            </a:extLst>
          </p:cNvPr>
          <p:cNvSpPr txBox="1">
            <a:spLocks noChangeArrowheads="1"/>
          </p:cNvSpPr>
          <p:nvPr/>
        </p:nvSpPr>
        <p:spPr bwMode="auto">
          <a:xfrm>
            <a:off x="457200" y="2828925"/>
            <a:ext cx="7924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50000"/>
              </a:spcBef>
              <a:buFontTx/>
              <a:buNone/>
            </a:pPr>
            <a:r>
              <a:rPr lang="fr-FR" altLang="fr-FR" sz="2400">
                <a:solidFill>
                  <a:srgbClr val="000000"/>
                </a:solidFill>
                <a:latin typeface="Times New Roman" panose="02020603050405020304" pitchFamily="18" charset="0"/>
                <a:cs typeface="Times New Roman" panose="02020603050405020304" pitchFamily="18" charset="0"/>
              </a:rPr>
              <a:t>Correspond à l’énergie concrètement dégagée au cours de la combustion d’un matériau, exprimée en joules ou en kilocalories (J ou kcal).</a:t>
            </a:r>
            <a:endParaRPr lang="fr-FR" altLang="fr-FR" sz="2400">
              <a:latin typeface="Times New Roman" panose="02020603050405020304" pitchFamily="18" charset="0"/>
            </a:endParaRPr>
          </a:p>
        </p:txBody>
      </p:sp>
      <p:sp>
        <p:nvSpPr>
          <p:cNvPr id="47108" name="Titre 8">
            <a:extLst>
              <a:ext uri="{FF2B5EF4-FFF2-40B4-BE49-F238E27FC236}">
                <a16:creationId xmlns:a16="http://schemas.microsoft.com/office/drawing/2014/main" id="{829D320F-9B71-C4B1-C176-CCDF93EF2DE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Caractérisation du combustible </a:t>
            </a:r>
          </a:p>
        </p:txBody>
      </p:sp>
    </p:spTree>
  </p:cSld>
  <p:clrMapOvr>
    <a:masterClrMapping/>
  </p:clrMapOvr>
  <p:transition spd="med">
    <p:wipe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6">
            <a:extLst>
              <a:ext uri="{FF2B5EF4-FFF2-40B4-BE49-F238E27FC236}">
                <a16:creationId xmlns:a16="http://schemas.microsoft.com/office/drawing/2014/main" id="{A036D4E0-AAC0-A2EE-6064-7D7AB9E49D91}"/>
              </a:ext>
            </a:extLst>
          </p:cNvPr>
          <p:cNvSpPr txBox="1">
            <a:spLocks noChangeArrowheads="1"/>
          </p:cNvSpPr>
          <p:nvPr/>
        </p:nvSpPr>
        <p:spPr bwMode="auto">
          <a:xfrm>
            <a:off x="457200" y="13716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000" b="1" u="sng">
                <a:solidFill>
                  <a:srgbClr val="000000"/>
                </a:solidFill>
                <a:latin typeface="Times New Roman" panose="02020603050405020304" pitchFamily="18" charset="0"/>
                <a:cs typeface="Calibri" panose="020F0502020204030204" pitchFamily="34" charset="0"/>
              </a:rPr>
              <a:t>POUVOIR CALORIFIQUE</a:t>
            </a:r>
            <a:r>
              <a:rPr lang="fr-FR" altLang="fr-FR" sz="2000" b="1" u="sng">
                <a:solidFill>
                  <a:srgbClr val="FF3300"/>
                </a:solidFill>
                <a:latin typeface="Times New Roman" panose="02020603050405020304" pitchFamily="18" charset="0"/>
              </a:rPr>
              <a:t> </a:t>
            </a:r>
          </a:p>
        </p:txBody>
      </p:sp>
      <p:sp>
        <p:nvSpPr>
          <p:cNvPr id="48131" name="Text Box 8">
            <a:extLst>
              <a:ext uri="{FF2B5EF4-FFF2-40B4-BE49-F238E27FC236}">
                <a16:creationId xmlns:a16="http://schemas.microsoft.com/office/drawing/2014/main" id="{48D5FC85-A4D2-50DE-7A67-9DBB240A28A7}"/>
              </a:ext>
            </a:extLst>
          </p:cNvPr>
          <p:cNvSpPr txBox="1">
            <a:spLocks noChangeArrowheads="1"/>
          </p:cNvSpPr>
          <p:nvPr/>
        </p:nvSpPr>
        <p:spPr bwMode="auto">
          <a:xfrm>
            <a:off x="431800" y="1925638"/>
            <a:ext cx="814228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50000"/>
              </a:spcBef>
              <a:buFontTx/>
              <a:buNone/>
            </a:pPr>
            <a:r>
              <a:rPr lang="fr-FR" altLang="fr-FR" sz="2400">
                <a:solidFill>
                  <a:srgbClr val="000000"/>
                </a:solidFill>
                <a:latin typeface="Times New Roman" panose="02020603050405020304" pitchFamily="18" charset="0"/>
                <a:cs typeface="Times New Roman" panose="02020603050405020304" pitchFamily="18" charset="0"/>
              </a:rPr>
              <a:t>D’un matériau est la quantité d’énergie dégagée au cours de la combustion d’un matériau, exprimée en joules ou en kilocalories par unité de masse (J/kg ou kcal/kg).</a:t>
            </a:r>
            <a:endParaRPr lang="fr-FR" altLang="fr-FR" sz="2400">
              <a:latin typeface="Times New Roman" panose="02020603050405020304" pitchFamily="18" charset="0"/>
              <a:cs typeface="Calibri" panose="020F0502020204030204" pitchFamily="34" charset="0"/>
            </a:endParaRPr>
          </a:p>
        </p:txBody>
      </p:sp>
      <p:sp>
        <p:nvSpPr>
          <p:cNvPr id="48132" name="Titre 8">
            <a:extLst>
              <a:ext uri="{FF2B5EF4-FFF2-40B4-BE49-F238E27FC236}">
                <a16:creationId xmlns:a16="http://schemas.microsoft.com/office/drawing/2014/main" id="{F9F2FA71-C7D7-7176-18D7-F2C9496D7BC1}"/>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Caractérisation du combustible </a:t>
            </a:r>
          </a:p>
        </p:txBody>
      </p:sp>
      <p:pic>
        <p:nvPicPr>
          <p:cNvPr id="48133" name="Picture 5">
            <a:extLst>
              <a:ext uri="{FF2B5EF4-FFF2-40B4-BE49-F238E27FC236}">
                <a16:creationId xmlns:a16="http://schemas.microsoft.com/office/drawing/2014/main" id="{03DC28EF-3C5C-C777-84E6-3F56698E6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601" t="27570" r="37375" b="60205"/>
          <a:stretch>
            <a:fillRect/>
          </a:stretch>
        </p:blipFill>
        <p:spPr bwMode="auto">
          <a:xfrm>
            <a:off x="1982788" y="3282950"/>
            <a:ext cx="5040312"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6">
            <a:extLst>
              <a:ext uri="{FF2B5EF4-FFF2-40B4-BE49-F238E27FC236}">
                <a16:creationId xmlns:a16="http://schemas.microsoft.com/office/drawing/2014/main" id="{DFAD2C59-45C2-E1A0-66C9-DAD742D21951}"/>
              </a:ext>
            </a:extLst>
          </p:cNvPr>
          <p:cNvSpPr txBox="1">
            <a:spLocks noChangeArrowheads="1"/>
          </p:cNvSpPr>
          <p:nvPr/>
        </p:nvSpPr>
        <p:spPr bwMode="auto">
          <a:xfrm>
            <a:off x="457200" y="1371600"/>
            <a:ext cx="41148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50000"/>
              </a:spcBef>
              <a:buFontTx/>
              <a:buNone/>
            </a:pPr>
            <a:r>
              <a:rPr lang="fr-FR" altLang="fr-FR" sz="2400" b="1" u="sng">
                <a:solidFill>
                  <a:srgbClr val="000000"/>
                </a:solidFill>
                <a:latin typeface="Times New Roman" panose="02020603050405020304" pitchFamily="18" charset="0"/>
                <a:cs typeface="Times New Roman" panose="02020603050405020304" pitchFamily="18" charset="0"/>
              </a:rPr>
              <a:t>CHARGE CALORIFIQUE</a:t>
            </a:r>
            <a:endParaRPr lang="fr-FR" altLang="fr-FR" sz="2400" b="1" u="sng">
              <a:latin typeface="Times New Roman" panose="02020603050405020304" pitchFamily="18" charset="0"/>
            </a:endParaRPr>
          </a:p>
        </p:txBody>
      </p:sp>
      <p:sp>
        <p:nvSpPr>
          <p:cNvPr id="49155" name="Text Box 8">
            <a:extLst>
              <a:ext uri="{FF2B5EF4-FFF2-40B4-BE49-F238E27FC236}">
                <a16:creationId xmlns:a16="http://schemas.microsoft.com/office/drawing/2014/main" id="{AD99154F-920C-E8BA-2BBB-12DE5A093B6F}"/>
              </a:ext>
            </a:extLst>
          </p:cNvPr>
          <p:cNvSpPr txBox="1">
            <a:spLocks noChangeArrowheads="1"/>
          </p:cNvSpPr>
          <p:nvPr/>
        </p:nvSpPr>
        <p:spPr bwMode="auto">
          <a:xfrm>
            <a:off x="609600" y="2057400"/>
            <a:ext cx="79248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50000"/>
              </a:spcBef>
              <a:buFontTx/>
              <a:buNone/>
            </a:pPr>
            <a:r>
              <a:rPr lang="fr-FR" altLang="fr-FR" sz="2400">
                <a:solidFill>
                  <a:srgbClr val="000000"/>
                </a:solidFill>
                <a:latin typeface="Times New Roman" panose="02020603050405020304" pitchFamily="18" charset="0"/>
                <a:cs typeface="Times New Roman" panose="02020603050405020304" pitchFamily="18" charset="0"/>
              </a:rPr>
              <a:t>Somme des énergies calorifiques (exprimée en MJ) pouvant être dégagées par la combustion complète de l’ensemble des matériaux incorporés dans la construction ou situés dans un local (revêtements, mobilier et agencement).</a:t>
            </a:r>
          </a:p>
          <a:p>
            <a:pPr algn="just">
              <a:spcBef>
                <a:spcPct val="50000"/>
              </a:spcBef>
              <a:buFontTx/>
              <a:buNone/>
            </a:pPr>
            <a:endParaRPr lang="fr-FR" altLang="fr-FR" sz="2400">
              <a:latin typeface="Times New Roman" panose="02020603050405020304" pitchFamily="18" charset="0"/>
              <a:cs typeface="Calibri" panose="020F0502020204030204" pitchFamily="34" charset="0"/>
            </a:endParaRPr>
          </a:p>
          <a:p>
            <a:pPr algn="just">
              <a:spcBef>
                <a:spcPct val="50000"/>
              </a:spcBef>
              <a:buFontTx/>
              <a:buNone/>
            </a:pPr>
            <a:r>
              <a:rPr lang="fr-FR" altLang="fr-FR" sz="2400">
                <a:solidFill>
                  <a:srgbClr val="000000"/>
                </a:solidFill>
                <a:latin typeface="Times New Roman" panose="02020603050405020304" pitchFamily="18" charset="0"/>
                <a:cs typeface="Times New Roman" panose="02020603050405020304" pitchFamily="18" charset="0"/>
              </a:rPr>
              <a:t> On peut définir une charge calorifique par unité de surface au sol ou densité de charge calorifique (MJ/m²).</a:t>
            </a:r>
            <a:endParaRPr lang="fr-FR" altLang="fr-FR" sz="2400">
              <a:latin typeface="Times New Roman" panose="02020603050405020304" pitchFamily="18" charset="0"/>
              <a:cs typeface="Calibri" panose="020F0502020204030204" pitchFamily="34" charset="0"/>
            </a:endParaRPr>
          </a:p>
        </p:txBody>
      </p:sp>
      <p:sp>
        <p:nvSpPr>
          <p:cNvPr id="49156" name="Titre 8">
            <a:extLst>
              <a:ext uri="{FF2B5EF4-FFF2-40B4-BE49-F238E27FC236}">
                <a16:creationId xmlns:a16="http://schemas.microsoft.com/office/drawing/2014/main" id="{2258068A-D505-E8B3-6C1A-B893ED6185DA}"/>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Caractérisation du combustible </a:t>
            </a:r>
          </a:p>
        </p:txBody>
      </p:sp>
    </p:spTree>
  </p:cSld>
  <p:clrMapOvr>
    <a:masterClrMapping/>
  </p:clrMapOvr>
  <p:transition spd="med">
    <p:wipe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6">
            <a:extLst>
              <a:ext uri="{FF2B5EF4-FFF2-40B4-BE49-F238E27FC236}">
                <a16:creationId xmlns:a16="http://schemas.microsoft.com/office/drawing/2014/main" id="{B988C5A2-A72C-ECE4-D9E0-F8F22EE4F8BC}"/>
              </a:ext>
            </a:extLst>
          </p:cNvPr>
          <p:cNvSpPr txBox="1">
            <a:spLocks noChangeArrowheads="1"/>
          </p:cNvSpPr>
          <p:nvPr/>
        </p:nvSpPr>
        <p:spPr bwMode="auto">
          <a:xfrm>
            <a:off x="457200" y="1371600"/>
            <a:ext cx="54832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50000"/>
              </a:spcBef>
              <a:buFontTx/>
              <a:buNone/>
            </a:pPr>
            <a:r>
              <a:rPr lang="fr-FR" altLang="fr-FR" sz="2400" b="1" u="sng">
                <a:solidFill>
                  <a:srgbClr val="000000"/>
                </a:solidFill>
                <a:latin typeface="Times New Roman" panose="02020603050405020304" pitchFamily="18" charset="0"/>
                <a:cs typeface="Times New Roman" panose="02020603050405020304" pitchFamily="18" charset="0"/>
              </a:rPr>
              <a:t>POTENTIEL CALORIFIQUE </a:t>
            </a:r>
            <a:endParaRPr lang="fr-FR" altLang="fr-FR" sz="2400" b="1" u="sng">
              <a:latin typeface="Times New Roman" panose="02020603050405020304" pitchFamily="18" charset="0"/>
            </a:endParaRPr>
          </a:p>
        </p:txBody>
      </p:sp>
      <p:sp>
        <p:nvSpPr>
          <p:cNvPr id="50179" name="Text Box 8">
            <a:extLst>
              <a:ext uri="{FF2B5EF4-FFF2-40B4-BE49-F238E27FC236}">
                <a16:creationId xmlns:a16="http://schemas.microsoft.com/office/drawing/2014/main" id="{BD43725D-B29E-EA00-0390-E956B276381B}"/>
              </a:ext>
            </a:extLst>
          </p:cNvPr>
          <p:cNvSpPr txBox="1">
            <a:spLocks noChangeArrowheads="1"/>
          </p:cNvSpPr>
          <p:nvPr/>
        </p:nvSpPr>
        <p:spPr bwMode="auto">
          <a:xfrm>
            <a:off x="457200" y="1990725"/>
            <a:ext cx="79248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50000"/>
              </a:spcBef>
              <a:buFontTx/>
              <a:buNone/>
            </a:pPr>
            <a:r>
              <a:rPr lang="fr-FR" altLang="fr-FR" sz="2400">
                <a:solidFill>
                  <a:srgbClr val="000000"/>
                </a:solidFill>
                <a:latin typeface="Times New Roman" panose="02020603050405020304" pitchFamily="18" charset="0"/>
                <a:cs typeface="Times New Roman" panose="02020603050405020304" pitchFamily="18" charset="0"/>
              </a:rPr>
              <a:t>Correspond à l’énergie calorifique totale (MJ) qui peut être dégagée par la combustion complète d’un ensemble de matériaux.</a:t>
            </a:r>
            <a:endParaRPr lang="fr-FR" altLang="fr-FR" sz="2400">
              <a:latin typeface="Times New Roman" panose="02020603050405020304" pitchFamily="18" charset="0"/>
            </a:endParaRPr>
          </a:p>
        </p:txBody>
      </p:sp>
      <p:sp>
        <p:nvSpPr>
          <p:cNvPr id="50180" name="Titre 8">
            <a:extLst>
              <a:ext uri="{FF2B5EF4-FFF2-40B4-BE49-F238E27FC236}">
                <a16:creationId xmlns:a16="http://schemas.microsoft.com/office/drawing/2014/main" id="{A41FC020-FDE7-D18E-F7C4-9E657B65F773}"/>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Caractérisation du combustible </a:t>
            </a:r>
          </a:p>
        </p:txBody>
      </p:sp>
      <p:pic>
        <p:nvPicPr>
          <p:cNvPr id="50181" name="Picture 5">
            <a:extLst>
              <a:ext uri="{FF2B5EF4-FFF2-40B4-BE49-F238E27FC236}">
                <a16:creationId xmlns:a16="http://schemas.microsoft.com/office/drawing/2014/main" id="{F4773AFB-CE81-7F0D-1F55-0A89BD5506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601" t="83768" r="39206" b="6789"/>
          <a:stretch>
            <a:fillRect/>
          </a:stretch>
        </p:blipFill>
        <p:spPr bwMode="auto">
          <a:xfrm>
            <a:off x="1331913" y="3190875"/>
            <a:ext cx="614362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8">
            <a:extLst>
              <a:ext uri="{FF2B5EF4-FFF2-40B4-BE49-F238E27FC236}">
                <a16:creationId xmlns:a16="http://schemas.microsoft.com/office/drawing/2014/main" id="{16022928-1205-1487-06D7-E1ECDDB940FC}"/>
              </a:ext>
            </a:extLst>
          </p:cNvPr>
          <p:cNvSpPr>
            <a:spLocks noGrp="1"/>
          </p:cNvSpPr>
          <p:nvPr>
            <p:ph type="title" idx="4294967295"/>
          </p:nvPr>
        </p:nvSpPr>
        <p:spPr>
          <a:xfrm>
            <a:off x="700088" y="2489200"/>
            <a:ext cx="7742237" cy="939800"/>
          </a:xfrm>
        </p:spPr>
        <p:txBody>
          <a:bodyPr/>
          <a:lstStyle/>
          <a:p>
            <a:pPr eaLnBrk="1" hangingPunct="1"/>
            <a:r>
              <a:rPr lang="fr-FR" altLang="fr-FR" sz="3200" b="1">
                <a:solidFill>
                  <a:srgbClr val="984807"/>
                </a:solidFill>
              </a:rPr>
              <a:t>Combustion des solides, liquides, gaz</a:t>
            </a:r>
          </a:p>
        </p:txBody>
      </p:sp>
    </p:spTree>
  </p:cSld>
  <p:clrMapOvr>
    <a:masterClrMapping/>
  </p:clrMapOvr>
  <p:transition spd="med">
    <p:wipe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8">
            <a:extLst>
              <a:ext uri="{FF2B5EF4-FFF2-40B4-BE49-F238E27FC236}">
                <a16:creationId xmlns:a16="http://schemas.microsoft.com/office/drawing/2014/main" id="{BB752C0E-CCD6-FBB9-6904-A85A27989238}"/>
              </a:ext>
            </a:extLst>
          </p:cNvPr>
          <p:cNvSpPr txBox="1">
            <a:spLocks noChangeArrowheads="1"/>
          </p:cNvSpPr>
          <p:nvPr/>
        </p:nvSpPr>
        <p:spPr bwMode="auto">
          <a:xfrm>
            <a:off x="468313" y="1381125"/>
            <a:ext cx="82073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latin typeface="Times New Roman" panose="02020603050405020304" pitchFamily="18" charset="0"/>
              </a:rPr>
              <a:t>Ce n’est pas le solide lui-même qui brûle mais les gaz ou vapeurs résultant de la distillation du solide.</a:t>
            </a:r>
          </a:p>
        </p:txBody>
      </p:sp>
      <p:sp>
        <p:nvSpPr>
          <p:cNvPr id="52227" name="Titre 8">
            <a:extLst>
              <a:ext uri="{FF2B5EF4-FFF2-40B4-BE49-F238E27FC236}">
                <a16:creationId xmlns:a16="http://schemas.microsoft.com/office/drawing/2014/main" id="{6BF39949-8CDF-CF47-242F-25F693E2A101}"/>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Combustion des solides</a:t>
            </a:r>
          </a:p>
        </p:txBody>
      </p:sp>
      <p:pic>
        <p:nvPicPr>
          <p:cNvPr id="52228" name="Picture 7" descr="C:\Documents and Settings\Philippe\Mes documents\JSP SDMIS\Dématérialisation\doc\INC\pyrolyse.gif">
            <a:extLst>
              <a:ext uri="{FF2B5EF4-FFF2-40B4-BE49-F238E27FC236}">
                <a16:creationId xmlns:a16="http://schemas.microsoft.com/office/drawing/2014/main" id="{B0218803-0307-165C-70E3-29E755F2B6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813050"/>
            <a:ext cx="4724400"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Text Box 8">
            <a:extLst>
              <a:ext uri="{FF2B5EF4-FFF2-40B4-BE49-F238E27FC236}">
                <a16:creationId xmlns:a16="http://schemas.microsoft.com/office/drawing/2014/main" id="{970450D5-1DD0-9550-D9D8-0716DBB9BCF5}"/>
              </a:ext>
            </a:extLst>
          </p:cNvPr>
          <p:cNvSpPr txBox="1">
            <a:spLocks noChangeArrowheads="1"/>
          </p:cNvSpPr>
          <p:nvPr/>
        </p:nvSpPr>
        <p:spPr bwMode="auto">
          <a:xfrm>
            <a:off x="466725" y="2351088"/>
            <a:ext cx="481647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u="sng">
                <a:latin typeface="Times New Roman" panose="02020603050405020304" pitchFamily="18" charset="0"/>
              </a:rPr>
              <a:t>Chauffons de petits morceaux de bois</a:t>
            </a:r>
          </a:p>
        </p:txBody>
      </p:sp>
      <p:sp>
        <p:nvSpPr>
          <p:cNvPr id="52230" name="Text Box 9">
            <a:extLst>
              <a:ext uri="{FF2B5EF4-FFF2-40B4-BE49-F238E27FC236}">
                <a16:creationId xmlns:a16="http://schemas.microsoft.com/office/drawing/2014/main" id="{62C336EF-C5A5-57AE-5E2C-D5E8ECD855B8}"/>
              </a:ext>
            </a:extLst>
          </p:cNvPr>
          <p:cNvSpPr txBox="1">
            <a:spLocks noChangeArrowheads="1"/>
          </p:cNvSpPr>
          <p:nvPr/>
        </p:nvSpPr>
        <p:spPr bwMode="auto">
          <a:xfrm>
            <a:off x="2005013" y="4724400"/>
            <a:ext cx="6677025" cy="120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Char char="•"/>
            </a:pPr>
            <a:r>
              <a:rPr lang="fr-FR" altLang="fr-FR" sz="2400">
                <a:latin typeface="Times New Roman" panose="02020603050405020304" pitchFamily="18" charset="0"/>
              </a:rPr>
              <a:t> Ils se décomposent en émettant un gaz combustible</a:t>
            </a:r>
          </a:p>
          <a:p>
            <a:pPr>
              <a:spcBef>
                <a:spcPct val="0"/>
              </a:spcBef>
              <a:buFontTx/>
              <a:buChar char="•"/>
            </a:pPr>
            <a:endParaRPr lang="fr-FR" altLang="fr-FR" sz="2400">
              <a:latin typeface="Times New Roman" panose="02020603050405020304" pitchFamily="18" charset="0"/>
            </a:endParaRPr>
          </a:p>
          <a:p>
            <a:pPr>
              <a:spcBef>
                <a:spcPct val="0"/>
              </a:spcBef>
              <a:buFontTx/>
              <a:buChar char="•"/>
            </a:pPr>
            <a:r>
              <a:rPr lang="fr-FR" altLang="fr-FR" sz="2400">
                <a:latin typeface="Times New Roman" panose="02020603050405020304" pitchFamily="18" charset="0"/>
              </a:rPr>
              <a:t> Gaz que l'on peut enflammer au bout du tube</a:t>
            </a:r>
          </a:p>
        </p:txBody>
      </p:sp>
    </p:spTree>
  </p:cSld>
  <p:clrMapOvr>
    <a:masterClrMapping/>
  </p:clrMapOvr>
  <p:transition spd="med">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7">
            <a:extLst>
              <a:ext uri="{FF2B5EF4-FFF2-40B4-BE49-F238E27FC236}">
                <a16:creationId xmlns:a16="http://schemas.microsoft.com/office/drawing/2014/main" id="{DEDECCF3-B0E3-4DFA-6458-8DDEF75AC621}"/>
              </a:ext>
            </a:extLst>
          </p:cNvPr>
          <p:cNvSpPr txBox="1">
            <a:spLocks noChangeArrowheads="1"/>
          </p:cNvSpPr>
          <p:nvPr/>
        </p:nvSpPr>
        <p:spPr bwMode="auto">
          <a:xfrm>
            <a:off x="457200" y="1828800"/>
            <a:ext cx="82296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a:solidFill>
                  <a:srgbClr val="CC00CC"/>
                </a:solidFill>
                <a:latin typeface="Times New Roman" panose="02020603050405020304" pitchFamily="18" charset="0"/>
                <a:cs typeface="Times New Roman" panose="02020603050405020304" pitchFamily="18" charset="0"/>
              </a:rPr>
              <a:t>Combustion</a:t>
            </a:r>
            <a:r>
              <a:rPr lang="fr-FR" altLang="fr-FR" sz="2400">
                <a:latin typeface="Times New Roman" panose="02020603050405020304" pitchFamily="18" charset="0"/>
                <a:cs typeface="Times New Roman" panose="02020603050405020304" pitchFamily="18" charset="0"/>
              </a:rPr>
              <a:t> </a:t>
            </a:r>
            <a:r>
              <a:rPr lang="fr-FR" altLang="fr-FR" sz="2400">
                <a:latin typeface="Times New Roman" panose="02020603050405020304" pitchFamily="18" charset="0"/>
                <a:ea typeface="Calibri" panose="020F0502020204030204" pitchFamily="34" charset="0"/>
                <a:cs typeface="Times New Roman" panose="02020603050405020304" pitchFamily="18" charset="0"/>
                <a:sym typeface="Wingdings" panose="05000000000000000000" pitchFamily="2" charset="2"/>
              </a:rPr>
              <a:t> </a:t>
            </a:r>
            <a:r>
              <a:rPr lang="fr-FR" altLang="fr-FR" sz="2400">
                <a:latin typeface="Times New Roman" panose="02020603050405020304" pitchFamily="18" charset="0"/>
                <a:cs typeface="Times New Roman" panose="02020603050405020304" pitchFamily="18" charset="0"/>
              </a:rPr>
              <a:t>réaction </a:t>
            </a:r>
            <a:r>
              <a:rPr lang="fr-FR" altLang="fr-FR" sz="2400" b="1">
                <a:latin typeface="Times New Roman" panose="02020603050405020304" pitchFamily="18" charset="0"/>
                <a:cs typeface="Times New Roman" panose="02020603050405020304" pitchFamily="18" charset="0"/>
              </a:rPr>
              <a:t>exothermique</a:t>
            </a:r>
            <a:r>
              <a:rPr lang="fr-FR" altLang="fr-FR" sz="2400">
                <a:latin typeface="Times New Roman" panose="02020603050405020304" pitchFamily="18" charset="0"/>
                <a:cs typeface="Times New Roman" panose="02020603050405020304" pitchFamily="18" charset="0"/>
              </a:rPr>
              <a:t> qui résulte de la combinaison de 2 corps sous l’effet d’une énergie d’activation.</a:t>
            </a:r>
          </a:p>
          <a:p>
            <a:pPr>
              <a:spcBef>
                <a:spcPct val="0"/>
              </a:spcBef>
              <a:buFontTx/>
              <a:buNone/>
            </a:pPr>
            <a:endParaRPr lang="fr-FR" altLang="fr-FR" sz="2400">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Calibri" panose="020F0502020204030204" pitchFamily="34" charset="0"/>
                <a:sym typeface="Wingdings" panose="05000000000000000000" pitchFamily="2" charset="2"/>
              </a:rPr>
              <a:t> R</a:t>
            </a:r>
            <a:r>
              <a:rPr lang="fr-FR" altLang="fr-FR" sz="2400">
                <a:solidFill>
                  <a:srgbClr val="000000"/>
                </a:solidFill>
                <a:latin typeface="Times New Roman" panose="02020603050405020304" pitchFamily="18" charset="0"/>
                <a:cs typeface="Times New Roman" panose="02020603050405020304" pitchFamily="18" charset="0"/>
              </a:rPr>
              <a:t>éaction chimique induisant la présence de réactifs (le combustible et le comburant) et la nécessité d’un initiateur (apport d’énergie). </a:t>
            </a:r>
            <a:endParaRPr lang="fr-FR" altLang="fr-FR" sz="2400">
              <a:latin typeface="Times New Roman" panose="02020603050405020304" pitchFamily="18" charset="0"/>
              <a:cs typeface="Calibri" panose="020F0502020204030204" pitchFamily="34" charset="0"/>
            </a:endParaRPr>
          </a:p>
          <a:p>
            <a:pPr>
              <a:spcBef>
                <a:spcPct val="0"/>
              </a:spcBef>
              <a:buFontTx/>
              <a:buNone/>
            </a:pPr>
            <a:endParaRPr lang="fr-FR" altLang="fr-FR" sz="2400">
              <a:solidFill>
                <a:srgbClr val="000000"/>
              </a:solidFill>
              <a:latin typeface="Times New Roman" panose="02020603050405020304" pitchFamily="18" charset="0"/>
              <a:cs typeface="Calibri" panose="020F0502020204030204" pitchFamily="34" charset="0"/>
            </a:endParaRPr>
          </a:p>
          <a:p>
            <a:pPr>
              <a:spcBef>
                <a:spcPct val="0"/>
              </a:spcBef>
              <a:buFontTx/>
              <a:buNone/>
            </a:pPr>
            <a:r>
              <a:rPr lang="fr-FR" altLang="fr-FR" sz="2400">
                <a:solidFill>
                  <a:srgbClr val="000000"/>
                </a:solidFill>
                <a:latin typeface="Times New Roman" panose="02020603050405020304" pitchFamily="18" charset="0"/>
                <a:cs typeface="Calibri" panose="020F0502020204030204" pitchFamily="34" charset="0"/>
              </a:rPr>
              <a:t>Des produits de combustions résultent de cette réaction qui dégage également de l’énergie sous forme de chaleur. </a:t>
            </a:r>
          </a:p>
        </p:txBody>
      </p:sp>
      <p:sp>
        <p:nvSpPr>
          <p:cNvPr id="7171" name="Titre 8">
            <a:extLst>
              <a:ext uri="{FF2B5EF4-FFF2-40B4-BE49-F238E27FC236}">
                <a16:creationId xmlns:a16="http://schemas.microsoft.com/office/drawing/2014/main" id="{2C681758-401A-DC5E-337C-D79878D9F4F2}"/>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7172" name="Rectangle 1">
            <a:extLst>
              <a:ext uri="{FF2B5EF4-FFF2-40B4-BE49-F238E27FC236}">
                <a16:creationId xmlns:a16="http://schemas.microsoft.com/office/drawing/2014/main" id="{3EF06CD7-A313-16B5-E17A-2E3BF773431F}"/>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4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cover di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029" descr="C:\Documents and Settings\Philippe\Mes documents\JSP SDMIS\Dématérialisation\doc\INC\imagesCAB178HQ.jpg">
            <a:extLst>
              <a:ext uri="{FF2B5EF4-FFF2-40B4-BE49-F238E27FC236}">
                <a16:creationId xmlns:a16="http://schemas.microsoft.com/office/drawing/2014/main" id="{A2917F95-5C45-157A-25B5-6689A1D6E0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2133600"/>
            <a:ext cx="5029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AutoShape 1030">
            <a:extLst>
              <a:ext uri="{FF2B5EF4-FFF2-40B4-BE49-F238E27FC236}">
                <a16:creationId xmlns:a16="http://schemas.microsoft.com/office/drawing/2014/main" id="{3CE9867D-CF4E-F263-915F-538413EB0CE2}"/>
              </a:ext>
            </a:extLst>
          </p:cNvPr>
          <p:cNvSpPr>
            <a:spLocks noChangeArrowheads="1"/>
          </p:cNvSpPr>
          <p:nvPr/>
        </p:nvSpPr>
        <p:spPr bwMode="auto">
          <a:xfrm>
            <a:off x="457200" y="3505200"/>
            <a:ext cx="3352800" cy="1524000"/>
          </a:xfrm>
          <a:prstGeom prst="rightArrowCallout">
            <a:avLst>
              <a:gd name="adj1" fmla="val 25000"/>
              <a:gd name="adj2" fmla="val 25000"/>
              <a:gd name="adj3" fmla="val 36667"/>
              <a:gd name="adj4" fmla="val 66667"/>
            </a:avLst>
          </a:prstGeom>
          <a:noFill/>
          <a:ln w="38100">
            <a:solidFill>
              <a:srgbClr val="FF00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a:latin typeface="Times New Roman" panose="02020603050405020304" pitchFamily="18" charset="0"/>
              </a:rPr>
              <a:t>Les flammes </a:t>
            </a:r>
          </a:p>
          <a:p>
            <a:pPr algn="ctr">
              <a:spcBef>
                <a:spcPct val="0"/>
              </a:spcBef>
              <a:buFontTx/>
              <a:buNone/>
            </a:pPr>
            <a:r>
              <a:rPr lang="fr-FR" altLang="fr-FR" sz="2000">
                <a:latin typeface="Times New Roman" panose="02020603050405020304" pitchFamily="18" charset="0"/>
              </a:rPr>
              <a:t>se situent au-dessus </a:t>
            </a:r>
          </a:p>
          <a:p>
            <a:pPr algn="ctr">
              <a:spcBef>
                <a:spcPct val="0"/>
              </a:spcBef>
              <a:buFontTx/>
              <a:buNone/>
            </a:pPr>
            <a:r>
              <a:rPr lang="fr-FR" altLang="fr-FR" sz="2000">
                <a:latin typeface="Times New Roman" panose="02020603050405020304" pitchFamily="18" charset="0"/>
              </a:rPr>
              <a:t>du morceau de bois</a:t>
            </a:r>
          </a:p>
        </p:txBody>
      </p:sp>
      <p:sp>
        <p:nvSpPr>
          <p:cNvPr id="53252" name="Titre 8">
            <a:extLst>
              <a:ext uri="{FF2B5EF4-FFF2-40B4-BE49-F238E27FC236}">
                <a16:creationId xmlns:a16="http://schemas.microsoft.com/office/drawing/2014/main" id="{BF0CAE62-6ADA-F6F1-4A65-C7A1E46115CE}"/>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Combustion des solides</a:t>
            </a:r>
          </a:p>
        </p:txBody>
      </p:sp>
    </p:spTree>
  </p:cSld>
  <p:clrMapOvr>
    <a:masterClrMapping/>
  </p:clrMapOvr>
  <p:transition spd="med">
    <p:wipe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31">
            <a:extLst>
              <a:ext uri="{FF2B5EF4-FFF2-40B4-BE49-F238E27FC236}">
                <a16:creationId xmlns:a16="http://schemas.microsoft.com/office/drawing/2014/main" id="{6AEC2BC5-4A01-3890-2099-85B70C0D7AD3}"/>
              </a:ext>
            </a:extLst>
          </p:cNvPr>
          <p:cNvSpPr>
            <a:spLocks noChangeArrowheads="1"/>
          </p:cNvSpPr>
          <p:nvPr/>
        </p:nvSpPr>
        <p:spPr bwMode="auto">
          <a:xfrm>
            <a:off x="3563938" y="4772025"/>
            <a:ext cx="3217862" cy="45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a:latin typeface="Times New Roman" panose="02020603050405020304" pitchFamily="18" charset="0"/>
              </a:rPr>
              <a:t>Incandescence (</a:t>
            </a:r>
            <a:r>
              <a:rPr lang="fr-FR" altLang="fr-FR" sz="2400">
                <a:latin typeface="Times New Roman" panose="02020603050405020304" pitchFamily="18" charset="0"/>
              </a:rPr>
              <a:t>braises</a:t>
            </a:r>
            <a:r>
              <a:rPr lang="fr-FR" altLang="fr-FR" sz="2400" b="1">
                <a:latin typeface="Times New Roman" panose="02020603050405020304" pitchFamily="18" charset="0"/>
              </a:rPr>
              <a:t>)</a:t>
            </a:r>
          </a:p>
        </p:txBody>
      </p:sp>
      <p:sp>
        <p:nvSpPr>
          <p:cNvPr id="54275" name="Rectangle 1032">
            <a:extLst>
              <a:ext uri="{FF2B5EF4-FFF2-40B4-BE49-F238E27FC236}">
                <a16:creationId xmlns:a16="http://schemas.microsoft.com/office/drawing/2014/main" id="{FD094BBE-9C3B-098D-5520-8FD8BE1295BF}"/>
              </a:ext>
            </a:extLst>
          </p:cNvPr>
          <p:cNvSpPr>
            <a:spLocks noChangeArrowheads="1"/>
          </p:cNvSpPr>
          <p:nvPr/>
        </p:nvSpPr>
        <p:spPr bwMode="auto">
          <a:xfrm>
            <a:off x="3914775" y="3603625"/>
            <a:ext cx="333533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a:latin typeface="Times New Roman" panose="02020603050405020304" pitchFamily="18" charset="0"/>
              </a:rPr>
              <a:t>Inflammation (</a:t>
            </a:r>
            <a:r>
              <a:rPr lang="fr-FR" altLang="fr-FR" sz="2400">
                <a:latin typeface="Times New Roman" panose="02020603050405020304" pitchFamily="18" charset="0"/>
              </a:rPr>
              <a:t>flammes</a:t>
            </a:r>
            <a:r>
              <a:rPr lang="fr-FR" altLang="fr-FR" sz="2400" b="1">
                <a:latin typeface="Times New Roman" panose="02020603050405020304" pitchFamily="18" charset="0"/>
              </a:rPr>
              <a:t>)</a:t>
            </a:r>
          </a:p>
        </p:txBody>
      </p:sp>
      <p:sp>
        <p:nvSpPr>
          <p:cNvPr id="54276" name="Rectangle 1033">
            <a:extLst>
              <a:ext uri="{FF2B5EF4-FFF2-40B4-BE49-F238E27FC236}">
                <a16:creationId xmlns:a16="http://schemas.microsoft.com/office/drawing/2014/main" id="{9ABEBDB7-8288-DFD3-4297-0287AC849547}"/>
              </a:ext>
            </a:extLst>
          </p:cNvPr>
          <p:cNvSpPr>
            <a:spLocks noChangeArrowheads="1"/>
          </p:cNvSpPr>
          <p:nvPr/>
        </p:nvSpPr>
        <p:spPr bwMode="auto">
          <a:xfrm>
            <a:off x="3670300" y="2446338"/>
            <a:ext cx="295116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lIns="90488" tIns="44450" rIns="90488" bIns="44450">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a:latin typeface="Times New Roman" panose="02020603050405020304" pitchFamily="18" charset="0"/>
              </a:rPr>
              <a:t>Distillation (</a:t>
            </a:r>
            <a:r>
              <a:rPr lang="fr-FR" altLang="fr-FR" sz="2400">
                <a:latin typeface="Times New Roman" panose="02020603050405020304" pitchFamily="18" charset="0"/>
              </a:rPr>
              <a:t> vapeurs</a:t>
            </a:r>
            <a:r>
              <a:rPr lang="fr-FR" altLang="fr-FR" sz="2400" b="1">
                <a:latin typeface="Times New Roman" panose="02020603050405020304" pitchFamily="18" charset="0"/>
              </a:rPr>
              <a:t>)</a:t>
            </a:r>
          </a:p>
        </p:txBody>
      </p:sp>
      <p:grpSp>
        <p:nvGrpSpPr>
          <p:cNvPr id="54277" name="Group 1034">
            <a:extLst>
              <a:ext uri="{FF2B5EF4-FFF2-40B4-BE49-F238E27FC236}">
                <a16:creationId xmlns:a16="http://schemas.microsoft.com/office/drawing/2014/main" id="{D5171810-A462-5187-F34C-5721082A3D70}"/>
              </a:ext>
            </a:extLst>
          </p:cNvPr>
          <p:cNvGrpSpPr>
            <a:grpSpLocks/>
          </p:cNvGrpSpPr>
          <p:nvPr/>
        </p:nvGrpSpPr>
        <p:grpSpPr bwMode="auto">
          <a:xfrm>
            <a:off x="6858000" y="1295400"/>
            <a:ext cx="2025650" cy="1741488"/>
            <a:chOff x="4820" y="1849"/>
            <a:chExt cx="1383" cy="1097"/>
          </a:xfrm>
        </p:grpSpPr>
        <p:sp>
          <p:nvSpPr>
            <p:cNvPr id="54283" name="Rectangle 1035">
              <a:extLst>
                <a:ext uri="{FF2B5EF4-FFF2-40B4-BE49-F238E27FC236}">
                  <a16:creationId xmlns:a16="http://schemas.microsoft.com/office/drawing/2014/main" id="{3AC33FF8-DA8A-CC08-45A0-65AA76ED2FFA}"/>
                </a:ext>
              </a:extLst>
            </p:cNvPr>
            <p:cNvSpPr>
              <a:spLocks noChangeArrowheads="1"/>
            </p:cNvSpPr>
            <p:nvPr/>
          </p:nvSpPr>
          <p:spPr bwMode="auto">
            <a:xfrm>
              <a:off x="4824" y="2858"/>
              <a:ext cx="680" cy="58"/>
            </a:xfrm>
            <a:prstGeom prst="rect">
              <a:avLst/>
            </a:prstGeom>
            <a:solidFill>
              <a:srgbClr val="FDE3BA"/>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54284" name="Freeform 1036">
              <a:extLst>
                <a:ext uri="{FF2B5EF4-FFF2-40B4-BE49-F238E27FC236}">
                  <a16:creationId xmlns:a16="http://schemas.microsoft.com/office/drawing/2014/main" id="{50D70387-35CD-47DB-C6FA-B57E5D9AE56F}"/>
                </a:ext>
              </a:extLst>
            </p:cNvPr>
            <p:cNvSpPr>
              <a:spLocks/>
            </p:cNvSpPr>
            <p:nvPr/>
          </p:nvSpPr>
          <p:spPr bwMode="auto">
            <a:xfrm>
              <a:off x="5512" y="2105"/>
              <a:ext cx="691" cy="821"/>
            </a:xfrm>
            <a:custGeom>
              <a:avLst/>
              <a:gdLst>
                <a:gd name="T0" fmla="*/ 690 w 691"/>
                <a:gd name="T1" fmla="*/ 0 h 821"/>
                <a:gd name="T2" fmla="*/ 0 w 691"/>
                <a:gd name="T3" fmla="*/ 749 h 821"/>
                <a:gd name="T4" fmla="*/ 0 w 691"/>
                <a:gd name="T5" fmla="*/ 820 h 821"/>
                <a:gd name="T6" fmla="*/ 690 w 691"/>
                <a:gd name="T7" fmla="*/ 71 h 821"/>
                <a:gd name="T8" fmla="*/ 690 w 691"/>
                <a:gd name="T9" fmla="*/ 0 h 8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1" h="821">
                  <a:moveTo>
                    <a:pt x="690" y="0"/>
                  </a:moveTo>
                  <a:lnTo>
                    <a:pt x="0" y="749"/>
                  </a:lnTo>
                  <a:lnTo>
                    <a:pt x="0" y="820"/>
                  </a:lnTo>
                  <a:lnTo>
                    <a:pt x="690" y="71"/>
                  </a:lnTo>
                  <a:lnTo>
                    <a:pt x="690" y="0"/>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54285" name="Freeform 1037">
              <a:extLst>
                <a:ext uri="{FF2B5EF4-FFF2-40B4-BE49-F238E27FC236}">
                  <a16:creationId xmlns:a16="http://schemas.microsoft.com/office/drawing/2014/main" id="{79AC151B-04DA-5648-5839-D152F7422DA7}"/>
                </a:ext>
              </a:extLst>
            </p:cNvPr>
            <p:cNvSpPr>
              <a:spLocks/>
            </p:cNvSpPr>
            <p:nvPr/>
          </p:nvSpPr>
          <p:spPr bwMode="auto">
            <a:xfrm>
              <a:off x="4820" y="2105"/>
              <a:ext cx="1383" cy="750"/>
            </a:xfrm>
            <a:custGeom>
              <a:avLst/>
              <a:gdLst>
                <a:gd name="T0" fmla="*/ 920 w 1383"/>
                <a:gd name="T1" fmla="*/ 0 h 750"/>
                <a:gd name="T2" fmla="*/ 0 w 1383"/>
                <a:gd name="T3" fmla="*/ 749 h 750"/>
                <a:gd name="T4" fmla="*/ 692 w 1383"/>
                <a:gd name="T5" fmla="*/ 749 h 750"/>
                <a:gd name="T6" fmla="*/ 1382 w 1383"/>
                <a:gd name="T7" fmla="*/ 0 h 750"/>
                <a:gd name="T8" fmla="*/ 920 w 1383"/>
                <a:gd name="T9" fmla="*/ 0 h 7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83" h="750">
                  <a:moveTo>
                    <a:pt x="920" y="0"/>
                  </a:moveTo>
                  <a:lnTo>
                    <a:pt x="0" y="749"/>
                  </a:lnTo>
                  <a:lnTo>
                    <a:pt x="692" y="749"/>
                  </a:lnTo>
                  <a:lnTo>
                    <a:pt x="1382" y="0"/>
                  </a:lnTo>
                  <a:lnTo>
                    <a:pt x="920" y="0"/>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54286" name="Arc 1038">
              <a:extLst>
                <a:ext uri="{FF2B5EF4-FFF2-40B4-BE49-F238E27FC236}">
                  <a16:creationId xmlns:a16="http://schemas.microsoft.com/office/drawing/2014/main" id="{1F549CC2-DBB6-7527-75A8-D3512356AE1D}"/>
                </a:ext>
              </a:extLst>
            </p:cNvPr>
            <p:cNvSpPr>
              <a:spLocks/>
            </p:cNvSpPr>
            <p:nvPr/>
          </p:nvSpPr>
          <p:spPr bwMode="auto">
            <a:xfrm>
              <a:off x="5090" y="2905"/>
              <a:ext cx="89" cy="41"/>
            </a:xfrm>
            <a:custGeom>
              <a:avLst/>
              <a:gdLst>
                <a:gd name="T0" fmla="*/ 0 w 38806"/>
                <a:gd name="T1" fmla="*/ 0 h 21600"/>
                <a:gd name="T2" fmla="*/ 0 w 38806"/>
                <a:gd name="T3" fmla="*/ 0 h 21600"/>
                <a:gd name="T4" fmla="*/ 0 w 38806"/>
                <a:gd name="T5" fmla="*/ 0 h 21600"/>
                <a:gd name="T6" fmla="*/ 0 60000 65536"/>
                <a:gd name="T7" fmla="*/ 0 60000 65536"/>
                <a:gd name="T8" fmla="*/ 0 60000 65536"/>
              </a:gdLst>
              <a:ahLst/>
              <a:cxnLst>
                <a:cxn ang="T6">
                  <a:pos x="T0" y="T1"/>
                </a:cxn>
                <a:cxn ang="T7">
                  <a:pos x="T2" y="T3"/>
                </a:cxn>
                <a:cxn ang="T8">
                  <a:pos x="T4" y="T5"/>
                </a:cxn>
              </a:cxnLst>
              <a:rect l="0" t="0" r="r" b="b"/>
              <a:pathLst>
                <a:path w="38806" h="21600" fill="none" extrusionOk="0">
                  <a:moveTo>
                    <a:pt x="-1" y="12280"/>
                  </a:moveTo>
                  <a:cubicBezTo>
                    <a:pt x="3588" y="4776"/>
                    <a:pt x="11167" y="0"/>
                    <a:pt x="19486" y="0"/>
                  </a:cubicBezTo>
                  <a:cubicBezTo>
                    <a:pt x="27667" y="0"/>
                    <a:pt x="35146" y="4622"/>
                    <a:pt x="38805" y="11940"/>
                  </a:cubicBezTo>
                </a:path>
                <a:path w="38806" h="21600" stroke="0" extrusionOk="0">
                  <a:moveTo>
                    <a:pt x="-1" y="12280"/>
                  </a:moveTo>
                  <a:cubicBezTo>
                    <a:pt x="3588" y="4776"/>
                    <a:pt x="11167" y="0"/>
                    <a:pt x="19486" y="0"/>
                  </a:cubicBezTo>
                  <a:cubicBezTo>
                    <a:pt x="27667" y="0"/>
                    <a:pt x="35146" y="4622"/>
                    <a:pt x="38805" y="11940"/>
                  </a:cubicBezTo>
                  <a:lnTo>
                    <a:pt x="19486" y="21600"/>
                  </a:lnTo>
                  <a:lnTo>
                    <a:pt x="-1" y="12280"/>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287" name="Arc 1039">
              <a:extLst>
                <a:ext uri="{FF2B5EF4-FFF2-40B4-BE49-F238E27FC236}">
                  <a16:creationId xmlns:a16="http://schemas.microsoft.com/office/drawing/2014/main" id="{22C144C2-D467-70C9-EF1D-E1F932291E7F}"/>
                </a:ext>
              </a:extLst>
            </p:cNvPr>
            <p:cNvSpPr>
              <a:spLocks/>
            </p:cNvSpPr>
            <p:nvPr/>
          </p:nvSpPr>
          <p:spPr bwMode="auto">
            <a:xfrm>
              <a:off x="5028" y="2859"/>
              <a:ext cx="212" cy="87"/>
            </a:xfrm>
            <a:custGeom>
              <a:avLst/>
              <a:gdLst>
                <a:gd name="T0" fmla="*/ 0 w 41925"/>
                <a:gd name="T1" fmla="*/ 0 h 21600"/>
                <a:gd name="T2" fmla="*/ 0 w 41925"/>
                <a:gd name="T3" fmla="*/ 0 h 21600"/>
                <a:gd name="T4" fmla="*/ 0 w 41925"/>
                <a:gd name="T5" fmla="*/ 0 h 21600"/>
                <a:gd name="T6" fmla="*/ 0 60000 65536"/>
                <a:gd name="T7" fmla="*/ 0 60000 65536"/>
                <a:gd name="T8" fmla="*/ 0 60000 65536"/>
              </a:gdLst>
              <a:ahLst/>
              <a:cxnLst>
                <a:cxn ang="T6">
                  <a:pos x="T0" y="T1"/>
                </a:cxn>
                <a:cxn ang="T7">
                  <a:pos x="T2" y="T3"/>
                </a:cxn>
                <a:cxn ang="T8">
                  <a:pos x="T4" y="T5"/>
                </a:cxn>
              </a:cxnLst>
              <a:rect l="0" t="0" r="r" b="b"/>
              <a:pathLst>
                <a:path w="41925" h="21600" fill="none" extrusionOk="0">
                  <a:moveTo>
                    <a:pt x="-1" y="16413"/>
                  </a:moveTo>
                  <a:cubicBezTo>
                    <a:pt x="2384" y="6772"/>
                    <a:pt x="11036" y="0"/>
                    <a:pt x="20968" y="0"/>
                  </a:cubicBezTo>
                  <a:cubicBezTo>
                    <a:pt x="30882" y="0"/>
                    <a:pt x="39523" y="6749"/>
                    <a:pt x="41924" y="16368"/>
                  </a:cubicBezTo>
                </a:path>
                <a:path w="41925" h="21600" stroke="0" extrusionOk="0">
                  <a:moveTo>
                    <a:pt x="-1" y="16413"/>
                  </a:moveTo>
                  <a:cubicBezTo>
                    <a:pt x="2384" y="6772"/>
                    <a:pt x="11036" y="0"/>
                    <a:pt x="20968" y="0"/>
                  </a:cubicBezTo>
                  <a:cubicBezTo>
                    <a:pt x="30882" y="0"/>
                    <a:pt x="39523" y="6749"/>
                    <a:pt x="41924" y="16368"/>
                  </a:cubicBezTo>
                  <a:lnTo>
                    <a:pt x="20968" y="21600"/>
                  </a:lnTo>
                  <a:lnTo>
                    <a:pt x="-1" y="16413"/>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288" name="Arc 1040">
              <a:extLst>
                <a:ext uri="{FF2B5EF4-FFF2-40B4-BE49-F238E27FC236}">
                  <a16:creationId xmlns:a16="http://schemas.microsoft.com/office/drawing/2014/main" id="{5B010B41-D952-35E2-CDD1-E4772455FDF8}"/>
                </a:ext>
              </a:extLst>
            </p:cNvPr>
            <p:cNvSpPr>
              <a:spLocks/>
            </p:cNvSpPr>
            <p:nvPr/>
          </p:nvSpPr>
          <p:spPr bwMode="auto">
            <a:xfrm>
              <a:off x="5134" y="2850"/>
              <a:ext cx="164" cy="95"/>
            </a:xfrm>
            <a:custGeom>
              <a:avLst/>
              <a:gdLst>
                <a:gd name="T0" fmla="*/ 0 w 21330"/>
                <a:gd name="T1" fmla="*/ 0 h 15369"/>
                <a:gd name="T2" fmla="*/ 0 w 21330"/>
                <a:gd name="T3" fmla="*/ 0 h 15369"/>
                <a:gd name="T4" fmla="*/ 0 w 21330"/>
                <a:gd name="T5" fmla="*/ 0 h 15369"/>
                <a:gd name="T6" fmla="*/ 0 60000 65536"/>
                <a:gd name="T7" fmla="*/ 0 60000 65536"/>
                <a:gd name="T8" fmla="*/ 0 60000 65536"/>
              </a:gdLst>
              <a:ahLst/>
              <a:cxnLst>
                <a:cxn ang="T6">
                  <a:pos x="T0" y="T1"/>
                </a:cxn>
                <a:cxn ang="T7">
                  <a:pos x="T2" y="T3"/>
                </a:cxn>
                <a:cxn ang="T8">
                  <a:pos x="T4" y="T5"/>
                </a:cxn>
              </a:cxnLst>
              <a:rect l="0" t="0" r="r" b="b"/>
              <a:pathLst>
                <a:path w="21330" h="15369" fill="none" extrusionOk="0">
                  <a:moveTo>
                    <a:pt x="15177" y="-1"/>
                  </a:moveTo>
                  <a:cubicBezTo>
                    <a:pt x="18449" y="3230"/>
                    <a:pt x="20604" y="7422"/>
                    <a:pt x="21329" y="11963"/>
                  </a:cubicBezTo>
                </a:path>
                <a:path w="21330" h="15369" stroke="0" extrusionOk="0">
                  <a:moveTo>
                    <a:pt x="15177" y="-1"/>
                  </a:moveTo>
                  <a:cubicBezTo>
                    <a:pt x="18449" y="3230"/>
                    <a:pt x="20604" y="7422"/>
                    <a:pt x="21329" y="11963"/>
                  </a:cubicBezTo>
                  <a:lnTo>
                    <a:pt x="0" y="15369"/>
                  </a:lnTo>
                  <a:lnTo>
                    <a:pt x="15177" y="-1"/>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289" name="Arc 1041">
              <a:extLst>
                <a:ext uri="{FF2B5EF4-FFF2-40B4-BE49-F238E27FC236}">
                  <a16:creationId xmlns:a16="http://schemas.microsoft.com/office/drawing/2014/main" id="{EDD737EB-CBC2-B59E-2234-FB6246878D10}"/>
                </a:ext>
              </a:extLst>
            </p:cNvPr>
            <p:cNvSpPr>
              <a:spLocks/>
            </p:cNvSpPr>
            <p:nvPr/>
          </p:nvSpPr>
          <p:spPr bwMode="auto">
            <a:xfrm>
              <a:off x="4971" y="2851"/>
              <a:ext cx="164" cy="94"/>
            </a:xfrm>
            <a:custGeom>
              <a:avLst/>
              <a:gdLst>
                <a:gd name="T0" fmla="*/ 0 w 21336"/>
                <a:gd name="T1" fmla="*/ 0 h 15240"/>
                <a:gd name="T2" fmla="*/ 0 w 21336"/>
                <a:gd name="T3" fmla="*/ 0 h 15240"/>
                <a:gd name="T4" fmla="*/ 0 w 21336"/>
                <a:gd name="T5" fmla="*/ 0 h 15240"/>
                <a:gd name="T6" fmla="*/ 0 60000 65536"/>
                <a:gd name="T7" fmla="*/ 0 60000 65536"/>
                <a:gd name="T8" fmla="*/ 0 60000 65536"/>
              </a:gdLst>
              <a:ahLst/>
              <a:cxnLst>
                <a:cxn ang="T6">
                  <a:pos x="T0" y="T1"/>
                </a:cxn>
                <a:cxn ang="T7">
                  <a:pos x="T2" y="T3"/>
                </a:cxn>
                <a:cxn ang="T8">
                  <a:pos x="T4" y="T5"/>
                </a:cxn>
              </a:cxnLst>
              <a:rect l="0" t="0" r="r" b="b"/>
              <a:pathLst>
                <a:path w="21336" h="15240" fill="none" extrusionOk="0">
                  <a:moveTo>
                    <a:pt x="-1" y="11873"/>
                  </a:moveTo>
                  <a:cubicBezTo>
                    <a:pt x="708" y="7379"/>
                    <a:pt x="2818" y="3224"/>
                    <a:pt x="6029" y="0"/>
                  </a:cubicBezTo>
                </a:path>
                <a:path w="21336" h="15240" stroke="0" extrusionOk="0">
                  <a:moveTo>
                    <a:pt x="-1" y="11873"/>
                  </a:moveTo>
                  <a:cubicBezTo>
                    <a:pt x="708" y="7379"/>
                    <a:pt x="2818" y="3224"/>
                    <a:pt x="6029" y="0"/>
                  </a:cubicBezTo>
                  <a:lnTo>
                    <a:pt x="21336" y="15240"/>
                  </a:lnTo>
                  <a:lnTo>
                    <a:pt x="-1" y="11873"/>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290" name="Arc 1042">
              <a:extLst>
                <a:ext uri="{FF2B5EF4-FFF2-40B4-BE49-F238E27FC236}">
                  <a16:creationId xmlns:a16="http://schemas.microsoft.com/office/drawing/2014/main" id="{F8CB53A9-4E5B-AFD5-D4B3-93FC449101BD}"/>
                </a:ext>
              </a:extLst>
            </p:cNvPr>
            <p:cNvSpPr>
              <a:spLocks/>
            </p:cNvSpPr>
            <p:nvPr/>
          </p:nvSpPr>
          <p:spPr bwMode="auto">
            <a:xfrm>
              <a:off x="5134" y="2856"/>
              <a:ext cx="222" cy="90"/>
            </a:xfrm>
            <a:custGeom>
              <a:avLst/>
              <a:gdLst>
                <a:gd name="T0" fmla="*/ 0 w 21438"/>
                <a:gd name="T1" fmla="*/ 0 h 10777"/>
                <a:gd name="T2" fmla="*/ 0 w 21438"/>
                <a:gd name="T3" fmla="*/ 0 h 10777"/>
                <a:gd name="T4" fmla="*/ 0 w 21438"/>
                <a:gd name="T5" fmla="*/ 0 h 10777"/>
                <a:gd name="T6" fmla="*/ 0 60000 65536"/>
                <a:gd name="T7" fmla="*/ 0 60000 65536"/>
                <a:gd name="T8" fmla="*/ 0 60000 65536"/>
              </a:gdLst>
              <a:ahLst/>
              <a:cxnLst>
                <a:cxn ang="T6">
                  <a:pos x="T0" y="T1"/>
                </a:cxn>
                <a:cxn ang="T7">
                  <a:pos x="T2" y="T3"/>
                </a:cxn>
                <a:cxn ang="T8">
                  <a:pos x="T4" y="T5"/>
                </a:cxn>
              </a:cxnLst>
              <a:rect l="0" t="0" r="r" b="b"/>
              <a:pathLst>
                <a:path w="21438" h="10777" fill="none" extrusionOk="0">
                  <a:moveTo>
                    <a:pt x="18719" y="-1"/>
                  </a:moveTo>
                  <a:cubicBezTo>
                    <a:pt x="20161" y="2504"/>
                    <a:pt x="21085" y="5272"/>
                    <a:pt x="21438" y="8139"/>
                  </a:cubicBezTo>
                </a:path>
                <a:path w="21438" h="10777" stroke="0" extrusionOk="0">
                  <a:moveTo>
                    <a:pt x="18719" y="-1"/>
                  </a:moveTo>
                  <a:cubicBezTo>
                    <a:pt x="20161" y="2504"/>
                    <a:pt x="21085" y="5272"/>
                    <a:pt x="21438" y="8139"/>
                  </a:cubicBezTo>
                  <a:lnTo>
                    <a:pt x="0" y="10777"/>
                  </a:lnTo>
                  <a:lnTo>
                    <a:pt x="18719" y="-1"/>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291" name="Arc 1043">
              <a:extLst>
                <a:ext uri="{FF2B5EF4-FFF2-40B4-BE49-F238E27FC236}">
                  <a16:creationId xmlns:a16="http://schemas.microsoft.com/office/drawing/2014/main" id="{7C4E9471-69A1-047B-8386-4953654D622A}"/>
                </a:ext>
              </a:extLst>
            </p:cNvPr>
            <p:cNvSpPr>
              <a:spLocks/>
            </p:cNvSpPr>
            <p:nvPr/>
          </p:nvSpPr>
          <p:spPr bwMode="auto">
            <a:xfrm>
              <a:off x="4913" y="2856"/>
              <a:ext cx="222" cy="90"/>
            </a:xfrm>
            <a:custGeom>
              <a:avLst/>
              <a:gdLst>
                <a:gd name="T0" fmla="*/ 0 w 21440"/>
                <a:gd name="T1" fmla="*/ 0 h 10736"/>
                <a:gd name="T2" fmla="*/ 0 w 21440"/>
                <a:gd name="T3" fmla="*/ 0 h 10736"/>
                <a:gd name="T4" fmla="*/ 0 w 21440"/>
                <a:gd name="T5" fmla="*/ 0 h 10736"/>
                <a:gd name="T6" fmla="*/ 0 60000 65536"/>
                <a:gd name="T7" fmla="*/ 0 60000 65536"/>
                <a:gd name="T8" fmla="*/ 0 60000 65536"/>
              </a:gdLst>
              <a:ahLst/>
              <a:cxnLst>
                <a:cxn ang="T6">
                  <a:pos x="T0" y="T1"/>
                </a:cxn>
                <a:cxn ang="T7">
                  <a:pos x="T2" y="T3"/>
                </a:cxn>
                <a:cxn ang="T8">
                  <a:pos x="T4" y="T5"/>
                </a:cxn>
              </a:cxnLst>
              <a:rect l="0" t="0" r="r" b="b"/>
              <a:pathLst>
                <a:path w="21440" h="10736" fill="none" extrusionOk="0">
                  <a:moveTo>
                    <a:pt x="0" y="8111"/>
                  </a:moveTo>
                  <a:cubicBezTo>
                    <a:pt x="349" y="5254"/>
                    <a:pt x="1266" y="2497"/>
                    <a:pt x="2697" y="0"/>
                  </a:cubicBezTo>
                </a:path>
                <a:path w="21440" h="10736" stroke="0" extrusionOk="0">
                  <a:moveTo>
                    <a:pt x="0" y="8111"/>
                  </a:moveTo>
                  <a:cubicBezTo>
                    <a:pt x="349" y="5254"/>
                    <a:pt x="1266" y="2497"/>
                    <a:pt x="2697" y="0"/>
                  </a:cubicBezTo>
                  <a:lnTo>
                    <a:pt x="21440" y="10736"/>
                  </a:lnTo>
                  <a:lnTo>
                    <a:pt x="0" y="8111"/>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292" name="Arc 1044">
              <a:extLst>
                <a:ext uri="{FF2B5EF4-FFF2-40B4-BE49-F238E27FC236}">
                  <a16:creationId xmlns:a16="http://schemas.microsoft.com/office/drawing/2014/main" id="{B980F5D7-49B4-ADD5-8872-B6D7D31B1B60}"/>
                </a:ext>
              </a:extLst>
            </p:cNvPr>
            <p:cNvSpPr>
              <a:spLocks/>
            </p:cNvSpPr>
            <p:nvPr/>
          </p:nvSpPr>
          <p:spPr bwMode="auto">
            <a:xfrm>
              <a:off x="5134" y="2854"/>
              <a:ext cx="280" cy="92"/>
            </a:xfrm>
            <a:custGeom>
              <a:avLst/>
              <a:gdLst>
                <a:gd name="T0" fmla="*/ 0 w 21497"/>
                <a:gd name="T1" fmla="*/ 0 h 8780"/>
                <a:gd name="T2" fmla="*/ 0 w 21497"/>
                <a:gd name="T3" fmla="*/ 0 h 8780"/>
                <a:gd name="T4" fmla="*/ 0 w 21497"/>
                <a:gd name="T5" fmla="*/ 0 h 8780"/>
                <a:gd name="T6" fmla="*/ 0 60000 65536"/>
                <a:gd name="T7" fmla="*/ 0 60000 65536"/>
                <a:gd name="T8" fmla="*/ 0 60000 65536"/>
              </a:gdLst>
              <a:ahLst/>
              <a:cxnLst>
                <a:cxn ang="T6">
                  <a:pos x="T0" y="T1"/>
                </a:cxn>
                <a:cxn ang="T7">
                  <a:pos x="T2" y="T3"/>
                </a:cxn>
                <a:cxn ang="T8">
                  <a:pos x="T4" y="T5"/>
                </a:cxn>
              </a:cxnLst>
              <a:rect l="0" t="0" r="r" b="b"/>
              <a:pathLst>
                <a:path w="21497" h="8780" fill="none" extrusionOk="0">
                  <a:moveTo>
                    <a:pt x="19735" y="-1"/>
                  </a:moveTo>
                  <a:cubicBezTo>
                    <a:pt x="20676" y="2115"/>
                    <a:pt x="21271" y="4368"/>
                    <a:pt x="21496" y="6673"/>
                  </a:cubicBezTo>
                </a:path>
                <a:path w="21497" h="8780" stroke="0" extrusionOk="0">
                  <a:moveTo>
                    <a:pt x="19735" y="-1"/>
                  </a:moveTo>
                  <a:cubicBezTo>
                    <a:pt x="20676" y="2115"/>
                    <a:pt x="21271" y="4368"/>
                    <a:pt x="21496" y="6673"/>
                  </a:cubicBezTo>
                  <a:lnTo>
                    <a:pt x="0" y="8780"/>
                  </a:lnTo>
                  <a:lnTo>
                    <a:pt x="19735" y="-1"/>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293" name="Arc 1045">
              <a:extLst>
                <a:ext uri="{FF2B5EF4-FFF2-40B4-BE49-F238E27FC236}">
                  <a16:creationId xmlns:a16="http://schemas.microsoft.com/office/drawing/2014/main" id="{841ADC97-914E-DF58-36D8-C2D11089D9A0}"/>
                </a:ext>
              </a:extLst>
            </p:cNvPr>
            <p:cNvSpPr>
              <a:spLocks/>
            </p:cNvSpPr>
            <p:nvPr/>
          </p:nvSpPr>
          <p:spPr bwMode="auto">
            <a:xfrm>
              <a:off x="4855" y="2855"/>
              <a:ext cx="280" cy="91"/>
            </a:xfrm>
            <a:custGeom>
              <a:avLst/>
              <a:gdLst>
                <a:gd name="T0" fmla="*/ 0 w 21498"/>
                <a:gd name="T1" fmla="*/ 0 h 8723"/>
                <a:gd name="T2" fmla="*/ 0 w 21498"/>
                <a:gd name="T3" fmla="*/ 0 h 8723"/>
                <a:gd name="T4" fmla="*/ 0 w 21498"/>
                <a:gd name="T5" fmla="*/ 0 h 8723"/>
                <a:gd name="T6" fmla="*/ 0 60000 65536"/>
                <a:gd name="T7" fmla="*/ 0 60000 65536"/>
                <a:gd name="T8" fmla="*/ 0 60000 65536"/>
              </a:gdLst>
              <a:ahLst/>
              <a:cxnLst>
                <a:cxn ang="T6">
                  <a:pos x="T0" y="T1"/>
                </a:cxn>
                <a:cxn ang="T7">
                  <a:pos x="T2" y="T3"/>
                </a:cxn>
                <a:cxn ang="T8">
                  <a:pos x="T4" y="T5"/>
                </a:cxn>
              </a:cxnLst>
              <a:rect l="0" t="0" r="r" b="b"/>
              <a:pathLst>
                <a:path w="21498" h="8723" fill="none" extrusionOk="0">
                  <a:moveTo>
                    <a:pt x="-1" y="6630"/>
                  </a:moveTo>
                  <a:cubicBezTo>
                    <a:pt x="222" y="4342"/>
                    <a:pt x="809" y="2103"/>
                    <a:pt x="1737" y="-1"/>
                  </a:cubicBezTo>
                </a:path>
                <a:path w="21498" h="8723" stroke="0" extrusionOk="0">
                  <a:moveTo>
                    <a:pt x="-1" y="6630"/>
                  </a:moveTo>
                  <a:cubicBezTo>
                    <a:pt x="222" y="4342"/>
                    <a:pt x="809" y="2103"/>
                    <a:pt x="1737" y="-1"/>
                  </a:cubicBezTo>
                  <a:lnTo>
                    <a:pt x="21498" y="8723"/>
                  </a:lnTo>
                  <a:lnTo>
                    <a:pt x="-1" y="6630"/>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294" name="Arc 1046">
              <a:extLst>
                <a:ext uri="{FF2B5EF4-FFF2-40B4-BE49-F238E27FC236}">
                  <a16:creationId xmlns:a16="http://schemas.microsoft.com/office/drawing/2014/main" id="{C594688F-5F03-6045-2B6C-D57E284BC1B1}"/>
                </a:ext>
              </a:extLst>
            </p:cNvPr>
            <p:cNvSpPr>
              <a:spLocks/>
            </p:cNvSpPr>
            <p:nvPr/>
          </p:nvSpPr>
          <p:spPr bwMode="auto">
            <a:xfrm>
              <a:off x="5134" y="2859"/>
              <a:ext cx="338" cy="87"/>
            </a:xfrm>
            <a:custGeom>
              <a:avLst/>
              <a:gdLst>
                <a:gd name="T0" fmla="*/ 0 w 21530"/>
                <a:gd name="T1" fmla="*/ 0 h 6878"/>
                <a:gd name="T2" fmla="*/ 0 w 21530"/>
                <a:gd name="T3" fmla="*/ 0 h 6878"/>
                <a:gd name="T4" fmla="*/ 0 w 21530"/>
                <a:gd name="T5" fmla="*/ 0 h 6878"/>
                <a:gd name="T6" fmla="*/ 0 60000 65536"/>
                <a:gd name="T7" fmla="*/ 0 60000 65536"/>
                <a:gd name="T8" fmla="*/ 0 60000 65536"/>
              </a:gdLst>
              <a:ahLst/>
              <a:cxnLst>
                <a:cxn ang="T6">
                  <a:pos x="T0" y="T1"/>
                </a:cxn>
                <a:cxn ang="T7">
                  <a:pos x="T2" y="T3"/>
                </a:cxn>
                <a:cxn ang="T8">
                  <a:pos x="T4" y="T5"/>
                </a:cxn>
              </a:cxnLst>
              <a:rect l="0" t="0" r="r" b="b"/>
              <a:pathLst>
                <a:path w="21530" h="6878" fill="none" extrusionOk="0">
                  <a:moveTo>
                    <a:pt x="20475" y="0"/>
                  </a:moveTo>
                  <a:cubicBezTo>
                    <a:pt x="21034" y="1662"/>
                    <a:pt x="21388" y="3387"/>
                    <a:pt x="21529" y="5136"/>
                  </a:cubicBezTo>
                </a:path>
                <a:path w="21530" h="6878" stroke="0" extrusionOk="0">
                  <a:moveTo>
                    <a:pt x="20475" y="0"/>
                  </a:moveTo>
                  <a:cubicBezTo>
                    <a:pt x="21034" y="1662"/>
                    <a:pt x="21388" y="3387"/>
                    <a:pt x="21529" y="5136"/>
                  </a:cubicBezTo>
                  <a:lnTo>
                    <a:pt x="0" y="6878"/>
                  </a:lnTo>
                  <a:lnTo>
                    <a:pt x="20475" y="0"/>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295" name="Freeform 1047">
              <a:extLst>
                <a:ext uri="{FF2B5EF4-FFF2-40B4-BE49-F238E27FC236}">
                  <a16:creationId xmlns:a16="http://schemas.microsoft.com/office/drawing/2014/main" id="{C74FF834-536A-5844-9552-F1B23B8D39A0}"/>
                </a:ext>
              </a:extLst>
            </p:cNvPr>
            <p:cNvSpPr>
              <a:spLocks/>
            </p:cNvSpPr>
            <p:nvPr/>
          </p:nvSpPr>
          <p:spPr bwMode="auto">
            <a:xfrm>
              <a:off x="4873" y="2315"/>
              <a:ext cx="897" cy="540"/>
            </a:xfrm>
            <a:custGeom>
              <a:avLst/>
              <a:gdLst>
                <a:gd name="T0" fmla="*/ 0 w 897"/>
                <a:gd name="T1" fmla="*/ 539 h 540"/>
                <a:gd name="T2" fmla="*/ 46 w 897"/>
                <a:gd name="T3" fmla="*/ 506 h 540"/>
                <a:gd name="T4" fmla="*/ 90 w 897"/>
                <a:gd name="T5" fmla="*/ 474 h 540"/>
                <a:gd name="T6" fmla="*/ 133 w 897"/>
                <a:gd name="T7" fmla="*/ 443 h 540"/>
                <a:gd name="T8" fmla="*/ 175 w 897"/>
                <a:gd name="T9" fmla="*/ 413 h 540"/>
                <a:gd name="T10" fmla="*/ 215 w 897"/>
                <a:gd name="T11" fmla="*/ 384 h 540"/>
                <a:gd name="T12" fmla="*/ 255 w 897"/>
                <a:gd name="T13" fmla="*/ 355 h 540"/>
                <a:gd name="T14" fmla="*/ 294 w 897"/>
                <a:gd name="T15" fmla="*/ 329 h 540"/>
                <a:gd name="T16" fmla="*/ 330 w 897"/>
                <a:gd name="T17" fmla="*/ 304 h 540"/>
                <a:gd name="T18" fmla="*/ 366 w 897"/>
                <a:gd name="T19" fmla="*/ 279 h 540"/>
                <a:gd name="T20" fmla="*/ 401 w 897"/>
                <a:gd name="T21" fmla="*/ 254 h 540"/>
                <a:gd name="T22" fmla="*/ 434 w 897"/>
                <a:gd name="T23" fmla="*/ 231 h 540"/>
                <a:gd name="T24" fmla="*/ 466 w 897"/>
                <a:gd name="T25" fmla="*/ 210 h 540"/>
                <a:gd name="T26" fmla="*/ 499 w 897"/>
                <a:gd name="T27" fmla="*/ 189 h 540"/>
                <a:gd name="T28" fmla="*/ 528 w 897"/>
                <a:gd name="T29" fmla="*/ 170 h 540"/>
                <a:gd name="T30" fmla="*/ 556 w 897"/>
                <a:gd name="T31" fmla="*/ 153 h 540"/>
                <a:gd name="T32" fmla="*/ 585 w 897"/>
                <a:gd name="T33" fmla="*/ 136 h 540"/>
                <a:gd name="T34" fmla="*/ 612 w 897"/>
                <a:gd name="T35" fmla="*/ 119 h 540"/>
                <a:gd name="T36" fmla="*/ 637 w 897"/>
                <a:gd name="T37" fmla="*/ 103 h 540"/>
                <a:gd name="T38" fmla="*/ 660 w 897"/>
                <a:gd name="T39" fmla="*/ 90 h 540"/>
                <a:gd name="T40" fmla="*/ 683 w 897"/>
                <a:gd name="T41" fmla="*/ 77 h 540"/>
                <a:gd name="T42" fmla="*/ 706 w 897"/>
                <a:gd name="T43" fmla="*/ 63 h 540"/>
                <a:gd name="T44" fmla="*/ 725 w 897"/>
                <a:gd name="T45" fmla="*/ 54 h 540"/>
                <a:gd name="T46" fmla="*/ 746 w 897"/>
                <a:gd name="T47" fmla="*/ 42 h 540"/>
                <a:gd name="T48" fmla="*/ 763 w 897"/>
                <a:gd name="T49" fmla="*/ 34 h 540"/>
                <a:gd name="T50" fmla="*/ 781 w 897"/>
                <a:gd name="T51" fmla="*/ 25 h 540"/>
                <a:gd name="T52" fmla="*/ 796 w 897"/>
                <a:gd name="T53" fmla="*/ 19 h 540"/>
                <a:gd name="T54" fmla="*/ 811 w 897"/>
                <a:gd name="T55" fmla="*/ 13 h 540"/>
                <a:gd name="T56" fmla="*/ 825 w 897"/>
                <a:gd name="T57" fmla="*/ 8 h 540"/>
                <a:gd name="T58" fmla="*/ 836 w 897"/>
                <a:gd name="T59" fmla="*/ 4 h 540"/>
                <a:gd name="T60" fmla="*/ 848 w 897"/>
                <a:gd name="T61" fmla="*/ 2 h 540"/>
                <a:gd name="T62" fmla="*/ 857 w 897"/>
                <a:gd name="T63" fmla="*/ 0 h 540"/>
                <a:gd name="T64" fmla="*/ 874 w 897"/>
                <a:gd name="T65" fmla="*/ 0 h 540"/>
                <a:gd name="T66" fmla="*/ 880 w 897"/>
                <a:gd name="T67" fmla="*/ 2 h 540"/>
                <a:gd name="T68" fmla="*/ 886 w 897"/>
                <a:gd name="T69" fmla="*/ 4 h 540"/>
                <a:gd name="T70" fmla="*/ 890 w 897"/>
                <a:gd name="T71" fmla="*/ 8 h 540"/>
                <a:gd name="T72" fmla="*/ 894 w 897"/>
                <a:gd name="T73" fmla="*/ 13 h 540"/>
                <a:gd name="T74" fmla="*/ 896 w 897"/>
                <a:gd name="T75" fmla="*/ 19 h 540"/>
                <a:gd name="T76" fmla="*/ 896 w 897"/>
                <a:gd name="T77" fmla="*/ 34 h 540"/>
                <a:gd name="T78" fmla="*/ 894 w 897"/>
                <a:gd name="T79" fmla="*/ 42 h 540"/>
                <a:gd name="T80" fmla="*/ 890 w 897"/>
                <a:gd name="T81" fmla="*/ 54 h 540"/>
                <a:gd name="T82" fmla="*/ 886 w 897"/>
                <a:gd name="T83" fmla="*/ 63 h 540"/>
                <a:gd name="T84" fmla="*/ 880 w 897"/>
                <a:gd name="T85" fmla="*/ 77 h 540"/>
                <a:gd name="T86" fmla="*/ 874 w 897"/>
                <a:gd name="T87" fmla="*/ 90 h 540"/>
                <a:gd name="T88" fmla="*/ 867 w 897"/>
                <a:gd name="T89" fmla="*/ 103 h 540"/>
                <a:gd name="T90" fmla="*/ 857 w 897"/>
                <a:gd name="T91" fmla="*/ 119 h 540"/>
                <a:gd name="T92" fmla="*/ 848 w 897"/>
                <a:gd name="T93" fmla="*/ 136 h 540"/>
                <a:gd name="T94" fmla="*/ 836 w 897"/>
                <a:gd name="T95" fmla="*/ 153 h 540"/>
                <a:gd name="T96" fmla="*/ 823 w 897"/>
                <a:gd name="T97" fmla="*/ 170 h 540"/>
                <a:gd name="T98" fmla="*/ 809 w 897"/>
                <a:gd name="T99" fmla="*/ 189 h 540"/>
                <a:gd name="T100" fmla="*/ 796 w 897"/>
                <a:gd name="T101" fmla="*/ 210 h 540"/>
                <a:gd name="T102" fmla="*/ 779 w 897"/>
                <a:gd name="T103" fmla="*/ 231 h 540"/>
                <a:gd name="T104" fmla="*/ 761 w 897"/>
                <a:gd name="T105" fmla="*/ 254 h 540"/>
                <a:gd name="T106" fmla="*/ 744 w 897"/>
                <a:gd name="T107" fmla="*/ 279 h 540"/>
                <a:gd name="T108" fmla="*/ 725 w 897"/>
                <a:gd name="T109" fmla="*/ 304 h 540"/>
                <a:gd name="T110" fmla="*/ 704 w 897"/>
                <a:gd name="T111" fmla="*/ 329 h 540"/>
                <a:gd name="T112" fmla="*/ 681 w 897"/>
                <a:gd name="T113" fmla="*/ 355 h 540"/>
                <a:gd name="T114" fmla="*/ 658 w 897"/>
                <a:gd name="T115" fmla="*/ 384 h 540"/>
                <a:gd name="T116" fmla="*/ 635 w 897"/>
                <a:gd name="T117" fmla="*/ 413 h 540"/>
                <a:gd name="T118" fmla="*/ 608 w 897"/>
                <a:gd name="T119" fmla="*/ 443 h 540"/>
                <a:gd name="T120" fmla="*/ 583 w 897"/>
                <a:gd name="T121" fmla="*/ 474 h 540"/>
                <a:gd name="T122" fmla="*/ 554 w 897"/>
                <a:gd name="T123" fmla="*/ 506 h 540"/>
                <a:gd name="T124" fmla="*/ 526 w 897"/>
                <a:gd name="T125" fmla="*/ 539 h 5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97" h="540">
                  <a:moveTo>
                    <a:pt x="0" y="539"/>
                  </a:moveTo>
                  <a:lnTo>
                    <a:pt x="46" y="506"/>
                  </a:lnTo>
                  <a:lnTo>
                    <a:pt x="90" y="474"/>
                  </a:lnTo>
                  <a:lnTo>
                    <a:pt x="133" y="443"/>
                  </a:lnTo>
                  <a:lnTo>
                    <a:pt x="175" y="413"/>
                  </a:lnTo>
                  <a:lnTo>
                    <a:pt x="215" y="384"/>
                  </a:lnTo>
                  <a:lnTo>
                    <a:pt x="255" y="355"/>
                  </a:lnTo>
                  <a:lnTo>
                    <a:pt x="294" y="329"/>
                  </a:lnTo>
                  <a:lnTo>
                    <a:pt x="330" y="304"/>
                  </a:lnTo>
                  <a:lnTo>
                    <a:pt x="366" y="279"/>
                  </a:lnTo>
                  <a:lnTo>
                    <a:pt x="401" y="254"/>
                  </a:lnTo>
                  <a:lnTo>
                    <a:pt x="434" y="231"/>
                  </a:lnTo>
                  <a:lnTo>
                    <a:pt x="466" y="210"/>
                  </a:lnTo>
                  <a:lnTo>
                    <a:pt x="499" y="189"/>
                  </a:lnTo>
                  <a:lnTo>
                    <a:pt x="528" y="170"/>
                  </a:lnTo>
                  <a:lnTo>
                    <a:pt x="556" y="153"/>
                  </a:lnTo>
                  <a:lnTo>
                    <a:pt x="585" y="136"/>
                  </a:lnTo>
                  <a:lnTo>
                    <a:pt x="612" y="119"/>
                  </a:lnTo>
                  <a:lnTo>
                    <a:pt x="637" y="103"/>
                  </a:lnTo>
                  <a:lnTo>
                    <a:pt x="660" y="90"/>
                  </a:lnTo>
                  <a:lnTo>
                    <a:pt x="683" y="77"/>
                  </a:lnTo>
                  <a:lnTo>
                    <a:pt x="706" y="63"/>
                  </a:lnTo>
                  <a:lnTo>
                    <a:pt x="725" y="54"/>
                  </a:lnTo>
                  <a:lnTo>
                    <a:pt x="746" y="42"/>
                  </a:lnTo>
                  <a:lnTo>
                    <a:pt x="763" y="34"/>
                  </a:lnTo>
                  <a:lnTo>
                    <a:pt x="781" y="25"/>
                  </a:lnTo>
                  <a:lnTo>
                    <a:pt x="796" y="19"/>
                  </a:lnTo>
                  <a:lnTo>
                    <a:pt x="811" y="13"/>
                  </a:lnTo>
                  <a:lnTo>
                    <a:pt x="825" y="8"/>
                  </a:lnTo>
                  <a:lnTo>
                    <a:pt x="836" y="4"/>
                  </a:lnTo>
                  <a:lnTo>
                    <a:pt x="848" y="2"/>
                  </a:lnTo>
                  <a:lnTo>
                    <a:pt x="857" y="0"/>
                  </a:lnTo>
                  <a:lnTo>
                    <a:pt x="874" y="0"/>
                  </a:lnTo>
                  <a:lnTo>
                    <a:pt x="880" y="2"/>
                  </a:lnTo>
                  <a:lnTo>
                    <a:pt x="886" y="4"/>
                  </a:lnTo>
                  <a:lnTo>
                    <a:pt x="890" y="8"/>
                  </a:lnTo>
                  <a:lnTo>
                    <a:pt x="894" y="13"/>
                  </a:lnTo>
                  <a:lnTo>
                    <a:pt x="896" y="19"/>
                  </a:lnTo>
                  <a:lnTo>
                    <a:pt x="896" y="34"/>
                  </a:lnTo>
                  <a:lnTo>
                    <a:pt x="894" y="42"/>
                  </a:lnTo>
                  <a:lnTo>
                    <a:pt x="890" y="54"/>
                  </a:lnTo>
                  <a:lnTo>
                    <a:pt x="886" y="63"/>
                  </a:lnTo>
                  <a:lnTo>
                    <a:pt x="880" y="77"/>
                  </a:lnTo>
                  <a:lnTo>
                    <a:pt x="874" y="90"/>
                  </a:lnTo>
                  <a:lnTo>
                    <a:pt x="867" y="103"/>
                  </a:lnTo>
                  <a:lnTo>
                    <a:pt x="857" y="119"/>
                  </a:lnTo>
                  <a:lnTo>
                    <a:pt x="848" y="136"/>
                  </a:lnTo>
                  <a:lnTo>
                    <a:pt x="836" y="153"/>
                  </a:lnTo>
                  <a:lnTo>
                    <a:pt x="823" y="170"/>
                  </a:lnTo>
                  <a:lnTo>
                    <a:pt x="809" y="189"/>
                  </a:lnTo>
                  <a:lnTo>
                    <a:pt x="796" y="210"/>
                  </a:lnTo>
                  <a:lnTo>
                    <a:pt x="779" y="231"/>
                  </a:lnTo>
                  <a:lnTo>
                    <a:pt x="761" y="254"/>
                  </a:lnTo>
                  <a:lnTo>
                    <a:pt x="744" y="279"/>
                  </a:lnTo>
                  <a:lnTo>
                    <a:pt x="725" y="304"/>
                  </a:lnTo>
                  <a:lnTo>
                    <a:pt x="704" y="329"/>
                  </a:lnTo>
                  <a:lnTo>
                    <a:pt x="681" y="355"/>
                  </a:lnTo>
                  <a:lnTo>
                    <a:pt x="658" y="384"/>
                  </a:lnTo>
                  <a:lnTo>
                    <a:pt x="635" y="413"/>
                  </a:lnTo>
                  <a:lnTo>
                    <a:pt x="608" y="443"/>
                  </a:lnTo>
                  <a:lnTo>
                    <a:pt x="583" y="474"/>
                  </a:lnTo>
                  <a:lnTo>
                    <a:pt x="554" y="506"/>
                  </a:lnTo>
                  <a:lnTo>
                    <a:pt x="526" y="539"/>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54296" name="Freeform 1048">
              <a:extLst>
                <a:ext uri="{FF2B5EF4-FFF2-40B4-BE49-F238E27FC236}">
                  <a16:creationId xmlns:a16="http://schemas.microsoft.com/office/drawing/2014/main" id="{66E19125-C092-F09C-E8C8-021E86365A4C}"/>
                </a:ext>
              </a:extLst>
            </p:cNvPr>
            <p:cNvSpPr>
              <a:spLocks/>
            </p:cNvSpPr>
            <p:nvPr/>
          </p:nvSpPr>
          <p:spPr bwMode="auto">
            <a:xfrm>
              <a:off x="4820" y="2153"/>
              <a:ext cx="1155" cy="708"/>
            </a:xfrm>
            <a:custGeom>
              <a:avLst/>
              <a:gdLst>
                <a:gd name="T0" fmla="*/ 59 w 1155"/>
                <a:gd name="T1" fmla="*/ 657 h 708"/>
                <a:gd name="T2" fmla="*/ 172 w 1155"/>
                <a:gd name="T3" fmla="*/ 575 h 708"/>
                <a:gd name="T4" fmla="*/ 280 w 1155"/>
                <a:gd name="T5" fmla="*/ 498 h 708"/>
                <a:gd name="T6" fmla="*/ 381 w 1155"/>
                <a:gd name="T7" fmla="*/ 428 h 708"/>
                <a:gd name="T8" fmla="*/ 477 w 1155"/>
                <a:gd name="T9" fmla="*/ 361 h 708"/>
                <a:gd name="T10" fmla="*/ 565 w 1155"/>
                <a:gd name="T11" fmla="*/ 302 h 708"/>
                <a:gd name="T12" fmla="*/ 648 w 1155"/>
                <a:gd name="T13" fmla="*/ 246 h 708"/>
                <a:gd name="T14" fmla="*/ 724 w 1155"/>
                <a:gd name="T15" fmla="*/ 196 h 708"/>
                <a:gd name="T16" fmla="*/ 795 w 1155"/>
                <a:gd name="T17" fmla="*/ 153 h 708"/>
                <a:gd name="T18" fmla="*/ 858 w 1155"/>
                <a:gd name="T19" fmla="*/ 114 h 708"/>
                <a:gd name="T20" fmla="*/ 916 w 1155"/>
                <a:gd name="T21" fmla="*/ 82 h 708"/>
                <a:gd name="T22" fmla="*/ 968 w 1155"/>
                <a:gd name="T23" fmla="*/ 55 h 708"/>
                <a:gd name="T24" fmla="*/ 1012 w 1155"/>
                <a:gd name="T25" fmla="*/ 32 h 708"/>
                <a:gd name="T26" fmla="*/ 1052 w 1155"/>
                <a:gd name="T27" fmla="*/ 17 h 708"/>
                <a:gd name="T28" fmla="*/ 1085 w 1155"/>
                <a:gd name="T29" fmla="*/ 5 h 708"/>
                <a:gd name="T30" fmla="*/ 1110 w 1155"/>
                <a:gd name="T31" fmla="*/ 0 h 708"/>
                <a:gd name="T32" fmla="*/ 1138 w 1155"/>
                <a:gd name="T33" fmla="*/ 4 h 708"/>
                <a:gd name="T34" fmla="*/ 1148 w 1155"/>
                <a:gd name="T35" fmla="*/ 11 h 708"/>
                <a:gd name="T36" fmla="*/ 1154 w 1155"/>
                <a:gd name="T37" fmla="*/ 25 h 708"/>
                <a:gd name="T38" fmla="*/ 1152 w 1155"/>
                <a:gd name="T39" fmla="*/ 44 h 708"/>
                <a:gd name="T40" fmla="*/ 1144 w 1155"/>
                <a:gd name="T41" fmla="*/ 68 h 708"/>
                <a:gd name="T42" fmla="*/ 1129 w 1155"/>
                <a:gd name="T43" fmla="*/ 99 h 708"/>
                <a:gd name="T44" fmla="*/ 1110 w 1155"/>
                <a:gd name="T45" fmla="*/ 135 h 708"/>
                <a:gd name="T46" fmla="*/ 1083 w 1155"/>
                <a:gd name="T47" fmla="*/ 177 h 708"/>
                <a:gd name="T48" fmla="*/ 1050 w 1155"/>
                <a:gd name="T49" fmla="*/ 223 h 708"/>
                <a:gd name="T50" fmla="*/ 1010 w 1155"/>
                <a:gd name="T51" fmla="*/ 277 h 708"/>
                <a:gd name="T52" fmla="*/ 964 w 1155"/>
                <a:gd name="T53" fmla="*/ 334 h 708"/>
                <a:gd name="T54" fmla="*/ 912 w 1155"/>
                <a:gd name="T55" fmla="*/ 397 h 708"/>
                <a:gd name="T56" fmla="*/ 855 w 1155"/>
                <a:gd name="T57" fmla="*/ 466 h 708"/>
                <a:gd name="T58" fmla="*/ 791 w 1155"/>
                <a:gd name="T59" fmla="*/ 540 h 708"/>
                <a:gd name="T60" fmla="*/ 720 w 1155"/>
                <a:gd name="T61" fmla="*/ 621 h 708"/>
                <a:gd name="T62" fmla="*/ 644 w 1155"/>
                <a:gd name="T63" fmla="*/ 707 h 7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55" h="708">
                  <a:moveTo>
                    <a:pt x="0" y="701"/>
                  </a:moveTo>
                  <a:lnTo>
                    <a:pt x="59" y="657"/>
                  </a:lnTo>
                  <a:lnTo>
                    <a:pt x="117" y="615"/>
                  </a:lnTo>
                  <a:lnTo>
                    <a:pt x="172" y="575"/>
                  </a:lnTo>
                  <a:lnTo>
                    <a:pt x="228" y="537"/>
                  </a:lnTo>
                  <a:lnTo>
                    <a:pt x="280" y="498"/>
                  </a:lnTo>
                  <a:lnTo>
                    <a:pt x="331" y="462"/>
                  </a:lnTo>
                  <a:lnTo>
                    <a:pt x="381" y="428"/>
                  </a:lnTo>
                  <a:lnTo>
                    <a:pt x="429" y="393"/>
                  </a:lnTo>
                  <a:lnTo>
                    <a:pt x="477" y="361"/>
                  </a:lnTo>
                  <a:lnTo>
                    <a:pt x="521" y="330"/>
                  </a:lnTo>
                  <a:lnTo>
                    <a:pt x="565" y="302"/>
                  </a:lnTo>
                  <a:lnTo>
                    <a:pt x="607" y="273"/>
                  </a:lnTo>
                  <a:lnTo>
                    <a:pt x="648" y="246"/>
                  </a:lnTo>
                  <a:lnTo>
                    <a:pt x="688" y="221"/>
                  </a:lnTo>
                  <a:lnTo>
                    <a:pt x="724" y="196"/>
                  </a:lnTo>
                  <a:lnTo>
                    <a:pt x="761" y="174"/>
                  </a:lnTo>
                  <a:lnTo>
                    <a:pt x="795" y="153"/>
                  </a:lnTo>
                  <a:lnTo>
                    <a:pt x="828" y="133"/>
                  </a:lnTo>
                  <a:lnTo>
                    <a:pt x="858" y="114"/>
                  </a:lnTo>
                  <a:lnTo>
                    <a:pt x="887" y="97"/>
                  </a:lnTo>
                  <a:lnTo>
                    <a:pt x="916" y="82"/>
                  </a:lnTo>
                  <a:lnTo>
                    <a:pt x="943" y="68"/>
                  </a:lnTo>
                  <a:lnTo>
                    <a:pt x="968" y="55"/>
                  </a:lnTo>
                  <a:lnTo>
                    <a:pt x="991" y="44"/>
                  </a:lnTo>
                  <a:lnTo>
                    <a:pt x="1012" y="32"/>
                  </a:lnTo>
                  <a:lnTo>
                    <a:pt x="1033" y="25"/>
                  </a:lnTo>
                  <a:lnTo>
                    <a:pt x="1052" y="17"/>
                  </a:lnTo>
                  <a:lnTo>
                    <a:pt x="1067" y="11"/>
                  </a:lnTo>
                  <a:lnTo>
                    <a:pt x="1085" y="5"/>
                  </a:lnTo>
                  <a:lnTo>
                    <a:pt x="1098" y="2"/>
                  </a:lnTo>
                  <a:lnTo>
                    <a:pt x="1110" y="0"/>
                  </a:lnTo>
                  <a:lnTo>
                    <a:pt x="1131" y="0"/>
                  </a:lnTo>
                  <a:lnTo>
                    <a:pt x="1138" y="4"/>
                  </a:lnTo>
                  <a:lnTo>
                    <a:pt x="1144" y="5"/>
                  </a:lnTo>
                  <a:lnTo>
                    <a:pt x="1148" y="11"/>
                  </a:lnTo>
                  <a:lnTo>
                    <a:pt x="1152" y="17"/>
                  </a:lnTo>
                  <a:lnTo>
                    <a:pt x="1154" y="25"/>
                  </a:lnTo>
                  <a:lnTo>
                    <a:pt x="1154" y="34"/>
                  </a:lnTo>
                  <a:lnTo>
                    <a:pt x="1152" y="44"/>
                  </a:lnTo>
                  <a:lnTo>
                    <a:pt x="1148" y="57"/>
                  </a:lnTo>
                  <a:lnTo>
                    <a:pt x="1144" y="68"/>
                  </a:lnTo>
                  <a:lnTo>
                    <a:pt x="1136" y="84"/>
                  </a:lnTo>
                  <a:lnTo>
                    <a:pt x="1129" y="99"/>
                  </a:lnTo>
                  <a:lnTo>
                    <a:pt x="1119" y="116"/>
                  </a:lnTo>
                  <a:lnTo>
                    <a:pt x="1110" y="135"/>
                  </a:lnTo>
                  <a:lnTo>
                    <a:pt x="1096" y="156"/>
                  </a:lnTo>
                  <a:lnTo>
                    <a:pt x="1083" y="177"/>
                  </a:lnTo>
                  <a:lnTo>
                    <a:pt x="1067" y="200"/>
                  </a:lnTo>
                  <a:lnTo>
                    <a:pt x="1050" y="223"/>
                  </a:lnTo>
                  <a:lnTo>
                    <a:pt x="1031" y="250"/>
                  </a:lnTo>
                  <a:lnTo>
                    <a:pt x="1010" y="277"/>
                  </a:lnTo>
                  <a:lnTo>
                    <a:pt x="989" y="305"/>
                  </a:lnTo>
                  <a:lnTo>
                    <a:pt x="964" y="334"/>
                  </a:lnTo>
                  <a:lnTo>
                    <a:pt x="939" y="365"/>
                  </a:lnTo>
                  <a:lnTo>
                    <a:pt x="912" y="397"/>
                  </a:lnTo>
                  <a:lnTo>
                    <a:pt x="885" y="431"/>
                  </a:lnTo>
                  <a:lnTo>
                    <a:pt x="855" y="466"/>
                  </a:lnTo>
                  <a:lnTo>
                    <a:pt x="824" y="504"/>
                  </a:lnTo>
                  <a:lnTo>
                    <a:pt x="791" y="540"/>
                  </a:lnTo>
                  <a:lnTo>
                    <a:pt x="757" y="581"/>
                  </a:lnTo>
                  <a:lnTo>
                    <a:pt x="720" y="621"/>
                  </a:lnTo>
                  <a:lnTo>
                    <a:pt x="682" y="663"/>
                  </a:lnTo>
                  <a:lnTo>
                    <a:pt x="644" y="707"/>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54297" name="Freeform 1049">
              <a:extLst>
                <a:ext uri="{FF2B5EF4-FFF2-40B4-BE49-F238E27FC236}">
                  <a16:creationId xmlns:a16="http://schemas.microsoft.com/office/drawing/2014/main" id="{101C6FA0-DDDF-A815-0EB2-6879BC1343D0}"/>
                </a:ext>
              </a:extLst>
            </p:cNvPr>
            <p:cNvSpPr>
              <a:spLocks/>
            </p:cNvSpPr>
            <p:nvPr/>
          </p:nvSpPr>
          <p:spPr bwMode="auto">
            <a:xfrm>
              <a:off x="4937" y="2527"/>
              <a:ext cx="603" cy="330"/>
            </a:xfrm>
            <a:custGeom>
              <a:avLst/>
              <a:gdLst>
                <a:gd name="T0" fmla="*/ 0 w 603"/>
                <a:gd name="T1" fmla="*/ 329 h 330"/>
                <a:gd name="T2" fmla="*/ 28 w 603"/>
                <a:gd name="T3" fmla="*/ 308 h 330"/>
                <a:gd name="T4" fmla="*/ 57 w 603"/>
                <a:gd name="T5" fmla="*/ 289 h 330"/>
                <a:gd name="T6" fmla="*/ 86 w 603"/>
                <a:gd name="T7" fmla="*/ 270 h 330"/>
                <a:gd name="T8" fmla="*/ 113 w 603"/>
                <a:gd name="T9" fmla="*/ 252 h 330"/>
                <a:gd name="T10" fmla="*/ 140 w 603"/>
                <a:gd name="T11" fmla="*/ 233 h 330"/>
                <a:gd name="T12" fmla="*/ 164 w 603"/>
                <a:gd name="T13" fmla="*/ 218 h 330"/>
                <a:gd name="T14" fmla="*/ 189 w 603"/>
                <a:gd name="T15" fmla="*/ 201 h 330"/>
                <a:gd name="T16" fmla="*/ 214 w 603"/>
                <a:gd name="T17" fmla="*/ 185 h 330"/>
                <a:gd name="T18" fmla="*/ 237 w 603"/>
                <a:gd name="T19" fmla="*/ 170 h 330"/>
                <a:gd name="T20" fmla="*/ 260 w 603"/>
                <a:gd name="T21" fmla="*/ 155 h 330"/>
                <a:gd name="T22" fmla="*/ 281 w 603"/>
                <a:gd name="T23" fmla="*/ 142 h 330"/>
                <a:gd name="T24" fmla="*/ 302 w 603"/>
                <a:gd name="T25" fmla="*/ 128 h 330"/>
                <a:gd name="T26" fmla="*/ 324 w 603"/>
                <a:gd name="T27" fmla="*/ 117 h 330"/>
                <a:gd name="T28" fmla="*/ 343 w 603"/>
                <a:gd name="T29" fmla="*/ 103 h 330"/>
                <a:gd name="T30" fmla="*/ 362 w 603"/>
                <a:gd name="T31" fmla="*/ 94 h 330"/>
                <a:gd name="T32" fmla="*/ 381 w 603"/>
                <a:gd name="T33" fmla="*/ 82 h 330"/>
                <a:gd name="T34" fmla="*/ 398 w 603"/>
                <a:gd name="T35" fmla="*/ 73 h 330"/>
                <a:gd name="T36" fmla="*/ 416 w 603"/>
                <a:gd name="T37" fmla="*/ 63 h 330"/>
                <a:gd name="T38" fmla="*/ 431 w 603"/>
                <a:gd name="T39" fmla="*/ 54 h 330"/>
                <a:gd name="T40" fmla="*/ 446 w 603"/>
                <a:gd name="T41" fmla="*/ 46 h 330"/>
                <a:gd name="T42" fmla="*/ 462 w 603"/>
                <a:gd name="T43" fmla="*/ 38 h 330"/>
                <a:gd name="T44" fmla="*/ 475 w 603"/>
                <a:gd name="T45" fmla="*/ 33 h 330"/>
                <a:gd name="T46" fmla="*/ 488 w 603"/>
                <a:gd name="T47" fmla="*/ 27 h 330"/>
                <a:gd name="T48" fmla="*/ 502 w 603"/>
                <a:gd name="T49" fmla="*/ 21 h 330"/>
                <a:gd name="T50" fmla="*/ 513 w 603"/>
                <a:gd name="T51" fmla="*/ 15 h 330"/>
                <a:gd name="T52" fmla="*/ 525 w 603"/>
                <a:gd name="T53" fmla="*/ 12 h 330"/>
                <a:gd name="T54" fmla="*/ 534 w 603"/>
                <a:gd name="T55" fmla="*/ 8 h 330"/>
                <a:gd name="T56" fmla="*/ 544 w 603"/>
                <a:gd name="T57" fmla="*/ 6 h 330"/>
                <a:gd name="T58" fmla="*/ 554 w 603"/>
                <a:gd name="T59" fmla="*/ 4 h 330"/>
                <a:gd name="T60" fmla="*/ 561 w 603"/>
                <a:gd name="T61" fmla="*/ 2 h 330"/>
                <a:gd name="T62" fmla="*/ 569 w 603"/>
                <a:gd name="T63" fmla="*/ 0 h 330"/>
                <a:gd name="T64" fmla="*/ 580 w 603"/>
                <a:gd name="T65" fmla="*/ 0 h 330"/>
                <a:gd name="T66" fmla="*/ 586 w 603"/>
                <a:gd name="T67" fmla="*/ 2 h 330"/>
                <a:gd name="T68" fmla="*/ 590 w 603"/>
                <a:gd name="T69" fmla="*/ 4 h 330"/>
                <a:gd name="T70" fmla="*/ 594 w 603"/>
                <a:gd name="T71" fmla="*/ 6 h 330"/>
                <a:gd name="T72" fmla="*/ 600 w 603"/>
                <a:gd name="T73" fmla="*/ 12 h 330"/>
                <a:gd name="T74" fmla="*/ 600 w 603"/>
                <a:gd name="T75" fmla="*/ 15 h 330"/>
                <a:gd name="T76" fmla="*/ 602 w 603"/>
                <a:gd name="T77" fmla="*/ 21 h 330"/>
                <a:gd name="T78" fmla="*/ 602 w 603"/>
                <a:gd name="T79" fmla="*/ 27 h 330"/>
                <a:gd name="T80" fmla="*/ 600 w 603"/>
                <a:gd name="T81" fmla="*/ 33 h 330"/>
                <a:gd name="T82" fmla="*/ 600 w 603"/>
                <a:gd name="T83" fmla="*/ 38 h 330"/>
                <a:gd name="T84" fmla="*/ 596 w 603"/>
                <a:gd name="T85" fmla="*/ 46 h 330"/>
                <a:gd name="T86" fmla="*/ 594 w 603"/>
                <a:gd name="T87" fmla="*/ 54 h 330"/>
                <a:gd name="T88" fmla="*/ 590 w 603"/>
                <a:gd name="T89" fmla="*/ 63 h 330"/>
                <a:gd name="T90" fmla="*/ 586 w 603"/>
                <a:gd name="T91" fmla="*/ 73 h 330"/>
                <a:gd name="T92" fmla="*/ 580 w 603"/>
                <a:gd name="T93" fmla="*/ 82 h 330"/>
                <a:gd name="T94" fmla="*/ 575 w 603"/>
                <a:gd name="T95" fmla="*/ 94 h 330"/>
                <a:gd name="T96" fmla="*/ 567 w 603"/>
                <a:gd name="T97" fmla="*/ 103 h 330"/>
                <a:gd name="T98" fmla="*/ 561 w 603"/>
                <a:gd name="T99" fmla="*/ 117 h 330"/>
                <a:gd name="T100" fmla="*/ 552 w 603"/>
                <a:gd name="T101" fmla="*/ 128 h 330"/>
                <a:gd name="T102" fmla="*/ 544 w 603"/>
                <a:gd name="T103" fmla="*/ 142 h 330"/>
                <a:gd name="T104" fmla="*/ 534 w 603"/>
                <a:gd name="T105" fmla="*/ 155 h 330"/>
                <a:gd name="T106" fmla="*/ 523 w 603"/>
                <a:gd name="T107" fmla="*/ 170 h 330"/>
                <a:gd name="T108" fmla="*/ 513 w 603"/>
                <a:gd name="T109" fmla="*/ 185 h 330"/>
                <a:gd name="T110" fmla="*/ 502 w 603"/>
                <a:gd name="T111" fmla="*/ 201 h 330"/>
                <a:gd name="T112" fmla="*/ 488 w 603"/>
                <a:gd name="T113" fmla="*/ 218 h 330"/>
                <a:gd name="T114" fmla="*/ 475 w 603"/>
                <a:gd name="T115" fmla="*/ 233 h 330"/>
                <a:gd name="T116" fmla="*/ 462 w 603"/>
                <a:gd name="T117" fmla="*/ 252 h 330"/>
                <a:gd name="T118" fmla="*/ 446 w 603"/>
                <a:gd name="T119" fmla="*/ 270 h 330"/>
                <a:gd name="T120" fmla="*/ 431 w 603"/>
                <a:gd name="T121" fmla="*/ 289 h 330"/>
                <a:gd name="T122" fmla="*/ 416 w 603"/>
                <a:gd name="T123" fmla="*/ 308 h 330"/>
                <a:gd name="T124" fmla="*/ 398 w 603"/>
                <a:gd name="T125" fmla="*/ 329 h 3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03" h="330">
                  <a:moveTo>
                    <a:pt x="0" y="329"/>
                  </a:moveTo>
                  <a:lnTo>
                    <a:pt x="28" y="308"/>
                  </a:lnTo>
                  <a:lnTo>
                    <a:pt x="57" y="289"/>
                  </a:lnTo>
                  <a:lnTo>
                    <a:pt x="86" y="270"/>
                  </a:lnTo>
                  <a:lnTo>
                    <a:pt x="113" y="252"/>
                  </a:lnTo>
                  <a:lnTo>
                    <a:pt x="140" y="233"/>
                  </a:lnTo>
                  <a:lnTo>
                    <a:pt x="164" y="218"/>
                  </a:lnTo>
                  <a:lnTo>
                    <a:pt x="189" y="201"/>
                  </a:lnTo>
                  <a:lnTo>
                    <a:pt x="214" y="185"/>
                  </a:lnTo>
                  <a:lnTo>
                    <a:pt x="237" y="170"/>
                  </a:lnTo>
                  <a:lnTo>
                    <a:pt x="260" y="155"/>
                  </a:lnTo>
                  <a:lnTo>
                    <a:pt x="281" y="142"/>
                  </a:lnTo>
                  <a:lnTo>
                    <a:pt x="302" y="128"/>
                  </a:lnTo>
                  <a:lnTo>
                    <a:pt x="324" y="117"/>
                  </a:lnTo>
                  <a:lnTo>
                    <a:pt x="343" y="103"/>
                  </a:lnTo>
                  <a:lnTo>
                    <a:pt x="362" y="94"/>
                  </a:lnTo>
                  <a:lnTo>
                    <a:pt x="381" y="82"/>
                  </a:lnTo>
                  <a:lnTo>
                    <a:pt x="398" y="73"/>
                  </a:lnTo>
                  <a:lnTo>
                    <a:pt x="416" y="63"/>
                  </a:lnTo>
                  <a:lnTo>
                    <a:pt x="431" y="54"/>
                  </a:lnTo>
                  <a:lnTo>
                    <a:pt x="446" y="46"/>
                  </a:lnTo>
                  <a:lnTo>
                    <a:pt x="462" y="38"/>
                  </a:lnTo>
                  <a:lnTo>
                    <a:pt x="475" y="33"/>
                  </a:lnTo>
                  <a:lnTo>
                    <a:pt x="488" y="27"/>
                  </a:lnTo>
                  <a:lnTo>
                    <a:pt x="502" y="21"/>
                  </a:lnTo>
                  <a:lnTo>
                    <a:pt x="513" y="15"/>
                  </a:lnTo>
                  <a:lnTo>
                    <a:pt x="525" y="12"/>
                  </a:lnTo>
                  <a:lnTo>
                    <a:pt x="534" y="8"/>
                  </a:lnTo>
                  <a:lnTo>
                    <a:pt x="544" y="6"/>
                  </a:lnTo>
                  <a:lnTo>
                    <a:pt x="554" y="4"/>
                  </a:lnTo>
                  <a:lnTo>
                    <a:pt x="561" y="2"/>
                  </a:lnTo>
                  <a:lnTo>
                    <a:pt x="569" y="0"/>
                  </a:lnTo>
                  <a:lnTo>
                    <a:pt x="580" y="0"/>
                  </a:lnTo>
                  <a:lnTo>
                    <a:pt x="586" y="2"/>
                  </a:lnTo>
                  <a:lnTo>
                    <a:pt x="590" y="4"/>
                  </a:lnTo>
                  <a:lnTo>
                    <a:pt x="594" y="6"/>
                  </a:lnTo>
                  <a:lnTo>
                    <a:pt x="600" y="12"/>
                  </a:lnTo>
                  <a:lnTo>
                    <a:pt x="600" y="15"/>
                  </a:lnTo>
                  <a:lnTo>
                    <a:pt x="602" y="21"/>
                  </a:lnTo>
                  <a:lnTo>
                    <a:pt x="602" y="27"/>
                  </a:lnTo>
                  <a:lnTo>
                    <a:pt x="600" y="33"/>
                  </a:lnTo>
                  <a:lnTo>
                    <a:pt x="600" y="38"/>
                  </a:lnTo>
                  <a:lnTo>
                    <a:pt x="596" y="46"/>
                  </a:lnTo>
                  <a:lnTo>
                    <a:pt x="594" y="54"/>
                  </a:lnTo>
                  <a:lnTo>
                    <a:pt x="590" y="63"/>
                  </a:lnTo>
                  <a:lnTo>
                    <a:pt x="586" y="73"/>
                  </a:lnTo>
                  <a:lnTo>
                    <a:pt x="580" y="82"/>
                  </a:lnTo>
                  <a:lnTo>
                    <a:pt x="575" y="94"/>
                  </a:lnTo>
                  <a:lnTo>
                    <a:pt x="567" y="103"/>
                  </a:lnTo>
                  <a:lnTo>
                    <a:pt x="561" y="117"/>
                  </a:lnTo>
                  <a:lnTo>
                    <a:pt x="552" y="128"/>
                  </a:lnTo>
                  <a:lnTo>
                    <a:pt x="544" y="142"/>
                  </a:lnTo>
                  <a:lnTo>
                    <a:pt x="534" y="155"/>
                  </a:lnTo>
                  <a:lnTo>
                    <a:pt x="523" y="170"/>
                  </a:lnTo>
                  <a:lnTo>
                    <a:pt x="513" y="185"/>
                  </a:lnTo>
                  <a:lnTo>
                    <a:pt x="502" y="201"/>
                  </a:lnTo>
                  <a:lnTo>
                    <a:pt x="488" y="218"/>
                  </a:lnTo>
                  <a:lnTo>
                    <a:pt x="475" y="233"/>
                  </a:lnTo>
                  <a:lnTo>
                    <a:pt x="462" y="252"/>
                  </a:lnTo>
                  <a:lnTo>
                    <a:pt x="446" y="270"/>
                  </a:lnTo>
                  <a:lnTo>
                    <a:pt x="431" y="289"/>
                  </a:lnTo>
                  <a:lnTo>
                    <a:pt x="416" y="308"/>
                  </a:lnTo>
                  <a:lnTo>
                    <a:pt x="398" y="329"/>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54298" name="Freeform 1050">
              <a:extLst>
                <a:ext uri="{FF2B5EF4-FFF2-40B4-BE49-F238E27FC236}">
                  <a16:creationId xmlns:a16="http://schemas.microsoft.com/office/drawing/2014/main" id="{161F9854-1EA1-B823-B7E8-492A261C4F8A}"/>
                </a:ext>
              </a:extLst>
            </p:cNvPr>
            <p:cNvSpPr>
              <a:spLocks/>
            </p:cNvSpPr>
            <p:nvPr/>
          </p:nvSpPr>
          <p:spPr bwMode="auto">
            <a:xfrm>
              <a:off x="5013" y="2690"/>
              <a:ext cx="346" cy="159"/>
            </a:xfrm>
            <a:custGeom>
              <a:avLst/>
              <a:gdLst>
                <a:gd name="T0" fmla="*/ 0 w 346"/>
                <a:gd name="T1" fmla="*/ 158 h 159"/>
                <a:gd name="T2" fmla="*/ 18 w 346"/>
                <a:gd name="T3" fmla="*/ 149 h 159"/>
                <a:gd name="T4" fmla="*/ 33 w 346"/>
                <a:gd name="T5" fmla="*/ 139 h 159"/>
                <a:gd name="T6" fmla="*/ 48 w 346"/>
                <a:gd name="T7" fmla="*/ 129 h 159"/>
                <a:gd name="T8" fmla="*/ 64 w 346"/>
                <a:gd name="T9" fmla="*/ 122 h 159"/>
                <a:gd name="T10" fmla="*/ 79 w 346"/>
                <a:gd name="T11" fmla="*/ 112 h 159"/>
                <a:gd name="T12" fmla="*/ 92 w 346"/>
                <a:gd name="T13" fmla="*/ 105 h 159"/>
                <a:gd name="T14" fmla="*/ 106 w 346"/>
                <a:gd name="T15" fmla="*/ 97 h 159"/>
                <a:gd name="T16" fmla="*/ 119 w 346"/>
                <a:gd name="T17" fmla="*/ 89 h 159"/>
                <a:gd name="T18" fmla="*/ 133 w 346"/>
                <a:gd name="T19" fmla="*/ 82 h 159"/>
                <a:gd name="T20" fmla="*/ 146 w 346"/>
                <a:gd name="T21" fmla="*/ 74 h 159"/>
                <a:gd name="T22" fmla="*/ 157 w 346"/>
                <a:gd name="T23" fmla="*/ 68 h 159"/>
                <a:gd name="T24" fmla="*/ 171 w 346"/>
                <a:gd name="T25" fmla="*/ 61 h 159"/>
                <a:gd name="T26" fmla="*/ 182 w 346"/>
                <a:gd name="T27" fmla="*/ 55 h 159"/>
                <a:gd name="T28" fmla="*/ 192 w 346"/>
                <a:gd name="T29" fmla="*/ 49 h 159"/>
                <a:gd name="T30" fmla="*/ 203 w 346"/>
                <a:gd name="T31" fmla="*/ 44 h 159"/>
                <a:gd name="T32" fmla="*/ 215 w 346"/>
                <a:gd name="T33" fmla="*/ 40 h 159"/>
                <a:gd name="T34" fmla="*/ 225 w 346"/>
                <a:gd name="T35" fmla="*/ 34 h 159"/>
                <a:gd name="T36" fmla="*/ 234 w 346"/>
                <a:gd name="T37" fmla="*/ 30 h 159"/>
                <a:gd name="T38" fmla="*/ 244 w 346"/>
                <a:gd name="T39" fmla="*/ 26 h 159"/>
                <a:gd name="T40" fmla="*/ 251 w 346"/>
                <a:gd name="T41" fmla="*/ 22 h 159"/>
                <a:gd name="T42" fmla="*/ 259 w 346"/>
                <a:gd name="T43" fmla="*/ 19 h 159"/>
                <a:gd name="T44" fmla="*/ 269 w 346"/>
                <a:gd name="T45" fmla="*/ 15 h 159"/>
                <a:gd name="T46" fmla="*/ 276 w 346"/>
                <a:gd name="T47" fmla="*/ 13 h 159"/>
                <a:gd name="T48" fmla="*/ 282 w 346"/>
                <a:gd name="T49" fmla="*/ 9 h 159"/>
                <a:gd name="T50" fmla="*/ 290 w 346"/>
                <a:gd name="T51" fmla="*/ 7 h 159"/>
                <a:gd name="T52" fmla="*/ 295 w 346"/>
                <a:gd name="T53" fmla="*/ 5 h 159"/>
                <a:gd name="T54" fmla="*/ 301 w 346"/>
                <a:gd name="T55" fmla="*/ 3 h 159"/>
                <a:gd name="T56" fmla="*/ 307 w 346"/>
                <a:gd name="T57" fmla="*/ 1 h 159"/>
                <a:gd name="T58" fmla="*/ 313 w 346"/>
                <a:gd name="T59" fmla="*/ 1 h 159"/>
                <a:gd name="T60" fmla="*/ 318 w 346"/>
                <a:gd name="T61" fmla="*/ 0 h 159"/>
                <a:gd name="T62" fmla="*/ 334 w 346"/>
                <a:gd name="T63" fmla="*/ 0 h 159"/>
                <a:gd name="T64" fmla="*/ 336 w 346"/>
                <a:gd name="T65" fmla="*/ 1 h 159"/>
                <a:gd name="T66" fmla="*/ 338 w 346"/>
                <a:gd name="T67" fmla="*/ 1 h 159"/>
                <a:gd name="T68" fmla="*/ 343 w 346"/>
                <a:gd name="T69" fmla="*/ 7 h 159"/>
                <a:gd name="T70" fmla="*/ 343 w 346"/>
                <a:gd name="T71" fmla="*/ 9 h 159"/>
                <a:gd name="T72" fmla="*/ 345 w 346"/>
                <a:gd name="T73" fmla="*/ 13 h 159"/>
                <a:gd name="T74" fmla="*/ 345 w 346"/>
                <a:gd name="T75" fmla="*/ 15 h 159"/>
                <a:gd name="T76" fmla="*/ 343 w 346"/>
                <a:gd name="T77" fmla="*/ 19 h 159"/>
                <a:gd name="T78" fmla="*/ 343 w 346"/>
                <a:gd name="T79" fmla="*/ 26 h 159"/>
                <a:gd name="T80" fmla="*/ 342 w 346"/>
                <a:gd name="T81" fmla="*/ 30 h 159"/>
                <a:gd name="T82" fmla="*/ 340 w 346"/>
                <a:gd name="T83" fmla="*/ 34 h 159"/>
                <a:gd name="T84" fmla="*/ 338 w 346"/>
                <a:gd name="T85" fmla="*/ 40 h 159"/>
                <a:gd name="T86" fmla="*/ 334 w 346"/>
                <a:gd name="T87" fmla="*/ 44 h 159"/>
                <a:gd name="T88" fmla="*/ 330 w 346"/>
                <a:gd name="T89" fmla="*/ 49 h 159"/>
                <a:gd name="T90" fmla="*/ 328 w 346"/>
                <a:gd name="T91" fmla="*/ 55 h 159"/>
                <a:gd name="T92" fmla="*/ 324 w 346"/>
                <a:gd name="T93" fmla="*/ 61 h 159"/>
                <a:gd name="T94" fmla="*/ 318 w 346"/>
                <a:gd name="T95" fmla="*/ 68 h 159"/>
                <a:gd name="T96" fmla="*/ 315 w 346"/>
                <a:gd name="T97" fmla="*/ 74 h 159"/>
                <a:gd name="T98" fmla="*/ 309 w 346"/>
                <a:gd name="T99" fmla="*/ 82 h 159"/>
                <a:gd name="T100" fmla="*/ 303 w 346"/>
                <a:gd name="T101" fmla="*/ 89 h 159"/>
                <a:gd name="T102" fmla="*/ 297 w 346"/>
                <a:gd name="T103" fmla="*/ 97 h 159"/>
                <a:gd name="T104" fmla="*/ 292 w 346"/>
                <a:gd name="T105" fmla="*/ 105 h 159"/>
                <a:gd name="T106" fmla="*/ 286 w 346"/>
                <a:gd name="T107" fmla="*/ 112 h 159"/>
                <a:gd name="T108" fmla="*/ 278 w 346"/>
                <a:gd name="T109" fmla="*/ 122 h 159"/>
                <a:gd name="T110" fmla="*/ 271 w 346"/>
                <a:gd name="T111" fmla="*/ 129 h 159"/>
                <a:gd name="T112" fmla="*/ 263 w 346"/>
                <a:gd name="T113" fmla="*/ 139 h 159"/>
                <a:gd name="T114" fmla="*/ 255 w 346"/>
                <a:gd name="T115" fmla="*/ 149 h 159"/>
                <a:gd name="T116" fmla="*/ 246 w 346"/>
                <a:gd name="T117" fmla="*/ 158 h 15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46" h="159">
                  <a:moveTo>
                    <a:pt x="0" y="158"/>
                  </a:moveTo>
                  <a:lnTo>
                    <a:pt x="18" y="149"/>
                  </a:lnTo>
                  <a:lnTo>
                    <a:pt x="33" y="139"/>
                  </a:lnTo>
                  <a:lnTo>
                    <a:pt x="48" y="129"/>
                  </a:lnTo>
                  <a:lnTo>
                    <a:pt x="64" y="122"/>
                  </a:lnTo>
                  <a:lnTo>
                    <a:pt x="79" y="112"/>
                  </a:lnTo>
                  <a:lnTo>
                    <a:pt x="92" y="105"/>
                  </a:lnTo>
                  <a:lnTo>
                    <a:pt x="106" y="97"/>
                  </a:lnTo>
                  <a:lnTo>
                    <a:pt x="119" y="89"/>
                  </a:lnTo>
                  <a:lnTo>
                    <a:pt x="133" y="82"/>
                  </a:lnTo>
                  <a:lnTo>
                    <a:pt x="146" y="74"/>
                  </a:lnTo>
                  <a:lnTo>
                    <a:pt x="157" y="68"/>
                  </a:lnTo>
                  <a:lnTo>
                    <a:pt x="171" y="61"/>
                  </a:lnTo>
                  <a:lnTo>
                    <a:pt x="182" y="55"/>
                  </a:lnTo>
                  <a:lnTo>
                    <a:pt x="192" y="49"/>
                  </a:lnTo>
                  <a:lnTo>
                    <a:pt x="203" y="44"/>
                  </a:lnTo>
                  <a:lnTo>
                    <a:pt x="215" y="40"/>
                  </a:lnTo>
                  <a:lnTo>
                    <a:pt x="225" y="34"/>
                  </a:lnTo>
                  <a:lnTo>
                    <a:pt x="234" y="30"/>
                  </a:lnTo>
                  <a:lnTo>
                    <a:pt x="244" y="26"/>
                  </a:lnTo>
                  <a:lnTo>
                    <a:pt x="251" y="22"/>
                  </a:lnTo>
                  <a:lnTo>
                    <a:pt x="259" y="19"/>
                  </a:lnTo>
                  <a:lnTo>
                    <a:pt x="269" y="15"/>
                  </a:lnTo>
                  <a:lnTo>
                    <a:pt x="276" y="13"/>
                  </a:lnTo>
                  <a:lnTo>
                    <a:pt x="282" y="9"/>
                  </a:lnTo>
                  <a:lnTo>
                    <a:pt x="290" y="7"/>
                  </a:lnTo>
                  <a:lnTo>
                    <a:pt x="295" y="5"/>
                  </a:lnTo>
                  <a:lnTo>
                    <a:pt x="301" y="3"/>
                  </a:lnTo>
                  <a:lnTo>
                    <a:pt x="307" y="1"/>
                  </a:lnTo>
                  <a:lnTo>
                    <a:pt x="313" y="1"/>
                  </a:lnTo>
                  <a:lnTo>
                    <a:pt x="318" y="0"/>
                  </a:lnTo>
                  <a:lnTo>
                    <a:pt x="334" y="0"/>
                  </a:lnTo>
                  <a:lnTo>
                    <a:pt x="336" y="1"/>
                  </a:lnTo>
                  <a:lnTo>
                    <a:pt x="338" y="1"/>
                  </a:lnTo>
                  <a:lnTo>
                    <a:pt x="343" y="7"/>
                  </a:lnTo>
                  <a:lnTo>
                    <a:pt x="343" y="9"/>
                  </a:lnTo>
                  <a:lnTo>
                    <a:pt x="345" y="13"/>
                  </a:lnTo>
                  <a:lnTo>
                    <a:pt x="345" y="15"/>
                  </a:lnTo>
                  <a:lnTo>
                    <a:pt x="343" y="19"/>
                  </a:lnTo>
                  <a:lnTo>
                    <a:pt x="343" y="26"/>
                  </a:lnTo>
                  <a:lnTo>
                    <a:pt x="342" y="30"/>
                  </a:lnTo>
                  <a:lnTo>
                    <a:pt x="340" y="34"/>
                  </a:lnTo>
                  <a:lnTo>
                    <a:pt x="338" y="40"/>
                  </a:lnTo>
                  <a:lnTo>
                    <a:pt x="334" y="44"/>
                  </a:lnTo>
                  <a:lnTo>
                    <a:pt x="330" y="49"/>
                  </a:lnTo>
                  <a:lnTo>
                    <a:pt x="328" y="55"/>
                  </a:lnTo>
                  <a:lnTo>
                    <a:pt x="324" y="61"/>
                  </a:lnTo>
                  <a:lnTo>
                    <a:pt x="318" y="68"/>
                  </a:lnTo>
                  <a:lnTo>
                    <a:pt x="315" y="74"/>
                  </a:lnTo>
                  <a:lnTo>
                    <a:pt x="309" y="82"/>
                  </a:lnTo>
                  <a:lnTo>
                    <a:pt x="303" y="89"/>
                  </a:lnTo>
                  <a:lnTo>
                    <a:pt x="297" y="97"/>
                  </a:lnTo>
                  <a:lnTo>
                    <a:pt x="292" y="105"/>
                  </a:lnTo>
                  <a:lnTo>
                    <a:pt x="286" y="112"/>
                  </a:lnTo>
                  <a:lnTo>
                    <a:pt x="278" y="122"/>
                  </a:lnTo>
                  <a:lnTo>
                    <a:pt x="271" y="129"/>
                  </a:lnTo>
                  <a:lnTo>
                    <a:pt x="263" y="139"/>
                  </a:lnTo>
                  <a:lnTo>
                    <a:pt x="255" y="149"/>
                  </a:lnTo>
                  <a:lnTo>
                    <a:pt x="246" y="158"/>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54299" name="Rectangle 1051">
              <a:extLst>
                <a:ext uri="{FF2B5EF4-FFF2-40B4-BE49-F238E27FC236}">
                  <a16:creationId xmlns:a16="http://schemas.microsoft.com/office/drawing/2014/main" id="{4214D365-3125-FC1F-326E-6A67C761E48D}"/>
                </a:ext>
              </a:extLst>
            </p:cNvPr>
            <p:cNvSpPr>
              <a:spLocks noChangeArrowheads="1"/>
            </p:cNvSpPr>
            <p:nvPr/>
          </p:nvSpPr>
          <p:spPr bwMode="auto">
            <a:xfrm>
              <a:off x="4931" y="2728"/>
              <a:ext cx="569" cy="53"/>
            </a:xfrm>
            <a:prstGeom prst="rect">
              <a:avLst/>
            </a:prstGeom>
            <a:solidFill>
              <a:srgbClr val="FDE3BA"/>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54300" name="Freeform 1052">
              <a:extLst>
                <a:ext uri="{FF2B5EF4-FFF2-40B4-BE49-F238E27FC236}">
                  <a16:creationId xmlns:a16="http://schemas.microsoft.com/office/drawing/2014/main" id="{3DBD1A8E-85CE-2529-2108-0B5A2845D240}"/>
                </a:ext>
              </a:extLst>
            </p:cNvPr>
            <p:cNvSpPr>
              <a:spLocks/>
            </p:cNvSpPr>
            <p:nvPr/>
          </p:nvSpPr>
          <p:spPr bwMode="auto">
            <a:xfrm>
              <a:off x="5508" y="2034"/>
              <a:ext cx="582" cy="756"/>
            </a:xfrm>
            <a:custGeom>
              <a:avLst/>
              <a:gdLst>
                <a:gd name="T0" fmla="*/ 581 w 582"/>
                <a:gd name="T1" fmla="*/ 0 h 756"/>
                <a:gd name="T2" fmla="*/ 0 w 582"/>
                <a:gd name="T3" fmla="*/ 690 h 756"/>
                <a:gd name="T4" fmla="*/ 0 w 582"/>
                <a:gd name="T5" fmla="*/ 755 h 756"/>
                <a:gd name="T6" fmla="*/ 581 w 582"/>
                <a:gd name="T7" fmla="*/ 65 h 756"/>
                <a:gd name="T8" fmla="*/ 581 w 582"/>
                <a:gd name="T9" fmla="*/ 0 h 7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2" h="756">
                  <a:moveTo>
                    <a:pt x="581" y="0"/>
                  </a:moveTo>
                  <a:lnTo>
                    <a:pt x="0" y="690"/>
                  </a:lnTo>
                  <a:lnTo>
                    <a:pt x="0" y="755"/>
                  </a:lnTo>
                  <a:lnTo>
                    <a:pt x="581" y="65"/>
                  </a:lnTo>
                  <a:lnTo>
                    <a:pt x="581" y="0"/>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54301" name="Freeform 1053">
              <a:extLst>
                <a:ext uri="{FF2B5EF4-FFF2-40B4-BE49-F238E27FC236}">
                  <a16:creationId xmlns:a16="http://schemas.microsoft.com/office/drawing/2014/main" id="{1D750265-C6A3-D188-7511-B475FBFC9ADE}"/>
                </a:ext>
              </a:extLst>
            </p:cNvPr>
            <p:cNvSpPr>
              <a:spLocks/>
            </p:cNvSpPr>
            <p:nvPr/>
          </p:nvSpPr>
          <p:spPr bwMode="auto">
            <a:xfrm>
              <a:off x="4927" y="2034"/>
              <a:ext cx="1163" cy="691"/>
            </a:xfrm>
            <a:custGeom>
              <a:avLst/>
              <a:gdLst>
                <a:gd name="T0" fmla="*/ 774 w 1163"/>
                <a:gd name="T1" fmla="*/ 0 h 691"/>
                <a:gd name="T2" fmla="*/ 0 w 1163"/>
                <a:gd name="T3" fmla="*/ 690 h 691"/>
                <a:gd name="T4" fmla="*/ 581 w 1163"/>
                <a:gd name="T5" fmla="*/ 690 h 691"/>
                <a:gd name="T6" fmla="*/ 1162 w 1163"/>
                <a:gd name="T7" fmla="*/ 0 h 691"/>
                <a:gd name="T8" fmla="*/ 774 w 1163"/>
                <a:gd name="T9" fmla="*/ 0 h 6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3" h="691">
                  <a:moveTo>
                    <a:pt x="774" y="0"/>
                  </a:moveTo>
                  <a:lnTo>
                    <a:pt x="0" y="690"/>
                  </a:lnTo>
                  <a:lnTo>
                    <a:pt x="581" y="690"/>
                  </a:lnTo>
                  <a:lnTo>
                    <a:pt x="1162" y="0"/>
                  </a:lnTo>
                  <a:lnTo>
                    <a:pt x="774" y="0"/>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54302" name="Arc 1054">
              <a:extLst>
                <a:ext uri="{FF2B5EF4-FFF2-40B4-BE49-F238E27FC236}">
                  <a16:creationId xmlns:a16="http://schemas.microsoft.com/office/drawing/2014/main" id="{807F6896-3052-B5B5-2E25-F6A7BA5D6792}"/>
                </a:ext>
              </a:extLst>
            </p:cNvPr>
            <p:cNvSpPr>
              <a:spLocks/>
            </p:cNvSpPr>
            <p:nvPr/>
          </p:nvSpPr>
          <p:spPr bwMode="auto">
            <a:xfrm>
              <a:off x="5082" y="2752"/>
              <a:ext cx="121" cy="58"/>
            </a:xfrm>
            <a:custGeom>
              <a:avLst/>
              <a:gdLst>
                <a:gd name="T0" fmla="*/ 0 w 40584"/>
                <a:gd name="T1" fmla="*/ 0 h 21600"/>
                <a:gd name="T2" fmla="*/ 0 w 40584"/>
                <a:gd name="T3" fmla="*/ 0 h 21600"/>
                <a:gd name="T4" fmla="*/ 0 w 40584"/>
                <a:gd name="T5" fmla="*/ 0 h 21600"/>
                <a:gd name="T6" fmla="*/ 0 60000 65536"/>
                <a:gd name="T7" fmla="*/ 0 60000 65536"/>
                <a:gd name="T8" fmla="*/ 0 60000 65536"/>
              </a:gdLst>
              <a:ahLst/>
              <a:cxnLst>
                <a:cxn ang="T6">
                  <a:pos x="T0" y="T1"/>
                </a:cxn>
                <a:cxn ang="T7">
                  <a:pos x="T2" y="T3"/>
                </a:cxn>
                <a:cxn ang="T8">
                  <a:pos x="T4" y="T5"/>
                </a:cxn>
              </a:cxnLst>
              <a:rect l="0" t="0" r="r" b="b"/>
              <a:pathLst>
                <a:path w="40584" h="21600" fill="none" extrusionOk="0">
                  <a:moveTo>
                    <a:pt x="-1" y="14305"/>
                  </a:moveTo>
                  <a:cubicBezTo>
                    <a:pt x="3078" y="5724"/>
                    <a:pt x="11213" y="0"/>
                    <a:pt x="20331" y="0"/>
                  </a:cubicBezTo>
                  <a:cubicBezTo>
                    <a:pt x="29364" y="0"/>
                    <a:pt x="37444" y="5621"/>
                    <a:pt x="40584" y="14091"/>
                  </a:cubicBezTo>
                </a:path>
                <a:path w="40584" h="21600" stroke="0" extrusionOk="0">
                  <a:moveTo>
                    <a:pt x="-1" y="14305"/>
                  </a:moveTo>
                  <a:cubicBezTo>
                    <a:pt x="3078" y="5724"/>
                    <a:pt x="11213" y="0"/>
                    <a:pt x="20331" y="0"/>
                  </a:cubicBezTo>
                  <a:cubicBezTo>
                    <a:pt x="29364" y="0"/>
                    <a:pt x="37444" y="5621"/>
                    <a:pt x="40584" y="14091"/>
                  </a:cubicBezTo>
                  <a:lnTo>
                    <a:pt x="20331" y="21600"/>
                  </a:lnTo>
                  <a:lnTo>
                    <a:pt x="-1" y="14305"/>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303" name="Arc 1055">
              <a:extLst>
                <a:ext uri="{FF2B5EF4-FFF2-40B4-BE49-F238E27FC236}">
                  <a16:creationId xmlns:a16="http://schemas.microsoft.com/office/drawing/2014/main" id="{D2469ED3-906B-E5DF-1682-F699249174C9}"/>
                </a:ext>
              </a:extLst>
            </p:cNvPr>
            <p:cNvSpPr>
              <a:spLocks/>
            </p:cNvSpPr>
            <p:nvPr/>
          </p:nvSpPr>
          <p:spPr bwMode="auto">
            <a:xfrm>
              <a:off x="5031" y="2725"/>
              <a:ext cx="111" cy="84"/>
            </a:xfrm>
            <a:custGeom>
              <a:avLst/>
              <a:gdLst>
                <a:gd name="T0" fmla="*/ 0 w 21136"/>
                <a:gd name="T1" fmla="*/ 0 h 17944"/>
                <a:gd name="T2" fmla="*/ 0 w 21136"/>
                <a:gd name="T3" fmla="*/ 0 h 17944"/>
                <a:gd name="T4" fmla="*/ 0 w 21136"/>
                <a:gd name="T5" fmla="*/ 0 h 17944"/>
                <a:gd name="T6" fmla="*/ 0 60000 65536"/>
                <a:gd name="T7" fmla="*/ 0 60000 65536"/>
                <a:gd name="T8" fmla="*/ 0 60000 65536"/>
              </a:gdLst>
              <a:ahLst/>
              <a:cxnLst>
                <a:cxn ang="T6">
                  <a:pos x="T0" y="T1"/>
                </a:cxn>
                <a:cxn ang="T7">
                  <a:pos x="T2" y="T3"/>
                </a:cxn>
                <a:cxn ang="T8">
                  <a:pos x="T4" y="T5"/>
                </a:cxn>
              </a:cxnLst>
              <a:rect l="0" t="0" r="r" b="b"/>
              <a:pathLst>
                <a:path w="21136" h="17944" fill="none" extrusionOk="0">
                  <a:moveTo>
                    <a:pt x="-1" y="13490"/>
                  </a:moveTo>
                  <a:cubicBezTo>
                    <a:pt x="1161" y="7977"/>
                    <a:pt x="4431" y="3136"/>
                    <a:pt x="9112" y="-1"/>
                  </a:cubicBezTo>
                </a:path>
                <a:path w="21136" h="17944" stroke="0" extrusionOk="0">
                  <a:moveTo>
                    <a:pt x="-1" y="13490"/>
                  </a:moveTo>
                  <a:cubicBezTo>
                    <a:pt x="1161" y="7977"/>
                    <a:pt x="4431" y="3136"/>
                    <a:pt x="9112" y="-1"/>
                  </a:cubicBezTo>
                  <a:lnTo>
                    <a:pt x="21136" y="17944"/>
                  </a:lnTo>
                  <a:lnTo>
                    <a:pt x="-1" y="13490"/>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304" name="Arc 1056">
              <a:extLst>
                <a:ext uri="{FF2B5EF4-FFF2-40B4-BE49-F238E27FC236}">
                  <a16:creationId xmlns:a16="http://schemas.microsoft.com/office/drawing/2014/main" id="{E32F3BAD-BD0F-3549-46BE-BF5F1CD0650E}"/>
                </a:ext>
              </a:extLst>
            </p:cNvPr>
            <p:cNvSpPr>
              <a:spLocks/>
            </p:cNvSpPr>
            <p:nvPr/>
          </p:nvSpPr>
          <p:spPr bwMode="auto">
            <a:xfrm>
              <a:off x="5141" y="2728"/>
              <a:ext cx="110" cy="81"/>
            </a:xfrm>
            <a:custGeom>
              <a:avLst/>
              <a:gdLst>
                <a:gd name="T0" fmla="*/ 0 w 20968"/>
                <a:gd name="T1" fmla="*/ 0 h 17304"/>
                <a:gd name="T2" fmla="*/ 0 w 20968"/>
                <a:gd name="T3" fmla="*/ 0 h 17304"/>
                <a:gd name="T4" fmla="*/ 0 w 20968"/>
                <a:gd name="T5" fmla="*/ 0 h 17304"/>
                <a:gd name="T6" fmla="*/ 0 60000 65536"/>
                <a:gd name="T7" fmla="*/ 0 60000 65536"/>
                <a:gd name="T8" fmla="*/ 0 60000 65536"/>
              </a:gdLst>
              <a:ahLst/>
              <a:cxnLst>
                <a:cxn ang="T6">
                  <a:pos x="T0" y="T1"/>
                </a:cxn>
                <a:cxn ang="T7">
                  <a:pos x="T2" y="T3"/>
                </a:cxn>
                <a:cxn ang="T8">
                  <a:pos x="T4" y="T5"/>
                </a:cxn>
              </a:cxnLst>
              <a:rect l="0" t="0" r="r" b="b"/>
              <a:pathLst>
                <a:path w="20968" h="17304" fill="none" extrusionOk="0">
                  <a:moveTo>
                    <a:pt x="12927" y="-1"/>
                  </a:moveTo>
                  <a:cubicBezTo>
                    <a:pt x="16927" y="2987"/>
                    <a:pt x="19768" y="7269"/>
                    <a:pt x="20967" y="12116"/>
                  </a:cubicBezTo>
                </a:path>
                <a:path w="20968" h="17304" stroke="0" extrusionOk="0">
                  <a:moveTo>
                    <a:pt x="12927" y="-1"/>
                  </a:moveTo>
                  <a:cubicBezTo>
                    <a:pt x="16927" y="2987"/>
                    <a:pt x="19768" y="7269"/>
                    <a:pt x="20967" y="12116"/>
                  </a:cubicBezTo>
                  <a:lnTo>
                    <a:pt x="0" y="17304"/>
                  </a:lnTo>
                  <a:lnTo>
                    <a:pt x="12927" y="-1"/>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305" name="Arc 1057">
              <a:extLst>
                <a:ext uri="{FF2B5EF4-FFF2-40B4-BE49-F238E27FC236}">
                  <a16:creationId xmlns:a16="http://schemas.microsoft.com/office/drawing/2014/main" id="{A6A45218-EB97-54DD-D837-22EDF8DB5637}"/>
                </a:ext>
              </a:extLst>
            </p:cNvPr>
            <p:cNvSpPr>
              <a:spLocks/>
            </p:cNvSpPr>
            <p:nvPr/>
          </p:nvSpPr>
          <p:spPr bwMode="auto">
            <a:xfrm>
              <a:off x="4982" y="2730"/>
              <a:ext cx="161" cy="80"/>
            </a:xfrm>
            <a:custGeom>
              <a:avLst/>
              <a:gdLst>
                <a:gd name="T0" fmla="*/ 0 w 21351"/>
                <a:gd name="T1" fmla="*/ 0 h 12049"/>
                <a:gd name="T2" fmla="*/ 0 w 21351"/>
                <a:gd name="T3" fmla="*/ 0 h 12049"/>
                <a:gd name="T4" fmla="*/ 0 w 21351"/>
                <a:gd name="T5" fmla="*/ 0 h 12049"/>
                <a:gd name="T6" fmla="*/ 0 60000 65536"/>
                <a:gd name="T7" fmla="*/ 0 60000 65536"/>
                <a:gd name="T8" fmla="*/ 0 60000 65536"/>
              </a:gdLst>
              <a:ahLst/>
              <a:cxnLst>
                <a:cxn ang="T6">
                  <a:pos x="T0" y="T1"/>
                </a:cxn>
                <a:cxn ang="T7">
                  <a:pos x="T2" y="T3"/>
                </a:cxn>
                <a:cxn ang="T8">
                  <a:pos x="T4" y="T5"/>
                </a:cxn>
              </a:cxnLst>
              <a:rect l="0" t="0" r="r" b="b"/>
              <a:pathLst>
                <a:path w="21351" h="12049" fill="none" extrusionOk="0">
                  <a:moveTo>
                    <a:pt x="0" y="8777"/>
                  </a:moveTo>
                  <a:cubicBezTo>
                    <a:pt x="481" y="5635"/>
                    <a:pt x="1650" y="2638"/>
                    <a:pt x="3423" y="-1"/>
                  </a:cubicBezTo>
                </a:path>
                <a:path w="21351" h="12049" stroke="0" extrusionOk="0">
                  <a:moveTo>
                    <a:pt x="0" y="8777"/>
                  </a:moveTo>
                  <a:cubicBezTo>
                    <a:pt x="481" y="5635"/>
                    <a:pt x="1650" y="2638"/>
                    <a:pt x="3423" y="-1"/>
                  </a:cubicBezTo>
                  <a:lnTo>
                    <a:pt x="21351" y="12049"/>
                  </a:lnTo>
                  <a:lnTo>
                    <a:pt x="0" y="8777"/>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306" name="Arc 1058">
              <a:extLst>
                <a:ext uri="{FF2B5EF4-FFF2-40B4-BE49-F238E27FC236}">
                  <a16:creationId xmlns:a16="http://schemas.microsoft.com/office/drawing/2014/main" id="{A2D2CF29-814E-064B-A28E-47C853194944}"/>
                </a:ext>
              </a:extLst>
            </p:cNvPr>
            <p:cNvSpPr>
              <a:spLocks/>
            </p:cNvSpPr>
            <p:nvPr/>
          </p:nvSpPr>
          <p:spPr bwMode="auto">
            <a:xfrm>
              <a:off x="5142" y="2730"/>
              <a:ext cx="161" cy="80"/>
            </a:xfrm>
            <a:custGeom>
              <a:avLst/>
              <a:gdLst>
                <a:gd name="T0" fmla="*/ 0 w 21345"/>
                <a:gd name="T1" fmla="*/ 0 h 12007"/>
                <a:gd name="T2" fmla="*/ 0 w 21345"/>
                <a:gd name="T3" fmla="*/ 0 h 12007"/>
                <a:gd name="T4" fmla="*/ 0 w 21345"/>
                <a:gd name="T5" fmla="*/ 0 h 12007"/>
                <a:gd name="T6" fmla="*/ 0 60000 65536"/>
                <a:gd name="T7" fmla="*/ 0 60000 65536"/>
                <a:gd name="T8" fmla="*/ 0 60000 65536"/>
              </a:gdLst>
              <a:ahLst/>
              <a:cxnLst>
                <a:cxn ang="T6">
                  <a:pos x="T0" y="T1"/>
                </a:cxn>
                <a:cxn ang="T7">
                  <a:pos x="T2" y="T3"/>
                </a:cxn>
                <a:cxn ang="T8">
                  <a:pos x="T4" y="T5"/>
                </a:cxn>
              </a:cxnLst>
              <a:rect l="0" t="0" r="r" b="b"/>
              <a:pathLst>
                <a:path w="21345" h="12007" fill="none" extrusionOk="0">
                  <a:moveTo>
                    <a:pt x="17955" y="-1"/>
                  </a:moveTo>
                  <a:cubicBezTo>
                    <a:pt x="19705" y="2616"/>
                    <a:pt x="20861" y="5584"/>
                    <a:pt x="21344" y="8695"/>
                  </a:cubicBezTo>
                </a:path>
                <a:path w="21345" h="12007" stroke="0" extrusionOk="0">
                  <a:moveTo>
                    <a:pt x="17955" y="-1"/>
                  </a:moveTo>
                  <a:cubicBezTo>
                    <a:pt x="19705" y="2616"/>
                    <a:pt x="20861" y="5584"/>
                    <a:pt x="21344" y="8695"/>
                  </a:cubicBezTo>
                  <a:lnTo>
                    <a:pt x="0" y="12007"/>
                  </a:lnTo>
                  <a:lnTo>
                    <a:pt x="17955" y="-1"/>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307" name="Arc 1059">
              <a:extLst>
                <a:ext uri="{FF2B5EF4-FFF2-40B4-BE49-F238E27FC236}">
                  <a16:creationId xmlns:a16="http://schemas.microsoft.com/office/drawing/2014/main" id="{C2AB6224-4362-7DEF-5460-F7DC45D2E103}"/>
                </a:ext>
              </a:extLst>
            </p:cNvPr>
            <p:cNvSpPr>
              <a:spLocks/>
            </p:cNvSpPr>
            <p:nvPr/>
          </p:nvSpPr>
          <p:spPr bwMode="auto">
            <a:xfrm>
              <a:off x="4934" y="2725"/>
              <a:ext cx="209" cy="83"/>
            </a:xfrm>
            <a:custGeom>
              <a:avLst/>
              <a:gdLst>
                <a:gd name="T0" fmla="*/ 0 w 21478"/>
                <a:gd name="T1" fmla="*/ 0 h 9583"/>
                <a:gd name="T2" fmla="*/ 0 w 21478"/>
                <a:gd name="T3" fmla="*/ 0 h 9583"/>
                <a:gd name="T4" fmla="*/ 0 w 21478"/>
                <a:gd name="T5" fmla="*/ 0 h 9583"/>
                <a:gd name="T6" fmla="*/ 0 60000 65536"/>
                <a:gd name="T7" fmla="*/ 0 60000 65536"/>
                <a:gd name="T8" fmla="*/ 0 60000 65536"/>
              </a:gdLst>
              <a:ahLst/>
              <a:cxnLst>
                <a:cxn ang="T6">
                  <a:pos x="T0" y="T1"/>
                </a:cxn>
                <a:cxn ang="T7">
                  <a:pos x="T2" y="T3"/>
                </a:cxn>
                <a:cxn ang="T8">
                  <a:pos x="T4" y="T5"/>
                </a:cxn>
              </a:cxnLst>
              <a:rect l="0" t="0" r="r" b="b"/>
              <a:pathLst>
                <a:path w="21478" h="9583" fill="none" extrusionOk="0">
                  <a:moveTo>
                    <a:pt x="-1" y="7292"/>
                  </a:moveTo>
                  <a:cubicBezTo>
                    <a:pt x="270" y="4755"/>
                    <a:pt x="988" y="2286"/>
                    <a:pt x="2120" y="0"/>
                  </a:cubicBezTo>
                </a:path>
                <a:path w="21478" h="9583" stroke="0" extrusionOk="0">
                  <a:moveTo>
                    <a:pt x="-1" y="7292"/>
                  </a:moveTo>
                  <a:cubicBezTo>
                    <a:pt x="270" y="4755"/>
                    <a:pt x="988" y="2286"/>
                    <a:pt x="2120" y="0"/>
                  </a:cubicBezTo>
                  <a:lnTo>
                    <a:pt x="21478" y="9583"/>
                  </a:lnTo>
                  <a:lnTo>
                    <a:pt x="-1" y="7292"/>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308" name="Arc 1060">
              <a:extLst>
                <a:ext uri="{FF2B5EF4-FFF2-40B4-BE49-F238E27FC236}">
                  <a16:creationId xmlns:a16="http://schemas.microsoft.com/office/drawing/2014/main" id="{C4874174-35D0-E4AD-C68F-0115577223EB}"/>
                </a:ext>
              </a:extLst>
            </p:cNvPr>
            <p:cNvSpPr>
              <a:spLocks/>
            </p:cNvSpPr>
            <p:nvPr/>
          </p:nvSpPr>
          <p:spPr bwMode="auto">
            <a:xfrm>
              <a:off x="5142" y="2724"/>
              <a:ext cx="209" cy="84"/>
            </a:xfrm>
            <a:custGeom>
              <a:avLst/>
              <a:gdLst>
                <a:gd name="T0" fmla="*/ 0 w 21476"/>
                <a:gd name="T1" fmla="*/ 0 h 9664"/>
                <a:gd name="T2" fmla="*/ 0 w 21476"/>
                <a:gd name="T3" fmla="*/ 0 h 9664"/>
                <a:gd name="T4" fmla="*/ 0 w 21476"/>
                <a:gd name="T5" fmla="*/ 0 h 9664"/>
                <a:gd name="T6" fmla="*/ 0 60000 65536"/>
                <a:gd name="T7" fmla="*/ 0 60000 65536"/>
                <a:gd name="T8" fmla="*/ 0 60000 65536"/>
              </a:gdLst>
              <a:ahLst/>
              <a:cxnLst>
                <a:cxn ang="T6">
                  <a:pos x="T0" y="T1"/>
                </a:cxn>
                <a:cxn ang="T7">
                  <a:pos x="T2" y="T3"/>
                </a:cxn>
                <a:cxn ang="T8">
                  <a:pos x="T4" y="T5"/>
                </a:cxn>
              </a:cxnLst>
              <a:rect l="0" t="0" r="r" b="b"/>
              <a:pathLst>
                <a:path w="21476" h="9664" fill="none" extrusionOk="0">
                  <a:moveTo>
                    <a:pt x="19317" y="-1"/>
                  </a:moveTo>
                  <a:cubicBezTo>
                    <a:pt x="20469" y="2302"/>
                    <a:pt x="21200" y="4792"/>
                    <a:pt x="21475" y="7352"/>
                  </a:cubicBezTo>
                </a:path>
                <a:path w="21476" h="9664" stroke="0" extrusionOk="0">
                  <a:moveTo>
                    <a:pt x="19317" y="-1"/>
                  </a:moveTo>
                  <a:cubicBezTo>
                    <a:pt x="20469" y="2302"/>
                    <a:pt x="21200" y="4792"/>
                    <a:pt x="21475" y="7352"/>
                  </a:cubicBezTo>
                  <a:lnTo>
                    <a:pt x="0" y="9664"/>
                  </a:lnTo>
                  <a:lnTo>
                    <a:pt x="19317" y="-1"/>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309" name="Arc 1061">
              <a:extLst>
                <a:ext uri="{FF2B5EF4-FFF2-40B4-BE49-F238E27FC236}">
                  <a16:creationId xmlns:a16="http://schemas.microsoft.com/office/drawing/2014/main" id="{B1DAA564-26FD-6725-BBE9-71A1C16D4B7D}"/>
                </a:ext>
              </a:extLst>
            </p:cNvPr>
            <p:cNvSpPr>
              <a:spLocks/>
            </p:cNvSpPr>
            <p:nvPr/>
          </p:nvSpPr>
          <p:spPr bwMode="auto">
            <a:xfrm>
              <a:off x="5143" y="2723"/>
              <a:ext cx="258" cy="87"/>
            </a:xfrm>
            <a:custGeom>
              <a:avLst/>
              <a:gdLst>
                <a:gd name="T0" fmla="*/ 0 w 21509"/>
                <a:gd name="T1" fmla="*/ 0 h 8206"/>
                <a:gd name="T2" fmla="*/ 0 w 21509"/>
                <a:gd name="T3" fmla="*/ 0 h 8206"/>
                <a:gd name="T4" fmla="*/ 0 w 21509"/>
                <a:gd name="T5" fmla="*/ 0 h 8206"/>
                <a:gd name="T6" fmla="*/ 0 60000 65536"/>
                <a:gd name="T7" fmla="*/ 0 60000 65536"/>
                <a:gd name="T8" fmla="*/ 0 60000 65536"/>
              </a:gdLst>
              <a:ahLst/>
              <a:cxnLst>
                <a:cxn ang="T6">
                  <a:pos x="T0" y="T1"/>
                </a:cxn>
                <a:cxn ang="T7">
                  <a:pos x="T2" y="T3"/>
                </a:cxn>
                <a:cxn ang="T8">
                  <a:pos x="T4" y="T5"/>
                </a:cxn>
              </a:cxnLst>
              <a:rect l="0" t="0" r="r" b="b"/>
              <a:pathLst>
                <a:path w="21509" h="8206" fill="none" extrusionOk="0">
                  <a:moveTo>
                    <a:pt x="19980" y="-1"/>
                  </a:moveTo>
                  <a:cubicBezTo>
                    <a:pt x="20796" y="1986"/>
                    <a:pt x="21311" y="4084"/>
                    <a:pt x="21508" y="6223"/>
                  </a:cubicBezTo>
                </a:path>
                <a:path w="21509" h="8206" stroke="0" extrusionOk="0">
                  <a:moveTo>
                    <a:pt x="19980" y="-1"/>
                  </a:moveTo>
                  <a:cubicBezTo>
                    <a:pt x="20796" y="1986"/>
                    <a:pt x="21311" y="4084"/>
                    <a:pt x="21508" y="6223"/>
                  </a:cubicBezTo>
                  <a:lnTo>
                    <a:pt x="0" y="8206"/>
                  </a:lnTo>
                  <a:lnTo>
                    <a:pt x="19980" y="-1"/>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310" name="Arc 1062">
              <a:extLst>
                <a:ext uri="{FF2B5EF4-FFF2-40B4-BE49-F238E27FC236}">
                  <a16:creationId xmlns:a16="http://schemas.microsoft.com/office/drawing/2014/main" id="{43781CFA-6827-FF6C-8FC3-A033DA4D2D18}"/>
                </a:ext>
              </a:extLst>
            </p:cNvPr>
            <p:cNvSpPr>
              <a:spLocks/>
            </p:cNvSpPr>
            <p:nvPr/>
          </p:nvSpPr>
          <p:spPr bwMode="auto">
            <a:xfrm>
              <a:off x="5130" y="2726"/>
              <a:ext cx="320" cy="72"/>
            </a:xfrm>
            <a:custGeom>
              <a:avLst/>
              <a:gdLst>
                <a:gd name="T0" fmla="*/ 0 w 21584"/>
                <a:gd name="T1" fmla="*/ 0 h 5476"/>
                <a:gd name="T2" fmla="*/ 0 w 21584"/>
                <a:gd name="T3" fmla="*/ 0 h 5476"/>
                <a:gd name="T4" fmla="*/ 0 w 21584"/>
                <a:gd name="T5" fmla="*/ 0 h 5476"/>
                <a:gd name="T6" fmla="*/ 0 60000 65536"/>
                <a:gd name="T7" fmla="*/ 0 60000 65536"/>
                <a:gd name="T8" fmla="*/ 0 60000 65536"/>
              </a:gdLst>
              <a:ahLst/>
              <a:cxnLst>
                <a:cxn ang="T6">
                  <a:pos x="T0" y="T1"/>
                </a:cxn>
                <a:cxn ang="T7">
                  <a:pos x="T2" y="T3"/>
                </a:cxn>
                <a:cxn ang="T8">
                  <a:pos x="T4" y="T5"/>
                </a:cxn>
              </a:cxnLst>
              <a:rect l="0" t="0" r="r" b="b"/>
              <a:pathLst>
                <a:path w="21584" h="5476" fill="none" extrusionOk="0">
                  <a:moveTo>
                    <a:pt x="20894" y="-1"/>
                  </a:moveTo>
                  <a:cubicBezTo>
                    <a:pt x="21291" y="1516"/>
                    <a:pt x="21523" y="3072"/>
                    <a:pt x="21583" y="4639"/>
                  </a:cubicBezTo>
                </a:path>
                <a:path w="21584" h="5476" stroke="0" extrusionOk="0">
                  <a:moveTo>
                    <a:pt x="20894" y="-1"/>
                  </a:moveTo>
                  <a:cubicBezTo>
                    <a:pt x="21291" y="1516"/>
                    <a:pt x="21523" y="3072"/>
                    <a:pt x="21583" y="4639"/>
                  </a:cubicBezTo>
                  <a:lnTo>
                    <a:pt x="0" y="5476"/>
                  </a:lnTo>
                  <a:lnTo>
                    <a:pt x="20894" y="-1"/>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311" name="Freeform 1063">
              <a:extLst>
                <a:ext uri="{FF2B5EF4-FFF2-40B4-BE49-F238E27FC236}">
                  <a16:creationId xmlns:a16="http://schemas.microsoft.com/office/drawing/2014/main" id="{B83C4A10-6B5A-64F1-AE01-E72BA9F3B859}"/>
                </a:ext>
              </a:extLst>
            </p:cNvPr>
            <p:cNvSpPr>
              <a:spLocks/>
            </p:cNvSpPr>
            <p:nvPr/>
          </p:nvSpPr>
          <p:spPr bwMode="auto">
            <a:xfrm>
              <a:off x="5077" y="2508"/>
              <a:ext cx="317" cy="217"/>
            </a:xfrm>
            <a:custGeom>
              <a:avLst/>
              <a:gdLst>
                <a:gd name="T0" fmla="*/ 0 w 317"/>
                <a:gd name="T1" fmla="*/ 212 h 217"/>
                <a:gd name="T2" fmla="*/ 17 w 317"/>
                <a:gd name="T3" fmla="*/ 199 h 217"/>
                <a:gd name="T4" fmla="*/ 32 w 317"/>
                <a:gd name="T5" fmla="*/ 187 h 217"/>
                <a:gd name="T6" fmla="*/ 49 w 317"/>
                <a:gd name="T7" fmla="*/ 174 h 217"/>
                <a:gd name="T8" fmla="*/ 65 w 317"/>
                <a:gd name="T9" fmla="*/ 162 h 217"/>
                <a:gd name="T10" fmla="*/ 80 w 317"/>
                <a:gd name="T11" fmla="*/ 151 h 217"/>
                <a:gd name="T12" fmla="*/ 93 w 317"/>
                <a:gd name="T13" fmla="*/ 140 h 217"/>
                <a:gd name="T14" fmla="*/ 109 w 317"/>
                <a:gd name="T15" fmla="*/ 130 h 217"/>
                <a:gd name="T16" fmla="*/ 122 w 317"/>
                <a:gd name="T17" fmla="*/ 119 h 217"/>
                <a:gd name="T18" fmla="*/ 136 w 317"/>
                <a:gd name="T19" fmla="*/ 109 h 217"/>
                <a:gd name="T20" fmla="*/ 149 w 317"/>
                <a:gd name="T21" fmla="*/ 99 h 217"/>
                <a:gd name="T22" fmla="*/ 161 w 317"/>
                <a:gd name="T23" fmla="*/ 92 h 217"/>
                <a:gd name="T24" fmla="*/ 172 w 317"/>
                <a:gd name="T25" fmla="*/ 82 h 217"/>
                <a:gd name="T26" fmla="*/ 184 w 317"/>
                <a:gd name="T27" fmla="*/ 75 h 217"/>
                <a:gd name="T28" fmla="*/ 195 w 317"/>
                <a:gd name="T29" fmla="*/ 67 h 217"/>
                <a:gd name="T30" fmla="*/ 205 w 317"/>
                <a:gd name="T31" fmla="*/ 59 h 217"/>
                <a:gd name="T32" fmla="*/ 214 w 317"/>
                <a:gd name="T33" fmla="*/ 54 h 217"/>
                <a:gd name="T34" fmla="*/ 224 w 317"/>
                <a:gd name="T35" fmla="*/ 46 h 217"/>
                <a:gd name="T36" fmla="*/ 233 w 317"/>
                <a:gd name="T37" fmla="*/ 40 h 217"/>
                <a:gd name="T38" fmla="*/ 241 w 317"/>
                <a:gd name="T39" fmla="*/ 34 h 217"/>
                <a:gd name="T40" fmla="*/ 251 w 317"/>
                <a:gd name="T41" fmla="*/ 29 h 217"/>
                <a:gd name="T42" fmla="*/ 258 w 317"/>
                <a:gd name="T43" fmla="*/ 25 h 217"/>
                <a:gd name="T44" fmla="*/ 264 w 317"/>
                <a:gd name="T45" fmla="*/ 21 h 217"/>
                <a:gd name="T46" fmla="*/ 272 w 317"/>
                <a:gd name="T47" fmla="*/ 17 h 217"/>
                <a:gd name="T48" fmla="*/ 278 w 317"/>
                <a:gd name="T49" fmla="*/ 13 h 217"/>
                <a:gd name="T50" fmla="*/ 283 w 317"/>
                <a:gd name="T51" fmla="*/ 10 h 217"/>
                <a:gd name="T52" fmla="*/ 289 w 317"/>
                <a:gd name="T53" fmla="*/ 8 h 217"/>
                <a:gd name="T54" fmla="*/ 293 w 317"/>
                <a:gd name="T55" fmla="*/ 6 h 217"/>
                <a:gd name="T56" fmla="*/ 297 w 317"/>
                <a:gd name="T57" fmla="*/ 4 h 217"/>
                <a:gd name="T58" fmla="*/ 301 w 317"/>
                <a:gd name="T59" fmla="*/ 2 h 217"/>
                <a:gd name="T60" fmla="*/ 304 w 317"/>
                <a:gd name="T61" fmla="*/ 0 h 217"/>
                <a:gd name="T62" fmla="*/ 312 w 317"/>
                <a:gd name="T63" fmla="*/ 0 h 217"/>
                <a:gd name="T64" fmla="*/ 316 w 317"/>
                <a:gd name="T65" fmla="*/ 4 h 217"/>
                <a:gd name="T66" fmla="*/ 316 w 317"/>
                <a:gd name="T67" fmla="*/ 6 h 217"/>
                <a:gd name="T68" fmla="*/ 314 w 317"/>
                <a:gd name="T69" fmla="*/ 8 h 217"/>
                <a:gd name="T70" fmla="*/ 314 w 317"/>
                <a:gd name="T71" fmla="*/ 12 h 217"/>
                <a:gd name="T72" fmla="*/ 312 w 317"/>
                <a:gd name="T73" fmla="*/ 13 h 217"/>
                <a:gd name="T74" fmla="*/ 310 w 317"/>
                <a:gd name="T75" fmla="*/ 17 h 217"/>
                <a:gd name="T76" fmla="*/ 308 w 317"/>
                <a:gd name="T77" fmla="*/ 21 h 217"/>
                <a:gd name="T78" fmla="*/ 306 w 317"/>
                <a:gd name="T79" fmla="*/ 27 h 217"/>
                <a:gd name="T80" fmla="*/ 302 w 317"/>
                <a:gd name="T81" fmla="*/ 31 h 217"/>
                <a:gd name="T82" fmla="*/ 299 w 317"/>
                <a:gd name="T83" fmla="*/ 36 h 217"/>
                <a:gd name="T84" fmla="*/ 295 w 317"/>
                <a:gd name="T85" fmla="*/ 42 h 217"/>
                <a:gd name="T86" fmla="*/ 291 w 317"/>
                <a:gd name="T87" fmla="*/ 48 h 217"/>
                <a:gd name="T88" fmla="*/ 285 w 317"/>
                <a:gd name="T89" fmla="*/ 55 h 217"/>
                <a:gd name="T90" fmla="*/ 279 w 317"/>
                <a:gd name="T91" fmla="*/ 61 h 217"/>
                <a:gd name="T92" fmla="*/ 274 w 317"/>
                <a:gd name="T93" fmla="*/ 69 h 217"/>
                <a:gd name="T94" fmla="*/ 266 w 317"/>
                <a:gd name="T95" fmla="*/ 76 h 217"/>
                <a:gd name="T96" fmla="*/ 260 w 317"/>
                <a:gd name="T97" fmla="*/ 84 h 217"/>
                <a:gd name="T98" fmla="*/ 253 w 317"/>
                <a:gd name="T99" fmla="*/ 94 h 217"/>
                <a:gd name="T100" fmla="*/ 245 w 317"/>
                <a:gd name="T101" fmla="*/ 103 h 217"/>
                <a:gd name="T102" fmla="*/ 235 w 317"/>
                <a:gd name="T103" fmla="*/ 113 h 217"/>
                <a:gd name="T104" fmla="*/ 228 w 317"/>
                <a:gd name="T105" fmla="*/ 122 h 217"/>
                <a:gd name="T106" fmla="*/ 218 w 317"/>
                <a:gd name="T107" fmla="*/ 132 h 217"/>
                <a:gd name="T108" fmla="*/ 208 w 317"/>
                <a:gd name="T109" fmla="*/ 143 h 217"/>
                <a:gd name="T110" fmla="*/ 197 w 317"/>
                <a:gd name="T111" fmla="*/ 155 h 217"/>
                <a:gd name="T112" fmla="*/ 187 w 317"/>
                <a:gd name="T113" fmla="*/ 166 h 217"/>
                <a:gd name="T114" fmla="*/ 164 w 317"/>
                <a:gd name="T115" fmla="*/ 189 h 217"/>
                <a:gd name="T116" fmla="*/ 153 w 317"/>
                <a:gd name="T117" fmla="*/ 203 h 217"/>
                <a:gd name="T118" fmla="*/ 139 w 317"/>
                <a:gd name="T119" fmla="*/ 216 h 21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17" h="217">
                  <a:moveTo>
                    <a:pt x="0" y="212"/>
                  </a:moveTo>
                  <a:lnTo>
                    <a:pt x="17" y="199"/>
                  </a:lnTo>
                  <a:lnTo>
                    <a:pt x="32" y="187"/>
                  </a:lnTo>
                  <a:lnTo>
                    <a:pt x="49" y="174"/>
                  </a:lnTo>
                  <a:lnTo>
                    <a:pt x="65" y="162"/>
                  </a:lnTo>
                  <a:lnTo>
                    <a:pt x="80" y="151"/>
                  </a:lnTo>
                  <a:lnTo>
                    <a:pt x="93" y="140"/>
                  </a:lnTo>
                  <a:lnTo>
                    <a:pt x="109" y="130"/>
                  </a:lnTo>
                  <a:lnTo>
                    <a:pt x="122" y="119"/>
                  </a:lnTo>
                  <a:lnTo>
                    <a:pt x="136" y="109"/>
                  </a:lnTo>
                  <a:lnTo>
                    <a:pt x="149" y="99"/>
                  </a:lnTo>
                  <a:lnTo>
                    <a:pt x="161" y="92"/>
                  </a:lnTo>
                  <a:lnTo>
                    <a:pt x="172" y="82"/>
                  </a:lnTo>
                  <a:lnTo>
                    <a:pt x="184" y="75"/>
                  </a:lnTo>
                  <a:lnTo>
                    <a:pt x="195" y="67"/>
                  </a:lnTo>
                  <a:lnTo>
                    <a:pt x="205" y="59"/>
                  </a:lnTo>
                  <a:lnTo>
                    <a:pt x="214" y="54"/>
                  </a:lnTo>
                  <a:lnTo>
                    <a:pt x="224" y="46"/>
                  </a:lnTo>
                  <a:lnTo>
                    <a:pt x="233" y="40"/>
                  </a:lnTo>
                  <a:lnTo>
                    <a:pt x="241" y="34"/>
                  </a:lnTo>
                  <a:lnTo>
                    <a:pt x="251" y="29"/>
                  </a:lnTo>
                  <a:lnTo>
                    <a:pt x="258" y="25"/>
                  </a:lnTo>
                  <a:lnTo>
                    <a:pt x="264" y="21"/>
                  </a:lnTo>
                  <a:lnTo>
                    <a:pt x="272" y="17"/>
                  </a:lnTo>
                  <a:lnTo>
                    <a:pt x="278" y="13"/>
                  </a:lnTo>
                  <a:lnTo>
                    <a:pt x="283" y="10"/>
                  </a:lnTo>
                  <a:lnTo>
                    <a:pt x="289" y="8"/>
                  </a:lnTo>
                  <a:lnTo>
                    <a:pt x="293" y="6"/>
                  </a:lnTo>
                  <a:lnTo>
                    <a:pt x="297" y="4"/>
                  </a:lnTo>
                  <a:lnTo>
                    <a:pt x="301" y="2"/>
                  </a:lnTo>
                  <a:lnTo>
                    <a:pt x="304" y="0"/>
                  </a:lnTo>
                  <a:lnTo>
                    <a:pt x="312" y="0"/>
                  </a:lnTo>
                  <a:lnTo>
                    <a:pt x="316" y="4"/>
                  </a:lnTo>
                  <a:lnTo>
                    <a:pt x="316" y="6"/>
                  </a:lnTo>
                  <a:lnTo>
                    <a:pt x="314" y="8"/>
                  </a:lnTo>
                  <a:lnTo>
                    <a:pt x="314" y="12"/>
                  </a:lnTo>
                  <a:lnTo>
                    <a:pt x="312" y="13"/>
                  </a:lnTo>
                  <a:lnTo>
                    <a:pt x="310" y="17"/>
                  </a:lnTo>
                  <a:lnTo>
                    <a:pt x="308" y="21"/>
                  </a:lnTo>
                  <a:lnTo>
                    <a:pt x="306" y="27"/>
                  </a:lnTo>
                  <a:lnTo>
                    <a:pt x="302" y="31"/>
                  </a:lnTo>
                  <a:lnTo>
                    <a:pt x="299" y="36"/>
                  </a:lnTo>
                  <a:lnTo>
                    <a:pt x="295" y="42"/>
                  </a:lnTo>
                  <a:lnTo>
                    <a:pt x="291" y="48"/>
                  </a:lnTo>
                  <a:lnTo>
                    <a:pt x="285" y="55"/>
                  </a:lnTo>
                  <a:lnTo>
                    <a:pt x="279" y="61"/>
                  </a:lnTo>
                  <a:lnTo>
                    <a:pt x="274" y="69"/>
                  </a:lnTo>
                  <a:lnTo>
                    <a:pt x="266" y="76"/>
                  </a:lnTo>
                  <a:lnTo>
                    <a:pt x="260" y="84"/>
                  </a:lnTo>
                  <a:lnTo>
                    <a:pt x="253" y="94"/>
                  </a:lnTo>
                  <a:lnTo>
                    <a:pt x="245" y="103"/>
                  </a:lnTo>
                  <a:lnTo>
                    <a:pt x="235" y="113"/>
                  </a:lnTo>
                  <a:lnTo>
                    <a:pt x="228" y="122"/>
                  </a:lnTo>
                  <a:lnTo>
                    <a:pt x="218" y="132"/>
                  </a:lnTo>
                  <a:lnTo>
                    <a:pt x="208" y="143"/>
                  </a:lnTo>
                  <a:lnTo>
                    <a:pt x="197" y="155"/>
                  </a:lnTo>
                  <a:lnTo>
                    <a:pt x="187" y="166"/>
                  </a:lnTo>
                  <a:lnTo>
                    <a:pt x="164" y="189"/>
                  </a:lnTo>
                  <a:lnTo>
                    <a:pt x="153" y="203"/>
                  </a:lnTo>
                  <a:lnTo>
                    <a:pt x="139" y="216"/>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54312" name="Freeform 1064">
              <a:extLst>
                <a:ext uri="{FF2B5EF4-FFF2-40B4-BE49-F238E27FC236}">
                  <a16:creationId xmlns:a16="http://schemas.microsoft.com/office/drawing/2014/main" id="{88755B09-51A1-EA3D-7960-FAC5A3C6FFA8}"/>
                </a:ext>
              </a:extLst>
            </p:cNvPr>
            <p:cNvSpPr>
              <a:spLocks/>
            </p:cNvSpPr>
            <p:nvPr/>
          </p:nvSpPr>
          <p:spPr bwMode="auto">
            <a:xfrm>
              <a:off x="5004" y="2313"/>
              <a:ext cx="614" cy="416"/>
            </a:xfrm>
            <a:custGeom>
              <a:avLst/>
              <a:gdLst>
                <a:gd name="T0" fmla="*/ 0 w 614"/>
                <a:gd name="T1" fmla="*/ 415 h 416"/>
                <a:gd name="T2" fmla="*/ 32 w 614"/>
                <a:gd name="T3" fmla="*/ 390 h 416"/>
                <a:gd name="T4" fmla="*/ 65 w 614"/>
                <a:gd name="T5" fmla="*/ 365 h 416"/>
                <a:gd name="T6" fmla="*/ 96 w 614"/>
                <a:gd name="T7" fmla="*/ 340 h 416"/>
                <a:gd name="T8" fmla="*/ 124 w 614"/>
                <a:gd name="T9" fmla="*/ 317 h 416"/>
                <a:gd name="T10" fmla="*/ 155 w 614"/>
                <a:gd name="T11" fmla="*/ 296 h 416"/>
                <a:gd name="T12" fmla="*/ 182 w 614"/>
                <a:gd name="T13" fmla="*/ 273 h 416"/>
                <a:gd name="T14" fmla="*/ 211 w 614"/>
                <a:gd name="T15" fmla="*/ 254 h 416"/>
                <a:gd name="T16" fmla="*/ 235 w 614"/>
                <a:gd name="T17" fmla="*/ 233 h 416"/>
                <a:gd name="T18" fmla="*/ 262 w 614"/>
                <a:gd name="T19" fmla="*/ 214 h 416"/>
                <a:gd name="T20" fmla="*/ 285 w 614"/>
                <a:gd name="T21" fmla="*/ 197 h 416"/>
                <a:gd name="T22" fmla="*/ 310 w 614"/>
                <a:gd name="T23" fmla="*/ 180 h 416"/>
                <a:gd name="T24" fmla="*/ 333 w 614"/>
                <a:gd name="T25" fmla="*/ 163 h 416"/>
                <a:gd name="T26" fmla="*/ 354 w 614"/>
                <a:gd name="T27" fmla="*/ 147 h 416"/>
                <a:gd name="T28" fmla="*/ 375 w 614"/>
                <a:gd name="T29" fmla="*/ 132 h 416"/>
                <a:gd name="T30" fmla="*/ 397 w 614"/>
                <a:gd name="T31" fmla="*/ 117 h 416"/>
                <a:gd name="T32" fmla="*/ 416 w 614"/>
                <a:gd name="T33" fmla="*/ 105 h 416"/>
                <a:gd name="T34" fmla="*/ 433 w 614"/>
                <a:gd name="T35" fmla="*/ 92 h 416"/>
                <a:gd name="T36" fmla="*/ 450 w 614"/>
                <a:gd name="T37" fmla="*/ 80 h 416"/>
                <a:gd name="T38" fmla="*/ 467 w 614"/>
                <a:gd name="T39" fmla="*/ 69 h 416"/>
                <a:gd name="T40" fmla="*/ 483 w 614"/>
                <a:gd name="T41" fmla="*/ 59 h 416"/>
                <a:gd name="T42" fmla="*/ 498 w 614"/>
                <a:gd name="T43" fmla="*/ 50 h 416"/>
                <a:gd name="T44" fmla="*/ 512 w 614"/>
                <a:gd name="T45" fmla="*/ 40 h 416"/>
                <a:gd name="T46" fmla="*/ 525 w 614"/>
                <a:gd name="T47" fmla="*/ 33 h 416"/>
                <a:gd name="T48" fmla="*/ 536 w 614"/>
                <a:gd name="T49" fmla="*/ 27 h 416"/>
                <a:gd name="T50" fmla="*/ 548 w 614"/>
                <a:gd name="T51" fmla="*/ 21 h 416"/>
                <a:gd name="T52" fmla="*/ 559 w 614"/>
                <a:gd name="T53" fmla="*/ 15 h 416"/>
                <a:gd name="T54" fmla="*/ 567 w 614"/>
                <a:gd name="T55" fmla="*/ 10 h 416"/>
                <a:gd name="T56" fmla="*/ 577 w 614"/>
                <a:gd name="T57" fmla="*/ 8 h 416"/>
                <a:gd name="T58" fmla="*/ 584 w 614"/>
                <a:gd name="T59" fmla="*/ 4 h 416"/>
                <a:gd name="T60" fmla="*/ 590 w 614"/>
                <a:gd name="T61" fmla="*/ 2 h 416"/>
                <a:gd name="T62" fmla="*/ 596 w 614"/>
                <a:gd name="T63" fmla="*/ 0 h 416"/>
                <a:gd name="T64" fmla="*/ 605 w 614"/>
                <a:gd name="T65" fmla="*/ 0 h 416"/>
                <a:gd name="T66" fmla="*/ 609 w 614"/>
                <a:gd name="T67" fmla="*/ 2 h 416"/>
                <a:gd name="T68" fmla="*/ 613 w 614"/>
                <a:gd name="T69" fmla="*/ 6 h 416"/>
                <a:gd name="T70" fmla="*/ 613 w 614"/>
                <a:gd name="T71" fmla="*/ 14 h 416"/>
                <a:gd name="T72" fmla="*/ 611 w 614"/>
                <a:gd name="T73" fmla="*/ 19 h 416"/>
                <a:gd name="T74" fmla="*/ 609 w 614"/>
                <a:gd name="T75" fmla="*/ 25 h 416"/>
                <a:gd name="T76" fmla="*/ 605 w 614"/>
                <a:gd name="T77" fmla="*/ 33 h 416"/>
                <a:gd name="T78" fmla="*/ 602 w 614"/>
                <a:gd name="T79" fmla="*/ 40 h 416"/>
                <a:gd name="T80" fmla="*/ 598 w 614"/>
                <a:gd name="T81" fmla="*/ 48 h 416"/>
                <a:gd name="T82" fmla="*/ 592 w 614"/>
                <a:gd name="T83" fmla="*/ 58 h 416"/>
                <a:gd name="T84" fmla="*/ 584 w 614"/>
                <a:gd name="T85" fmla="*/ 67 h 416"/>
                <a:gd name="T86" fmla="*/ 577 w 614"/>
                <a:gd name="T87" fmla="*/ 79 h 416"/>
                <a:gd name="T88" fmla="*/ 569 w 614"/>
                <a:gd name="T89" fmla="*/ 90 h 416"/>
                <a:gd name="T90" fmla="*/ 559 w 614"/>
                <a:gd name="T91" fmla="*/ 103 h 416"/>
                <a:gd name="T92" fmla="*/ 548 w 614"/>
                <a:gd name="T93" fmla="*/ 115 h 416"/>
                <a:gd name="T94" fmla="*/ 538 w 614"/>
                <a:gd name="T95" fmla="*/ 130 h 416"/>
                <a:gd name="T96" fmla="*/ 525 w 614"/>
                <a:gd name="T97" fmla="*/ 145 h 416"/>
                <a:gd name="T98" fmla="*/ 513 w 614"/>
                <a:gd name="T99" fmla="*/ 161 h 416"/>
                <a:gd name="T100" fmla="*/ 498 w 614"/>
                <a:gd name="T101" fmla="*/ 176 h 416"/>
                <a:gd name="T102" fmla="*/ 485 w 614"/>
                <a:gd name="T103" fmla="*/ 193 h 416"/>
                <a:gd name="T104" fmla="*/ 467 w 614"/>
                <a:gd name="T105" fmla="*/ 212 h 416"/>
                <a:gd name="T106" fmla="*/ 452 w 614"/>
                <a:gd name="T107" fmla="*/ 231 h 416"/>
                <a:gd name="T108" fmla="*/ 435 w 614"/>
                <a:gd name="T109" fmla="*/ 250 h 416"/>
                <a:gd name="T110" fmla="*/ 416 w 614"/>
                <a:gd name="T111" fmla="*/ 271 h 416"/>
                <a:gd name="T112" fmla="*/ 397 w 614"/>
                <a:gd name="T113" fmla="*/ 293 h 416"/>
                <a:gd name="T114" fmla="*/ 377 w 614"/>
                <a:gd name="T115" fmla="*/ 315 h 416"/>
                <a:gd name="T116" fmla="*/ 356 w 614"/>
                <a:gd name="T117" fmla="*/ 336 h 416"/>
                <a:gd name="T118" fmla="*/ 333 w 614"/>
                <a:gd name="T119" fmla="*/ 361 h 416"/>
                <a:gd name="T120" fmla="*/ 310 w 614"/>
                <a:gd name="T121" fmla="*/ 386 h 416"/>
                <a:gd name="T122" fmla="*/ 287 w 614"/>
                <a:gd name="T123" fmla="*/ 411 h 4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14" h="416">
                  <a:moveTo>
                    <a:pt x="0" y="415"/>
                  </a:moveTo>
                  <a:lnTo>
                    <a:pt x="32" y="390"/>
                  </a:lnTo>
                  <a:lnTo>
                    <a:pt x="65" y="365"/>
                  </a:lnTo>
                  <a:lnTo>
                    <a:pt x="96" y="340"/>
                  </a:lnTo>
                  <a:lnTo>
                    <a:pt x="124" y="317"/>
                  </a:lnTo>
                  <a:lnTo>
                    <a:pt x="155" y="296"/>
                  </a:lnTo>
                  <a:lnTo>
                    <a:pt x="182" y="273"/>
                  </a:lnTo>
                  <a:lnTo>
                    <a:pt x="211" y="254"/>
                  </a:lnTo>
                  <a:lnTo>
                    <a:pt x="235" y="233"/>
                  </a:lnTo>
                  <a:lnTo>
                    <a:pt x="262" y="214"/>
                  </a:lnTo>
                  <a:lnTo>
                    <a:pt x="285" y="197"/>
                  </a:lnTo>
                  <a:lnTo>
                    <a:pt x="310" y="180"/>
                  </a:lnTo>
                  <a:lnTo>
                    <a:pt x="333" y="163"/>
                  </a:lnTo>
                  <a:lnTo>
                    <a:pt x="354" y="147"/>
                  </a:lnTo>
                  <a:lnTo>
                    <a:pt x="375" y="132"/>
                  </a:lnTo>
                  <a:lnTo>
                    <a:pt x="397" y="117"/>
                  </a:lnTo>
                  <a:lnTo>
                    <a:pt x="416" y="105"/>
                  </a:lnTo>
                  <a:lnTo>
                    <a:pt x="433" y="92"/>
                  </a:lnTo>
                  <a:lnTo>
                    <a:pt x="450" y="80"/>
                  </a:lnTo>
                  <a:lnTo>
                    <a:pt x="467" y="69"/>
                  </a:lnTo>
                  <a:lnTo>
                    <a:pt x="483" y="59"/>
                  </a:lnTo>
                  <a:lnTo>
                    <a:pt x="498" y="50"/>
                  </a:lnTo>
                  <a:lnTo>
                    <a:pt x="512" y="40"/>
                  </a:lnTo>
                  <a:lnTo>
                    <a:pt x="525" y="33"/>
                  </a:lnTo>
                  <a:lnTo>
                    <a:pt x="536" y="27"/>
                  </a:lnTo>
                  <a:lnTo>
                    <a:pt x="548" y="21"/>
                  </a:lnTo>
                  <a:lnTo>
                    <a:pt x="559" y="15"/>
                  </a:lnTo>
                  <a:lnTo>
                    <a:pt x="567" y="10"/>
                  </a:lnTo>
                  <a:lnTo>
                    <a:pt x="577" y="8"/>
                  </a:lnTo>
                  <a:lnTo>
                    <a:pt x="584" y="4"/>
                  </a:lnTo>
                  <a:lnTo>
                    <a:pt x="590" y="2"/>
                  </a:lnTo>
                  <a:lnTo>
                    <a:pt x="596" y="0"/>
                  </a:lnTo>
                  <a:lnTo>
                    <a:pt x="605" y="0"/>
                  </a:lnTo>
                  <a:lnTo>
                    <a:pt x="609" y="2"/>
                  </a:lnTo>
                  <a:lnTo>
                    <a:pt x="613" y="6"/>
                  </a:lnTo>
                  <a:lnTo>
                    <a:pt x="613" y="14"/>
                  </a:lnTo>
                  <a:lnTo>
                    <a:pt x="611" y="19"/>
                  </a:lnTo>
                  <a:lnTo>
                    <a:pt x="609" y="25"/>
                  </a:lnTo>
                  <a:lnTo>
                    <a:pt x="605" y="33"/>
                  </a:lnTo>
                  <a:lnTo>
                    <a:pt x="602" y="40"/>
                  </a:lnTo>
                  <a:lnTo>
                    <a:pt x="598" y="48"/>
                  </a:lnTo>
                  <a:lnTo>
                    <a:pt x="592" y="58"/>
                  </a:lnTo>
                  <a:lnTo>
                    <a:pt x="584" y="67"/>
                  </a:lnTo>
                  <a:lnTo>
                    <a:pt x="577" y="79"/>
                  </a:lnTo>
                  <a:lnTo>
                    <a:pt x="569" y="90"/>
                  </a:lnTo>
                  <a:lnTo>
                    <a:pt x="559" y="103"/>
                  </a:lnTo>
                  <a:lnTo>
                    <a:pt x="548" y="115"/>
                  </a:lnTo>
                  <a:lnTo>
                    <a:pt x="538" y="130"/>
                  </a:lnTo>
                  <a:lnTo>
                    <a:pt x="525" y="145"/>
                  </a:lnTo>
                  <a:lnTo>
                    <a:pt x="513" y="161"/>
                  </a:lnTo>
                  <a:lnTo>
                    <a:pt x="498" y="176"/>
                  </a:lnTo>
                  <a:lnTo>
                    <a:pt x="485" y="193"/>
                  </a:lnTo>
                  <a:lnTo>
                    <a:pt x="467" y="212"/>
                  </a:lnTo>
                  <a:lnTo>
                    <a:pt x="452" y="231"/>
                  </a:lnTo>
                  <a:lnTo>
                    <a:pt x="435" y="250"/>
                  </a:lnTo>
                  <a:lnTo>
                    <a:pt x="416" y="271"/>
                  </a:lnTo>
                  <a:lnTo>
                    <a:pt x="397" y="293"/>
                  </a:lnTo>
                  <a:lnTo>
                    <a:pt x="377" y="315"/>
                  </a:lnTo>
                  <a:lnTo>
                    <a:pt x="356" y="336"/>
                  </a:lnTo>
                  <a:lnTo>
                    <a:pt x="333" y="361"/>
                  </a:lnTo>
                  <a:lnTo>
                    <a:pt x="310" y="386"/>
                  </a:lnTo>
                  <a:lnTo>
                    <a:pt x="287" y="411"/>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54313" name="Freeform 1065">
              <a:extLst>
                <a:ext uri="{FF2B5EF4-FFF2-40B4-BE49-F238E27FC236}">
                  <a16:creationId xmlns:a16="http://schemas.microsoft.com/office/drawing/2014/main" id="{E8FAAF63-D992-5318-350B-65DC28DF5359}"/>
                </a:ext>
              </a:extLst>
            </p:cNvPr>
            <p:cNvSpPr>
              <a:spLocks/>
            </p:cNvSpPr>
            <p:nvPr/>
          </p:nvSpPr>
          <p:spPr bwMode="auto">
            <a:xfrm>
              <a:off x="4950" y="2162"/>
              <a:ext cx="841" cy="563"/>
            </a:xfrm>
            <a:custGeom>
              <a:avLst/>
              <a:gdLst>
                <a:gd name="T0" fmla="*/ 44 w 841"/>
                <a:gd name="T1" fmla="*/ 528 h 563"/>
                <a:gd name="T2" fmla="*/ 130 w 841"/>
                <a:gd name="T3" fmla="*/ 461 h 563"/>
                <a:gd name="T4" fmla="*/ 211 w 841"/>
                <a:gd name="T5" fmla="*/ 400 h 563"/>
                <a:gd name="T6" fmla="*/ 288 w 841"/>
                <a:gd name="T7" fmla="*/ 342 h 563"/>
                <a:gd name="T8" fmla="*/ 358 w 841"/>
                <a:gd name="T9" fmla="*/ 291 h 563"/>
                <a:gd name="T10" fmla="*/ 426 w 841"/>
                <a:gd name="T11" fmla="*/ 243 h 563"/>
                <a:gd name="T12" fmla="*/ 487 w 841"/>
                <a:gd name="T13" fmla="*/ 199 h 563"/>
                <a:gd name="T14" fmla="*/ 543 w 841"/>
                <a:gd name="T15" fmla="*/ 159 h 563"/>
                <a:gd name="T16" fmla="*/ 594 w 841"/>
                <a:gd name="T17" fmla="*/ 124 h 563"/>
                <a:gd name="T18" fmla="*/ 642 w 841"/>
                <a:gd name="T19" fmla="*/ 94 h 563"/>
                <a:gd name="T20" fmla="*/ 682 w 841"/>
                <a:gd name="T21" fmla="*/ 67 h 563"/>
                <a:gd name="T22" fmla="*/ 719 w 841"/>
                <a:gd name="T23" fmla="*/ 44 h 563"/>
                <a:gd name="T24" fmla="*/ 751 w 841"/>
                <a:gd name="T25" fmla="*/ 27 h 563"/>
                <a:gd name="T26" fmla="*/ 778 w 841"/>
                <a:gd name="T27" fmla="*/ 14 h 563"/>
                <a:gd name="T28" fmla="*/ 801 w 841"/>
                <a:gd name="T29" fmla="*/ 6 h 563"/>
                <a:gd name="T30" fmla="*/ 819 w 841"/>
                <a:gd name="T31" fmla="*/ 0 h 563"/>
                <a:gd name="T32" fmla="*/ 834 w 841"/>
                <a:gd name="T33" fmla="*/ 2 h 563"/>
                <a:gd name="T34" fmla="*/ 840 w 841"/>
                <a:gd name="T35" fmla="*/ 10 h 563"/>
                <a:gd name="T36" fmla="*/ 838 w 841"/>
                <a:gd name="T37" fmla="*/ 19 h 563"/>
                <a:gd name="T38" fmla="*/ 834 w 841"/>
                <a:gd name="T39" fmla="*/ 35 h 563"/>
                <a:gd name="T40" fmla="*/ 824 w 841"/>
                <a:gd name="T41" fmla="*/ 56 h 563"/>
                <a:gd name="T42" fmla="*/ 809 w 841"/>
                <a:gd name="T43" fmla="*/ 79 h 563"/>
                <a:gd name="T44" fmla="*/ 790 w 841"/>
                <a:gd name="T45" fmla="*/ 107 h 563"/>
                <a:gd name="T46" fmla="*/ 765 w 841"/>
                <a:gd name="T47" fmla="*/ 142 h 563"/>
                <a:gd name="T48" fmla="*/ 734 w 841"/>
                <a:gd name="T49" fmla="*/ 178 h 563"/>
                <a:gd name="T50" fmla="*/ 700 w 841"/>
                <a:gd name="T51" fmla="*/ 220 h 563"/>
                <a:gd name="T52" fmla="*/ 661 w 841"/>
                <a:gd name="T53" fmla="*/ 266 h 563"/>
                <a:gd name="T54" fmla="*/ 615 w 841"/>
                <a:gd name="T55" fmla="*/ 315 h 563"/>
                <a:gd name="T56" fmla="*/ 567 w 841"/>
                <a:gd name="T57" fmla="*/ 371 h 563"/>
                <a:gd name="T58" fmla="*/ 512 w 841"/>
                <a:gd name="T59" fmla="*/ 430 h 563"/>
                <a:gd name="T60" fmla="*/ 452 w 841"/>
                <a:gd name="T61" fmla="*/ 493 h 563"/>
                <a:gd name="T62" fmla="*/ 389 w 841"/>
                <a:gd name="T63" fmla="*/ 562 h 5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841" h="563">
                  <a:moveTo>
                    <a:pt x="0" y="562"/>
                  </a:moveTo>
                  <a:lnTo>
                    <a:pt x="44" y="528"/>
                  </a:lnTo>
                  <a:lnTo>
                    <a:pt x="88" y="493"/>
                  </a:lnTo>
                  <a:lnTo>
                    <a:pt x="130" y="461"/>
                  </a:lnTo>
                  <a:lnTo>
                    <a:pt x="173" y="430"/>
                  </a:lnTo>
                  <a:lnTo>
                    <a:pt x="211" y="400"/>
                  </a:lnTo>
                  <a:lnTo>
                    <a:pt x="251" y="371"/>
                  </a:lnTo>
                  <a:lnTo>
                    <a:pt x="288" y="342"/>
                  </a:lnTo>
                  <a:lnTo>
                    <a:pt x="324" y="315"/>
                  </a:lnTo>
                  <a:lnTo>
                    <a:pt x="358" y="291"/>
                  </a:lnTo>
                  <a:lnTo>
                    <a:pt x="393" y="266"/>
                  </a:lnTo>
                  <a:lnTo>
                    <a:pt x="426" y="243"/>
                  </a:lnTo>
                  <a:lnTo>
                    <a:pt x="456" y="220"/>
                  </a:lnTo>
                  <a:lnTo>
                    <a:pt x="487" y="199"/>
                  </a:lnTo>
                  <a:lnTo>
                    <a:pt x="516" y="178"/>
                  </a:lnTo>
                  <a:lnTo>
                    <a:pt x="543" y="159"/>
                  </a:lnTo>
                  <a:lnTo>
                    <a:pt x="569" y="142"/>
                  </a:lnTo>
                  <a:lnTo>
                    <a:pt x="594" y="124"/>
                  </a:lnTo>
                  <a:lnTo>
                    <a:pt x="619" y="107"/>
                  </a:lnTo>
                  <a:lnTo>
                    <a:pt x="642" y="94"/>
                  </a:lnTo>
                  <a:lnTo>
                    <a:pt x="663" y="79"/>
                  </a:lnTo>
                  <a:lnTo>
                    <a:pt x="682" y="67"/>
                  </a:lnTo>
                  <a:lnTo>
                    <a:pt x="702" y="56"/>
                  </a:lnTo>
                  <a:lnTo>
                    <a:pt x="719" y="44"/>
                  </a:lnTo>
                  <a:lnTo>
                    <a:pt x="736" y="35"/>
                  </a:lnTo>
                  <a:lnTo>
                    <a:pt x="751" y="27"/>
                  </a:lnTo>
                  <a:lnTo>
                    <a:pt x="765" y="19"/>
                  </a:lnTo>
                  <a:lnTo>
                    <a:pt x="778" y="14"/>
                  </a:lnTo>
                  <a:lnTo>
                    <a:pt x="790" y="10"/>
                  </a:lnTo>
                  <a:lnTo>
                    <a:pt x="801" y="6"/>
                  </a:lnTo>
                  <a:lnTo>
                    <a:pt x="809" y="2"/>
                  </a:lnTo>
                  <a:lnTo>
                    <a:pt x="819" y="0"/>
                  </a:lnTo>
                  <a:lnTo>
                    <a:pt x="830" y="0"/>
                  </a:lnTo>
                  <a:lnTo>
                    <a:pt x="834" y="2"/>
                  </a:lnTo>
                  <a:lnTo>
                    <a:pt x="838" y="6"/>
                  </a:lnTo>
                  <a:lnTo>
                    <a:pt x="840" y="10"/>
                  </a:lnTo>
                  <a:lnTo>
                    <a:pt x="840" y="14"/>
                  </a:lnTo>
                  <a:lnTo>
                    <a:pt x="838" y="19"/>
                  </a:lnTo>
                  <a:lnTo>
                    <a:pt x="836" y="27"/>
                  </a:lnTo>
                  <a:lnTo>
                    <a:pt x="834" y="35"/>
                  </a:lnTo>
                  <a:lnTo>
                    <a:pt x="830" y="44"/>
                  </a:lnTo>
                  <a:lnTo>
                    <a:pt x="824" y="56"/>
                  </a:lnTo>
                  <a:lnTo>
                    <a:pt x="817" y="67"/>
                  </a:lnTo>
                  <a:lnTo>
                    <a:pt x="809" y="79"/>
                  </a:lnTo>
                  <a:lnTo>
                    <a:pt x="799" y="94"/>
                  </a:lnTo>
                  <a:lnTo>
                    <a:pt x="790" y="107"/>
                  </a:lnTo>
                  <a:lnTo>
                    <a:pt x="776" y="124"/>
                  </a:lnTo>
                  <a:lnTo>
                    <a:pt x="765" y="142"/>
                  </a:lnTo>
                  <a:lnTo>
                    <a:pt x="750" y="159"/>
                  </a:lnTo>
                  <a:lnTo>
                    <a:pt x="734" y="178"/>
                  </a:lnTo>
                  <a:lnTo>
                    <a:pt x="717" y="199"/>
                  </a:lnTo>
                  <a:lnTo>
                    <a:pt x="700" y="220"/>
                  </a:lnTo>
                  <a:lnTo>
                    <a:pt x="681" y="243"/>
                  </a:lnTo>
                  <a:lnTo>
                    <a:pt x="661" y="266"/>
                  </a:lnTo>
                  <a:lnTo>
                    <a:pt x="638" y="291"/>
                  </a:lnTo>
                  <a:lnTo>
                    <a:pt x="615" y="315"/>
                  </a:lnTo>
                  <a:lnTo>
                    <a:pt x="592" y="342"/>
                  </a:lnTo>
                  <a:lnTo>
                    <a:pt x="567" y="371"/>
                  </a:lnTo>
                  <a:lnTo>
                    <a:pt x="541" y="400"/>
                  </a:lnTo>
                  <a:lnTo>
                    <a:pt x="512" y="430"/>
                  </a:lnTo>
                  <a:lnTo>
                    <a:pt x="483" y="461"/>
                  </a:lnTo>
                  <a:lnTo>
                    <a:pt x="452" y="493"/>
                  </a:lnTo>
                  <a:lnTo>
                    <a:pt x="422" y="528"/>
                  </a:lnTo>
                  <a:lnTo>
                    <a:pt x="389" y="562"/>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54314" name="Freeform 1066">
              <a:extLst>
                <a:ext uri="{FF2B5EF4-FFF2-40B4-BE49-F238E27FC236}">
                  <a16:creationId xmlns:a16="http://schemas.microsoft.com/office/drawing/2014/main" id="{97D94719-146F-A4A5-948A-5F18FF2D18AF}"/>
                </a:ext>
              </a:extLst>
            </p:cNvPr>
            <p:cNvSpPr>
              <a:spLocks/>
            </p:cNvSpPr>
            <p:nvPr/>
          </p:nvSpPr>
          <p:spPr bwMode="auto">
            <a:xfrm>
              <a:off x="4927" y="2034"/>
              <a:ext cx="988" cy="691"/>
            </a:xfrm>
            <a:custGeom>
              <a:avLst/>
              <a:gdLst>
                <a:gd name="T0" fmla="*/ 52 w 988"/>
                <a:gd name="T1" fmla="*/ 648 h 691"/>
                <a:gd name="T2" fmla="*/ 153 w 988"/>
                <a:gd name="T3" fmla="*/ 566 h 691"/>
                <a:gd name="T4" fmla="*/ 247 w 988"/>
                <a:gd name="T5" fmla="*/ 491 h 691"/>
                <a:gd name="T6" fmla="*/ 337 w 988"/>
                <a:gd name="T7" fmla="*/ 421 h 691"/>
                <a:gd name="T8" fmla="*/ 422 w 988"/>
                <a:gd name="T9" fmla="*/ 356 h 691"/>
                <a:gd name="T10" fmla="*/ 498 w 988"/>
                <a:gd name="T11" fmla="*/ 296 h 691"/>
                <a:gd name="T12" fmla="*/ 571 w 988"/>
                <a:gd name="T13" fmla="*/ 243 h 691"/>
                <a:gd name="T14" fmla="*/ 636 w 988"/>
                <a:gd name="T15" fmla="*/ 195 h 691"/>
                <a:gd name="T16" fmla="*/ 698 w 988"/>
                <a:gd name="T17" fmla="*/ 151 h 691"/>
                <a:gd name="T18" fmla="*/ 751 w 988"/>
                <a:gd name="T19" fmla="*/ 115 h 691"/>
                <a:gd name="T20" fmla="*/ 801 w 988"/>
                <a:gd name="T21" fmla="*/ 82 h 691"/>
                <a:gd name="T22" fmla="*/ 843 w 988"/>
                <a:gd name="T23" fmla="*/ 56 h 691"/>
                <a:gd name="T24" fmla="*/ 882 w 988"/>
                <a:gd name="T25" fmla="*/ 33 h 691"/>
                <a:gd name="T26" fmla="*/ 914 w 988"/>
                <a:gd name="T27" fmla="*/ 17 h 691"/>
                <a:gd name="T28" fmla="*/ 939 w 988"/>
                <a:gd name="T29" fmla="*/ 6 h 691"/>
                <a:gd name="T30" fmla="*/ 960 w 988"/>
                <a:gd name="T31" fmla="*/ 0 h 691"/>
                <a:gd name="T32" fmla="*/ 980 w 988"/>
                <a:gd name="T33" fmla="*/ 2 h 691"/>
                <a:gd name="T34" fmla="*/ 985 w 988"/>
                <a:gd name="T35" fmla="*/ 12 h 691"/>
                <a:gd name="T36" fmla="*/ 985 w 988"/>
                <a:gd name="T37" fmla="*/ 25 h 691"/>
                <a:gd name="T38" fmla="*/ 980 w 988"/>
                <a:gd name="T39" fmla="*/ 44 h 691"/>
                <a:gd name="T40" fmla="*/ 970 w 988"/>
                <a:gd name="T41" fmla="*/ 67 h 691"/>
                <a:gd name="T42" fmla="*/ 953 w 988"/>
                <a:gd name="T43" fmla="*/ 98 h 691"/>
                <a:gd name="T44" fmla="*/ 930 w 988"/>
                <a:gd name="T45" fmla="*/ 132 h 691"/>
                <a:gd name="T46" fmla="*/ 901 w 988"/>
                <a:gd name="T47" fmla="*/ 172 h 691"/>
                <a:gd name="T48" fmla="*/ 866 w 988"/>
                <a:gd name="T49" fmla="*/ 218 h 691"/>
                <a:gd name="T50" fmla="*/ 826 w 988"/>
                <a:gd name="T51" fmla="*/ 270 h 691"/>
                <a:gd name="T52" fmla="*/ 780 w 988"/>
                <a:gd name="T53" fmla="*/ 327 h 691"/>
                <a:gd name="T54" fmla="*/ 728 w 988"/>
                <a:gd name="T55" fmla="*/ 388 h 691"/>
                <a:gd name="T56" fmla="*/ 673 w 988"/>
                <a:gd name="T57" fmla="*/ 455 h 691"/>
                <a:gd name="T58" fmla="*/ 610 w 988"/>
                <a:gd name="T59" fmla="*/ 528 h 691"/>
                <a:gd name="T60" fmla="*/ 541 w 988"/>
                <a:gd name="T61" fmla="*/ 606 h 691"/>
                <a:gd name="T62" fmla="*/ 466 w 988"/>
                <a:gd name="T63" fmla="*/ 690 h 6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988" h="691">
                  <a:moveTo>
                    <a:pt x="0" y="690"/>
                  </a:moveTo>
                  <a:lnTo>
                    <a:pt x="52" y="648"/>
                  </a:lnTo>
                  <a:lnTo>
                    <a:pt x="104" y="606"/>
                  </a:lnTo>
                  <a:lnTo>
                    <a:pt x="153" y="566"/>
                  </a:lnTo>
                  <a:lnTo>
                    <a:pt x="201" y="528"/>
                  </a:lnTo>
                  <a:lnTo>
                    <a:pt x="247" y="491"/>
                  </a:lnTo>
                  <a:lnTo>
                    <a:pt x="293" y="455"/>
                  </a:lnTo>
                  <a:lnTo>
                    <a:pt x="337" y="421"/>
                  </a:lnTo>
                  <a:lnTo>
                    <a:pt x="380" y="388"/>
                  </a:lnTo>
                  <a:lnTo>
                    <a:pt x="422" y="356"/>
                  </a:lnTo>
                  <a:lnTo>
                    <a:pt x="460" y="327"/>
                  </a:lnTo>
                  <a:lnTo>
                    <a:pt x="498" y="296"/>
                  </a:lnTo>
                  <a:lnTo>
                    <a:pt x="535" y="270"/>
                  </a:lnTo>
                  <a:lnTo>
                    <a:pt x="571" y="243"/>
                  </a:lnTo>
                  <a:lnTo>
                    <a:pt x="604" y="218"/>
                  </a:lnTo>
                  <a:lnTo>
                    <a:pt x="636" y="195"/>
                  </a:lnTo>
                  <a:lnTo>
                    <a:pt x="667" y="172"/>
                  </a:lnTo>
                  <a:lnTo>
                    <a:pt x="698" y="151"/>
                  </a:lnTo>
                  <a:lnTo>
                    <a:pt x="725" y="132"/>
                  </a:lnTo>
                  <a:lnTo>
                    <a:pt x="751" y="115"/>
                  </a:lnTo>
                  <a:lnTo>
                    <a:pt x="778" y="98"/>
                  </a:lnTo>
                  <a:lnTo>
                    <a:pt x="801" y="82"/>
                  </a:lnTo>
                  <a:lnTo>
                    <a:pt x="824" y="67"/>
                  </a:lnTo>
                  <a:lnTo>
                    <a:pt x="843" y="56"/>
                  </a:lnTo>
                  <a:lnTo>
                    <a:pt x="865" y="44"/>
                  </a:lnTo>
                  <a:lnTo>
                    <a:pt x="882" y="33"/>
                  </a:lnTo>
                  <a:lnTo>
                    <a:pt x="899" y="25"/>
                  </a:lnTo>
                  <a:lnTo>
                    <a:pt x="914" y="17"/>
                  </a:lnTo>
                  <a:lnTo>
                    <a:pt x="928" y="12"/>
                  </a:lnTo>
                  <a:lnTo>
                    <a:pt x="939" y="6"/>
                  </a:lnTo>
                  <a:lnTo>
                    <a:pt x="951" y="2"/>
                  </a:lnTo>
                  <a:lnTo>
                    <a:pt x="960" y="0"/>
                  </a:lnTo>
                  <a:lnTo>
                    <a:pt x="974" y="0"/>
                  </a:lnTo>
                  <a:lnTo>
                    <a:pt x="980" y="2"/>
                  </a:lnTo>
                  <a:lnTo>
                    <a:pt x="983" y="6"/>
                  </a:lnTo>
                  <a:lnTo>
                    <a:pt x="985" y="12"/>
                  </a:lnTo>
                  <a:lnTo>
                    <a:pt x="987" y="17"/>
                  </a:lnTo>
                  <a:lnTo>
                    <a:pt x="985" y="25"/>
                  </a:lnTo>
                  <a:lnTo>
                    <a:pt x="983" y="33"/>
                  </a:lnTo>
                  <a:lnTo>
                    <a:pt x="980" y="44"/>
                  </a:lnTo>
                  <a:lnTo>
                    <a:pt x="976" y="56"/>
                  </a:lnTo>
                  <a:lnTo>
                    <a:pt x="970" y="67"/>
                  </a:lnTo>
                  <a:lnTo>
                    <a:pt x="960" y="82"/>
                  </a:lnTo>
                  <a:lnTo>
                    <a:pt x="953" y="98"/>
                  </a:lnTo>
                  <a:lnTo>
                    <a:pt x="941" y="115"/>
                  </a:lnTo>
                  <a:lnTo>
                    <a:pt x="930" y="132"/>
                  </a:lnTo>
                  <a:lnTo>
                    <a:pt x="916" y="151"/>
                  </a:lnTo>
                  <a:lnTo>
                    <a:pt x="901" y="172"/>
                  </a:lnTo>
                  <a:lnTo>
                    <a:pt x="884" y="195"/>
                  </a:lnTo>
                  <a:lnTo>
                    <a:pt x="866" y="218"/>
                  </a:lnTo>
                  <a:lnTo>
                    <a:pt x="847" y="243"/>
                  </a:lnTo>
                  <a:lnTo>
                    <a:pt x="826" y="270"/>
                  </a:lnTo>
                  <a:lnTo>
                    <a:pt x="805" y="296"/>
                  </a:lnTo>
                  <a:lnTo>
                    <a:pt x="780" y="327"/>
                  </a:lnTo>
                  <a:lnTo>
                    <a:pt x="755" y="356"/>
                  </a:lnTo>
                  <a:lnTo>
                    <a:pt x="728" y="388"/>
                  </a:lnTo>
                  <a:lnTo>
                    <a:pt x="702" y="421"/>
                  </a:lnTo>
                  <a:lnTo>
                    <a:pt x="673" y="455"/>
                  </a:lnTo>
                  <a:lnTo>
                    <a:pt x="640" y="491"/>
                  </a:lnTo>
                  <a:lnTo>
                    <a:pt x="610" y="528"/>
                  </a:lnTo>
                  <a:lnTo>
                    <a:pt x="575" y="566"/>
                  </a:lnTo>
                  <a:lnTo>
                    <a:pt x="541" y="606"/>
                  </a:lnTo>
                  <a:lnTo>
                    <a:pt x="504" y="648"/>
                  </a:lnTo>
                  <a:lnTo>
                    <a:pt x="466" y="690"/>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54315" name="Freeform 1067">
              <a:extLst>
                <a:ext uri="{FF2B5EF4-FFF2-40B4-BE49-F238E27FC236}">
                  <a16:creationId xmlns:a16="http://schemas.microsoft.com/office/drawing/2014/main" id="{A7FB02FA-4C37-92BF-C68D-D919B5B56FB6}"/>
                </a:ext>
              </a:extLst>
            </p:cNvPr>
            <p:cNvSpPr>
              <a:spLocks/>
            </p:cNvSpPr>
            <p:nvPr/>
          </p:nvSpPr>
          <p:spPr bwMode="auto">
            <a:xfrm>
              <a:off x="5073" y="1851"/>
              <a:ext cx="1032" cy="734"/>
            </a:xfrm>
            <a:custGeom>
              <a:avLst/>
              <a:gdLst>
                <a:gd name="T0" fmla="*/ 0 w 1032"/>
                <a:gd name="T1" fmla="*/ 733 h 734"/>
                <a:gd name="T2" fmla="*/ 412 w 1032"/>
                <a:gd name="T3" fmla="*/ 733 h 734"/>
                <a:gd name="T4" fmla="*/ 1031 w 1032"/>
                <a:gd name="T5" fmla="*/ 0 h 734"/>
                <a:gd name="T6" fmla="*/ 776 w 1032"/>
                <a:gd name="T7" fmla="*/ 0 h 734"/>
                <a:gd name="T8" fmla="*/ 0 w 1032"/>
                <a:gd name="T9" fmla="*/ 733 h 7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2" h="734">
                  <a:moveTo>
                    <a:pt x="0" y="733"/>
                  </a:moveTo>
                  <a:lnTo>
                    <a:pt x="412" y="733"/>
                  </a:lnTo>
                  <a:lnTo>
                    <a:pt x="1031" y="0"/>
                  </a:lnTo>
                  <a:lnTo>
                    <a:pt x="776" y="0"/>
                  </a:lnTo>
                  <a:lnTo>
                    <a:pt x="0" y="733"/>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54316" name="Rectangle 1068">
              <a:extLst>
                <a:ext uri="{FF2B5EF4-FFF2-40B4-BE49-F238E27FC236}">
                  <a16:creationId xmlns:a16="http://schemas.microsoft.com/office/drawing/2014/main" id="{ADBE3404-9978-EC9F-674E-074C4EA4E7F1}"/>
                </a:ext>
              </a:extLst>
            </p:cNvPr>
            <p:cNvSpPr>
              <a:spLocks noChangeArrowheads="1"/>
            </p:cNvSpPr>
            <p:nvPr/>
          </p:nvSpPr>
          <p:spPr bwMode="auto">
            <a:xfrm>
              <a:off x="5077" y="2588"/>
              <a:ext cx="400" cy="136"/>
            </a:xfrm>
            <a:prstGeom prst="rect">
              <a:avLst/>
            </a:prstGeom>
            <a:solidFill>
              <a:srgbClr val="FDE3BA"/>
            </a:solidFill>
            <a:ln w="12700">
              <a:solidFill>
                <a:schemeClr val="tx1"/>
              </a:solidFill>
              <a:miter lim="800000"/>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54317" name="Oval 1069">
              <a:extLst>
                <a:ext uri="{FF2B5EF4-FFF2-40B4-BE49-F238E27FC236}">
                  <a16:creationId xmlns:a16="http://schemas.microsoft.com/office/drawing/2014/main" id="{5B414944-BD44-E88F-606F-5FE878C03651}"/>
                </a:ext>
              </a:extLst>
            </p:cNvPr>
            <p:cNvSpPr>
              <a:spLocks noChangeArrowheads="1"/>
            </p:cNvSpPr>
            <p:nvPr/>
          </p:nvSpPr>
          <p:spPr bwMode="auto">
            <a:xfrm>
              <a:off x="5314" y="2610"/>
              <a:ext cx="75" cy="70"/>
            </a:xfrm>
            <a:prstGeom prst="ellipse">
              <a:avLst/>
            </a:prstGeom>
            <a:solidFill>
              <a:srgbClr val="FDE3BA"/>
            </a:solidFill>
            <a:ln w="12700">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54318" name="Arc 1070">
              <a:extLst>
                <a:ext uri="{FF2B5EF4-FFF2-40B4-BE49-F238E27FC236}">
                  <a16:creationId xmlns:a16="http://schemas.microsoft.com/office/drawing/2014/main" id="{04C11C85-1BE5-6990-047B-17ED80B00F17}"/>
                </a:ext>
              </a:extLst>
            </p:cNvPr>
            <p:cNvSpPr>
              <a:spLocks/>
            </p:cNvSpPr>
            <p:nvPr/>
          </p:nvSpPr>
          <p:spPr bwMode="auto">
            <a:xfrm>
              <a:off x="5229" y="2584"/>
              <a:ext cx="124" cy="138"/>
            </a:xfrm>
            <a:custGeom>
              <a:avLst/>
              <a:gdLst>
                <a:gd name="T0" fmla="*/ 0 w 21600"/>
                <a:gd name="T1" fmla="*/ 0 h 26088"/>
                <a:gd name="T2" fmla="*/ 0 w 21600"/>
                <a:gd name="T3" fmla="*/ 0 h 26088"/>
                <a:gd name="T4" fmla="*/ 0 w 21600"/>
                <a:gd name="T5" fmla="*/ 0 h 26088"/>
                <a:gd name="T6" fmla="*/ 0 60000 65536"/>
                <a:gd name="T7" fmla="*/ 0 60000 65536"/>
                <a:gd name="T8" fmla="*/ 0 60000 65536"/>
              </a:gdLst>
              <a:ahLst/>
              <a:cxnLst>
                <a:cxn ang="T6">
                  <a:pos x="T0" y="T1"/>
                </a:cxn>
                <a:cxn ang="T7">
                  <a:pos x="T2" y="T3"/>
                </a:cxn>
                <a:cxn ang="T8">
                  <a:pos x="T4" y="T5"/>
                </a:cxn>
              </a:cxnLst>
              <a:rect l="0" t="0" r="r" b="b"/>
              <a:pathLst>
                <a:path w="21600" h="26088" fill="none" extrusionOk="0">
                  <a:moveTo>
                    <a:pt x="6177" y="26087"/>
                  </a:moveTo>
                  <a:cubicBezTo>
                    <a:pt x="2217" y="22049"/>
                    <a:pt x="0" y="16620"/>
                    <a:pt x="0" y="10965"/>
                  </a:cubicBezTo>
                  <a:cubicBezTo>
                    <a:pt x="0" y="7108"/>
                    <a:pt x="1032" y="3322"/>
                    <a:pt x="2990" y="0"/>
                  </a:cubicBezTo>
                </a:path>
                <a:path w="21600" h="26088" stroke="0" extrusionOk="0">
                  <a:moveTo>
                    <a:pt x="6177" y="26087"/>
                  </a:moveTo>
                  <a:cubicBezTo>
                    <a:pt x="2217" y="22049"/>
                    <a:pt x="0" y="16620"/>
                    <a:pt x="0" y="10965"/>
                  </a:cubicBezTo>
                  <a:cubicBezTo>
                    <a:pt x="0" y="7108"/>
                    <a:pt x="1032" y="3322"/>
                    <a:pt x="2990" y="0"/>
                  </a:cubicBezTo>
                  <a:lnTo>
                    <a:pt x="21600" y="10965"/>
                  </a:lnTo>
                  <a:lnTo>
                    <a:pt x="6177" y="26087"/>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319" name="Arc 1071">
              <a:extLst>
                <a:ext uri="{FF2B5EF4-FFF2-40B4-BE49-F238E27FC236}">
                  <a16:creationId xmlns:a16="http://schemas.microsoft.com/office/drawing/2014/main" id="{D8B5204D-238E-F9F6-4338-7121D79A3D49}"/>
                </a:ext>
              </a:extLst>
            </p:cNvPr>
            <p:cNvSpPr>
              <a:spLocks/>
            </p:cNvSpPr>
            <p:nvPr/>
          </p:nvSpPr>
          <p:spPr bwMode="auto">
            <a:xfrm>
              <a:off x="5352" y="2586"/>
              <a:ext cx="124" cy="140"/>
            </a:xfrm>
            <a:custGeom>
              <a:avLst/>
              <a:gdLst>
                <a:gd name="T0" fmla="*/ 0 w 21600"/>
                <a:gd name="T1" fmla="*/ 0 h 23441"/>
                <a:gd name="T2" fmla="*/ 0 w 21600"/>
                <a:gd name="T3" fmla="*/ 0 h 23441"/>
                <a:gd name="T4" fmla="*/ 0 w 21600"/>
                <a:gd name="T5" fmla="*/ 0 h 23441"/>
                <a:gd name="T6" fmla="*/ 0 60000 65536"/>
                <a:gd name="T7" fmla="*/ 0 60000 65536"/>
                <a:gd name="T8" fmla="*/ 0 60000 65536"/>
              </a:gdLst>
              <a:ahLst/>
              <a:cxnLst>
                <a:cxn ang="T6">
                  <a:pos x="T0" y="T1"/>
                </a:cxn>
                <a:cxn ang="T7">
                  <a:pos x="T2" y="T3"/>
                </a:cxn>
                <a:cxn ang="T8">
                  <a:pos x="T4" y="T5"/>
                </a:cxn>
              </a:cxnLst>
              <a:rect l="0" t="0" r="r" b="b"/>
              <a:pathLst>
                <a:path w="21600" h="23441" fill="none" extrusionOk="0">
                  <a:moveTo>
                    <a:pt x="18105" y="-1"/>
                  </a:moveTo>
                  <a:cubicBezTo>
                    <a:pt x="20385" y="3505"/>
                    <a:pt x="21600" y="7597"/>
                    <a:pt x="21600" y="11780"/>
                  </a:cubicBezTo>
                  <a:cubicBezTo>
                    <a:pt x="21600" y="15913"/>
                    <a:pt x="20413" y="19961"/>
                    <a:pt x="18181" y="23440"/>
                  </a:cubicBezTo>
                </a:path>
                <a:path w="21600" h="23441" stroke="0" extrusionOk="0">
                  <a:moveTo>
                    <a:pt x="18105" y="-1"/>
                  </a:moveTo>
                  <a:cubicBezTo>
                    <a:pt x="20385" y="3505"/>
                    <a:pt x="21600" y="7597"/>
                    <a:pt x="21600" y="11780"/>
                  </a:cubicBezTo>
                  <a:cubicBezTo>
                    <a:pt x="21600" y="15913"/>
                    <a:pt x="20413" y="19961"/>
                    <a:pt x="18181" y="23440"/>
                  </a:cubicBezTo>
                  <a:lnTo>
                    <a:pt x="0" y="11780"/>
                  </a:lnTo>
                  <a:lnTo>
                    <a:pt x="18105" y="-1"/>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320" name="Arc 1072">
              <a:extLst>
                <a:ext uri="{FF2B5EF4-FFF2-40B4-BE49-F238E27FC236}">
                  <a16:creationId xmlns:a16="http://schemas.microsoft.com/office/drawing/2014/main" id="{B138C9D5-E476-A0B6-CC7D-F4563A6B0A93}"/>
                </a:ext>
              </a:extLst>
            </p:cNvPr>
            <p:cNvSpPr>
              <a:spLocks/>
            </p:cNvSpPr>
            <p:nvPr/>
          </p:nvSpPr>
          <p:spPr bwMode="auto">
            <a:xfrm>
              <a:off x="5273" y="2592"/>
              <a:ext cx="80" cy="128"/>
            </a:xfrm>
            <a:custGeom>
              <a:avLst/>
              <a:gdLst>
                <a:gd name="T0" fmla="*/ 0 w 21600"/>
                <a:gd name="T1" fmla="*/ 0 h 36180"/>
                <a:gd name="T2" fmla="*/ 0 w 21600"/>
                <a:gd name="T3" fmla="*/ 0 h 36180"/>
                <a:gd name="T4" fmla="*/ 0 w 21600"/>
                <a:gd name="T5" fmla="*/ 0 h 36180"/>
                <a:gd name="T6" fmla="*/ 0 60000 65536"/>
                <a:gd name="T7" fmla="*/ 0 60000 65536"/>
                <a:gd name="T8" fmla="*/ 0 60000 65536"/>
              </a:gdLst>
              <a:ahLst/>
              <a:cxnLst>
                <a:cxn ang="T6">
                  <a:pos x="T0" y="T1"/>
                </a:cxn>
                <a:cxn ang="T7">
                  <a:pos x="T2" y="T3"/>
                </a:cxn>
                <a:cxn ang="T8">
                  <a:pos x="T4" y="T5"/>
                </a:cxn>
              </a:cxnLst>
              <a:rect l="0" t="0" r="r" b="b"/>
              <a:pathLst>
                <a:path w="21600" h="36180" fill="none" extrusionOk="0">
                  <a:moveTo>
                    <a:pt x="16093" y="36180"/>
                  </a:moveTo>
                  <a:cubicBezTo>
                    <a:pt x="6609" y="33680"/>
                    <a:pt x="0" y="25102"/>
                    <a:pt x="0" y="15294"/>
                  </a:cubicBezTo>
                  <a:cubicBezTo>
                    <a:pt x="0" y="9555"/>
                    <a:pt x="2283" y="4052"/>
                    <a:pt x="6347" y="0"/>
                  </a:cubicBezTo>
                </a:path>
                <a:path w="21600" h="36180" stroke="0" extrusionOk="0">
                  <a:moveTo>
                    <a:pt x="16093" y="36180"/>
                  </a:moveTo>
                  <a:cubicBezTo>
                    <a:pt x="6609" y="33680"/>
                    <a:pt x="0" y="25102"/>
                    <a:pt x="0" y="15294"/>
                  </a:cubicBezTo>
                  <a:cubicBezTo>
                    <a:pt x="0" y="9555"/>
                    <a:pt x="2283" y="4052"/>
                    <a:pt x="6347" y="0"/>
                  </a:cubicBezTo>
                  <a:lnTo>
                    <a:pt x="21600" y="15294"/>
                  </a:lnTo>
                  <a:lnTo>
                    <a:pt x="16093" y="36180"/>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321" name="Arc 1073">
              <a:extLst>
                <a:ext uri="{FF2B5EF4-FFF2-40B4-BE49-F238E27FC236}">
                  <a16:creationId xmlns:a16="http://schemas.microsoft.com/office/drawing/2014/main" id="{8A86D421-7571-8E76-1441-56885896294A}"/>
                </a:ext>
              </a:extLst>
            </p:cNvPr>
            <p:cNvSpPr>
              <a:spLocks/>
            </p:cNvSpPr>
            <p:nvPr/>
          </p:nvSpPr>
          <p:spPr bwMode="auto">
            <a:xfrm>
              <a:off x="5352" y="2592"/>
              <a:ext cx="80" cy="129"/>
            </a:xfrm>
            <a:custGeom>
              <a:avLst/>
              <a:gdLst>
                <a:gd name="T0" fmla="*/ 0 w 21600"/>
                <a:gd name="T1" fmla="*/ 0 h 36315"/>
                <a:gd name="T2" fmla="*/ 0 w 21600"/>
                <a:gd name="T3" fmla="*/ 0 h 36315"/>
                <a:gd name="T4" fmla="*/ 0 w 21600"/>
                <a:gd name="T5" fmla="*/ 0 h 36315"/>
                <a:gd name="T6" fmla="*/ 0 60000 65536"/>
                <a:gd name="T7" fmla="*/ 0 60000 65536"/>
                <a:gd name="T8" fmla="*/ 0 60000 65536"/>
              </a:gdLst>
              <a:ahLst/>
              <a:cxnLst>
                <a:cxn ang="T6">
                  <a:pos x="T0" y="T1"/>
                </a:cxn>
                <a:cxn ang="T7">
                  <a:pos x="T2" y="T3"/>
                </a:cxn>
                <a:cxn ang="T8">
                  <a:pos x="T4" y="T5"/>
                </a:cxn>
              </a:cxnLst>
              <a:rect l="0" t="0" r="r" b="b"/>
              <a:pathLst>
                <a:path w="21600" h="36315" fill="none" extrusionOk="0">
                  <a:moveTo>
                    <a:pt x="15116" y="0"/>
                  </a:moveTo>
                  <a:cubicBezTo>
                    <a:pt x="19263" y="4063"/>
                    <a:pt x="21600" y="9623"/>
                    <a:pt x="21600" y="15429"/>
                  </a:cubicBezTo>
                  <a:cubicBezTo>
                    <a:pt x="21600" y="25237"/>
                    <a:pt x="14990" y="33815"/>
                    <a:pt x="5506" y="36315"/>
                  </a:cubicBezTo>
                </a:path>
                <a:path w="21600" h="36315" stroke="0" extrusionOk="0">
                  <a:moveTo>
                    <a:pt x="15116" y="0"/>
                  </a:moveTo>
                  <a:cubicBezTo>
                    <a:pt x="19263" y="4063"/>
                    <a:pt x="21600" y="9623"/>
                    <a:pt x="21600" y="15429"/>
                  </a:cubicBezTo>
                  <a:cubicBezTo>
                    <a:pt x="21600" y="25237"/>
                    <a:pt x="14990" y="33815"/>
                    <a:pt x="5506" y="36315"/>
                  </a:cubicBezTo>
                  <a:lnTo>
                    <a:pt x="0" y="15429"/>
                  </a:lnTo>
                  <a:lnTo>
                    <a:pt x="15116" y="0"/>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322" name="Arc 1074">
              <a:extLst>
                <a:ext uri="{FF2B5EF4-FFF2-40B4-BE49-F238E27FC236}">
                  <a16:creationId xmlns:a16="http://schemas.microsoft.com/office/drawing/2014/main" id="{7843A62D-4ACA-B3FE-EBDB-6BA85312D8F2}"/>
                </a:ext>
              </a:extLst>
            </p:cNvPr>
            <p:cNvSpPr>
              <a:spLocks/>
            </p:cNvSpPr>
            <p:nvPr/>
          </p:nvSpPr>
          <p:spPr bwMode="auto">
            <a:xfrm>
              <a:off x="5187" y="2588"/>
              <a:ext cx="167" cy="136"/>
            </a:xfrm>
            <a:custGeom>
              <a:avLst/>
              <a:gdLst>
                <a:gd name="T0" fmla="*/ 0 w 21600"/>
                <a:gd name="T1" fmla="*/ 0 h 19688"/>
                <a:gd name="T2" fmla="*/ 0 w 21600"/>
                <a:gd name="T3" fmla="*/ 0 h 19688"/>
                <a:gd name="T4" fmla="*/ 0 w 21600"/>
                <a:gd name="T5" fmla="*/ 0 h 19688"/>
                <a:gd name="T6" fmla="*/ 0 60000 65536"/>
                <a:gd name="T7" fmla="*/ 0 60000 65536"/>
                <a:gd name="T8" fmla="*/ 0 60000 65536"/>
              </a:gdLst>
              <a:ahLst/>
              <a:cxnLst>
                <a:cxn ang="T6">
                  <a:pos x="T0" y="T1"/>
                </a:cxn>
                <a:cxn ang="T7">
                  <a:pos x="T2" y="T3"/>
                </a:cxn>
                <a:cxn ang="T8">
                  <a:pos x="T4" y="T5"/>
                </a:cxn>
              </a:cxnLst>
              <a:rect l="0" t="0" r="r" b="b"/>
              <a:pathLst>
                <a:path w="21600" h="19688" fill="none" extrusionOk="0">
                  <a:moveTo>
                    <a:pt x="3614" y="19687"/>
                  </a:moveTo>
                  <a:cubicBezTo>
                    <a:pt x="1257" y="16144"/>
                    <a:pt x="0" y="11982"/>
                    <a:pt x="0" y="7727"/>
                  </a:cubicBezTo>
                  <a:cubicBezTo>
                    <a:pt x="0" y="5085"/>
                    <a:pt x="484" y="2466"/>
                    <a:pt x="1429" y="0"/>
                  </a:cubicBezTo>
                </a:path>
                <a:path w="21600" h="19688" stroke="0" extrusionOk="0">
                  <a:moveTo>
                    <a:pt x="3614" y="19687"/>
                  </a:moveTo>
                  <a:cubicBezTo>
                    <a:pt x="1257" y="16144"/>
                    <a:pt x="0" y="11982"/>
                    <a:pt x="0" y="7727"/>
                  </a:cubicBezTo>
                  <a:cubicBezTo>
                    <a:pt x="0" y="5085"/>
                    <a:pt x="484" y="2466"/>
                    <a:pt x="1429" y="0"/>
                  </a:cubicBezTo>
                  <a:lnTo>
                    <a:pt x="21600" y="7727"/>
                  </a:lnTo>
                  <a:lnTo>
                    <a:pt x="3614" y="19687"/>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323" name="Arc 1075">
              <a:extLst>
                <a:ext uri="{FF2B5EF4-FFF2-40B4-BE49-F238E27FC236}">
                  <a16:creationId xmlns:a16="http://schemas.microsoft.com/office/drawing/2014/main" id="{28B4BF99-DA19-7D45-6506-8BD91E3B55C6}"/>
                </a:ext>
              </a:extLst>
            </p:cNvPr>
            <p:cNvSpPr>
              <a:spLocks/>
            </p:cNvSpPr>
            <p:nvPr/>
          </p:nvSpPr>
          <p:spPr bwMode="auto">
            <a:xfrm>
              <a:off x="5143" y="2580"/>
              <a:ext cx="210" cy="146"/>
            </a:xfrm>
            <a:custGeom>
              <a:avLst/>
              <a:gdLst>
                <a:gd name="T0" fmla="*/ 0 w 21600"/>
                <a:gd name="T1" fmla="*/ 0 h 15548"/>
                <a:gd name="T2" fmla="*/ 0 w 21600"/>
                <a:gd name="T3" fmla="*/ 0 h 15548"/>
                <a:gd name="T4" fmla="*/ 0 w 21600"/>
                <a:gd name="T5" fmla="*/ 0 h 15548"/>
                <a:gd name="T6" fmla="*/ 0 60000 65536"/>
                <a:gd name="T7" fmla="*/ 0 60000 65536"/>
                <a:gd name="T8" fmla="*/ 0 60000 65536"/>
              </a:gdLst>
              <a:ahLst/>
              <a:cxnLst>
                <a:cxn ang="T6">
                  <a:pos x="T0" y="T1"/>
                </a:cxn>
                <a:cxn ang="T7">
                  <a:pos x="T2" y="T3"/>
                </a:cxn>
                <a:cxn ang="T8">
                  <a:pos x="T4" y="T5"/>
                </a:cxn>
              </a:cxnLst>
              <a:rect l="0" t="0" r="r" b="b"/>
              <a:pathLst>
                <a:path w="21600" h="15548" fill="none" extrusionOk="0">
                  <a:moveTo>
                    <a:pt x="1826" y="15548"/>
                  </a:moveTo>
                  <a:cubicBezTo>
                    <a:pt x="622" y="12807"/>
                    <a:pt x="0" y="9847"/>
                    <a:pt x="0" y="6854"/>
                  </a:cubicBezTo>
                  <a:cubicBezTo>
                    <a:pt x="0" y="4524"/>
                    <a:pt x="376" y="2209"/>
                    <a:pt x="1116" y="0"/>
                  </a:cubicBezTo>
                </a:path>
                <a:path w="21600" h="15548" stroke="0" extrusionOk="0">
                  <a:moveTo>
                    <a:pt x="1826" y="15548"/>
                  </a:moveTo>
                  <a:cubicBezTo>
                    <a:pt x="622" y="12807"/>
                    <a:pt x="0" y="9847"/>
                    <a:pt x="0" y="6854"/>
                  </a:cubicBezTo>
                  <a:cubicBezTo>
                    <a:pt x="0" y="4524"/>
                    <a:pt x="376" y="2209"/>
                    <a:pt x="1116" y="0"/>
                  </a:cubicBezTo>
                  <a:lnTo>
                    <a:pt x="21600" y="6854"/>
                  </a:lnTo>
                  <a:lnTo>
                    <a:pt x="1826" y="15548"/>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324" name="Arc 1076">
              <a:extLst>
                <a:ext uri="{FF2B5EF4-FFF2-40B4-BE49-F238E27FC236}">
                  <a16:creationId xmlns:a16="http://schemas.microsoft.com/office/drawing/2014/main" id="{57E63CDA-2A8E-0677-C39C-2107A1393819}"/>
                </a:ext>
              </a:extLst>
            </p:cNvPr>
            <p:cNvSpPr>
              <a:spLocks/>
            </p:cNvSpPr>
            <p:nvPr/>
          </p:nvSpPr>
          <p:spPr bwMode="auto">
            <a:xfrm>
              <a:off x="5101" y="2585"/>
              <a:ext cx="253" cy="144"/>
            </a:xfrm>
            <a:custGeom>
              <a:avLst/>
              <a:gdLst>
                <a:gd name="T0" fmla="*/ 0 w 21600"/>
                <a:gd name="T1" fmla="*/ 0 h 12631"/>
                <a:gd name="T2" fmla="*/ 0 w 21600"/>
                <a:gd name="T3" fmla="*/ 0 h 12631"/>
                <a:gd name="T4" fmla="*/ 0 w 21600"/>
                <a:gd name="T5" fmla="*/ 0 h 12631"/>
                <a:gd name="T6" fmla="*/ 0 60000 65536"/>
                <a:gd name="T7" fmla="*/ 0 60000 65536"/>
                <a:gd name="T8" fmla="*/ 0 60000 65536"/>
              </a:gdLst>
              <a:ahLst/>
              <a:cxnLst>
                <a:cxn ang="T6">
                  <a:pos x="T0" y="T1"/>
                </a:cxn>
                <a:cxn ang="T7">
                  <a:pos x="T2" y="T3"/>
                </a:cxn>
                <a:cxn ang="T8">
                  <a:pos x="T4" y="T5"/>
                </a:cxn>
              </a:cxnLst>
              <a:rect l="0" t="0" r="r" b="b"/>
              <a:pathLst>
                <a:path w="21600" h="12631" fill="none" extrusionOk="0">
                  <a:moveTo>
                    <a:pt x="1268" y="12630"/>
                  </a:moveTo>
                  <a:cubicBezTo>
                    <a:pt x="429" y="10291"/>
                    <a:pt x="0" y="7823"/>
                    <a:pt x="0" y="5338"/>
                  </a:cubicBezTo>
                  <a:cubicBezTo>
                    <a:pt x="0" y="3537"/>
                    <a:pt x="225" y="1744"/>
                    <a:pt x="669" y="-1"/>
                  </a:cubicBezTo>
                </a:path>
                <a:path w="21600" h="12631" stroke="0" extrusionOk="0">
                  <a:moveTo>
                    <a:pt x="1268" y="12630"/>
                  </a:moveTo>
                  <a:cubicBezTo>
                    <a:pt x="429" y="10291"/>
                    <a:pt x="0" y="7823"/>
                    <a:pt x="0" y="5338"/>
                  </a:cubicBezTo>
                  <a:cubicBezTo>
                    <a:pt x="0" y="3537"/>
                    <a:pt x="225" y="1744"/>
                    <a:pt x="669" y="-1"/>
                  </a:cubicBezTo>
                  <a:lnTo>
                    <a:pt x="21600" y="5338"/>
                  </a:lnTo>
                  <a:lnTo>
                    <a:pt x="1268" y="12630"/>
                  </a:lnTo>
                  <a:close/>
                </a:path>
              </a:pathLst>
            </a:custGeom>
            <a:solidFill>
              <a:srgbClr val="FDE3BA"/>
            </a:solidFill>
            <a:ln w="12700" cap="rnd">
              <a:solidFill>
                <a:schemeClr val="tx1"/>
              </a:solidFill>
              <a:round/>
              <a:headEnd/>
              <a:tailEn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p>
              <a:endParaRPr lang="fr-FR"/>
            </a:p>
          </p:txBody>
        </p:sp>
        <p:sp>
          <p:nvSpPr>
            <p:cNvPr id="54325" name="Freeform 1077">
              <a:extLst>
                <a:ext uri="{FF2B5EF4-FFF2-40B4-BE49-F238E27FC236}">
                  <a16:creationId xmlns:a16="http://schemas.microsoft.com/office/drawing/2014/main" id="{5E13CBF9-6D4F-8CD8-1D85-5A3B2456FE52}"/>
                </a:ext>
              </a:extLst>
            </p:cNvPr>
            <p:cNvSpPr>
              <a:spLocks/>
            </p:cNvSpPr>
            <p:nvPr/>
          </p:nvSpPr>
          <p:spPr bwMode="auto">
            <a:xfrm>
              <a:off x="5293" y="2416"/>
              <a:ext cx="210" cy="175"/>
            </a:xfrm>
            <a:custGeom>
              <a:avLst/>
              <a:gdLst>
                <a:gd name="T0" fmla="*/ 0 w 210"/>
                <a:gd name="T1" fmla="*/ 174 h 175"/>
                <a:gd name="T2" fmla="*/ 10 w 210"/>
                <a:gd name="T3" fmla="*/ 163 h 175"/>
                <a:gd name="T4" fmla="*/ 21 w 210"/>
                <a:gd name="T5" fmla="*/ 153 h 175"/>
                <a:gd name="T6" fmla="*/ 92 w 210"/>
                <a:gd name="T7" fmla="*/ 83 h 175"/>
                <a:gd name="T8" fmla="*/ 102 w 210"/>
                <a:gd name="T9" fmla="*/ 75 h 175"/>
                <a:gd name="T10" fmla="*/ 115 w 210"/>
                <a:gd name="T11" fmla="*/ 61 h 175"/>
                <a:gd name="T12" fmla="*/ 123 w 210"/>
                <a:gd name="T13" fmla="*/ 56 h 175"/>
                <a:gd name="T14" fmla="*/ 129 w 210"/>
                <a:gd name="T15" fmla="*/ 50 h 175"/>
                <a:gd name="T16" fmla="*/ 136 w 210"/>
                <a:gd name="T17" fmla="*/ 44 h 175"/>
                <a:gd name="T18" fmla="*/ 148 w 210"/>
                <a:gd name="T19" fmla="*/ 33 h 175"/>
                <a:gd name="T20" fmla="*/ 154 w 210"/>
                <a:gd name="T21" fmla="*/ 29 h 175"/>
                <a:gd name="T22" fmla="*/ 159 w 210"/>
                <a:gd name="T23" fmla="*/ 25 h 175"/>
                <a:gd name="T24" fmla="*/ 163 w 210"/>
                <a:gd name="T25" fmla="*/ 21 h 175"/>
                <a:gd name="T26" fmla="*/ 169 w 210"/>
                <a:gd name="T27" fmla="*/ 18 h 175"/>
                <a:gd name="T28" fmla="*/ 173 w 210"/>
                <a:gd name="T29" fmla="*/ 14 h 175"/>
                <a:gd name="T30" fmla="*/ 177 w 210"/>
                <a:gd name="T31" fmla="*/ 12 h 175"/>
                <a:gd name="T32" fmla="*/ 182 w 210"/>
                <a:gd name="T33" fmla="*/ 8 h 175"/>
                <a:gd name="T34" fmla="*/ 184 w 210"/>
                <a:gd name="T35" fmla="*/ 6 h 175"/>
                <a:gd name="T36" fmla="*/ 188 w 210"/>
                <a:gd name="T37" fmla="*/ 4 h 175"/>
                <a:gd name="T38" fmla="*/ 192 w 210"/>
                <a:gd name="T39" fmla="*/ 2 h 175"/>
                <a:gd name="T40" fmla="*/ 194 w 210"/>
                <a:gd name="T41" fmla="*/ 2 h 175"/>
                <a:gd name="T42" fmla="*/ 198 w 210"/>
                <a:gd name="T43" fmla="*/ 0 h 175"/>
                <a:gd name="T44" fmla="*/ 205 w 210"/>
                <a:gd name="T45" fmla="*/ 0 h 175"/>
                <a:gd name="T46" fmla="*/ 205 w 210"/>
                <a:gd name="T47" fmla="*/ 2 h 175"/>
                <a:gd name="T48" fmla="*/ 207 w 210"/>
                <a:gd name="T49" fmla="*/ 2 h 175"/>
                <a:gd name="T50" fmla="*/ 207 w 210"/>
                <a:gd name="T51" fmla="*/ 6 h 175"/>
                <a:gd name="T52" fmla="*/ 209 w 210"/>
                <a:gd name="T53" fmla="*/ 8 h 175"/>
                <a:gd name="T54" fmla="*/ 207 w 210"/>
                <a:gd name="T55" fmla="*/ 12 h 175"/>
                <a:gd name="T56" fmla="*/ 207 w 210"/>
                <a:gd name="T57" fmla="*/ 18 h 175"/>
                <a:gd name="T58" fmla="*/ 205 w 210"/>
                <a:gd name="T59" fmla="*/ 21 h 175"/>
                <a:gd name="T60" fmla="*/ 205 w 210"/>
                <a:gd name="T61" fmla="*/ 25 h 175"/>
                <a:gd name="T62" fmla="*/ 203 w 210"/>
                <a:gd name="T63" fmla="*/ 29 h 175"/>
                <a:gd name="T64" fmla="*/ 201 w 210"/>
                <a:gd name="T65" fmla="*/ 33 h 175"/>
                <a:gd name="T66" fmla="*/ 200 w 210"/>
                <a:gd name="T67" fmla="*/ 39 h 175"/>
                <a:gd name="T68" fmla="*/ 198 w 210"/>
                <a:gd name="T69" fmla="*/ 44 h 175"/>
                <a:gd name="T70" fmla="*/ 194 w 210"/>
                <a:gd name="T71" fmla="*/ 50 h 175"/>
                <a:gd name="T72" fmla="*/ 192 w 210"/>
                <a:gd name="T73" fmla="*/ 56 h 175"/>
                <a:gd name="T74" fmla="*/ 188 w 210"/>
                <a:gd name="T75" fmla="*/ 61 h 175"/>
                <a:gd name="T76" fmla="*/ 184 w 210"/>
                <a:gd name="T77" fmla="*/ 69 h 175"/>
                <a:gd name="T78" fmla="*/ 182 w 210"/>
                <a:gd name="T79" fmla="*/ 75 h 175"/>
                <a:gd name="T80" fmla="*/ 177 w 210"/>
                <a:gd name="T81" fmla="*/ 83 h 175"/>
                <a:gd name="T82" fmla="*/ 173 w 210"/>
                <a:gd name="T83" fmla="*/ 90 h 175"/>
                <a:gd name="T84" fmla="*/ 169 w 210"/>
                <a:gd name="T85" fmla="*/ 98 h 175"/>
                <a:gd name="T86" fmla="*/ 163 w 210"/>
                <a:gd name="T87" fmla="*/ 107 h 175"/>
                <a:gd name="T88" fmla="*/ 159 w 210"/>
                <a:gd name="T89" fmla="*/ 115 h 175"/>
                <a:gd name="T90" fmla="*/ 154 w 210"/>
                <a:gd name="T91" fmla="*/ 125 h 175"/>
                <a:gd name="T92" fmla="*/ 148 w 210"/>
                <a:gd name="T93" fmla="*/ 134 h 175"/>
                <a:gd name="T94" fmla="*/ 142 w 210"/>
                <a:gd name="T95" fmla="*/ 144 h 175"/>
                <a:gd name="T96" fmla="*/ 136 w 210"/>
                <a:gd name="T97" fmla="*/ 153 h 175"/>
                <a:gd name="T98" fmla="*/ 129 w 210"/>
                <a:gd name="T99" fmla="*/ 163 h 175"/>
                <a:gd name="T100" fmla="*/ 123 w 210"/>
                <a:gd name="T101" fmla="*/ 174 h 1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0" h="175">
                  <a:moveTo>
                    <a:pt x="0" y="174"/>
                  </a:moveTo>
                  <a:lnTo>
                    <a:pt x="10" y="163"/>
                  </a:lnTo>
                  <a:lnTo>
                    <a:pt x="21" y="153"/>
                  </a:lnTo>
                  <a:lnTo>
                    <a:pt x="92" y="83"/>
                  </a:lnTo>
                  <a:lnTo>
                    <a:pt x="102" y="75"/>
                  </a:lnTo>
                  <a:lnTo>
                    <a:pt x="115" y="61"/>
                  </a:lnTo>
                  <a:lnTo>
                    <a:pt x="123" y="56"/>
                  </a:lnTo>
                  <a:lnTo>
                    <a:pt x="129" y="50"/>
                  </a:lnTo>
                  <a:lnTo>
                    <a:pt x="136" y="44"/>
                  </a:lnTo>
                  <a:lnTo>
                    <a:pt x="148" y="33"/>
                  </a:lnTo>
                  <a:lnTo>
                    <a:pt x="154" y="29"/>
                  </a:lnTo>
                  <a:lnTo>
                    <a:pt x="159" y="25"/>
                  </a:lnTo>
                  <a:lnTo>
                    <a:pt x="163" y="21"/>
                  </a:lnTo>
                  <a:lnTo>
                    <a:pt x="169" y="18"/>
                  </a:lnTo>
                  <a:lnTo>
                    <a:pt x="173" y="14"/>
                  </a:lnTo>
                  <a:lnTo>
                    <a:pt x="177" y="12"/>
                  </a:lnTo>
                  <a:lnTo>
                    <a:pt x="182" y="8"/>
                  </a:lnTo>
                  <a:lnTo>
                    <a:pt x="184" y="6"/>
                  </a:lnTo>
                  <a:lnTo>
                    <a:pt x="188" y="4"/>
                  </a:lnTo>
                  <a:lnTo>
                    <a:pt x="192" y="2"/>
                  </a:lnTo>
                  <a:lnTo>
                    <a:pt x="194" y="2"/>
                  </a:lnTo>
                  <a:lnTo>
                    <a:pt x="198" y="0"/>
                  </a:lnTo>
                  <a:lnTo>
                    <a:pt x="205" y="0"/>
                  </a:lnTo>
                  <a:lnTo>
                    <a:pt x="205" y="2"/>
                  </a:lnTo>
                  <a:lnTo>
                    <a:pt x="207" y="2"/>
                  </a:lnTo>
                  <a:lnTo>
                    <a:pt x="207" y="6"/>
                  </a:lnTo>
                  <a:lnTo>
                    <a:pt x="209" y="8"/>
                  </a:lnTo>
                  <a:lnTo>
                    <a:pt x="207" y="12"/>
                  </a:lnTo>
                  <a:lnTo>
                    <a:pt x="207" y="18"/>
                  </a:lnTo>
                  <a:lnTo>
                    <a:pt x="205" y="21"/>
                  </a:lnTo>
                  <a:lnTo>
                    <a:pt x="205" y="25"/>
                  </a:lnTo>
                  <a:lnTo>
                    <a:pt x="203" y="29"/>
                  </a:lnTo>
                  <a:lnTo>
                    <a:pt x="201" y="33"/>
                  </a:lnTo>
                  <a:lnTo>
                    <a:pt x="200" y="39"/>
                  </a:lnTo>
                  <a:lnTo>
                    <a:pt x="198" y="44"/>
                  </a:lnTo>
                  <a:lnTo>
                    <a:pt x="194" y="50"/>
                  </a:lnTo>
                  <a:lnTo>
                    <a:pt x="192" y="56"/>
                  </a:lnTo>
                  <a:lnTo>
                    <a:pt x="188" y="61"/>
                  </a:lnTo>
                  <a:lnTo>
                    <a:pt x="184" y="69"/>
                  </a:lnTo>
                  <a:lnTo>
                    <a:pt x="182" y="75"/>
                  </a:lnTo>
                  <a:lnTo>
                    <a:pt x="177" y="83"/>
                  </a:lnTo>
                  <a:lnTo>
                    <a:pt x="173" y="90"/>
                  </a:lnTo>
                  <a:lnTo>
                    <a:pt x="169" y="98"/>
                  </a:lnTo>
                  <a:lnTo>
                    <a:pt x="163" y="107"/>
                  </a:lnTo>
                  <a:lnTo>
                    <a:pt x="159" y="115"/>
                  </a:lnTo>
                  <a:lnTo>
                    <a:pt x="154" y="125"/>
                  </a:lnTo>
                  <a:lnTo>
                    <a:pt x="148" y="134"/>
                  </a:lnTo>
                  <a:lnTo>
                    <a:pt x="142" y="144"/>
                  </a:lnTo>
                  <a:lnTo>
                    <a:pt x="136" y="153"/>
                  </a:lnTo>
                  <a:lnTo>
                    <a:pt x="129" y="163"/>
                  </a:lnTo>
                  <a:lnTo>
                    <a:pt x="123" y="174"/>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54326" name="Freeform 1078">
              <a:extLst>
                <a:ext uri="{FF2B5EF4-FFF2-40B4-BE49-F238E27FC236}">
                  <a16:creationId xmlns:a16="http://schemas.microsoft.com/office/drawing/2014/main" id="{69931277-328E-F8DF-E290-685AA8D768D1}"/>
                </a:ext>
              </a:extLst>
            </p:cNvPr>
            <p:cNvSpPr>
              <a:spLocks/>
            </p:cNvSpPr>
            <p:nvPr/>
          </p:nvSpPr>
          <p:spPr bwMode="auto">
            <a:xfrm>
              <a:off x="5243" y="2220"/>
              <a:ext cx="438" cy="365"/>
            </a:xfrm>
            <a:custGeom>
              <a:avLst/>
              <a:gdLst>
                <a:gd name="T0" fmla="*/ 0 w 438"/>
                <a:gd name="T1" fmla="*/ 364 h 365"/>
                <a:gd name="T2" fmla="*/ 23 w 438"/>
                <a:gd name="T3" fmla="*/ 342 h 365"/>
                <a:gd name="T4" fmla="*/ 46 w 438"/>
                <a:gd name="T5" fmla="*/ 321 h 365"/>
                <a:gd name="T6" fmla="*/ 88 w 438"/>
                <a:gd name="T7" fmla="*/ 279 h 365"/>
                <a:gd name="T8" fmla="*/ 110 w 438"/>
                <a:gd name="T9" fmla="*/ 259 h 365"/>
                <a:gd name="T10" fmla="*/ 129 w 438"/>
                <a:gd name="T11" fmla="*/ 240 h 365"/>
                <a:gd name="T12" fmla="*/ 148 w 438"/>
                <a:gd name="T13" fmla="*/ 223 h 365"/>
                <a:gd name="T14" fmla="*/ 167 w 438"/>
                <a:gd name="T15" fmla="*/ 204 h 365"/>
                <a:gd name="T16" fmla="*/ 184 w 438"/>
                <a:gd name="T17" fmla="*/ 189 h 365"/>
                <a:gd name="T18" fmla="*/ 202 w 438"/>
                <a:gd name="T19" fmla="*/ 172 h 365"/>
                <a:gd name="T20" fmla="*/ 219 w 438"/>
                <a:gd name="T21" fmla="*/ 156 h 365"/>
                <a:gd name="T22" fmla="*/ 234 w 438"/>
                <a:gd name="T23" fmla="*/ 143 h 365"/>
                <a:gd name="T24" fmla="*/ 251 w 438"/>
                <a:gd name="T25" fmla="*/ 128 h 365"/>
                <a:gd name="T26" fmla="*/ 265 w 438"/>
                <a:gd name="T27" fmla="*/ 114 h 365"/>
                <a:gd name="T28" fmla="*/ 280 w 438"/>
                <a:gd name="T29" fmla="*/ 103 h 365"/>
                <a:gd name="T30" fmla="*/ 294 w 438"/>
                <a:gd name="T31" fmla="*/ 91 h 365"/>
                <a:gd name="T32" fmla="*/ 307 w 438"/>
                <a:gd name="T33" fmla="*/ 80 h 365"/>
                <a:gd name="T34" fmla="*/ 319 w 438"/>
                <a:gd name="T35" fmla="*/ 70 h 365"/>
                <a:gd name="T36" fmla="*/ 330 w 438"/>
                <a:gd name="T37" fmla="*/ 61 h 365"/>
                <a:gd name="T38" fmla="*/ 342 w 438"/>
                <a:gd name="T39" fmla="*/ 51 h 365"/>
                <a:gd name="T40" fmla="*/ 353 w 438"/>
                <a:gd name="T41" fmla="*/ 44 h 365"/>
                <a:gd name="T42" fmla="*/ 363 w 438"/>
                <a:gd name="T43" fmla="*/ 36 h 365"/>
                <a:gd name="T44" fmla="*/ 372 w 438"/>
                <a:gd name="T45" fmla="*/ 28 h 365"/>
                <a:gd name="T46" fmla="*/ 380 w 438"/>
                <a:gd name="T47" fmla="*/ 22 h 365"/>
                <a:gd name="T48" fmla="*/ 389 w 438"/>
                <a:gd name="T49" fmla="*/ 17 h 365"/>
                <a:gd name="T50" fmla="*/ 395 w 438"/>
                <a:gd name="T51" fmla="*/ 13 h 365"/>
                <a:gd name="T52" fmla="*/ 403 w 438"/>
                <a:gd name="T53" fmla="*/ 9 h 365"/>
                <a:gd name="T54" fmla="*/ 409 w 438"/>
                <a:gd name="T55" fmla="*/ 5 h 365"/>
                <a:gd name="T56" fmla="*/ 414 w 438"/>
                <a:gd name="T57" fmla="*/ 3 h 365"/>
                <a:gd name="T58" fmla="*/ 420 w 438"/>
                <a:gd name="T59" fmla="*/ 1 h 365"/>
                <a:gd name="T60" fmla="*/ 424 w 438"/>
                <a:gd name="T61" fmla="*/ 0 h 365"/>
                <a:gd name="T62" fmla="*/ 432 w 438"/>
                <a:gd name="T63" fmla="*/ 0 h 365"/>
                <a:gd name="T64" fmla="*/ 437 w 438"/>
                <a:gd name="T65" fmla="*/ 5 h 365"/>
                <a:gd name="T66" fmla="*/ 437 w 438"/>
                <a:gd name="T67" fmla="*/ 17 h 365"/>
                <a:gd name="T68" fmla="*/ 435 w 438"/>
                <a:gd name="T69" fmla="*/ 22 h 365"/>
                <a:gd name="T70" fmla="*/ 434 w 438"/>
                <a:gd name="T71" fmla="*/ 28 h 365"/>
                <a:gd name="T72" fmla="*/ 432 w 438"/>
                <a:gd name="T73" fmla="*/ 36 h 365"/>
                <a:gd name="T74" fmla="*/ 428 w 438"/>
                <a:gd name="T75" fmla="*/ 44 h 365"/>
                <a:gd name="T76" fmla="*/ 424 w 438"/>
                <a:gd name="T77" fmla="*/ 51 h 365"/>
                <a:gd name="T78" fmla="*/ 420 w 438"/>
                <a:gd name="T79" fmla="*/ 61 h 365"/>
                <a:gd name="T80" fmla="*/ 414 w 438"/>
                <a:gd name="T81" fmla="*/ 70 h 365"/>
                <a:gd name="T82" fmla="*/ 411 w 438"/>
                <a:gd name="T83" fmla="*/ 80 h 365"/>
                <a:gd name="T84" fmla="*/ 403 w 438"/>
                <a:gd name="T85" fmla="*/ 91 h 365"/>
                <a:gd name="T86" fmla="*/ 397 w 438"/>
                <a:gd name="T87" fmla="*/ 103 h 365"/>
                <a:gd name="T88" fmla="*/ 389 w 438"/>
                <a:gd name="T89" fmla="*/ 114 h 365"/>
                <a:gd name="T90" fmla="*/ 382 w 438"/>
                <a:gd name="T91" fmla="*/ 128 h 365"/>
                <a:gd name="T92" fmla="*/ 372 w 438"/>
                <a:gd name="T93" fmla="*/ 143 h 365"/>
                <a:gd name="T94" fmla="*/ 363 w 438"/>
                <a:gd name="T95" fmla="*/ 156 h 365"/>
                <a:gd name="T96" fmla="*/ 353 w 438"/>
                <a:gd name="T97" fmla="*/ 172 h 365"/>
                <a:gd name="T98" fmla="*/ 343 w 438"/>
                <a:gd name="T99" fmla="*/ 189 h 365"/>
                <a:gd name="T100" fmla="*/ 332 w 438"/>
                <a:gd name="T101" fmla="*/ 204 h 365"/>
                <a:gd name="T102" fmla="*/ 320 w 438"/>
                <a:gd name="T103" fmla="*/ 223 h 365"/>
                <a:gd name="T104" fmla="*/ 307 w 438"/>
                <a:gd name="T105" fmla="*/ 240 h 365"/>
                <a:gd name="T106" fmla="*/ 296 w 438"/>
                <a:gd name="T107" fmla="*/ 259 h 365"/>
                <a:gd name="T108" fmla="*/ 282 w 438"/>
                <a:gd name="T109" fmla="*/ 279 h 365"/>
                <a:gd name="T110" fmla="*/ 267 w 438"/>
                <a:gd name="T111" fmla="*/ 300 h 365"/>
                <a:gd name="T112" fmla="*/ 251 w 438"/>
                <a:gd name="T113" fmla="*/ 321 h 365"/>
                <a:gd name="T114" fmla="*/ 236 w 438"/>
                <a:gd name="T115" fmla="*/ 342 h 365"/>
                <a:gd name="T116" fmla="*/ 221 w 438"/>
                <a:gd name="T117" fmla="*/ 364 h 3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38" h="365">
                  <a:moveTo>
                    <a:pt x="0" y="364"/>
                  </a:moveTo>
                  <a:lnTo>
                    <a:pt x="23" y="342"/>
                  </a:lnTo>
                  <a:lnTo>
                    <a:pt x="46" y="321"/>
                  </a:lnTo>
                  <a:lnTo>
                    <a:pt x="88" y="279"/>
                  </a:lnTo>
                  <a:lnTo>
                    <a:pt x="110" y="259"/>
                  </a:lnTo>
                  <a:lnTo>
                    <a:pt x="129" y="240"/>
                  </a:lnTo>
                  <a:lnTo>
                    <a:pt x="148" y="223"/>
                  </a:lnTo>
                  <a:lnTo>
                    <a:pt x="167" y="204"/>
                  </a:lnTo>
                  <a:lnTo>
                    <a:pt x="184" y="189"/>
                  </a:lnTo>
                  <a:lnTo>
                    <a:pt x="202" y="172"/>
                  </a:lnTo>
                  <a:lnTo>
                    <a:pt x="219" y="156"/>
                  </a:lnTo>
                  <a:lnTo>
                    <a:pt x="234" y="143"/>
                  </a:lnTo>
                  <a:lnTo>
                    <a:pt x="251" y="128"/>
                  </a:lnTo>
                  <a:lnTo>
                    <a:pt x="265" y="114"/>
                  </a:lnTo>
                  <a:lnTo>
                    <a:pt x="280" y="103"/>
                  </a:lnTo>
                  <a:lnTo>
                    <a:pt x="294" y="91"/>
                  </a:lnTo>
                  <a:lnTo>
                    <a:pt x="307" y="80"/>
                  </a:lnTo>
                  <a:lnTo>
                    <a:pt x="319" y="70"/>
                  </a:lnTo>
                  <a:lnTo>
                    <a:pt x="330" y="61"/>
                  </a:lnTo>
                  <a:lnTo>
                    <a:pt x="342" y="51"/>
                  </a:lnTo>
                  <a:lnTo>
                    <a:pt x="353" y="44"/>
                  </a:lnTo>
                  <a:lnTo>
                    <a:pt x="363" y="36"/>
                  </a:lnTo>
                  <a:lnTo>
                    <a:pt x="372" y="28"/>
                  </a:lnTo>
                  <a:lnTo>
                    <a:pt x="380" y="22"/>
                  </a:lnTo>
                  <a:lnTo>
                    <a:pt x="389" y="17"/>
                  </a:lnTo>
                  <a:lnTo>
                    <a:pt x="395" y="13"/>
                  </a:lnTo>
                  <a:lnTo>
                    <a:pt x="403" y="9"/>
                  </a:lnTo>
                  <a:lnTo>
                    <a:pt x="409" y="5"/>
                  </a:lnTo>
                  <a:lnTo>
                    <a:pt x="414" y="3"/>
                  </a:lnTo>
                  <a:lnTo>
                    <a:pt x="420" y="1"/>
                  </a:lnTo>
                  <a:lnTo>
                    <a:pt x="424" y="0"/>
                  </a:lnTo>
                  <a:lnTo>
                    <a:pt x="432" y="0"/>
                  </a:lnTo>
                  <a:lnTo>
                    <a:pt x="437" y="5"/>
                  </a:lnTo>
                  <a:lnTo>
                    <a:pt x="437" y="17"/>
                  </a:lnTo>
                  <a:lnTo>
                    <a:pt x="435" y="22"/>
                  </a:lnTo>
                  <a:lnTo>
                    <a:pt x="434" y="28"/>
                  </a:lnTo>
                  <a:lnTo>
                    <a:pt x="432" y="36"/>
                  </a:lnTo>
                  <a:lnTo>
                    <a:pt x="428" y="44"/>
                  </a:lnTo>
                  <a:lnTo>
                    <a:pt x="424" y="51"/>
                  </a:lnTo>
                  <a:lnTo>
                    <a:pt x="420" y="61"/>
                  </a:lnTo>
                  <a:lnTo>
                    <a:pt x="414" y="70"/>
                  </a:lnTo>
                  <a:lnTo>
                    <a:pt x="411" y="80"/>
                  </a:lnTo>
                  <a:lnTo>
                    <a:pt x="403" y="91"/>
                  </a:lnTo>
                  <a:lnTo>
                    <a:pt x="397" y="103"/>
                  </a:lnTo>
                  <a:lnTo>
                    <a:pt x="389" y="114"/>
                  </a:lnTo>
                  <a:lnTo>
                    <a:pt x="382" y="128"/>
                  </a:lnTo>
                  <a:lnTo>
                    <a:pt x="372" y="143"/>
                  </a:lnTo>
                  <a:lnTo>
                    <a:pt x="363" y="156"/>
                  </a:lnTo>
                  <a:lnTo>
                    <a:pt x="353" y="172"/>
                  </a:lnTo>
                  <a:lnTo>
                    <a:pt x="343" y="189"/>
                  </a:lnTo>
                  <a:lnTo>
                    <a:pt x="332" y="204"/>
                  </a:lnTo>
                  <a:lnTo>
                    <a:pt x="320" y="223"/>
                  </a:lnTo>
                  <a:lnTo>
                    <a:pt x="307" y="240"/>
                  </a:lnTo>
                  <a:lnTo>
                    <a:pt x="296" y="259"/>
                  </a:lnTo>
                  <a:lnTo>
                    <a:pt x="282" y="279"/>
                  </a:lnTo>
                  <a:lnTo>
                    <a:pt x="267" y="300"/>
                  </a:lnTo>
                  <a:lnTo>
                    <a:pt x="251" y="321"/>
                  </a:lnTo>
                  <a:lnTo>
                    <a:pt x="236" y="342"/>
                  </a:lnTo>
                  <a:lnTo>
                    <a:pt x="221" y="364"/>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54327" name="Freeform 1079">
              <a:extLst>
                <a:ext uri="{FF2B5EF4-FFF2-40B4-BE49-F238E27FC236}">
                  <a16:creationId xmlns:a16="http://schemas.microsoft.com/office/drawing/2014/main" id="{76C56C3D-7586-FB11-21D7-EB25A3907460}"/>
                </a:ext>
              </a:extLst>
            </p:cNvPr>
            <p:cNvSpPr>
              <a:spLocks/>
            </p:cNvSpPr>
            <p:nvPr/>
          </p:nvSpPr>
          <p:spPr bwMode="auto">
            <a:xfrm>
              <a:off x="5193" y="2030"/>
              <a:ext cx="661" cy="561"/>
            </a:xfrm>
            <a:custGeom>
              <a:avLst/>
              <a:gdLst>
                <a:gd name="T0" fmla="*/ 0 w 661"/>
                <a:gd name="T1" fmla="*/ 560 h 561"/>
                <a:gd name="T2" fmla="*/ 37 w 661"/>
                <a:gd name="T3" fmla="*/ 526 h 561"/>
                <a:gd name="T4" fmla="*/ 71 w 661"/>
                <a:gd name="T5" fmla="*/ 493 h 561"/>
                <a:gd name="T6" fmla="*/ 137 w 661"/>
                <a:gd name="T7" fmla="*/ 428 h 561"/>
                <a:gd name="T8" fmla="*/ 169 w 661"/>
                <a:gd name="T9" fmla="*/ 400 h 561"/>
                <a:gd name="T10" fmla="*/ 200 w 661"/>
                <a:gd name="T11" fmla="*/ 371 h 561"/>
                <a:gd name="T12" fmla="*/ 229 w 661"/>
                <a:gd name="T13" fmla="*/ 342 h 561"/>
                <a:gd name="T14" fmla="*/ 257 w 661"/>
                <a:gd name="T15" fmla="*/ 316 h 561"/>
                <a:gd name="T16" fmla="*/ 286 w 661"/>
                <a:gd name="T17" fmla="*/ 291 h 561"/>
                <a:gd name="T18" fmla="*/ 311 w 661"/>
                <a:gd name="T19" fmla="*/ 266 h 561"/>
                <a:gd name="T20" fmla="*/ 338 w 661"/>
                <a:gd name="T21" fmla="*/ 243 h 561"/>
                <a:gd name="T22" fmla="*/ 363 w 661"/>
                <a:gd name="T23" fmla="*/ 220 h 561"/>
                <a:gd name="T24" fmla="*/ 386 w 661"/>
                <a:gd name="T25" fmla="*/ 199 h 561"/>
                <a:gd name="T26" fmla="*/ 409 w 661"/>
                <a:gd name="T27" fmla="*/ 178 h 561"/>
                <a:gd name="T28" fmla="*/ 430 w 661"/>
                <a:gd name="T29" fmla="*/ 159 h 561"/>
                <a:gd name="T30" fmla="*/ 451 w 661"/>
                <a:gd name="T31" fmla="*/ 142 h 561"/>
                <a:gd name="T32" fmla="*/ 472 w 661"/>
                <a:gd name="T33" fmla="*/ 125 h 561"/>
                <a:gd name="T34" fmla="*/ 489 w 661"/>
                <a:gd name="T35" fmla="*/ 107 h 561"/>
                <a:gd name="T36" fmla="*/ 508 w 661"/>
                <a:gd name="T37" fmla="*/ 94 h 561"/>
                <a:gd name="T38" fmla="*/ 526 w 661"/>
                <a:gd name="T39" fmla="*/ 81 h 561"/>
                <a:gd name="T40" fmla="*/ 541 w 661"/>
                <a:gd name="T41" fmla="*/ 67 h 561"/>
                <a:gd name="T42" fmla="*/ 556 w 661"/>
                <a:gd name="T43" fmla="*/ 56 h 561"/>
                <a:gd name="T44" fmla="*/ 570 w 661"/>
                <a:gd name="T45" fmla="*/ 44 h 561"/>
                <a:gd name="T46" fmla="*/ 583 w 661"/>
                <a:gd name="T47" fmla="*/ 37 h 561"/>
                <a:gd name="T48" fmla="*/ 595 w 661"/>
                <a:gd name="T49" fmla="*/ 27 h 561"/>
                <a:gd name="T50" fmla="*/ 606 w 661"/>
                <a:gd name="T51" fmla="*/ 21 h 561"/>
                <a:gd name="T52" fmla="*/ 616 w 661"/>
                <a:gd name="T53" fmla="*/ 14 h 561"/>
                <a:gd name="T54" fmla="*/ 623 w 661"/>
                <a:gd name="T55" fmla="*/ 10 h 561"/>
                <a:gd name="T56" fmla="*/ 633 w 661"/>
                <a:gd name="T57" fmla="*/ 6 h 561"/>
                <a:gd name="T58" fmla="*/ 639 w 661"/>
                <a:gd name="T59" fmla="*/ 2 h 561"/>
                <a:gd name="T60" fmla="*/ 645 w 661"/>
                <a:gd name="T61" fmla="*/ 0 h 561"/>
                <a:gd name="T62" fmla="*/ 654 w 661"/>
                <a:gd name="T63" fmla="*/ 0 h 561"/>
                <a:gd name="T64" fmla="*/ 658 w 661"/>
                <a:gd name="T65" fmla="*/ 2 h 561"/>
                <a:gd name="T66" fmla="*/ 660 w 661"/>
                <a:gd name="T67" fmla="*/ 4 h 561"/>
                <a:gd name="T68" fmla="*/ 660 w 661"/>
                <a:gd name="T69" fmla="*/ 20 h 561"/>
                <a:gd name="T70" fmla="*/ 658 w 661"/>
                <a:gd name="T71" fmla="*/ 27 h 561"/>
                <a:gd name="T72" fmla="*/ 656 w 661"/>
                <a:gd name="T73" fmla="*/ 35 h 561"/>
                <a:gd name="T74" fmla="*/ 652 w 661"/>
                <a:gd name="T75" fmla="*/ 44 h 561"/>
                <a:gd name="T76" fmla="*/ 646 w 661"/>
                <a:gd name="T77" fmla="*/ 54 h 561"/>
                <a:gd name="T78" fmla="*/ 641 w 661"/>
                <a:gd name="T79" fmla="*/ 65 h 561"/>
                <a:gd name="T80" fmla="*/ 635 w 661"/>
                <a:gd name="T81" fmla="*/ 77 h 561"/>
                <a:gd name="T82" fmla="*/ 625 w 661"/>
                <a:gd name="T83" fmla="*/ 90 h 561"/>
                <a:gd name="T84" fmla="*/ 618 w 661"/>
                <a:gd name="T85" fmla="*/ 105 h 561"/>
                <a:gd name="T86" fmla="*/ 608 w 661"/>
                <a:gd name="T87" fmla="*/ 121 h 561"/>
                <a:gd name="T88" fmla="*/ 597 w 661"/>
                <a:gd name="T89" fmla="*/ 138 h 561"/>
                <a:gd name="T90" fmla="*/ 585 w 661"/>
                <a:gd name="T91" fmla="*/ 155 h 561"/>
                <a:gd name="T92" fmla="*/ 574 w 661"/>
                <a:gd name="T93" fmla="*/ 174 h 561"/>
                <a:gd name="T94" fmla="*/ 558 w 661"/>
                <a:gd name="T95" fmla="*/ 195 h 561"/>
                <a:gd name="T96" fmla="*/ 545 w 661"/>
                <a:gd name="T97" fmla="*/ 216 h 561"/>
                <a:gd name="T98" fmla="*/ 530 w 661"/>
                <a:gd name="T99" fmla="*/ 239 h 561"/>
                <a:gd name="T100" fmla="*/ 512 w 661"/>
                <a:gd name="T101" fmla="*/ 262 h 561"/>
                <a:gd name="T102" fmla="*/ 495 w 661"/>
                <a:gd name="T103" fmla="*/ 287 h 561"/>
                <a:gd name="T104" fmla="*/ 476 w 661"/>
                <a:gd name="T105" fmla="*/ 312 h 561"/>
                <a:gd name="T106" fmla="*/ 457 w 661"/>
                <a:gd name="T107" fmla="*/ 339 h 561"/>
                <a:gd name="T108" fmla="*/ 436 w 661"/>
                <a:gd name="T109" fmla="*/ 365 h 561"/>
                <a:gd name="T110" fmla="*/ 415 w 661"/>
                <a:gd name="T111" fmla="*/ 394 h 561"/>
                <a:gd name="T112" fmla="*/ 392 w 661"/>
                <a:gd name="T113" fmla="*/ 425 h 561"/>
                <a:gd name="T114" fmla="*/ 369 w 661"/>
                <a:gd name="T115" fmla="*/ 455 h 561"/>
                <a:gd name="T116" fmla="*/ 344 w 661"/>
                <a:gd name="T117" fmla="*/ 488 h 561"/>
                <a:gd name="T118" fmla="*/ 319 w 661"/>
                <a:gd name="T119" fmla="*/ 520 h 561"/>
                <a:gd name="T120" fmla="*/ 292 w 661"/>
                <a:gd name="T121" fmla="*/ 554 h 56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61" h="561">
                  <a:moveTo>
                    <a:pt x="0" y="560"/>
                  </a:moveTo>
                  <a:lnTo>
                    <a:pt x="37" y="526"/>
                  </a:lnTo>
                  <a:lnTo>
                    <a:pt x="71" y="493"/>
                  </a:lnTo>
                  <a:lnTo>
                    <a:pt x="137" y="428"/>
                  </a:lnTo>
                  <a:lnTo>
                    <a:pt x="169" y="400"/>
                  </a:lnTo>
                  <a:lnTo>
                    <a:pt x="200" y="371"/>
                  </a:lnTo>
                  <a:lnTo>
                    <a:pt x="229" y="342"/>
                  </a:lnTo>
                  <a:lnTo>
                    <a:pt x="257" y="316"/>
                  </a:lnTo>
                  <a:lnTo>
                    <a:pt x="286" y="291"/>
                  </a:lnTo>
                  <a:lnTo>
                    <a:pt x="311" y="266"/>
                  </a:lnTo>
                  <a:lnTo>
                    <a:pt x="338" y="243"/>
                  </a:lnTo>
                  <a:lnTo>
                    <a:pt x="363" y="220"/>
                  </a:lnTo>
                  <a:lnTo>
                    <a:pt x="386" y="199"/>
                  </a:lnTo>
                  <a:lnTo>
                    <a:pt x="409" y="178"/>
                  </a:lnTo>
                  <a:lnTo>
                    <a:pt x="430" y="159"/>
                  </a:lnTo>
                  <a:lnTo>
                    <a:pt x="451" y="142"/>
                  </a:lnTo>
                  <a:lnTo>
                    <a:pt x="472" y="125"/>
                  </a:lnTo>
                  <a:lnTo>
                    <a:pt x="489" y="107"/>
                  </a:lnTo>
                  <a:lnTo>
                    <a:pt x="508" y="94"/>
                  </a:lnTo>
                  <a:lnTo>
                    <a:pt x="526" y="81"/>
                  </a:lnTo>
                  <a:lnTo>
                    <a:pt x="541" y="67"/>
                  </a:lnTo>
                  <a:lnTo>
                    <a:pt x="556" y="56"/>
                  </a:lnTo>
                  <a:lnTo>
                    <a:pt x="570" y="44"/>
                  </a:lnTo>
                  <a:lnTo>
                    <a:pt x="583" y="37"/>
                  </a:lnTo>
                  <a:lnTo>
                    <a:pt x="595" y="27"/>
                  </a:lnTo>
                  <a:lnTo>
                    <a:pt x="606" y="21"/>
                  </a:lnTo>
                  <a:lnTo>
                    <a:pt x="616" y="14"/>
                  </a:lnTo>
                  <a:lnTo>
                    <a:pt x="623" y="10"/>
                  </a:lnTo>
                  <a:lnTo>
                    <a:pt x="633" y="6"/>
                  </a:lnTo>
                  <a:lnTo>
                    <a:pt x="639" y="2"/>
                  </a:lnTo>
                  <a:lnTo>
                    <a:pt x="645" y="0"/>
                  </a:lnTo>
                  <a:lnTo>
                    <a:pt x="654" y="0"/>
                  </a:lnTo>
                  <a:lnTo>
                    <a:pt x="658" y="2"/>
                  </a:lnTo>
                  <a:lnTo>
                    <a:pt x="660" y="4"/>
                  </a:lnTo>
                  <a:lnTo>
                    <a:pt x="660" y="20"/>
                  </a:lnTo>
                  <a:lnTo>
                    <a:pt x="658" y="27"/>
                  </a:lnTo>
                  <a:lnTo>
                    <a:pt x="656" y="35"/>
                  </a:lnTo>
                  <a:lnTo>
                    <a:pt x="652" y="44"/>
                  </a:lnTo>
                  <a:lnTo>
                    <a:pt x="646" y="54"/>
                  </a:lnTo>
                  <a:lnTo>
                    <a:pt x="641" y="65"/>
                  </a:lnTo>
                  <a:lnTo>
                    <a:pt x="635" y="77"/>
                  </a:lnTo>
                  <a:lnTo>
                    <a:pt x="625" y="90"/>
                  </a:lnTo>
                  <a:lnTo>
                    <a:pt x="618" y="105"/>
                  </a:lnTo>
                  <a:lnTo>
                    <a:pt x="608" y="121"/>
                  </a:lnTo>
                  <a:lnTo>
                    <a:pt x="597" y="138"/>
                  </a:lnTo>
                  <a:lnTo>
                    <a:pt x="585" y="155"/>
                  </a:lnTo>
                  <a:lnTo>
                    <a:pt x="574" y="174"/>
                  </a:lnTo>
                  <a:lnTo>
                    <a:pt x="558" y="195"/>
                  </a:lnTo>
                  <a:lnTo>
                    <a:pt x="545" y="216"/>
                  </a:lnTo>
                  <a:lnTo>
                    <a:pt x="530" y="239"/>
                  </a:lnTo>
                  <a:lnTo>
                    <a:pt x="512" y="262"/>
                  </a:lnTo>
                  <a:lnTo>
                    <a:pt x="495" y="287"/>
                  </a:lnTo>
                  <a:lnTo>
                    <a:pt x="476" y="312"/>
                  </a:lnTo>
                  <a:lnTo>
                    <a:pt x="457" y="339"/>
                  </a:lnTo>
                  <a:lnTo>
                    <a:pt x="436" y="365"/>
                  </a:lnTo>
                  <a:lnTo>
                    <a:pt x="415" y="394"/>
                  </a:lnTo>
                  <a:lnTo>
                    <a:pt x="392" y="425"/>
                  </a:lnTo>
                  <a:lnTo>
                    <a:pt x="369" y="455"/>
                  </a:lnTo>
                  <a:lnTo>
                    <a:pt x="344" y="488"/>
                  </a:lnTo>
                  <a:lnTo>
                    <a:pt x="319" y="520"/>
                  </a:lnTo>
                  <a:lnTo>
                    <a:pt x="292" y="554"/>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54328" name="Freeform 1080">
              <a:extLst>
                <a:ext uri="{FF2B5EF4-FFF2-40B4-BE49-F238E27FC236}">
                  <a16:creationId xmlns:a16="http://schemas.microsoft.com/office/drawing/2014/main" id="{AFD7EC48-CC61-FD05-AC6B-359ECA95B3BB}"/>
                </a:ext>
              </a:extLst>
            </p:cNvPr>
            <p:cNvSpPr>
              <a:spLocks/>
            </p:cNvSpPr>
            <p:nvPr/>
          </p:nvSpPr>
          <p:spPr bwMode="auto">
            <a:xfrm>
              <a:off x="5149" y="1868"/>
              <a:ext cx="876" cy="716"/>
            </a:xfrm>
            <a:custGeom>
              <a:avLst/>
              <a:gdLst>
                <a:gd name="T0" fmla="*/ 0 w 876"/>
                <a:gd name="T1" fmla="*/ 715 h 716"/>
                <a:gd name="T2" fmla="*/ 39 w 876"/>
                <a:gd name="T3" fmla="*/ 680 h 716"/>
                <a:gd name="T4" fmla="*/ 75 w 876"/>
                <a:gd name="T5" fmla="*/ 646 h 716"/>
                <a:gd name="T6" fmla="*/ 110 w 876"/>
                <a:gd name="T7" fmla="*/ 613 h 716"/>
                <a:gd name="T8" fmla="*/ 146 w 876"/>
                <a:gd name="T9" fmla="*/ 583 h 716"/>
                <a:gd name="T10" fmla="*/ 179 w 876"/>
                <a:gd name="T11" fmla="*/ 550 h 716"/>
                <a:gd name="T12" fmla="*/ 213 w 876"/>
                <a:gd name="T13" fmla="*/ 520 h 716"/>
                <a:gd name="T14" fmla="*/ 246 w 876"/>
                <a:gd name="T15" fmla="*/ 491 h 716"/>
                <a:gd name="T16" fmla="*/ 276 w 876"/>
                <a:gd name="T17" fmla="*/ 462 h 716"/>
                <a:gd name="T18" fmla="*/ 307 w 876"/>
                <a:gd name="T19" fmla="*/ 436 h 716"/>
                <a:gd name="T20" fmla="*/ 338 w 876"/>
                <a:gd name="T21" fmla="*/ 409 h 716"/>
                <a:gd name="T22" fmla="*/ 367 w 876"/>
                <a:gd name="T23" fmla="*/ 382 h 716"/>
                <a:gd name="T24" fmla="*/ 395 w 876"/>
                <a:gd name="T25" fmla="*/ 357 h 716"/>
                <a:gd name="T26" fmla="*/ 424 w 876"/>
                <a:gd name="T27" fmla="*/ 332 h 716"/>
                <a:gd name="T28" fmla="*/ 451 w 876"/>
                <a:gd name="T29" fmla="*/ 310 h 716"/>
                <a:gd name="T30" fmla="*/ 476 w 876"/>
                <a:gd name="T31" fmla="*/ 287 h 716"/>
                <a:gd name="T32" fmla="*/ 501 w 876"/>
                <a:gd name="T33" fmla="*/ 266 h 716"/>
                <a:gd name="T34" fmla="*/ 526 w 876"/>
                <a:gd name="T35" fmla="*/ 245 h 716"/>
                <a:gd name="T36" fmla="*/ 549 w 876"/>
                <a:gd name="T37" fmla="*/ 225 h 716"/>
                <a:gd name="T38" fmla="*/ 572 w 876"/>
                <a:gd name="T39" fmla="*/ 206 h 716"/>
                <a:gd name="T40" fmla="*/ 593 w 876"/>
                <a:gd name="T41" fmla="*/ 187 h 716"/>
                <a:gd name="T42" fmla="*/ 614 w 876"/>
                <a:gd name="T43" fmla="*/ 170 h 716"/>
                <a:gd name="T44" fmla="*/ 635 w 876"/>
                <a:gd name="T45" fmla="*/ 153 h 716"/>
                <a:gd name="T46" fmla="*/ 654 w 876"/>
                <a:gd name="T47" fmla="*/ 138 h 716"/>
                <a:gd name="T48" fmla="*/ 673 w 876"/>
                <a:gd name="T49" fmla="*/ 122 h 716"/>
                <a:gd name="T50" fmla="*/ 690 w 876"/>
                <a:gd name="T51" fmla="*/ 109 h 716"/>
                <a:gd name="T52" fmla="*/ 708 w 876"/>
                <a:gd name="T53" fmla="*/ 96 h 716"/>
                <a:gd name="T54" fmla="*/ 723 w 876"/>
                <a:gd name="T55" fmla="*/ 84 h 716"/>
                <a:gd name="T56" fmla="*/ 738 w 876"/>
                <a:gd name="T57" fmla="*/ 73 h 716"/>
                <a:gd name="T58" fmla="*/ 754 w 876"/>
                <a:gd name="T59" fmla="*/ 61 h 716"/>
                <a:gd name="T60" fmla="*/ 767 w 876"/>
                <a:gd name="T61" fmla="*/ 52 h 716"/>
                <a:gd name="T62" fmla="*/ 781 w 876"/>
                <a:gd name="T63" fmla="*/ 42 h 716"/>
                <a:gd name="T64" fmla="*/ 792 w 876"/>
                <a:gd name="T65" fmla="*/ 34 h 716"/>
                <a:gd name="T66" fmla="*/ 804 w 876"/>
                <a:gd name="T67" fmla="*/ 27 h 716"/>
                <a:gd name="T68" fmla="*/ 813 w 876"/>
                <a:gd name="T69" fmla="*/ 21 h 716"/>
                <a:gd name="T70" fmla="*/ 823 w 876"/>
                <a:gd name="T71" fmla="*/ 15 h 716"/>
                <a:gd name="T72" fmla="*/ 832 w 876"/>
                <a:gd name="T73" fmla="*/ 11 h 716"/>
                <a:gd name="T74" fmla="*/ 840 w 876"/>
                <a:gd name="T75" fmla="*/ 8 h 716"/>
                <a:gd name="T76" fmla="*/ 848 w 876"/>
                <a:gd name="T77" fmla="*/ 4 h 716"/>
                <a:gd name="T78" fmla="*/ 853 w 876"/>
                <a:gd name="T79" fmla="*/ 2 h 716"/>
                <a:gd name="T80" fmla="*/ 859 w 876"/>
                <a:gd name="T81" fmla="*/ 0 h 716"/>
                <a:gd name="T82" fmla="*/ 867 w 876"/>
                <a:gd name="T83" fmla="*/ 0 h 716"/>
                <a:gd name="T84" fmla="*/ 871 w 876"/>
                <a:gd name="T85" fmla="*/ 2 h 716"/>
                <a:gd name="T86" fmla="*/ 873 w 876"/>
                <a:gd name="T87" fmla="*/ 4 h 716"/>
                <a:gd name="T88" fmla="*/ 875 w 876"/>
                <a:gd name="T89" fmla="*/ 8 h 716"/>
                <a:gd name="T90" fmla="*/ 875 w 876"/>
                <a:gd name="T91" fmla="*/ 15 h 716"/>
                <a:gd name="T92" fmla="*/ 873 w 876"/>
                <a:gd name="T93" fmla="*/ 21 h 716"/>
                <a:gd name="T94" fmla="*/ 871 w 876"/>
                <a:gd name="T95" fmla="*/ 29 h 716"/>
                <a:gd name="T96" fmla="*/ 869 w 876"/>
                <a:gd name="T97" fmla="*/ 36 h 716"/>
                <a:gd name="T98" fmla="*/ 865 w 876"/>
                <a:gd name="T99" fmla="*/ 44 h 716"/>
                <a:gd name="T100" fmla="*/ 861 w 876"/>
                <a:gd name="T101" fmla="*/ 54 h 716"/>
                <a:gd name="T102" fmla="*/ 855 w 876"/>
                <a:gd name="T103" fmla="*/ 63 h 716"/>
                <a:gd name="T104" fmla="*/ 850 w 876"/>
                <a:gd name="T105" fmla="*/ 73 h 716"/>
                <a:gd name="T106" fmla="*/ 842 w 876"/>
                <a:gd name="T107" fmla="*/ 84 h 716"/>
                <a:gd name="T108" fmla="*/ 834 w 876"/>
                <a:gd name="T109" fmla="*/ 97 h 716"/>
                <a:gd name="T110" fmla="*/ 827 w 876"/>
                <a:gd name="T111" fmla="*/ 111 h 716"/>
                <a:gd name="T112" fmla="*/ 817 w 876"/>
                <a:gd name="T113" fmla="*/ 124 h 716"/>
                <a:gd name="T114" fmla="*/ 807 w 876"/>
                <a:gd name="T115" fmla="*/ 139 h 716"/>
                <a:gd name="T116" fmla="*/ 796 w 876"/>
                <a:gd name="T117" fmla="*/ 155 h 716"/>
                <a:gd name="T118" fmla="*/ 784 w 876"/>
                <a:gd name="T119" fmla="*/ 172 h 716"/>
                <a:gd name="T120" fmla="*/ 771 w 876"/>
                <a:gd name="T121" fmla="*/ 189 h 716"/>
                <a:gd name="T122" fmla="*/ 758 w 876"/>
                <a:gd name="T123" fmla="*/ 208 h 716"/>
                <a:gd name="T124" fmla="*/ 744 w 876"/>
                <a:gd name="T125" fmla="*/ 227 h 71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76" h="716">
                  <a:moveTo>
                    <a:pt x="0" y="715"/>
                  </a:moveTo>
                  <a:lnTo>
                    <a:pt x="39" y="680"/>
                  </a:lnTo>
                  <a:lnTo>
                    <a:pt x="75" y="646"/>
                  </a:lnTo>
                  <a:lnTo>
                    <a:pt x="110" y="613"/>
                  </a:lnTo>
                  <a:lnTo>
                    <a:pt x="146" y="583"/>
                  </a:lnTo>
                  <a:lnTo>
                    <a:pt x="179" y="550"/>
                  </a:lnTo>
                  <a:lnTo>
                    <a:pt x="213" y="520"/>
                  </a:lnTo>
                  <a:lnTo>
                    <a:pt x="246" y="491"/>
                  </a:lnTo>
                  <a:lnTo>
                    <a:pt x="276" y="462"/>
                  </a:lnTo>
                  <a:lnTo>
                    <a:pt x="307" y="436"/>
                  </a:lnTo>
                  <a:lnTo>
                    <a:pt x="338" y="409"/>
                  </a:lnTo>
                  <a:lnTo>
                    <a:pt x="367" y="382"/>
                  </a:lnTo>
                  <a:lnTo>
                    <a:pt x="395" y="357"/>
                  </a:lnTo>
                  <a:lnTo>
                    <a:pt x="424" y="332"/>
                  </a:lnTo>
                  <a:lnTo>
                    <a:pt x="451" y="310"/>
                  </a:lnTo>
                  <a:lnTo>
                    <a:pt x="476" y="287"/>
                  </a:lnTo>
                  <a:lnTo>
                    <a:pt x="501" y="266"/>
                  </a:lnTo>
                  <a:lnTo>
                    <a:pt x="526" y="245"/>
                  </a:lnTo>
                  <a:lnTo>
                    <a:pt x="549" y="225"/>
                  </a:lnTo>
                  <a:lnTo>
                    <a:pt x="572" y="206"/>
                  </a:lnTo>
                  <a:lnTo>
                    <a:pt x="593" y="187"/>
                  </a:lnTo>
                  <a:lnTo>
                    <a:pt x="614" y="170"/>
                  </a:lnTo>
                  <a:lnTo>
                    <a:pt x="635" y="153"/>
                  </a:lnTo>
                  <a:lnTo>
                    <a:pt x="654" y="138"/>
                  </a:lnTo>
                  <a:lnTo>
                    <a:pt x="673" y="122"/>
                  </a:lnTo>
                  <a:lnTo>
                    <a:pt x="690" y="109"/>
                  </a:lnTo>
                  <a:lnTo>
                    <a:pt x="708" y="96"/>
                  </a:lnTo>
                  <a:lnTo>
                    <a:pt x="723" y="84"/>
                  </a:lnTo>
                  <a:lnTo>
                    <a:pt x="738" y="73"/>
                  </a:lnTo>
                  <a:lnTo>
                    <a:pt x="754" y="61"/>
                  </a:lnTo>
                  <a:lnTo>
                    <a:pt x="767" y="52"/>
                  </a:lnTo>
                  <a:lnTo>
                    <a:pt x="781" y="42"/>
                  </a:lnTo>
                  <a:lnTo>
                    <a:pt x="792" y="34"/>
                  </a:lnTo>
                  <a:lnTo>
                    <a:pt x="804" y="27"/>
                  </a:lnTo>
                  <a:lnTo>
                    <a:pt x="813" y="21"/>
                  </a:lnTo>
                  <a:lnTo>
                    <a:pt x="823" y="15"/>
                  </a:lnTo>
                  <a:lnTo>
                    <a:pt x="832" y="11"/>
                  </a:lnTo>
                  <a:lnTo>
                    <a:pt x="840" y="8"/>
                  </a:lnTo>
                  <a:lnTo>
                    <a:pt x="848" y="4"/>
                  </a:lnTo>
                  <a:lnTo>
                    <a:pt x="853" y="2"/>
                  </a:lnTo>
                  <a:lnTo>
                    <a:pt x="859" y="0"/>
                  </a:lnTo>
                  <a:lnTo>
                    <a:pt x="867" y="0"/>
                  </a:lnTo>
                  <a:lnTo>
                    <a:pt x="871" y="2"/>
                  </a:lnTo>
                  <a:lnTo>
                    <a:pt x="873" y="4"/>
                  </a:lnTo>
                  <a:lnTo>
                    <a:pt x="875" y="8"/>
                  </a:lnTo>
                  <a:lnTo>
                    <a:pt x="875" y="15"/>
                  </a:lnTo>
                  <a:lnTo>
                    <a:pt x="873" y="21"/>
                  </a:lnTo>
                  <a:lnTo>
                    <a:pt x="871" y="29"/>
                  </a:lnTo>
                  <a:lnTo>
                    <a:pt x="869" y="36"/>
                  </a:lnTo>
                  <a:lnTo>
                    <a:pt x="865" y="44"/>
                  </a:lnTo>
                  <a:lnTo>
                    <a:pt x="861" y="54"/>
                  </a:lnTo>
                  <a:lnTo>
                    <a:pt x="855" y="63"/>
                  </a:lnTo>
                  <a:lnTo>
                    <a:pt x="850" y="73"/>
                  </a:lnTo>
                  <a:lnTo>
                    <a:pt x="842" y="84"/>
                  </a:lnTo>
                  <a:lnTo>
                    <a:pt x="834" y="97"/>
                  </a:lnTo>
                  <a:lnTo>
                    <a:pt x="827" y="111"/>
                  </a:lnTo>
                  <a:lnTo>
                    <a:pt x="817" y="124"/>
                  </a:lnTo>
                  <a:lnTo>
                    <a:pt x="807" y="139"/>
                  </a:lnTo>
                  <a:lnTo>
                    <a:pt x="796" y="155"/>
                  </a:lnTo>
                  <a:lnTo>
                    <a:pt x="784" y="172"/>
                  </a:lnTo>
                  <a:lnTo>
                    <a:pt x="771" y="189"/>
                  </a:lnTo>
                  <a:lnTo>
                    <a:pt x="758" y="208"/>
                  </a:lnTo>
                  <a:lnTo>
                    <a:pt x="744" y="227"/>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54329" name="Freeform 1081">
              <a:extLst>
                <a:ext uri="{FF2B5EF4-FFF2-40B4-BE49-F238E27FC236}">
                  <a16:creationId xmlns:a16="http://schemas.microsoft.com/office/drawing/2014/main" id="{A1D4963A-BEE5-FC3A-09EC-6638962FAA03}"/>
                </a:ext>
              </a:extLst>
            </p:cNvPr>
            <p:cNvSpPr>
              <a:spLocks/>
            </p:cNvSpPr>
            <p:nvPr/>
          </p:nvSpPr>
          <p:spPr bwMode="auto">
            <a:xfrm>
              <a:off x="5101" y="1849"/>
              <a:ext cx="851" cy="738"/>
            </a:xfrm>
            <a:custGeom>
              <a:avLst/>
              <a:gdLst>
                <a:gd name="T0" fmla="*/ 0 w 851"/>
                <a:gd name="T1" fmla="*/ 737 h 738"/>
                <a:gd name="T2" fmla="*/ 23 w 851"/>
                <a:gd name="T3" fmla="*/ 716 h 738"/>
                <a:gd name="T4" fmla="*/ 45 w 851"/>
                <a:gd name="T5" fmla="*/ 695 h 738"/>
                <a:gd name="T6" fmla="*/ 68 w 851"/>
                <a:gd name="T7" fmla="*/ 674 h 738"/>
                <a:gd name="T8" fmla="*/ 89 w 851"/>
                <a:gd name="T9" fmla="*/ 653 h 738"/>
                <a:gd name="T10" fmla="*/ 110 w 851"/>
                <a:gd name="T11" fmla="*/ 634 h 738"/>
                <a:gd name="T12" fmla="*/ 131 w 851"/>
                <a:gd name="T13" fmla="*/ 615 h 738"/>
                <a:gd name="T14" fmla="*/ 171 w 851"/>
                <a:gd name="T15" fmla="*/ 575 h 738"/>
                <a:gd name="T16" fmla="*/ 192 w 851"/>
                <a:gd name="T17" fmla="*/ 558 h 738"/>
                <a:gd name="T18" fmla="*/ 230 w 851"/>
                <a:gd name="T19" fmla="*/ 520 h 738"/>
                <a:gd name="T20" fmla="*/ 250 w 851"/>
                <a:gd name="T21" fmla="*/ 502 h 738"/>
                <a:gd name="T22" fmla="*/ 269 w 851"/>
                <a:gd name="T23" fmla="*/ 485 h 738"/>
                <a:gd name="T24" fmla="*/ 288 w 851"/>
                <a:gd name="T25" fmla="*/ 468 h 738"/>
                <a:gd name="T26" fmla="*/ 305 w 851"/>
                <a:gd name="T27" fmla="*/ 451 h 738"/>
                <a:gd name="T28" fmla="*/ 324 w 851"/>
                <a:gd name="T29" fmla="*/ 434 h 738"/>
                <a:gd name="T30" fmla="*/ 342 w 851"/>
                <a:gd name="T31" fmla="*/ 418 h 738"/>
                <a:gd name="T32" fmla="*/ 359 w 851"/>
                <a:gd name="T33" fmla="*/ 401 h 738"/>
                <a:gd name="T34" fmla="*/ 376 w 851"/>
                <a:gd name="T35" fmla="*/ 386 h 738"/>
                <a:gd name="T36" fmla="*/ 393 w 851"/>
                <a:gd name="T37" fmla="*/ 371 h 738"/>
                <a:gd name="T38" fmla="*/ 411 w 851"/>
                <a:gd name="T39" fmla="*/ 355 h 738"/>
                <a:gd name="T40" fmla="*/ 426 w 851"/>
                <a:gd name="T41" fmla="*/ 340 h 738"/>
                <a:gd name="T42" fmla="*/ 443 w 851"/>
                <a:gd name="T43" fmla="*/ 327 h 738"/>
                <a:gd name="T44" fmla="*/ 459 w 851"/>
                <a:gd name="T45" fmla="*/ 311 h 738"/>
                <a:gd name="T46" fmla="*/ 474 w 851"/>
                <a:gd name="T47" fmla="*/ 298 h 738"/>
                <a:gd name="T48" fmla="*/ 489 w 851"/>
                <a:gd name="T49" fmla="*/ 285 h 738"/>
                <a:gd name="T50" fmla="*/ 503 w 851"/>
                <a:gd name="T51" fmla="*/ 271 h 738"/>
                <a:gd name="T52" fmla="*/ 518 w 851"/>
                <a:gd name="T53" fmla="*/ 258 h 738"/>
                <a:gd name="T54" fmla="*/ 533 w 851"/>
                <a:gd name="T55" fmla="*/ 246 h 738"/>
                <a:gd name="T56" fmla="*/ 547 w 851"/>
                <a:gd name="T57" fmla="*/ 233 h 738"/>
                <a:gd name="T58" fmla="*/ 560 w 851"/>
                <a:gd name="T59" fmla="*/ 222 h 738"/>
                <a:gd name="T60" fmla="*/ 574 w 851"/>
                <a:gd name="T61" fmla="*/ 210 h 738"/>
                <a:gd name="T62" fmla="*/ 587 w 851"/>
                <a:gd name="T63" fmla="*/ 199 h 738"/>
                <a:gd name="T64" fmla="*/ 600 w 851"/>
                <a:gd name="T65" fmla="*/ 187 h 738"/>
                <a:gd name="T66" fmla="*/ 612 w 851"/>
                <a:gd name="T67" fmla="*/ 178 h 738"/>
                <a:gd name="T68" fmla="*/ 623 w 851"/>
                <a:gd name="T69" fmla="*/ 166 h 738"/>
                <a:gd name="T70" fmla="*/ 637 w 851"/>
                <a:gd name="T71" fmla="*/ 157 h 738"/>
                <a:gd name="T72" fmla="*/ 648 w 851"/>
                <a:gd name="T73" fmla="*/ 147 h 738"/>
                <a:gd name="T74" fmla="*/ 660 w 851"/>
                <a:gd name="T75" fmla="*/ 137 h 738"/>
                <a:gd name="T76" fmla="*/ 671 w 851"/>
                <a:gd name="T77" fmla="*/ 128 h 738"/>
                <a:gd name="T78" fmla="*/ 681 w 851"/>
                <a:gd name="T79" fmla="*/ 118 h 738"/>
                <a:gd name="T80" fmla="*/ 692 w 851"/>
                <a:gd name="T81" fmla="*/ 111 h 738"/>
                <a:gd name="T82" fmla="*/ 702 w 851"/>
                <a:gd name="T83" fmla="*/ 101 h 738"/>
                <a:gd name="T84" fmla="*/ 712 w 851"/>
                <a:gd name="T85" fmla="*/ 94 h 738"/>
                <a:gd name="T86" fmla="*/ 721 w 851"/>
                <a:gd name="T87" fmla="*/ 86 h 738"/>
                <a:gd name="T88" fmla="*/ 731 w 851"/>
                <a:gd name="T89" fmla="*/ 78 h 738"/>
                <a:gd name="T90" fmla="*/ 740 w 851"/>
                <a:gd name="T91" fmla="*/ 73 h 738"/>
                <a:gd name="T92" fmla="*/ 748 w 851"/>
                <a:gd name="T93" fmla="*/ 65 h 738"/>
                <a:gd name="T94" fmla="*/ 758 w 851"/>
                <a:gd name="T95" fmla="*/ 59 h 738"/>
                <a:gd name="T96" fmla="*/ 765 w 851"/>
                <a:gd name="T97" fmla="*/ 53 h 738"/>
                <a:gd name="T98" fmla="*/ 773 w 851"/>
                <a:gd name="T99" fmla="*/ 48 h 738"/>
                <a:gd name="T100" fmla="*/ 781 w 851"/>
                <a:gd name="T101" fmla="*/ 42 h 738"/>
                <a:gd name="T102" fmla="*/ 788 w 851"/>
                <a:gd name="T103" fmla="*/ 36 h 738"/>
                <a:gd name="T104" fmla="*/ 796 w 851"/>
                <a:gd name="T105" fmla="*/ 32 h 738"/>
                <a:gd name="T106" fmla="*/ 802 w 851"/>
                <a:gd name="T107" fmla="*/ 27 h 738"/>
                <a:gd name="T108" fmla="*/ 809 w 851"/>
                <a:gd name="T109" fmla="*/ 23 h 738"/>
                <a:gd name="T110" fmla="*/ 815 w 851"/>
                <a:gd name="T111" fmla="*/ 19 h 738"/>
                <a:gd name="T112" fmla="*/ 821 w 851"/>
                <a:gd name="T113" fmla="*/ 15 h 738"/>
                <a:gd name="T114" fmla="*/ 827 w 851"/>
                <a:gd name="T115" fmla="*/ 11 h 738"/>
                <a:gd name="T116" fmla="*/ 831 w 851"/>
                <a:gd name="T117" fmla="*/ 9 h 738"/>
                <a:gd name="T118" fmla="*/ 836 w 851"/>
                <a:gd name="T119" fmla="*/ 6 h 738"/>
                <a:gd name="T120" fmla="*/ 842 w 851"/>
                <a:gd name="T121" fmla="*/ 4 h 738"/>
                <a:gd name="T122" fmla="*/ 846 w 851"/>
                <a:gd name="T123" fmla="*/ 2 h 738"/>
                <a:gd name="T124" fmla="*/ 850 w 851"/>
                <a:gd name="T125" fmla="*/ 0 h 73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851" h="738">
                  <a:moveTo>
                    <a:pt x="0" y="737"/>
                  </a:moveTo>
                  <a:lnTo>
                    <a:pt x="23" y="716"/>
                  </a:lnTo>
                  <a:lnTo>
                    <a:pt x="45" y="695"/>
                  </a:lnTo>
                  <a:lnTo>
                    <a:pt x="68" y="674"/>
                  </a:lnTo>
                  <a:lnTo>
                    <a:pt x="89" y="653"/>
                  </a:lnTo>
                  <a:lnTo>
                    <a:pt x="110" y="634"/>
                  </a:lnTo>
                  <a:lnTo>
                    <a:pt x="131" y="615"/>
                  </a:lnTo>
                  <a:lnTo>
                    <a:pt x="171" y="575"/>
                  </a:lnTo>
                  <a:lnTo>
                    <a:pt x="192" y="558"/>
                  </a:lnTo>
                  <a:lnTo>
                    <a:pt x="230" y="520"/>
                  </a:lnTo>
                  <a:lnTo>
                    <a:pt x="250" y="502"/>
                  </a:lnTo>
                  <a:lnTo>
                    <a:pt x="269" y="485"/>
                  </a:lnTo>
                  <a:lnTo>
                    <a:pt x="288" y="468"/>
                  </a:lnTo>
                  <a:lnTo>
                    <a:pt x="305" y="451"/>
                  </a:lnTo>
                  <a:lnTo>
                    <a:pt x="324" y="434"/>
                  </a:lnTo>
                  <a:lnTo>
                    <a:pt x="342" y="418"/>
                  </a:lnTo>
                  <a:lnTo>
                    <a:pt x="359" y="401"/>
                  </a:lnTo>
                  <a:lnTo>
                    <a:pt x="376" y="386"/>
                  </a:lnTo>
                  <a:lnTo>
                    <a:pt x="393" y="371"/>
                  </a:lnTo>
                  <a:lnTo>
                    <a:pt x="411" y="355"/>
                  </a:lnTo>
                  <a:lnTo>
                    <a:pt x="426" y="340"/>
                  </a:lnTo>
                  <a:lnTo>
                    <a:pt x="443" y="327"/>
                  </a:lnTo>
                  <a:lnTo>
                    <a:pt x="459" y="311"/>
                  </a:lnTo>
                  <a:lnTo>
                    <a:pt x="474" y="298"/>
                  </a:lnTo>
                  <a:lnTo>
                    <a:pt x="489" y="285"/>
                  </a:lnTo>
                  <a:lnTo>
                    <a:pt x="503" y="271"/>
                  </a:lnTo>
                  <a:lnTo>
                    <a:pt x="518" y="258"/>
                  </a:lnTo>
                  <a:lnTo>
                    <a:pt x="533" y="246"/>
                  </a:lnTo>
                  <a:lnTo>
                    <a:pt x="547" y="233"/>
                  </a:lnTo>
                  <a:lnTo>
                    <a:pt x="560" y="222"/>
                  </a:lnTo>
                  <a:lnTo>
                    <a:pt x="574" y="210"/>
                  </a:lnTo>
                  <a:lnTo>
                    <a:pt x="587" y="199"/>
                  </a:lnTo>
                  <a:lnTo>
                    <a:pt x="600" y="187"/>
                  </a:lnTo>
                  <a:lnTo>
                    <a:pt x="612" y="178"/>
                  </a:lnTo>
                  <a:lnTo>
                    <a:pt x="623" y="166"/>
                  </a:lnTo>
                  <a:lnTo>
                    <a:pt x="637" y="157"/>
                  </a:lnTo>
                  <a:lnTo>
                    <a:pt x="648" y="147"/>
                  </a:lnTo>
                  <a:lnTo>
                    <a:pt x="660" y="137"/>
                  </a:lnTo>
                  <a:lnTo>
                    <a:pt x="671" y="128"/>
                  </a:lnTo>
                  <a:lnTo>
                    <a:pt x="681" y="118"/>
                  </a:lnTo>
                  <a:lnTo>
                    <a:pt x="692" y="111"/>
                  </a:lnTo>
                  <a:lnTo>
                    <a:pt x="702" y="101"/>
                  </a:lnTo>
                  <a:lnTo>
                    <a:pt x="712" y="94"/>
                  </a:lnTo>
                  <a:lnTo>
                    <a:pt x="721" y="86"/>
                  </a:lnTo>
                  <a:lnTo>
                    <a:pt x="731" y="78"/>
                  </a:lnTo>
                  <a:lnTo>
                    <a:pt x="740" y="73"/>
                  </a:lnTo>
                  <a:lnTo>
                    <a:pt x="748" y="65"/>
                  </a:lnTo>
                  <a:lnTo>
                    <a:pt x="758" y="59"/>
                  </a:lnTo>
                  <a:lnTo>
                    <a:pt x="765" y="53"/>
                  </a:lnTo>
                  <a:lnTo>
                    <a:pt x="773" y="48"/>
                  </a:lnTo>
                  <a:lnTo>
                    <a:pt x="781" y="42"/>
                  </a:lnTo>
                  <a:lnTo>
                    <a:pt x="788" y="36"/>
                  </a:lnTo>
                  <a:lnTo>
                    <a:pt x="796" y="32"/>
                  </a:lnTo>
                  <a:lnTo>
                    <a:pt x="802" y="27"/>
                  </a:lnTo>
                  <a:lnTo>
                    <a:pt x="809" y="23"/>
                  </a:lnTo>
                  <a:lnTo>
                    <a:pt x="815" y="19"/>
                  </a:lnTo>
                  <a:lnTo>
                    <a:pt x="821" y="15"/>
                  </a:lnTo>
                  <a:lnTo>
                    <a:pt x="827" y="11"/>
                  </a:lnTo>
                  <a:lnTo>
                    <a:pt x="831" y="9"/>
                  </a:lnTo>
                  <a:lnTo>
                    <a:pt x="836" y="6"/>
                  </a:lnTo>
                  <a:lnTo>
                    <a:pt x="842" y="4"/>
                  </a:lnTo>
                  <a:lnTo>
                    <a:pt x="846" y="2"/>
                  </a:lnTo>
                  <a:lnTo>
                    <a:pt x="850" y="0"/>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54330" name="Freeform 1082">
              <a:extLst>
                <a:ext uri="{FF2B5EF4-FFF2-40B4-BE49-F238E27FC236}">
                  <a16:creationId xmlns:a16="http://schemas.microsoft.com/office/drawing/2014/main" id="{E188B287-3C23-AC2F-3793-0C181E69D3A5}"/>
                </a:ext>
              </a:extLst>
            </p:cNvPr>
            <p:cNvSpPr>
              <a:spLocks/>
            </p:cNvSpPr>
            <p:nvPr/>
          </p:nvSpPr>
          <p:spPr bwMode="auto">
            <a:xfrm>
              <a:off x="5485" y="1851"/>
              <a:ext cx="620" cy="882"/>
            </a:xfrm>
            <a:custGeom>
              <a:avLst/>
              <a:gdLst>
                <a:gd name="T0" fmla="*/ 0 w 620"/>
                <a:gd name="T1" fmla="*/ 733 h 882"/>
                <a:gd name="T2" fmla="*/ 619 w 620"/>
                <a:gd name="T3" fmla="*/ 0 h 882"/>
                <a:gd name="T4" fmla="*/ 619 w 620"/>
                <a:gd name="T5" fmla="*/ 118 h 882"/>
                <a:gd name="T6" fmla="*/ 0 w 620"/>
                <a:gd name="T7" fmla="*/ 881 h 882"/>
                <a:gd name="T8" fmla="*/ 0 w 620"/>
                <a:gd name="T9" fmla="*/ 733 h 8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0" h="882">
                  <a:moveTo>
                    <a:pt x="0" y="733"/>
                  </a:moveTo>
                  <a:lnTo>
                    <a:pt x="619" y="0"/>
                  </a:lnTo>
                  <a:lnTo>
                    <a:pt x="619" y="118"/>
                  </a:lnTo>
                  <a:lnTo>
                    <a:pt x="0" y="881"/>
                  </a:lnTo>
                  <a:lnTo>
                    <a:pt x="0" y="733"/>
                  </a:lnTo>
                </a:path>
              </a:pathLst>
            </a:custGeom>
            <a:solidFill>
              <a:srgbClr val="FDE3B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grpSp>
      <p:sp>
        <p:nvSpPr>
          <p:cNvPr id="54278" name="Freeform 1083">
            <a:extLst>
              <a:ext uri="{FF2B5EF4-FFF2-40B4-BE49-F238E27FC236}">
                <a16:creationId xmlns:a16="http://schemas.microsoft.com/office/drawing/2014/main" id="{4D6870E4-4B18-0201-779A-CF8FFF80F3EB}"/>
              </a:ext>
            </a:extLst>
          </p:cNvPr>
          <p:cNvSpPr>
            <a:spLocks/>
          </p:cNvSpPr>
          <p:nvPr/>
        </p:nvSpPr>
        <p:spPr bwMode="auto">
          <a:xfrm>
            <a:off x="484188" y="2614613"/>
            <a:ext cx="3254375" cy="2362200"/>
          </a:xfrm>
          <a:custGeom>
            <a:avLst/>
            <a:gdLst>
              <a:gd name="T0" fmla="*/ 2147483646 w 817"/>
              <a:gd name="T1" fmla="*/ 2147483646 h 1009"/>
              <a:gd name="T2" fmla="*/ 2147483646 w 817"/>
              <a:gd name="T3" fmla="*/ 2147483646 h 1009"/>
              <a:gd name="T4" fmla="*/ 2147483646 w 817"/>
              <a:gd name="T5" fmla="*/ 2147483646 h 1009"/>
              <a:gd name="T6" fmla="*/ 2147483646 w 817"/>
              <a:gd name="T7" fmla="*/ 2147483646 h 1009"/>
              <a:gd name="T8" fmla="*/ 2147483646 w 817"/>
              <a:gd name="T9" fmla="*/ 2147483646 h 1009"/>
              <a:gd name="T10" fmla="*/ 2147483646 w 817"/>
              <a:gd name="T11" fmla="*/ 2147483646 h 1009"/>
              <a:gd name="T12" fmla="*/ 2147483646 w 817"/>
              <a:gd name="T13" fmla="*/ 2147483646 h 1009"/>
              <a:gd name="T14" fmla="*/ 2147483646 w 817"/>
              <a:gd name="T15" fmla="*/ 2147483646 h 1009"/>
              <a:gd name="T16" fmla="*/ 2147483646 w 817"/>
              <a:gd name="T17" fmla="*/ 2147483646 h 1009"/>
              <a:gd name="T18" fmla="*/ 2147483646 w 817"/>
              <a:gd name="T19" fmla="*/ 2147483646 h 1009"/>
              <a:gd name="T20" fmla="*/ 2147483646 w 817"/>
              <a:gd name="T21" fmla="*/ 2147483646 h 1009"/>
              <a:gd name="T22" fmla="*/ 2147483646 w 817"/>
              <a:gd name="T23" fmla="*/ 2147483646 h 1009"/>
              <a:gd name="T24" fmla="*/ 2147483646 w 817"/>
              <a:gd name="T25" fmla="*/ 2147483646 h 1009"/>
              <a:gd name="T26" fmla="*/ 2147483646 w 817"/>
              <a:gd name="T27" fmla="*/ 2147483646 h 1009"/>
              <a:gd name="T28" fmla="*/ 2147483646 w 817"/>
              <a:gd name="T29" fmla="*/ 2147483646 h 1009"/>
              <a:gd name="T30" fmla="*/ 2147483646 w 817"/>
              <a:gd name="T31" fmla="*/ 2147483646 h 1009"/>
              <a:gd name="T32" fmla="*/ 2147483646 w 817"/>
              <a:gd name="T33" fmla="*/ 2147483646 h 1009"/>
              <a:gd name="T34" fmla="*/ 2147483646 w 817"/>
              <a:gd name="T35" fmla="*/ 2147483646 h 1009"/>
              <a:gd name="T36" fmla="*/ 2147483646 w 817"/>
              <a:gd name="T37" fmla="*/ 2147483646 h 1009"/>
              <a:gd name="T38" fmla="*/ 2147483646 w 817"/>
              <a:gd name="T39" fmla="*/ 2147483646 h 1009"/>
              <a:gd name="T40" fmla="*/ 2147483646 w 817"/>
              <a:gd name="T41" fmla="*/ 2147483646 h 1009"/>
              <a:gd name="T42" fmla="*/ 2147483646 w 817"/>
              <a:gd name="T43" fmla="*/ 2147483646 h 1009"/>
              <a:gd name="T44" fmla="*/ 2147483646 w 817"/>
              <a:gd name="T45" fmla="*/ 2147483646 h 1009"/>
              <a:gd name="T46" fmla="*/ 2147483646 w 817"/>
              <a:gd name="T47" fmla="*/ 0 h 1009"/>
              <a:gd name="T48" fmla="*/ 2147483646 w 817"/>
              <a:gd name="T49" fmla="*/ 2147483646 h 1009"/>
              <a:gd name="T50" fmla="*/ 2147483646 w 817"/>
              <a:gd name="T51" fmla="*/ 2147483646 h 1009"/>
              <a:gd name="T52" fmla="*/ 2147483646 w 817"/>
              <a:gd name="T53" fmla="*/ 2147483646 h 1009"/>
              <a:gd name="T54" fmla="*/ 2147483646 w 817"/>
              <a:gd name="T55" fmla="*/ 2147483646 h 1009"/>
              <a:gd name="T56" fmla="*/ 2147483646 w 817"/>
              <a:gd name="T57" fmla="*/ 2147483646 h 1009"/>
              <a:gd name="T58" fmla="*/ 2147483646 w 817"/>
              <a:gd name="T59" fmla="*/ 2147483646 h 1009"/>
              <a:gd name="T60" fmla="*/ 2147483646 w 817"/>
              <a:gd name="T61" fmla="*/ 2147483646 h 1009"/>
              <a:gd name="T62" fmla="*/ 2147483646 w 817"/>
              <a:gd name="T63" fmla="*/ 2147483646 h 1009"/>
              <a:gd name="T64" fmla="*/ 2147483646 w 817"/>
              <a:gd name="T65" fmla="*/ 2147483646 h 1009"/>
              <a:gd name="T66" fmla="*/ 2147483646 w 817"/>
              <a:gd name="T67" fmla="*/ 2147483646 h 1009"/>
              <a:gd name="T68" fmla="*/ 0 w 817"/>
              <a:gd name="T69" fmla="*/ 2147483646 h 1009"/>
              <a:gd name="T70" fmla="*/ 0 w 817"/>
              <a:gd name="T71" fmla="*/ 2147483646 h 1009"/>
              <a:gd name="T72" fmla="*/ 2147483646 w 817"/>
              <a:gd name="T73" fmla="*/ 2147483646 h 1009"/>
              <a:gd name="T74" fmla="*/ 2147483646 w 817"/>
              <a:gd name="T75" fmla="*/ 2147483646 h 1009"/>
              <a:gd name="T76" fmla="*/ 2147483646 w 817"/>
              <a:gd name="T77" fmla="*/ 2147483646 h 1009"/>
              <a:gd name="T78" fmla="*/ 2147483646 w 817"/>
              <a:gd name="T79" fmla="*/ 2147483646 h 1009"/>
              <a:gd name="T80" fmla="*/ 2147483646 w 817"/>
              <a:gd name="T81" fmla="*/ 2147483646 h 1009"/>
              <a:gd name="T82" fmla="*/ 2147483646 w 817"/>
              <a:gd name="T83" fmla="*/ 2147483646 h 1009"/>
              <a:gd name="T84" fmla="*/ 2147483646 w 817"/>
              <a:gd name="T85" fmla="*/ 2147483646 h 1009"/>
              <a:gd name="T86" fmla="*/ 2147483646 w 817"/>
              <a:gd name="T87" fmla="*/ 2147483646 h 1009"/>
              <a:gd name="T88" fmla="*/ 2147483646 w 817"/>
              <a:gd name="T89" fmla="*/ 2147483646 h 1009"/>
              <a:gd name="T90" fmla="*/ 2147483646 w 817"/>
              <a:gd name="T91" fmla="*/ 2147483646 h 10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817" h="1009">
                <a:moveTo>
                  <a:pt x="542" y="1004"/>
                </a:moveTo>
                <a:lnTo>
                  <a:pt x="719" y="1008"/>
                </a:lnTo>
                <a:lnTo>
                  <a:pt x="660" y="792"/>
                </a:lnTo>
                <a:lnTo>
                  <a:pt x="630" y="838"/>
                </a:lnTo>
                <a:lnTo>
                  <a:pt x="587" y="790"/>
                </a:lnTo>
                <a:lnTo>
                  <a:pt x="535" y="740"/>
                </a:lnTo>
                <a:lnTo>
                  <a:pt x="497" y="701"/>
                </a:lnTo>
                <a:lnTo>
                  <a:pt x="447" y="659"/>
                </a:lnTo>
                <a:lnTo>
                  <a:pt x="386" y="614"/>
                </a:lnTo>
                <a:lnTo>
                  <a:pt x="320" y="578"/>
                </a:lnTo>
                <a:lnTo>
                  <a:pt x="674" y="577"/>
                </a:lnTo>
                <a:lnTo>
                  <a:pt x="674" y="636"/>
                </a:lnTo>
                <a:lnTo>
                  <a:pt x="816" y="506"/>
                </a:lnTo>
                <a:lnTo>
                  <a:pt x="674" y="376"/>
                </a:lnTo>
                <a:lnTo>
                  <a:pt x="675" y="434"/>
                </a:lnTo>
                <a:lnTo>
                  <a:pt x="315" y="434"/>
                </a:lnTo>
                <a:lnTo>
                  <a:pt x="384" y="395"/>
                </a:lnTo>
                <a:lnTo>
                  <a:pt x="437" y="360"/>
                </a:lnTo>
                <a:lnTo>
                  <a:pt x="487" y="317"/>
                </a:lnTo>
                <a:lnTo>
                  <a:pt x="537" y="267"/>
                </a:lnTo>
                <a:lnTo>
                  <a:pt x="578" y="229"/>
                </a:lnTo>
                <a:lnTo>
                  <a:pt x="630" y="174"/>
                </a:lnTo>
                <a:lnTo>
                  <a:pt x="660" y="216"/>
                </a:lnTo>
                <a:lnTo>
                  <a:pt x="720" y="0"/>
                </a:lnTo>
                <a:lnTo>
                  <a:pt x="542" y="5"/>
                </a:lnTo>
                <a:lnTo>
                  <a:pt x="568" y="59"/>
                </a:lnTo>
                <a:lnTo>
                  <a:pt x="519" y="101"/>
                </a:lnTo>
                <a:lnTo>
                  <a:pt x="465" y="150"/>
                </a:lnTo>
                <a:lnTo>
                  <a:pt x="416" y="191"/>
                </a:lnTo>
                <a:lnTo>
                  <a:pt x="371" y="227"/>
                </a:lnTo>
                <a:lnTo>
                  <a:pt x="328" y="258"/>
                </a:lnTo>
                <a:lnTo>
                  <a:pt x="284" y="288"/>
                </a:lnTo>
                <a:lnTo>
                  <a:pt x="228" y="320"/>
                </a:lnTo>
                <a:lnTo>
                  <a:pt x="171" y="334"/>
                </a:lnTo>
                <a:lnTo>
                  <a:pt x="0" y="335"/>
                </a:lnTo>
                <a:lnTo>
                  <a:pt x="0" y="671"/>
                </a:lnTo>
                <a:lnTo>
                  <a:pt x="171" y="671"/>
                </a:lnTo>
                <a:lnTo>
                  <a:pt x="228" y="686"/>
                </a:lnTo>
                <a:lnTo>
                  <a:pt x="297" y="726"/>
                </a:lnTo>
                <a:lnTo>
                  <a:pt x="342" y="761"/>
                </a:lnTo>
                <a:lnTo>
                  <a:pt x="381" y="789"/>
                </a:lnTo>
                <a:lnTo>
                  <a:pt x="425" y="824"/>
                </a:lnTo>
                <a:lnTo>
                  <a:pt x="468" y="860"/>
                </a:lnTo>
                <a:lnTo>
                  <a:pt x="515" y="902"/>
                </a:lnTo>
                <a:lnTo>
                  <a:pt x="570" y="951"/>
                </a:lnTo>
                <a:lnTo>
                  <a:pt x="542" y="1004"/>
                </a:lnTo>
              </a:path>
            </a:pathLst>
          </a:custGeom>
          <a:solidFill>
            <a:srgbClr val="FFFF00"/>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sp>
        <p:nvSpPr>
          <p:cNvPr id="54279" name="Freeform 1084">
            <a:extLst>
              <a:ext uri="{FF2B5EF4-FFF2-40B4-BE49-F238E27FC236}">
                <a16:creationId xmlns:a16="http://schemas.microsoft.com/office/drawing/2014/main" id="{940DA7AC-1717-D8E5-7030-EA3257849DF8}"/>
              </a:ext>
            </a:extLst>
          </p:cNvPr>
          <p:cNvSpPr>
            <a:spLocks/>
          </p:cNvSpPr>
          <p:nvPr/>
        </p:nvSpPr>
        <p:spPr bwMode="auto">
          <a:xfrm>
            <a:off x="6400800" y="1143000"/>
            <a:ext cx="950913" cy="1697038"/>
          </a:xfrm>
          <a:custGeom>
            <a:avLst/>
            <a:gdLst>
              <a:gd name="T0" fmla="*/ 2147483646 w 649"/>
              <a:gd name="T1" fmla="*/ 2147483646 h 1069"/>
              <a:gd name="T2" fmla="*/ 2147483646 w 649"/>
              <a:gd name="T3" fmla="*/ 2147483646 h 1069"/>
              <a:gd name="T4" fmla="*/ 2147483646 w 649"/>
              <a:gd name="T5" fmla="*/ 2147483646 h 1069"/>
              <a:gd name="T6" fmla="*/ 2147483646 w 649"/>
              <a:gd name="T7" fmla="*/ 2147483646 h 1069"/>
              <a:gd name="T8" fmla="*/ 2147483646 w 649"/>
              <a:gd name="T9" fmla="*/ 2147483646 h 1069"/>
              <a:gd name="T10" fmla="*/ 2147483646 w 649"/>
              <a:gd name="T11" fmla="*/ 2147483646 h 1069"/>
              <a:gd name="T12" fmla="*/ 2147483646 w 649"/>
              <a:gd name="T13" fmla="*/ 2147483646 h 1069"/>
              <a:gd name="T14" fmla="*/ 2147483646 w 649"/>
              <a:gd name="T15" fmla="*/ 2147483646 h 1069"/>
              <a:gd name="T16" fmla="*/ 2147483646 w 649"/>
              <a:gd name="T17" fmla="*/ 2147483646 h 1069"/>
              <a:gd name="T18" fmla="*/ 2147483646 w 649"/>
              <a:gd name="T19" fmla="*/ 2147483646 h 1069"/>
              <a:gd name="T20" fmla="*/ 2147483646 w 649"/>
              <a:gd name="T21" fmla="*/ 2147483646 h 1069"/>
              <a:gd name="T22" fmla="*/ 2147483646 w 649"/>
              <a:gd name="T23" fmla="*/ 2147483646 h 1069"/>
              <a:gd name="T24" fmla="*/ 2147483646 w 649"/>
              <a:gd name="T25" fmla="*/ 2147483646 h 1069"/>
              <a:gd name="T26" fmla="*/ 2147483646 w 649"/>
              <a:gd name="T27" fmla="*/ 2147483646 h 1069"/>
              <a:gd name="T28" fmla="*/ 2147483646 w 649"/>
              <a:gd name="T29" fmla="*/ 2147483646 h 1069"/>
              <a:gd name="T30" fmla="*/ 2147483646 w 649"/>
              <a:gd name="T31" fmla="*/ 2147483646 h 1069"/>
              <a:gd name="T32" fmla="*/ 2147483646 w 649"/>
              <a:gd name="T33" fmla="*/ 2147483646 h 1069"/>
              <a:gd name="T34" fmla="*/ 2147483646 w 649"/>
              <a:gd name="T35" fmla="*/ 2147483646 h 1069"/>
              <a:gd name="T36" fmla="*/ 2147483646 w 649"/>
              <a:gd name="T37" fmla="*/ 2147483646 h 1069"/>
              <a:gd name="T38" fmla="*/ 2147483646 w 649"/>
              <a:gd name="T39" fmla="*/ 2147483646 h 1069"/>
              <a:gd name="T40" fmla="*/ 2147483646 w 649"/>
              <a:gd name="T41" fmla="*/ 2147483646 h 1069"/>
              <a:gd name="T42" fmla="*/ 2147483646 w 649"/>
              <a:gd name="T43" fmla="*/ 2147483646 h 1069"/>
              <a:gd name="T44" fmla="*/ 2147483646 w 649"/>
              <a:gd name="T45" fmla="*/ 2147483646 h 1069"/>
              <a:gd name="T46" fmla="*/ 2147483646 w 649"/>
              <a:gd name="T47" fmla="*/ 2147483646 h 1069"/>
              <a:gd name="T48" fmla="*/ 2147483646 w 649"/>
              <a:gd name="T49" fmla="*/ 2147483646 h 1069"/>
              <a:gd name="T50" fmla="*/ 2147483646 w 649"/>
              <a:gd name="T51" fmla="*/ 2147483646 h 1069"/>
              <a:gd name="T52" fmla="*/ 2147483646 w 649"/>
              <a:gd name="T53" fmla="*/ 2147483646 h 1069"/>
              <a:gd name="T54" fmla="*/ 2147483646 w 649"/>
              <a:gd name="T55" fmla="*/ 2147483646 h 1069"/>
              <a:gd name="T56" fmla="*/ 2147483646 w 649"/>
              <a:gd name="T57" fmla="*/ 2147483646 h 1069"/>
              <a:gd name="T58" fmla="*/ 2147483646 w 649"/>
              <a:gd name="T59" fmla="*/ 2147483646 h 1069"/>
              <a:gd name="T60" fmla="*/ 2147483646 w 649"/>
              <a:gd name="T61" fmla="*/ 2147483646 h 1069"/>
              <a:gd name="T62" fmla="*/ 2147483646 w 649"/>
              <a:gd name="T63" fmla="*/ 2147483646 h 1069"/>
              <a:gd name="T64" fmla="*/ 2147483646 w 649"/>
              <a:gd name="T65" fmla="*/ 2147483646 h 10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649" h="1069">
                <a:moveTo>
                  <a:pt x="80" y="282"/>
                </a:moveTo>
                <a:lnTo>
                  <a:pt x="80" y="325"/>
                </a:lnTo>
                <a:lnTo>
                  <a:pt x="102" y="367"/>
                </a:lnTo>
                <a:lnTo>
                  <a:pt x="148" y="402"/>
                </a:lnTo>
                <a:lnTo>
                  <a:pt x="182" y="419"/>
                </a:lnTo>
                <a:lnTo>
                  <a:pt x="216" y="427"/>
                </a:lnTo>
                <a:lnTo>
                  <a:pt x="250" y="436"/>
                </a:lnTo>
                <a:lnTo>
                  <a:pt x="284" y="461"/>
                </a:lnTo>
                <a:lnTo>
                  <a:pt x="296" y="487"/>
                </a:lnTo>
                <a:lnTo>
                  <a:pt x="296" y="538"/>
                </a:lnTo>
                <a:lnTo>
                  <a:pt x="261" y="598"/>
                </a:lnTo>
                <a:lnTo>
                  <a:pt x="193" y="666"/>
                </a:lnTo>
                <a:lnTo>
                  <a:pt x="182" y="692"/>
                </a:lnTo>
                <a:lnTo>
                  <a:pt x="171" y="735"/>
                </a:lnTo>
                <a:lnTo>
                  <a:pt x="171" y="760"/>
                </a:lnTo>
                <a:lnTo>
                  <a:pt x="171" y="786"/>
                </a:lnTo>
                <a:lnTo>
                  <a:pt x="171" y="820"/>
                </a:lnTo>
                <a:lnTo>
                  <a:pt x="171" y="846"/>
                </a:lnTo>
                <a:lnTo>
                  <a:pt x="193" y="871"/>
                </a:lnTo>
                <a:lnTo>
                  <a:pt x="227" y="897"/>
                </a:lnTo>
                <a:lnTo>
                  <a:pt x="261" y="914"/>
                </a:lnTo>
                <a:lnTo>
                  <a:pt x="318" y="965"/>
                </a:lnTo>
                <a:lnTo>
                  <a:pt x="330" y="991"/>
                </a:lnTo>
                <a:lnTo>
                  <a:pt x="341" y="1017"/>
                </a:lnTo>
                <a:lnTo>
                  <a:pt x="352" y="1042"/>
                </a:lnTo>
                <a:lnTo>
                  <a:pt x="398" y="1068"/>
                </a:lnTo>
                <a:lnTo>
                  <a:pt x="432" y="1068"/>
                </a:lnTo>
                <a:lnTo>
                  <a:pt x="466" y="1068"/>
                </a:lnTo>
                <a:lnTo>
                  <a:pt x="466" y="1042"/>
                </a:lnTo>
                <a:lnTo>
                  <a:pt x="466" y="983"/>
                </a:lnTo>
                <a:lnTo>
                  <a:pt x="466" y="931"/>
                </a:lnTo>
                <a:lnTo>
                  <a:pt x="466" y="897"/>
                </a:lnTo>
                <a:lnTo>
                  <a:pt x="500" y="889"/>
                </a:lnTo>
                <a:lnTo>
                  <a:pt x="568" y="871"/>
                </a:lnTo>
                <a:lnTo>
                  <a:pt x="625" y="863"/>
                </a:lnTo>
                <a:lnTo>
                  <a:pt x="648" y="803"/>
                </a:lnTo>
                <a:lnTo>
                  <a:pt x="648" y="769"/>
                </a:lnTo>
                <a:lnTo>
                  <a:pt x="648" y="743"/>
                </a:lnTo>
                <a:lnTo>
                  <a:pt x="614" y="726"/>
                </a:lnTo>
                <a:lnTo>
                  <a:pt x="580" y="709"/>
                </a:lnTo>
                <a:lnTo>
                  <a:pt x="534" y="692"/>
                </a:lnTo>
                <a:lnTo>
                  <a:pt x="477" y="675"/>
                </a:lnTo>
                <a:lnTo>
                  <a:pt x="443" y="632"/>
                </a:lnTo>
                <a:lnTo>
                  <a:pt x="443" y="590"/>
                </a:lnTo>
                <a:lnTo>
                  <a:pt x="432" y="564"/>
                </a:lnTo>
                <a:lnTo>
                  <a:pt x="432" y="530"/>
                </a:lnTo>
                <a:lnTo>
                  <a:pt x="421" y="496"/>
                </a:lnTo>
                <a:lnTo>
                  <a:pt x="398" y="461"/>
                </a:lnTo>
                <a:lnTo>
                  <a:pt x="375" y="410"/>
                </a:lnTo>
                <a:lnTo>
                  <a:pt x="341" y="393"/>
                </a:lnTo>
                <a:lnTo>
                  <a:pt x="307" y="384"/>
                </a:lnTo>
                <a:lnTo>
                  <a:pt x="273" y="384"/>
                </a:lnTo>
                <a:lnTo>
                  <a:pt x="239" y="342"/>
                </a:lnTo>
                <a:lnTo>
                  <a:pt x="205" y="316"/>
                </a:lnTo>
                <a:lnTo>
                  <a:pt x="171" y="308"/>
                </a:lnTo>
                <a:lnTo>
                  <a:pt x="148" y="273"/>
                </a:lnTo>
                <a:lnTo>
                  <a:pt x="125" y="248"/>
                </a:lnTo>
                <a:lnTo>
                  <a:pt x="125" y="214"/>
                </a:lnTo>
                <a:lnTo>
                  <a:pt x="114" y="188"/>
                </a:lnTo>
                <a:lnTo>
                  <a:pt x="114" y="145"/>
                </a:lnTo>
                <a:lnTo>
                  <a:pt x="114" y="111"/>
                </a:lnTo>
                <a:lnTo>
                  <a:pt x="114" y="85"/>
                </a:lnTo>
                <a:lnTo>
                  <a:pt x="114" y="51"/>
                </a:lnTo>
                <a:lnTo>
                  <a:pt x="80" y="26"/>
                </a:lnTo>
                <a:lnTo>
                  <a:pt x="45" y="26"/>
                </a:lnTo>
                <a:lnTo>
                  <a:pt x="11" y="26"/>
                </a:lnTo>
                <a:lnTo>
                  <a:pt x="0" y="0"/>
                </a:lnTo>
              </a:path>
            </a:pathLst>
          </a:custGeom>
          <a:solidFill>
            <a:schemeClr val="folHlink"/>
          </a:solidFill>
          <a:ln w="12700" cap="rnd" cmpd="sng">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a:lstStyle/>
          <a:p>
            <a:endParaRPr lang="fr-FR"/>
          </a:p>
        </p:txBody>
      </p:sp>
      <p:graphicFrame>
        <p:nvGraphicFramePr>
          <p:cNvPr id="54280" name="Object 1085">
            <a:hlinkClick r:id="" action="ppaction://ole?verb=0"/>
            <a:extLst>
              <a:ext uri="{FF2B5EF4-FFF2-40B4-BE49-F238E27FC236}">
                <a16:creationId xmlns:a16="http://schemas.microsoft.com/office/drawing/2014/main" id="{CDDEDFE6-1D01-6BA8-473C-98415B5BF552}"/>
              </a:ext>
            </a:extLst>
          </p:cNvPr>
          <p:cNvGraphicFramePr>
            <a:graphicFrameLocks/>
          </p:cNvGraphicFramePr>
          <p:nvPr/>
        </p:nvGraphicFramePr>
        <p:xfrm>
          <a:off x="6858000" y="2133600"/>
          <a:ext cx="204788" cy="762000"/>
        </p:xfrm>
        <a:graphic>
          <a:graphicData uri="http://schemas.openxmlformats.org/presentationml/2006/ole">
            <mc:AlternateContent xmlns:mc="http://schemas.openxmlformats.org/markup-compatibility/2006">
              <mc:Choice xmlns:v="urn:schemas-microsoft-com:vml" Requires="v">
                <p:oleObj name="Dessin Microsoft Draw" r:id="rId2" imgW="857250" imgH="1009650" progId="MSDraw.Drawing.8.2">
                  <p:embed/>
                </p:oleObj>
              </mc:Choice>
              <mc:Fallback>
                <p:oleObj name="Dessin Microsoft Draw" r:id="rId2" imgW="857250" imgH="1009650" progId="MSDraw.Drawing.8.2">
                  <p:embed/>
                  <p:pic>
                    <p:nvPicPr>
                      <p:cNvPr id="0" name="Object 108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133600"/>
                        <a:ext cx="204788" cy="762000"/>
                      </a:xfrm>
                      <a:prstGeom prst="rect">
                        <a:avLst/>
                      </a:prstGeom>
                      <a:noFill/>
                      <a:ln>
                        <a:noFill/>
                      </a:ln>
                      <a:effectLst>
                        <a:outerShdw dist="107763" dir="2700000" algn="ctr" rotWithShape="0">
                          <a:srgbClr val="F6BF69"/>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Lst>
                    </p:spPr>
                  </p:pic>
                </p:oleObj>
              </mc:Fallback>
            </mc:AlternateContent>
          </a:graphicData>
        </a:graphic>
      </p:graphicFrame>
      <p:sp>
        <p:nvSpPr>
          <p:cNvPr id="54281" name="Text Box 1086">
            <a:extLst>
              <a:ext uri="{FF2B5EF4-FFF2-40B4-BE49-F238E27FC236}">
                <a16:creationId xmlns:a16="http://schemas.microsoft.com/office/drawing/2014/main" id="{7665510A-FB14-99B1-31E9-C1970B293683}"/>
              </a:ext>
            </a:extLst>
          </p:cNvPr>
          <p:cNvSpPr txBox="1">
            <a:spLocks noChangeArrowheads="1"/>
          </p:cNvSpPr>
          <p:nvPr/>
        </p:nvSpPr>
        <p:spPr bwMode="auto">
          <a:xfrm>
            <a:off x="28575" y="3535363"/>
            <a:ext cx="23622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50000"/>
              </a:spcBef>
              <a:buFontTx/>
              <a:buNone/>
            </a:pPr>
            <a:r>
              <a:rPr lang="fr-FR" altLang="fr-FR" sz="2400" b="1">
                <a:latin typeface="Times New Roman" panose="02020603050405020304" pitchFamily="18" charset="0"/>
              </a:rPr>
              <a:t>3 étapes</a:t>
            </a:r>
            <a:endParaRPr lang="fr-FR" altLang="fr-FR" sz="2400">
              <a:latin typeface="Times New Roman" panose="02020603050405020304" pitchFamily="18" charset="0"/>
            </a:endParaRPr>
          </a:p>
        </p:txBody>
      </p:sp>
      <p:sp>
        <p:nvSpPr>
          <p:cNvPr id="54282" name="Titre 8">
            <a:extLst>
              <a:ext uri="{FF2B5EF4-FFF2-40B4-BE49-F238E27FC236}">
                <a16:creationId xmlns:a16="http://schemas.microsoft.com/office/drawing/2014/main" id="{DA6D0838-0B3A-8288-8948-77A6D129287B}"/>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Combustion des solides</a:t>
            </a:r>
          </a:p>
        </p:txBody>
      </p:sp>
    </p:spTree>
  </p:cSld>
  <p:clrMapOvr>
    <a:masterClrMapping/>
  </p:clrMapOvr>
  <p:transition spd="med">
    <p:wipe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031">
            <a:extLst>
              <a:ext uri="{FF2B5EF4-FFF2-40B4-BE49-F238E27FC236}">
                <a16:creationId xmlns:a16="http://schemas.microsoft.com/office/drawing/2014/main" id="{F0F475FE-5FA7-D9FA-84DE-DBA157E7517B}"/>
              </a:ext>
            </a:extLst>
          </p:cNvPr>
          <p:cNvSpPr txBox="1">
            <a:spLocks noChangeArrowheads="1"/>
          </p:cNvSpPr>
          <p:nvPr/>
        </p:nvSpPr>
        <p:spPr bwMode="auto">
          <a:xfrm>
            <a:off x="381000" y="1628775"/>
            <a:ext cx="7924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latin typeface="Times New Roman" panose="02020603050405020304" pitchFamily="18" charset="0"/>
              </a:rPr>
              <a:t>Ce ne sont pas les liquides eux-mêmes qui brûlent ; mais les gaz ou vapeurs qu’ils émettent.</a:t>
            </a:r>
          </a:p>
        </p:txBody>
      </p:sp>
      <p:pic>
        <p:nvPicPr>
          <p:cNvPr id="55299" name="Picture 5" descr="C:\Documents and Settings\Philippe\Mes documents\JSP SDMIS\Dématérialisation\doc\INC\Colloque-LIQUIDES-INFLAMMABLES_image_event.jpg">
            <a:extLst>
              <a:ext uri="{FF2B5EF4-FFF2-40B4-BE49-F238E27FC236}">
                <a16:creationId xmlns:a16="http://schemas.microsoft.com/office/drawing/2014/main" id="{26E3410C-DCEC-7EB6-ECF9-9FF1200E70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70"/>
          <a:stretch>
            <a:fillRect/>
          </a:stretch>
        </p:blipFill>
        <p:spPr bwMode="auto">
          <a:xfrm>
            <a:off x="381000" y="3124200"/>
            <a:ext cx="8458200" cy="316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itre 8">
            <a:extLst>
              <a:ext uri="{FF2B5EF4-FFF2-40B4-BE49-F238E27FC236}">
                <a16:creationId xmlns:a16="http://schemas.microsoft.com/office/drawing/2014/main" id="{8D717E97-5F33-B017-447F-CB27ED3A0FCC}"/>
              </a:ext>
            </a:extLst>
          </p:cNvPr>
          <p:cNvSpPr txBox="1">
            <a:spLocks/>
          </p:cNvSpPr>
          <p:nvPr/>
        </p:nvSpPr>
        <p:spPr bwMode="auto">
          <a:xfrm>
            <a:off x="971550" y="333375"/>
            <a:ext cx="774223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Combustion des liquides</a:t>
            </a:r>
          </a:p>
        </p:txBody>
      </p:sp>
    </p:spTree>
  </p:cSld>
  <p:clrMapOvr>
    <a:masterClrMapping/>
  </p:clrMapOvr>
  <p:transition spd="slow">
    <p:check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a:extLst>
              <a:ext uri="{FF2B5EF4-FFF2-40B4-BE49-F238E27FC236}">
                <a16:creationId xmlns:a16="http://schemas.microsoft.com/office/drawing/2014/main" id="{EEFC7D30-5F1B-7C0E-E7B7-98848DF67674}"/>
              </a:ext>
            </a:extLst>
          </p:cNvPr>
          <p:cNvSpPr txBox="1">
            <a:spLocks noChangeArrowheads="1"/>
          </p:cNvSpPr>
          <p:nvPr/>
        </p:nvSpPr>
        <p:spPr bwMode="auto">
          <a:xfrm>
            <a:off x="419100" y="1557338"/>
            <a:ext cx="83058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solidFill>
                  <a:srgbClr val="339933"/>
                </a:solidFill>
                <a:latin typeface="Times New Roman" panose="02020603050405020304" pitchFamily="18" charset="0"/>
              </a:rPr>
              <a:t>Point éclair :</a:t>
            </a:r>
            <a:r>
              <a:rPr lang="fr-FR" altLang="fr-FR" sz="2400">
                <a:latin typeface="Times New Roman" panose="02020603050405020304" pitchFamily="18" charset="0"/>
              </a:rPr>
              <a:t> </a:t>
            </a:r>
            <a:r>
              <a:rPr lang="fr-FR" altLang="fr-FR" sz="2400" b="1">
                <a:solidFill>
                  <a:srgbClr val="FF9933"/>
                </a:solidFill>
                <a:latin typeface="Times New Roman" panose="02020603050405020304" pitchFamily="18" charset="0"/>
              </a:rPr>
              <a:t>T°</a:t>
            </a:r>
            <a:r>
              <a:rPr lang="fr-FR" altLang="fr-FR" sz="2400">
                <a:latin typeface="Times New Roman" panose="02020603050405020304" pitchFamily="18" charset="0"/>
              </a:rPr>
              <a:t> à partir de laquelle un liquide combustible </a:t>
            </a:r>
            <a:r>
              <a:rPr lang="fr-FR" altLang="fr-FR" sz="2400" b="1">
                <a:solidFill>
                  <a:srgbClr val="FF9900"/>
                </a:solidFill>
                <a:latin typeface="Times New Roman" panose="02020603050405020304" pitchFamily="18" charset="0"/>
              </a:rPr>
              <a:t>émet des vapeurs</a:t>
            </a:r>
            <a:r>
              <a:rPr lang="fr-FR" altLang="fr-FR" sz="2400">
                <a:solidFill>
                  <a:srgbClr val="FF9900"/>
                </a:solidFill>
                <a:latin typeface="Times New Roman" panose="02020603050405020304" pitchFamily="18" charset="0"/>
              </a:rPr>
              <a:t> en </a:t>
            </a:r>
            <a:r>
              <a:rPr lang="fr-FR" altLang="fr-FR" sz="2400" b="1">
                <a:solidFill>
                  <a:srgbClr val="FF9900"/>
                </a:solidFill>
                <a:latin typeface="Times New Roman" panose="02020603050405020304" pitchFamily="18" charset="0"/>
              </a:rPr>
              <a:t>quantité suffisante</a:t>
            </a:r>
            <a:r>
              <a:rPr lang="fr-FR" altLang="fr-FR" sz="2400">
                <a:latin typeface="Times New Roman" panose="02020603050405020304" pitchFamily="18" charset="0"/>
              </a:rPr>
              <a:t> pour former avec l’air un </a:t>
            </a:r>
            <a:r>
              <a:rPr lang="fr-FR" altLang="fr-FR" sz="2400" b="1">
                <a:solidFill>
                  <a:srgbClr val="FF9900"/>
                </a:solidFill>
                <a:latin typeface="Times New Roman" panose="02020603050405020304" pitchFamily="18" charset="0"/>
              </a:rPr>
              <a:t>mélange inflammable</a:t>
            </a:r>
            <a:r>
              <a:rPr lang="fr-FR" altLang="fr-FR" sz="2400">
                <a:latin typeface="Times New Roman" panose="02020603050405020304" pitchFamily="18" charset="0"/>
              </a:rPr>
              <a:t>.</a:t>
            </a:r>
          </a:p>
          <a:p>
            <a:pPr>
              <a:spcBef>
                <a:spcPct val="0"/>
              </a:spcBef>
              <a:buFontTx/>
              <a:buNone/>
            </a:pPr>
            <a:endParaRPr lang="fr-FR" altLang="fr-FR" sz="2400">
              <a:latin typeface="Times New Roman" panose="02020603050405020304" pitchFamily="18" charset="0"/>
            </a:endParaRPr>
          </a:p>
          <a:p>
            <a:pPr>
              <a:spcBef>
                <a:spcPct val="0"/>
              </a:spcBef>
              <a:buFontTx/>
              <a:buNone/>
            </a:pPr>
            <a:endParaRPr lang="fr-FR" altLang="fr-FR" sz="2400">
              <a:latin typeface="Times New Roman" panose="02020603050405020304" pitchFamily="18" charset="0"/>
            </a:endParaRPr>
          </a:p>
          <a:p>
            <a:pPr>
              <a:spcBef>
                <a:spcPct val="0"/>
              </a:spcBef>
              <a:buFontTx/>
              <a:buNone/>
            </a:pPr>
            <a:r>
              <a:rPr lang="fr-FR" altLang="fr-FR" sz="2400">
                <a:latin typeface="Times New Roman" panose="02020603050405020304" pitchFamily="18" charset="0"/>
              </a:rPr>
              <a:t>Combustion n’est pas </a:t>
            </a:r>
            <a:r>
              <a:rPr lang="fr-FR" altLang="fr-FR" sz="2400" b="1">
                <a:solidFill>
                  <a:srgbClr val="993366"/>
                </a:solidFill>
                <a:latin typeface="Times New Roman" panose="02020603050405020304" pitchFamily="18" charset="0"/>
              </a:rPr>
              <a:t>entretenue </a:t>
            </a:r>
            <a:r>
              <a:rPr lang="fr-FR" altLang="fr-FR" sz="2400">
                <a:latin typeface="Times New Roman" panose="02020603050405020304" pitchFamily="18" charset="0"/>
              </a:rPr>
              <a:t>si l’on </a:t>
            </a:r>
            <a:r>
              <a:rPr lang="fr-FR" altLang="fr-FR" sz="2400" b="1">
                <a:solidFill>
                  <a:srgbClr val="993366"/>
                </a:solidFill>
                <a:latin typeface="Times New Roman" panose="02020603050405020304" pitchFamily="18" charset="0"/>
              </a:rPr>
              <a:t>retire</a:t>
            </a:r>
            <a:r>
              <a:rPr lang="fr-FR" altLang="fr-FR" sz="2400">
                <a:latin typeface="Times New Roman" panose="02020603050405020304" pitchFamily="18" charset="0"/>
              </a:rPr>
              <a:t> l’énergie </a:t>
            </a:r>
          </a:p>
          <a:p>
            <a:pPr>
              <a:spcBef>
                <a:spcPct val="0"/>
              </a:spcBef>
              <a:buFontTx/>
              <a:buNone/>
            </a:pPr>
            <a:r>
              <a:rPr lang="fr-FR" altLang="fr-FR" sz="2400">
                <a:latin typeface="Times New Roman" panose="02020603050405020304" pitchFamily="18" charset="0"/>
              </a:rPr>
              <a:t>d’activation.</a:t>
            </a:r>
          </a:p>
        </p:txBody>
      </p:sp>
      <p:pic>
        <p:nvPicPr>
          <p:cNvPr id="56323" name="Picture 5" descr="C:\Documents and Settings\Philippe\Mes documents\JSP SDMIS\Dématérialisation\doc\INC\thermo.gif">
            <a:extLst>
              <a:ext uri="{FF2B5EF4-FFF2-40B4-BE49-F238E27FC236}">
                <a16:creationId xmlns:a16="http://schemas.microsoft.com/office/drawing/2014/main" id="{2F9A0022-7252-F5F6-87A3-4C23FE881D9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29538" y="2565400"/>
            <a:ext cx="931862"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itre 8">
            <a:extLst>
              <a:ext uri="{FF2B5EF4-FFF2-40B4-BE49-F238E27FC236}">
                <a16:creationId xmlns:a16="http://schemas.microsoft.com/office/drawing/2014/main" id="{52E43AEA-8561-BADA-3F23-8DB694FA9C5F}"/>
              </a:ext>
            </a:extLst>
          </p:cNvPr>
          <p:cNvSpPr txBox="1">
            <a:spLocks/>
          </p:cNvSpPr>
          <p:nvPr/>
        </p:nvSpPr>
        <p:spPr bwMode="auto">
          <a:xfrm>
            <a:off x="971550" y="333375"/>
            <a:ext cx="774223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Combustion des liquides</a:t>
            </a:r>
          </a:p>
        </p:txBody>
      </p:sp>
    </p:spTree>
  </p:cSld>
  <p:clrMapOvr>
    <a:masterClrMapping/>
  </p:clrMapOvr>
  <p:transition spd="slow">
    <p:pull dir="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7">
            <a:extLst>
              <a:ext uri="{FF2B5EF4-FFF2-40B4-BE49-F238E27FC236}">
                <a16:creationId xmlns:a16="http://schemas.microsoft.com/office/drawing/2014/main" id="{4AB4743D-9D89-6226-6A01-D83ADCEF2CBD}"/>
              </a:ext>
            </a:extLst>
          </p:cNvPr>
          <p:cNvSpPr txBox="1">
            <a:spLocks noChangeArrowheads="1"/>
          </p:cNvSpPr>
          <p:nvPr/>
        </p:nvSpPr>
        <p:spPr bwMode="auto">
          <a:xfrm>
            <a:off x="371475" y="1535113"/>
            <a:ext cx="4191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solidFill>
                  <a:srgbClr val="CC00CC"/>
                </a:solidFill>
                <a:latin typeface="Times New Roman" panose="02020603050405020304" pitchFamily="18" charset="0"/>
              </a:rPr>
              <a:t>Exemples de point éclair</a:t>
            </a:r>
          </a:p>
        </p:txBody>
      </p:sp>
      <p:pic>
        <p:nvPicPr>
          <p:cNvPr id="57347" name="Picture 8">
            <a:extLst>
              <a:ext uri="{FF2B5EF4-FFF2-40B4-BE49-F238E27FC236}">
                <a16:creationId xmlns:a16="http://schemas.microsoft.com/office/drawing/2014/main" id="{95263EAC-1DE6-EDAD-73AA-0A4EE0E8B9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057400"/>
            <a:ext cx="15367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348" name="Text Box 9">
            <a:extLst>
              <a:ext uri="{FF2B5EF4-FFF2-40B4-BE49-F238E27FC236}">
                <a16:creationId xmlns:a16="http://schemas.microsoft.com/office/drawing/2014/main" id="{5943EF24-93D3-EBED-8193-9646DF1E52D8}"/>
              </a:ext>
            </a:extLst>
          </p:cNvPr>
          <p:cNvSpPr txBox="1">
            <a:spLocks noChangeArrowheads="1"/>
          </p:cNvSpPr>
          <p:nvPr/>
        </p:nvSpPr>
        <p:spPr bwMode="auto">
          <a:xfrm>
            <a:off x="611188" y="2492375"/>
            <a:ext cx="4681537"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a:solidFill>
                  <a:srgbClr val="FF9999"/>
                </a:solidFill>
                <a:latin typeface="Times New Roman" panose="02020603050405020304" pitchFamily="18" charset="0"/>
              </a:rPr>
              <a:t>Acétone 		- 18°</a:t>
            </a:r>
          </a:p>
          <a:p>
            <a:pPr>
              <a:spcBef>
                <a:spcPct val="50000"/>
              </a:spcBef>
              <a:buFontTx/>
              <a:buNone/>
            </a:pPr>
            <a:r>
              <a:rPr lang="fr-FR" altLang="fr-FR" sz="2400">
                <a:solidFill>
                  <a:schemeClr val="folHlink"/>
                </a:solidFill>
                <a:latin typeface="Times New Roman" panose="02020603050405020304" pitchFamily="18" charset="0"/>
              </a:rPr>
              <a:t>Acide acétique		43°</a:t>
            </a:r>
          </a:p>
          <a:p>
            <a:pPr>
              <a:spcBef>
                <a:spcPct val="50000"/>
              </a:spcBef>
              <a:buFontTx/>
              <a:buNone/>
            </a:pPr>
            <a:r>
              <a:rPr lang="fr-FR" altLang="fr-FR" sz="2400">
                <a:solidFill>
                  <a:schemeClr val="accent2"/>
                </a:solidFill>
                <a:latin typeface="Times New Roman" panose="02020603050405020304" pitchFamily="18" charset="0"/>
              </a:rPr>
              <a:t>Essence		- 43</a:t>
            </a:r>
            <a:r>
              <a:rPr lang="fr-FR" altLang="fr-FR" sz="2400">
                <a:solidFill>
                  <a:schemeClr val="accent1"/>
                </a:solidFill>
                <a:latin typeface="Times New Roman" panose="02020603050405020304" pitchFamily="18" charset="0"/>
              </a:rPr>
              <a:t>°</a:t>
            </a:r>
          </a:p>
          <a:p>
            <a:pPr>
              <a:spcBef>
                <a:spcPct val="50000"/>
              </a:spcBef>
              <a:buFontTx/>
              <a:buNone/>
            </a:pPr>
            <a:r>
              <a:rPr lang="fr-FR" altLang="fr-FR" sz="2400">
                <a:solidFill>
                  <a:srgbClr val="33CC33"/>
                </a:solidFill>
                <a:latin typeface="Times New Roman" panose="02020603050405020304" pitchFamily="18" charset="0"/>
              </a:rPr>
              <a:t>Éther			- 32°</a:t>
            </a:r>
          </a:p>
          <a:p>
            <a:pPr>
              <a:spcBef>
                <a:spcPct val="50000"/>
              </a:spcBef>
              <a:buFontTx/>
              <a:buNone/>
            </a:pPr>
            <a:r>
              <a:rPr lang="fr-FR" altLang="fr-FR" sz="2400">
                <a:solidFill>
                  <a:srgbClr val="FF9900"/>
                </a:solidFill>
                <a:latin typeface="Times New Roman" panose="02020603050405020304" pitchFamily="18" charset="0"/>
              </a:rPr>
              <a:t>Kérosène		38°</a:t>
            </a:r>
          </a:p>
        </p:txBody>
      </p:sp>
      <p:sp>
        <p:nvSpPr>
          <p:cNvPr id="57349" name="Titre 8">
            <a:extLst>
              <a:ext uri="{FF2B5EF4-FFF2-40B4-BE49-F238E27FC236}">
                <a16:creationId xmlns:a16="http://schemas.microsoft.com/office/drawing/2014/main" id="{1A9AA383-BCCB-65AE-06EC-8C58ECFE0568}"/>
              </a:ext>
            </a:extLst>
          </p:cNvPr>
          <p:cNvSpPr txBox="1">
            <a:spLocks/>
          </p:cNvSpPr>
          <p:nvPr/>
        </p:nvSpPr>
        <p:spPr bwMode="auto">
          <a:xfrm>
            <a:off x="971550" y="333375"/>
            <a:ext cx="774223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Combustion des liquides</a:t>
            </a:r>
          </a:p>
        </p:txBody>
      </p:sp>
    </p:spTree>
  </p:cSld>
  <p:clrMapOvr>
    <a:masterClrMapping/>
  </p:clrMapOvr>
  <p:transition spd="med">
    <p:zoom dir="in"/>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a:extLst>
              <a:ext uri="{FF2B5EF4-FFF2-40B4-BE49-F238E27FC236}">
                <a16:creationId xmlns:a16="http://schemas.microsoft.com/office/drawing/2014/main" id="{F8C73729-750F-C5ED-2314-CCB224116548}"/>
              </a:ext>
            </a:extLst>
          </p:cNvPr>
          <p:cNvSpPr txBox="1">
            <a:spLocks noChangeArrowheads="1"/>
          </p:cNvSpPr>
          <p:nvPr/>
        </p:nvSpPr>
        <p:spPr bwMode="auto">
          <a:xfrm>
            <a:off x="395288" y="1557338"/>
            <a:ext cx="79248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solidFill>
                  <a:srgbClr val="339933"/>
                </a:solidFill>
                <a:latin typeface="Times New Roman" panose="02020603050405020304" pitchFamily="18" charset="0"/>
              </a:rPr>
              <a:t>Point  d’inflammation :</a:t>
            </a:r>
            <a:r>
              <a:rPr lang="fr-FR" altLang="fr-FR" sz="2400" b="1">
                <a:latin typeface="Times New Roman" panose="02020603050405020304" pitchFamily="18" charset="0"/>
              </a:rPr>
              <a:t> </a:t>
            </a:r>
            <a:r>
              <a:rPr lang="fr-FR" altLang="fr-FR" sz="2400">
                <a:solidFill>
                  <a:srgbClr val="000000"/>
                </a:solidFill>
                <a:latin typeface="Times New Roman" panose="02020603050405020304" pitchFamily="18" charset="0"/>
              </a:rPr>
              <a:t>T°</a:t>
            </a:r>
            <a:r>
              <a:rPr lang="fr-FR" altLang="fr-FR" sz="2400" b="1">
                <a:latin typeface="Times New Roman" panose="02020603050405020304" pitchFamily="18" charset="0"/>
              </a:rPr>
              <a:t> </a:t>
            </a:r>
            <a:r>
              <a:rPr lang="fr-FR" altLang="fr-FR" sz="2400">
                <a:latin typeface="Times New Roman" panose="02020603050405020304" pitchFamily="18" charset="0"/>
              </a:rPr>
              <a:t>à partir de laquelle un liquide combustible émet des vapeurs en quantité suffisante pour que la combustion </a:t>
            </a:r>
            <a:r>
              <a:rPr lang="fr-FR" altLang="fr-FR" sz="2400" b="1">
                <a:solidFill>
                  <a:srgbClr val="FF9900"/>
                </a:solidFill>
                <a:latin typeface="Times New Roman" panose="02020603050405020304" pitchFamily="18" charset="0"/>
              </a:rPr>
              <a:t>puisse continuer d’elle même</a:t>
            </a:r>
            <a:r>
              <a:rPr lang="fr-FR" altLang="fr-FR" sz="2400">
                <a:latin typeface="Times New Roman" panose="02020603050405020304" pitchFamily="18" charset="0"/>
              </a:rPr>
              <a:t>.</a:t>
            </a:r>
          </a:p>
          <a:p>
            <a:pPr>
              <a:spcBef>
                <a:spcPct val="0"/>
              </a:spcBef>
              <a:buFontTx/>
              <a:buNone/>
            </a:pPr>
            <a:endParaRPr lang="fr-FR" altLang="fr-FR" sz="2400">
              <a:latin typeface="Times New Roman" panose="02020603050405020304" pitchFamily="18" charset="0"/>
            </a:endParaRPr>
          </a:p>
          <a:p>
            <a:pPr>
              <a:spcBef>
                <a:spcPct val="0"/>
              </a:spcBef>
              <a:buFontTx/>
              <a:buNone/>
            </a:pPr>
            <a:endParaRPr lang="fr-FR" altLang="fr-FR" sz="2400">
              <a:latin typeface="Times New Roman" panose="02020603050405020304" pitchFamily="18" charset="0"/>
            </a:endParaRPr>
          </a:p>
          <a:p>
            <a:pPr>
              <a:spcBef>
                <a:spcPct val="0"/>
              </a:spcBef>
              <a:buFontTx/>
              <a:buNone/>
            </a:pPr>
            <a:r>
              <a:rPr lang="fr-FR" altLang="fr-FR" sz="2400">
                <a:latin typeface="Times New Roman" panose="02020603050405020304" pitchFamily="18" charset="0"/>
              </a:rPr>
              <a:t>Point d’inflammation est légèrement </a:t>
            </a:r>
            <a:r>
              <a:rPr lang="fr-FR" altLang="fr-FR" sz="2400" b="1">
                <a:latin typeface="Times New Roman" panose="02020603050405020304" pitchFamily="18" charset="0"/>
              </a:rPr>
              <a:t>+ élevé</a:t>
            </a:r>
            <a:r>
              <a:rPr lang="fr-FR" altLang="fr-FR" sz="2400">
                <a:latin typeface="Times New Roman" panose="02020603050405020304" pitchFamily="18" charset="0"/>
              </a:rPr>
              <a:t> que le </a:t>
            </a:r>
          </a:p>
          <a:p>
            <a:pPr>
              <a:spcBef>
                <a:spcPct val="0"/>
              </a:spcBef>
              <a:buFontTx/>
              <a:buNone/>
            </a:pPr>
            <a:r>
              <a:rPr lang="fr-FR" altLang="fr-FR" sz="2400">
                <a:latin typeface="Times New Roman" panose="02020603050405020304" pitchFamily="18" charset="0"/>
              </a:rPr>
              <a:t>point éclair .</a:t>
            </a:r>
          </a:p>
        </p:txBody>
      </p:sp>
      <p:pic>
        <p:nvPicPr>
          <p:cNvPr id="58371" name="Picture 6" descr="C:\Documents and Settings\Philippe\Mes documents\JSP SDMIS\Dématérialisation\doc\INC\thermo.gif">
            <a:extLst>
              <a:ext uri="{FF2B5EF4-FFF2-40B4-BE49-F238E27FC236}">
                <a16:creationId xmlns:a16="http://schemas.microsoft.com/office/drawing/2014/main" id="{BCE4A889-99E3-E9BC-9B33-248E1DD3C0D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124200"/>
            <a:ext cx="9318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itre 8">
            <a:extLst>
              <a:ext uri="{FF2B5EF4-FFF2-40B4-BE49-F238E27FC236}">
                <a16:creationId xmlns:a16="http://schemas.microsoft.com/office/drawing/2014/main" id="{7A5862D7-D1D5-38B5-6D06-31427CC6367B}"/>
              </a:ext>
            </a:extLst>
          </p:cNvPr>
          <p:cNvSpPr txBox="1">
            <a:spLocks/>
          </p:cNvSpPr>
          <p:nvPr/>
        </p:nvSpPr>
        <p:spPr bwMode="auto">
          <a:xfrm>
            <a:off x="971550" y="333375"/>
            <a:ext cx="774223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Combustion des liquides</a:t>
            </a:r>
          </a:p>
        </p:txBody>
      </p:sp>
    </p:spTree>
  </p:cSld>
  <p:clrMapOvr>
    <a:masterClrMapping/>
  </p:clrMapOvr>
  <p:transition spd="med">
    <p:cover dir="d"/>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1">
            <a:extLst>
              <a:ext uri="{FF2B5EF4-FFF2-40B4-BE49-F238E27FC236}">
                <a16:creationId xmlns:a16="http://schemas.microsoft.com/office/drawing/2014/main" id="{B804E72E-F1C8-BBD5-38EB-5BDB1DDDDE6A}"/>
              </a:ext>
            </a:extLst>
          </p:cNvPr>
          <p:cNvSpPr txBox="1">
            <a:spLocks noChangeArrowheads="1"/>
          </p:cNvSpPr>
          <p:nvPr/>
        </p:nvSpPr>
        <p:spPr bwMode="auto">
          <a:xfrm>
            <a:off x="468313" y="1458913"/>
            <a:ext cx="76962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50000"/>
              </a:spcBef>
              <a:buFontTx/>
              <a:buNone/>
            </a:pPr>
            <a:r>
              <a:rPr lang="fr-FR" altLang="fr-FR" sz="2400" b="1">
                <a:solidFill>
                  <a:srgbClr val="FF3300"/>
                </a:solidFill>
                <a:latin typeface="Times New Roman" panose="02020603050405020304" pitchFamily="18" charset="0"/>
              </a:rPr>
              <a:t>Point d’auto-ignition / auto-inflammation :</a:t>
            </a:r>
            <a:r>
              <a:rPr lang="fr-FR" altLang="fr-FR" sz="2400">
                <a:latin typeface="Times New Roman" panose="02020603050405020304" pitchFamily="18" charset="0"/>
              </a:rPr>
              <a:t> </a:t>
            </a:r>
            <a:r>
              <a:rPr lang="fr-FR" altLang="fr-FR" sz="2400">
                <a:solidFill>
                  <a:srgbClr val="000000"/>
                </a:solidFill>
                <a:latin typeface="Times New Roman" panose="02020603050405020304" pitchFamily="18" charset="0"/>
              </a:rPr>
              <a:t>T°</a:t>
            </a:r>
            <a:r>
              <a:rPr lang="fr-FR" altLang="fr-FR" sz="2400">
                <a:latin typeface="Times New Roman" panose="02020603050405020304" pitchFamily="18" charset="0"/>
              </a:rPr>
              <a:t> à laquelle un mélange combustible gazeux peut s’enflammer spontanément sans présence d’une énergie d’activation.</a:t>
            </a:r>
          </a:p>
        </p:txBody>
      </p:sp>
      <p:sp>
        <p:nvSpPr>
          <p:cNvPr id="59395" name="Text Box 12">
            <a:extLst>
              <a:ext uri="{FF2B5EF4-FFF2-40B4-BE49-F238E27FC236}">
                <a16:creationId xmlns:a16="http://schemas.microsoft.com/office/drawing/2014/main" id="{EA364AD2-7705-6DF9-3233-45CAF1209EFC}"/>
              </a:ext>
            </a:extLst>
          </p:cNvPr>
          <p:cNvSpPr txBox="1">
            <a:spLocks noChangeArrowheads="1"/>
          </p:cNvSpPr>
          <p:nvPr/>
        </p:nvSpPr>
        <p:spPr bwMode="auto">
          <a:xfrm>
            <a:off x="395288" y="3213100"/>
            <a:ext cx="6697662"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spcBef>
                <a:spcPct val="50000"/>
              </a:spcBef>
              <a:buFontTx/>
              <a:buNone/>
            </a:pPr>
            <a:r>
              <a:rPr lang="fr-FR" altLang="fr-FR" sz="2400">
                <a:latin typeface="Times New Roman" panose="02020603050405020304" pitchFamily="18" charset="0"/>
              </a:rPr>
              <a:t>De l’ordre de 150° à 650°, elle est suffisante pour déclencher des réactions d’oxydations et provoquer leur accélération, pouvant atteindre l’explosion.</a:t>
            </a:r>
          </a:p>
        </p:txBody>
      </p:sp>
      <p:pic>
        <p:nvPicPr>
          <p:cNvPr id="59396" name="Picture 7" descr="C:\Documents and Settings\Philippe\Mes documents\JSP SDMIS\Dématérialisation\doc\INC\thermo.gif">
            <a:extLst>
              <a:ext uri="{FF2B5EF4-FFF2-40B4-BE49-F238E27FC236}">
                <a16:creationId xmlns:a16="http://schemas.microsoft.com/office/drawing/2014/main" id="{75B770B5-49C2-18DE-B68D-16192BB9CEE2}"/>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543800" y="3124200"/>
            <a:ext cx="931863"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itre 8">
            <a:extLst>
              <a:ext uri="{FF2B5EF4-FFF2-40B4-BE49-F238E27FC236}">
                <a16:creationId xmlns:a16="http://schemas.microsoft.com/office/drawing/2014/main" id="{4F9EE419-32C4-41DD-DB18-FDFAA37C1699}"/>
              </a:ext>
            </a:extLst>
          </p:cNvPr>
          <p:cNvSpPr txBox="1">
            <a:spLocks/>
          </p:cNvSpPr>
          <p:nvPr/>
        </p:nvSpPr>
        <p:spPr bwMode="auto">
          <a:xfrm>
            <a:off x="971550" y="333375"/>
            <a:ext cx="774223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Combustion des liquides</a:t>
            </a:r>
          </a:p>
        </p:txBody>
      </p:sp>
    </p:spTree>
  </p:cSld>
  <p:clrMapOvr>
    <a:masterClrMapping/>
  </p:clrMapOvr>
  <p:transition spd="slow">
    <p:split dir="in"/>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418" name="Group 1031">
            <a:extLst>
              <a:ext uri="{FF2B5EF4-FFF2-40B4-BE49-F238E27FC236}">
                <a16:creationId xmlns:a16="http://schemas.microsoft.com/office/drawing/2014/main" id="{0F831EAD-2835-C20A-215F-8A12B81CB923}"/>
              </a:ext>
            </a:extLst>
          </p:cNvPr>
          <p:cNvGrpSpPr>
            <a:grpSpLocks/>
          </p:cNvGrpSpPr>
          <p:nvPr/>
        </p:nvGrpSpPr>
        <p:grpSpPr bwMode="auto">
          <a:xfrm>
            <a:off x="7315200" y="4572000"/>
            <a:ext cx="1371600" cy="1524000"/>
            <a:chOff x="4314" y="673"/>
            <a:chExt cx="996" cy="977"/>
          </a:xfrm>
        </p:grpSpPr>
        <p:sp>
          <p:nvSpPr>
            <p:cNvPr id="60429" name="Freeform 1032">
              <a:extLst>
                <a:ext uri="{FF2B5EF4-FFF2-40B4-BE49-F238E27FC236}">
                  <a16:creationId xmlns:a16="http://schemas.microsoft.com/office/drawing/2014/main" id="{D0E9AC61-5C92-0BDF-5114-DE868141D9D3}"/>
                </a:ext>
              </a:extLst>
            </p:cNvPr>
            <p:cNvSpPr>
              <a:spLocks/>
            </p:cNvSpPr>
            <p:nvPr/>
          </p:nvSpPr>
          <p:spPr bwMode="auto">
            <a:xfrm>
              <a:off x="4361" y="673"/>
              <a:ext cx="949" cy="795"/>
            </a:xfrm>
            <a:custGeom>
              <a:avLst/>
              <a:gdLst>
                <a:gd name="T0" fmla="*/ 42 w 1899"/>
                <a:gd name="T1" fmla="*/ 21 h 1590"/>
                <a:gd name="T2" fmla="*/ 39 w 1899"/>
                <a:gd name="T3" fmla="*/ 20 h 1590"/>
                <a:gd name="T4" fmla="*/ 39 w 1899"/>
                <a:gd name="T5" fmla="*/ 9 h 1590"/>
                <a:gd name="T6" fmla="*/ 38 w 1899"/>
                <a:gd name="T7" fmla="*/ 3 h 1590"/>
                <a:gd name="T8" fmla="*/ 36 w 1899"/>
                <a:gd name="T9" fmla="*/ 2 h 1590"/>
                <a:gd name="T10" fmla="*/ 33 w 1899"/>
                <a:gd name="T11" fmla="*/ 1 h 1590"/>
                <a:gd name="T12" fmla="*/ 31 w 1899"/>
                <a:gd name="T13" fmla="*/ 1 h 1590"/>
                <a:gd name="T14" fmla="*/ 29 w 1899"/>
                <a:gd name="T15" fmla="*/ 2 h 1590"/>
                <a:gd name="T16" fmla="*/ 26 w 1899"/>
                <a:gd name="T17" fmla="*/ 1 h 1590"/>
                <a:gd name="T18" fmla="*/ 24 w 1899"/>
                <a:gd name="T19" fmla="*/ 1 h 1590"/>
                <a:gd name="T20" fmla="*/ 22 w 1899"/>
                <a:gd name="T21" fmla="*/ 1 h 1590"/>
                <a:gd name="T22" fmla="*/ 20 w 1899"/>
                <a:gd name="T23" fmla="*/ 4 h 1590"/>
                <a:gd name="T24" fmla="*/ 17 w 1899"/>
                <a:gd name="T25" fmla="*/ 6 h 1590"/>
                <a:gd name="T26" fmla="*/ 15 w 1899"/>
                <a:gd name="T27" fmla="*/ 7 h 1590"/>
                <a:gd name="T28" fmla="*/ 13 w 1899"/>
                <a:gd name="T29" fmla="*/ 8 h 1590"/>
                <a:gd name="T30" fmla="*/ 11 w 1899"/>
                <a:gd name="T31" fmla="*/ 8 h 1590"/>
                <a:gd name="T32" fmla="*/ 10 w 1899"/>
                <a:gd name="T33" fmla="*/ 8 h 1590"/>
                <a:gd name="T34" fmla="*/ 8 w 1899"/>
                <a:gd name="T35" fmla="*/ 9 h 1590"/>
                <a:gd name="T36" fmla="*/ 6 w 1899"/>
                <a:gd name="T37" fmla="*/ 10 h 1590"/>
                <a:gd name="T38" fmla="*/ 5 w 1899"/>
                <a:gd name="T39" fmla="*/ 13 h 1590"/>
                <a:gd name="T40" fmla="*/ 5 w 1899"/>
                <a:gd name="T41" fmla="*/ 17 h 1590"/>
                <a:gd name="T42" fmla="*/ 3 w 1899"/>
                <a:gd name="T43" fmla="*/ 19 h 1590"/>
                <a:gd name="T44" fmla="*/ 1 w 1899"/>
                <a:gd name="T45" fmla="*/ 20 h 1590"/>
                <a:gd name="T46" fmla="*/ 0 w 1899"/>
                <a:gd name="T47" fmla="*/ 23 h 1590"/>
                <a:gd name="T48" fmla="*/ 0 w 1899"/>
                <a:gd name="T49" fmla="*/ 26 h 1590"/>
                <a:gd name="T50" fmla="*/ 3 w 1899"/>
                <a:gd name="T51" fmla="*/ 28 h 1590"/>
                <a:gd name="T52" fmla="*/ 5 w 1899"/>
                <a:gd name="T53" fmla="*/ 29 h 1590"/>
                <a:gd name="T54" fmla="*/ 6 w 1899"/>
                <a:gd name="T55" fmla="*/ 36 h 1590"/>
                <a:gd name="T56" fmla="*/ 8 w 1899"/>
                <a:gd name="T57" fmla="*/ 47 h 1590"/>
                <a:gd name="T58" fmla="*/ 10 w 1899"/>
                <a:gd name="T59" fmla="*/ 49 h 1590"/>
                <a:gd name="T60" fmla="*/ 13 w 1899"/>
                <a:gd name="T61" fmla="*/ 50 h 1590"/>
                <a:gd name="T62" fmla="*/ 16 w 1899"/>
                <a:gd name="T63" fmla="*/ 50 h 1590"/>
                <a:gd name="T64" fmla="*/ 20 w 1899"/>
                <a:gd name="T65" fmla="*/ 50 h 1590"/>
                <a:gd name="T66" fmla="*/ 24 w 1899"/>
                <a:gd name="T67" fmla="*/ 50 h 1590"/>
                <a:gd name="T68" fmla="*/ 29 w 1899"/>
                <a:gd name="T69" fmla="*/ 50 h 1590"/>
                <a:gd name="T70" fmla="*/ 33 w 1899"/>
                <a:gd name="T71" fmla="*/ 49 h 1590"/>
                <a:gd name="T72" fmla="*/ 37 w 1899"/>
                <a:gd name="T73" fmla="*/ 48 h 1590"/>
                <a:gd name="T74" fmla="*/ 41 w 1899"/>
                <a:gd name="T75" fmla="*/ 46 h 1590"/>
                <a:gd name="T76" fmla="*/ 44 w 1899"/>
                <a:gd name="T77" fmla="*/ 44 h 1590"/>
                <a:gd name="T78" fmla="*/ 46 w 1899"/>
                <a:gd name="T79" fmla="*/ 43 h 1590"/>
                <a:gd name="T80" fmla="*/ 48 w 1899"/>
                <a:gd name="T81" fmla="*/ 41 h 1590"/>
                <a:gd name="T82" fmla="*/ 50 w 1899"/>
                <a:gd name="T83" fmla="*/ 39 h 1590"/>
                <a:gd name="T84" fmla="*/ 53 w 1899"/>
                <a:gd name="T85" fmla="*/ 38 h 1590"/>
                <a:gd name="T86" fmla="*/ 55 w 1899"/>
                <a:gd name="T87" fmla="*/ 37 h 1590"/>
                <a:gd name="T88" fmla="*/ 55 w 1899"/>
                <a:gd name="T89" fmla="*/ 35 h 1590"/>
                <a:gd name="T90" fmla="*/ 58 w 1899"/>
                <a:gd name="T91" fmla="*/ 32 h 1590"/>
                <a:gd name="T92" fmla="*/ 59 w 1899"/>
                <a:gd name="T93" fmla="*/ 27 h 1590"/>
                <a:gd name="T94" fmla="*/ 56 w 1899"/>
                <a:gd name="T95" fmla="*/ 22 h 1590"/>
                <a:gd name="T96" fmla="*/ 53 w 1899"/>
                <a:gd name="T97" fmla="*/ 20 h 1590"/>
                <a:gd name="T98" fmla="*/ 49 w 1899"/>
                <a:gd name="T99" fmla="*/ 20 h 1590"/>
                <a:gd name="T100" fmla="*/ 46 w 1899"/>
                <a:gd name="T101" fmla="*/ 20 h 159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99" h="1590">
                  <a:moveTo>
                    <a:pt x="1424" y="630"/>
                  </a:moveTo>
                  <a:lnTo>
                    <a:pt x="1404" y="635"/>
                  </a:lnTo>
                  <a:lnTo>
                    <a:pt x="1384" y="641"/>
                  </a:lnTo>
                  <a:lnTo>
                    <a:pt x="1365" y="648"/>
                  </a:lnTo>
                  <a:lnTo>
                    <a:pt x="1345" y="654"/>
                  </a:lnTo>
                  <a:lnTo>
                    <a:pt x="1327" y="661"/>
                  </a:lnTo>
                  <a:lnTo>
                    <a:pt x="1307" y="669"/>
                  </a:lnTo>
                  <a:lnTo>
                    <a:pt x="1289" y="677"/>
                  </a:lnTo>
                  <a:lnTo>
                    <a:pt x="1270" y="685"/>
                  </a:lnTo>
                  <a:lnTo>
                    <a:pt x="1271" y="614"/>
                  </a:lnTo>
                  <a:lnTo>
                    <a:pt x="1274" y="544"/>
                  </a:lnTo>
                  <a:lnTo>
                    <a:pt x="1276" y="474"/>
                  </a:lnTo>
                  <a:lnTo>
                    <a:pt x="1277" y="405"/>
                  </a:lnTo>
                  <a:lnTo>
                    <a:pt x="1276" y="337"/>
                  </a:lnTo>
                  <a:lnTo>
                    <a:pt x="1271" y="268"/>
                  </a:lnTo>
                  <a:lnTo>
                    <a:pt x="1262" y="200"/>
                  </a:lnTo>
                  <a:lnTo>
                    <a:pt x="1246" y="133"/>
                  </a:lnTo>
                  <a:lnTo>
                    <a:pt x="1240" y="115"/>
                  </a:lnTo>
                  <a:lnTo>
                    <a:pt x="1232" y="99"/>
                  </a:lnTo>
                  <a:lnTo>
                    <a:pt x="1223" y="85"/>
                  </a:lnTo>
                  <a:lnTo>
                    <a:pt x="1213" y="73"/>
                  </a:lnTo>
                  <a:lnTo>
                    <a:pt x="1200" y="62"/>
                  </a:lnTo>
                  <a:lnTo>
                    <a:pt x="1185" y="53"/>
                  </a:lnTo>
                  <a:lnTo>
                    <a:pt x="1170" y="45"/>
                  </a:lnTo>
                  <a:lnTo>
                    <a:pt x="1154" y="38"/>
                  </a:lnTo>
                  <a:lnTo>
                    <a:pt x="1141" y="34"/>
                  </a:lnTo>
                  <a:lnTo>
                    <a:pt x="1127" y="30"/>
                  </a:lnTo>
                  <a:lnTo>
                    <a:pt x="1112" y="27"/>
                  </a:lnTo>
                  <a:lnTo>
                    <a:pt x="1098" y="26"/>
                  </a:lnTo>
                  <a:lnTo>
                    <a:pt x="1083" y="23"/>
                  </a:lnTo>
                  <a:lnTo>
                    <a:pt x="1068" y="22"/>
                  </a:lnTo>
                  <a:lnTo>
                    <a:pt x="1053" y="22"/>
                  </a:lnTo>
                  <a:lnTo>
                    <a:pt x="1038" y="22"/>
                  </a:lnTo>
                  <a:lnTo>
                    <a:pt x="1022" y="23"/>
                  </a:lnTo>
                  <a:lnTo>
                    <a:pt x="1007" y="24"/>
                  </a:lnTo>
                  <a:lnTo>
                    <a:pt x="992" y="26"/>
                  </a:lnTo>
                  <a:lnTo>
                    <a:pt x="977" y="28"/>
                  </a:lnTo>
                  <a:lnTo>
                    <a:pt x="963" y="31"/>
                  </a:lnTo>
                  <a:lnTo>
                    <a:pt x="948" y="35"/>
                  </a:lnTo>
                  <a:lnTo>
                    <a:pt x="935" y="38"/>
                  </a:lnTo>
                  <a:lnTo>
                    <a:pt x="922" y="42"/>
                  </a:lnTo>
                  <a:lnTo>
                    <a:pt x="908" y="32"/>
                  </a:lnTo>
                  <a:lnTo>
                    <a:pt x="893" y="23"/>
                  </a:lnTo>
                  <a:lnTo>
                    <a:pt x="877" y="16"/>
                  </a:lnTo>
                  <a:lnTo>
                    <a:pt x="862" y="11"/>
                  </a:lnTo>
                  <a:lnTo>
                    <a:pt x="846" y="6"/>
                  </a:lnTo>
                  <a:lnTo>
                    <a:pt x="830" y="3"/>
                  </a:lnTo>
                  <a:lnTo>
                    <a:pt x="812" y="0"/>
                  </a:lnTo>
                  <a:lnTo>
                    <a:pt x="796" y="0"/>
                  </a:lnTo>
                  <a:lnTo>
                    <a:pt x="780" y="1"/>
                  </a:lnTo>
                  <a:lnTo>
                    <a:pt x="764" y="4"/>
                  </a:lnTo>
                  <a:lnTo>
                    <a:pt x="749" y="8"/>
                  </a:lnTo>
                  <a:lnTo>
                    <a:pt x="734" y="14"/>
                  </a:lnTo>
                  <a:lnTo>
                    <a:pt x="719" y="22"/>
                  </a:lnTo>
                  <a:lnTo>
                    <a:pt x="705" y="31"/>
                  </a:lnTo>
                  <a:lnTo>
                    <a:pt x="692" y="43"/>
                  </a:lnTo>
                  <a:lnTo>
                    <a:pt x="681" y="56"/>
                  </a:lnTo>
                  <a:lnTo>
                    <a:pt x="668" y="70"/>
                  </a:lnTo>
                  <a:lnTo>
                    <a:pt x="655" y="85"/>
                  </a:lnTo>
                  <a:lnTo>
                    <a:pt x="642" y="99"/>
                  </a:lnTo>
                  <a:lnTo>
                    <a:pt x="629" y="114"/>
                  </a:lnTo>
                  <a:lnTo>
                    <a:pt x="615" y="127"/>
                  </a:lnTo>
                  <a:lnTo>
                    <a:pt x="601" y="139"/>
                  </a:lnTo>
                  <a:lnTo>
                    <a:pt x="586" y="152"/>
                  </a:lnTo>
                  <a:lnTo>
                    <a:pt x="572" y="164"/>
                  </a:lnTo>
                  <a:lnTo>
                    <a:pt x="556" y="174"/>
                  </a:lnTo>
                  <a:lnTo>
                    <a:pt x="541" y="183"/>
                  </a:lnTo>
                  <a:lnTo>
                    <a:pt x="525" y="192"/>
                  </a:lnTo>
                  <a:lnTo>
                    <a:pt x="508" y="200"/>
                  </a:lnTo>
                  <a:lnTo>
                    <a:pt x="490" y="209"/>
                  </a:lnTo>
                  <a:lnTo>
                    <a:pt x="473" y="214"/>
                  </a:lnTo>
                  <a:lnTo>
                    <a:pt x="455" y="220"/>
                  </a:lnTo>
                  <a:lnTo>
                    <a:pt x="435" y="223"/>
                  </a:lnTo>
                  <a:lnTo>
                    <a:pt x="428" y="225"/>
                  </a:lnTo>
                  <a:lnTo>
                    <a:pt x="420" y="225"/>
                  </a:lnTo>
                  <a:lnTo>
                    <a:pt x="413" y="225"/>
                  </a:lnTo>
                  <a:lnTo>
                    <a:pt x="405" y="223"/>
                  </a:lnTo>
                  <a:lnTo>
                    <a:pt x="397" y="223"/>
                  </a:lnTo>
                  <a:lnTo>
                    <a:pt x="390" y="225"/>
                  </a:lnTo>
                  <a:lnTo>
                    <a:pt x="382" y="226"/>
                  </a:lnTo>
                  <a:lnTo>
                    <a:pt x="375" y="228"/>
                  </a:lnTo>
                  <a:lnTo>
                    <a:pt x="362" y="233"/>
                  </a:lnTo>
                  <a:lnTo>
                    <a:pt x="349" y="237"/>
                  </a:lnTo>
                  <a:lnTo>
                    <a:pt x="336" y="241"/>
                  </a:lnTo>
                  <a:lnTo>
                    <a:pt x="322" y="244"/>
                  </a:lnTo>
                  <a:lnTo>
                    <a:pt x="309" y="248"/>
                  </a:lnTo>
                  <a:lnTo>
                    <a:pt x="295" y="251"/>
                  </a:lnTo>
                  <a:lnTo>
                    <a:pt x="283" y="255"/>
                  </a:lnTo>
                  <a:lnTo>
                    <a:pt x="269" y="258"/>
                  </a:lnTo>
                  <a:lnTo>
                    <a:pt x="256" y="263"/>
                  </a:lnTo>
                  <a:lnTo>
                    <a:pt x="245" y="267"/>
                  </a:lnTo>
                  <a:lnTo>
                    <a:pt x="233" y="273"/>
                  </a:lnTo>
                  <a:lnTo>
                    <a:pt x="222" y="280"/>
                  </a:lnTo>
                  <a:lnTo>
                    <a:pt x="211" y="288"/>
                  </a:lnTo>
                  <a:lnTo>
                    <a:pt x="201" y="297"/>
                  </a:lnTo>
                  <a:lnTo>
                    <a:pt x="192" y="307"/>
                  </a:lnTo>
                  <a:lnTo>
                    <a:pt x="184" y="319"/>
                  </a:lnTo>
                  <a:lnTo>
                    <a:pt x="171" y="345"/>
                  </a:lnTo>
                  <a:lnTo>
                    <a:pt x="165" y="372"/>
                  </a:lnTo>
                  <a:lnTo>
                    <a:pt x="162" y="398"/>
                  </a:lnTo>
                  <a:lnTo>
                    <a:pt x="163" y="425"/>
                  </a:lnTo>
                  <a:lnTo>
                    <a:pt x="165" y="451"/>
                  </a:lnTo>
                  <a:lnTo>
                    <a:pt x="169" y="479"/>
                  </a:lnTo>
                  <a:lnTo>
                    <a:pt x="170" y="505"/>
                  </a:lnTo>
                  <a:lnTo>
                    <a:pt x="170" y="533"/>
                  </a:lnTo>
                  <a:lnTo>
                    <a:pt x="166" y="549"/>
                  </a:lnTo>
                  <a:lnTo>
                    <a:pt x="159" y="565"/>
                  </a:lnTo>
                  <a:lnTo>
                    <a:pt x="148" y="580"/>
                  </a:lnTo>
                  <a:lnTo>
                    <a:pt x="137" y="588"/>
                  </a:lnTo>
                  <a:lnTo>
                    <a:pt x="124" y="593"/>
                  </a:lnTo>
                  <a:lnTo>
                    <a:pt x="110" y="599"/>
                  </a:lnTo>
                  <a:lnTo>
                    <a:pt x="96" y="603"/>
                  </a:lnTo>
                  <a:lnTo>
                    <a:pt x="82" y="608"/>
                  </a:lnTo>
                  <a:lnTo>
                    <a:pt x="69" y="614"/>
                  </a:lnTo>
                  <a:lnTo>
                    <a:pt x="58" y="620"/>
                  </a:lnTo>
                  <a:lnTo>
                    <a:pt x="46" y="628"/>
                  </a:lnTo>
                  <a:lnTo>
                    <a:pt x="37" y="638"/>
                  </a:lnTo>
                  <a:lnTo>
                    <a:pt x="22" y="660"/>
                  </a:lnTo>
                  <a:lnTo>
                    <a:pt x="12" y="684"/>
                  </a:lnTo>
                  <a:lnTo>
                    <a:pt x="5" y="707"/>
                  </a:lnTo>
                  <a:lnTo>
                    <a:pt x="0" y="731"/>
                  </a:lnTo>
                  <a:lnTo>
                    <a:pt x="0" y="755"/>
                  </a:lnTo>
                  <a:lnTo>
                    <a:pt x="2" y="779"/>
                  </a:lnTo>
                  <a:lnTo>
                    <a:pt x="7" y="803"/>
                  </a:lnTo>
                  <a:lnTo>
                    <a:pt x="15" y="828"/>
                  </a:lnTo>
                  <a:lnTo>
                    <a:pt x="26" y="848"/>
                  </a:lnTo>
                  <a:lnTo>
                    <a:pt x="41" y="864"/>
                  </a:lnTo>
                  <a:lnTo>
                    <a:pt x="58" y="877"/>
                  </a:lnTo>
                  <a:lnTo>
                    <a:pt x="79" y="886"/>
                  </a:lnTo>
                  <a:lnTo>
                    <a:pt x="101" y="893"/>
                  </a:lnTo>
                  <a:lnTo>
                    <a:pt x="124" y="898"/>
                  </a:lnTo>
                  <a:lnTo>
                    <a:pt x="147" y="900"/>
                  </a:lnTo>
                  <a:lnTo>
                    <a:pt x="170" y="901"/>
                  </a:lnTo>
                  <a:lnTo>
                    <a:pt x="179" y="906"/>
                  </a:lnTo>
                  <a:lnTo>
                    <a:pt x="189" y="915"/>
                  </a:lnTo>
                  <a:lnTo>
                    <a:pt x="199" y="928"/>
                  </a:lnTo>
                  <a:lnTo>
                    <a:pt x="202" y="937"/>
                  </a:lnTo>
                  <a:lnTo>
                    <a:pt x="212" y="1007"/>
                  </a:lnTo>
                  <a:lnTo>
                    <a:pt x="217" y="1078"/>
                  </a:lnTo>
                  <a:lnTo>
                    <a:pt x="218" y="1148"/>
                  </a:lnTo>
                  <a:lnTo>
                    <a:pt x="218" y="1219"/>
                  </a:lnTo>
                  <a:lnTo>
                    <a:pt x="222" y="1288"/>
                  </a:lnTo>
                  <a:lnTo>
                    <a:pt x="231" y="1356"/>
                  </a:lnTo>
                  <a:lnTo>
                    <a:pt x="249" y="1421"/>
                  </a:lnTo>
                  <a:lnTo>
                    <a:pt x="279" y="1483"/>
                  </a:lnTo>
                  <a:lnTo>
                    <a:pt x="290" y="1499"/>
                  </a:lnTo>
                  <a:lnTo>
                    <a:pt x="301" y="1514"/>
                  </a:lnTo>
                  <a:lnTo>
                    <a:pt x="315" y="1527"/>
                  </a:lnTo>
                  <a:lnTo>
                    <a:pt x="329" y="1539"/>
                  </a:lnTo>
                  <a:lnTo>
                    <a:pt x="345" y="1548"/>
                  </a:lnTo>
                  <a:lnTo>
                    <a:pt x="361" y="1557"/>
                  </a:lnTo>
                  <a:lnTo>
                    <a:pt x="379" y="1564"/>
                  </a:lnTo>
                  <a:lnTo>
                    <a:pt x="397" y="1570"/>
                  </a:lnTo>
                  <a:lnTo>
                    <a:pt x="415" y="1575"/>
                  </a:lnTo>
                  <a:lnTo>
                    <a:pt x="435" y="1579"/>
                  </a:lnTo>
                  <a:lnTo>
                    <a:pt x="454" y="1582"/>
                  </a:lnTo>
                  <a:lnTo>
                    <a:pt x="473" y="1585"/>
                  </a:lnTo>
                  <a:lnTo>
                    <a:pt x="493" y="1586"/>
                  </a:lnTo>
                  <a:lnTo>
                    <a:pt x="512" y="1587"/>
                  </a:lnTo>
                  <a:lnTo>
                    <a:pt x="531" y="1588"/>
                  </a:lnTo>
                  <a:lnTo>
                    <a:pt x="549" y="1588"/>
                  </a:lnTo>
                  <a:lnTo>
                    <a:pt x="577" y="1589"/>
                  </a:lnTo>
                  <a:lnTo>
                    <a:pt x="603" y="1589"/>
                  </a:lnTo>
                  <a:lnTo>
                    <a:pt x="631" y="1589"/>
                  </a:lnTo>
                  <a:lnTo>
                    <a:pt x="659" y="1590"/>
                  </a:lnTo>
                  <a:lnTo>
                    <a:pt x="687" y="1589"/>
                  </a:lnTo>
                  <a:lnTo>
                    <a:pt x="714" y="1589"/>
                  </a:lnTo>
                  <a:lnTo>
                    <a:pt x="742" y="1588"/>
                  </a:lnTo>
                  <a:lnTo>
                    <a:pt x="770" y="1587"/>
                  </a:lnTo>
                  <a:lnTo>
                    <a:pt x="796" y="1586"/>
                  </a:lnTo>
                  <a:lnTo>
                    <a:pt x="824" y="1585"/>
                  </a:lnTo>
                  <a:lnTo>
                    <a:pt x="852" y="1582"/>
                  </a:lnTo>
                  <a:lnTo>
                    <a:pt x="879" y="1579"/>
                  </a:lnTo>
                  <a:lnTo>
                    <a:pt x="907" y="1576"/>
                  </a:lnTo>
                  <a:lnTo>
                    <a:pt x="935" y="1573"/>
                  </a:lnTo>
                  <a:lnTo>
                    <a:pt x="961" y="1570"/>
                  </a:lnTo>
                  <a:lnTo>
                    <a:pt x="989" y="1565"/>
                  </a:lnTo>
                  <a:lnTo>
                    <a:pt x="1015" y="1560"/>
                  </a:lnTo>
                  <a:lnTo>
                    <a:pt x="1043" y="1555"/>
                  </a:lnTo>
                  <a:lnTo>
                    <a:pt x="1070" y="1549"/>
                  </a:lnTo>
                  <a:lnTo>
                    <a:pt x="1096" y="1542"/>
                  </a:lnTo>
                  <a:lnTo>
                    <a:pt x="1123" y="1535"/>
                  </a:lnTo>
                  <a:lnTo>
                    <a:pt x="1149" y="1528"/>
                  </a:lnTo>
                  <a:lnTo>
                    <a:pt x="1176" y="1519"/>
                  </a:lnTo>
                  <a:lnTo>
                    <a:pt x="1201" y="1511"/>
                  </a:lnTo>
                  <a:lnTo>
                    <a:pt x="1228" y="1502"/>
                  </a:lnTo>
                  <a:lnTo>
                    <a:pt x="1253" y="1491"/>
                  </a:lnTo>
                  <a:lnTo>
                    <a:pt x="1278" y="1480"/>
                  </a:lnTo>
                  <a:lnTo>
                    <a:pt x="1304" y="1468"/>
                  </a:lnTo>
                  <a:lnTo>
                    <a:pt x="1328" y="1457"/>
                  </a:lnTo>
                  <a:lnTo>
                    <a:pt x="1353" y="1444"/>
                  </a:lnTo>
                  <a:lnTo>
                    <a:pt x="1378" y="1430"/>
                  </a:lnTo>
                  <a:lnTo>
                    <a:pt x="1402" y="1415"/>
                  </a:lnTo>
                  <a:lnTo>
                    <a:pt x="1414" y="1406"/>
                  </a:lnTo>
                  <a:lnTo>
                    <a:pt x="1427" y="1397"/>
                  </a:lnTo>
                  <a:lnTo>
                    <a:pt x="1439" y="1388"/>
                  </a:lnTo>
                  <a:lnTo>
                    <a:pt x="1450" y="1379"/>
                  </a:lnTo>
                  <a:lnTo>
                    <a:pt x="1463" y="1368"/>
                  </a:lnTo>
                  <a:lnTo>
                    <a:pt x="1474" y="1358"/>
                  </a:lnTo>
                  <a:lnTo>
                    <a:pt x="1486" y="1348"/>
                  </a:lnTo>
                  <a:lnTo>
                    <a:pt x="1498" y="1336"/>
                  </a:lnTo>
                  <a:lnTo>
                    <a:pt x="1509" y="1326"/>
                  </a:lnTo>
                  <a:lnTo>
                    <a:pt x="1521" y="1315"/>
                  </a:lnTo>
                  <a:lnTo>
                    <a:pt x="1532" y="1304"/>
                  </a:lnTo>
                  <a:lnTo>
                    <a:pt x="1544" y="1293"/>
                  </a:lnTo>
                  <a:lnTo>
                    <a:pt x="1555" y="1283"/>
                  </a:lnTo>
                  <a:lnTo>
                    <a:pt x="1568" y="1272"/>
                  </a:lnTo>
                  <a:lnTo>
                    <a:pt x="1581" y="1261"/>
                  </a:lnTo>
                  <a:lnTo>
                    <a:pt x="1593" y="1251"/>
                  </a:lnTo>
                  <a:lnTo>
                    <a:pt x="1609" y="1241"/>
                  </a:lnTo>
                  <a:lnTo>
                    <a:pt x="1626" y="1232"/>
                  </a:lnTo>
                  <a:lnTo>
                    <a:pt x="1644" y="1227"/>
                  </a:lnTo>
                  <a:lnTo>
                    <a:pt x="1663" y="1222"/>
                  </a:lnTo>
                  <a:lnTo>
                    <a:pt x="1681" y="1218"/>
                  </a:lnTo>
                  <a:lnTo>
                    <a:pt x="1701" y="1214"/>
                  </a:lnTo>
                  <a:lnTo>
                    <a:pt x="1720" y="1211"/>
                  </a:lnTo>
                  <a:lnTo>
                    <a:pt x="1739" y="1206"/>
                  </a:lnTo>
                  <a:lnTo>
                    <a:pt x="1756" y="1198"/>
                  </a:lnTo>
                  <a:lnTo>
                    <a:pt x="1771" y="1186"/>
                  </a:lnTo>
                  <a:lnTo>
                    <a:pt x="1781" y="1173"/>
                  </a:lnTo>
                  <a:lnTo>
                    <a:pt x="1789" y="1158"/>
                  </a:lnTo>
                  <a:lnTo>
                    <a:pt x="1792" y="1143"/>
                  </a:lnTo>
                  <a:lnTo>
                    <a:pt x="1788" y="1127"/>
                  </a:lnTo>
                  <a:lnTo>
                    <a:pt x="1780" y="1112"/>
                  </a:lnTo>
                  <a:lnTo>
                    <a:pt x="1766" y="1097"/>
                  </a:lnTo>
                  <a:lnTo>
                    <a:pt x="1787" y="1081"/>
                  </a:lnTo>
                  <a:lnTo>
                    <a:pt x="1809" y="1063"/>
                  </a:lnTo>
                  <a:lnTo>
                    <a:pt x="1831" y="1046"/>
                  </a:lnTo>
                  <a:lnTo>
                    <a:pt x="1852" y="1028"/>
                  </a:lnTo>
                  <a:lnTo>
                    <a:pt x="1870" y="1008"/>
                  </a:lnTo>
                  <a:lnTo>
                    <a:pt x="1885" y="987"/>
                  </a:lnTo>
                  <a:lnTo>
                    <a:pt x="1896" y="966"/>
                  </a:lnTo>
                  <a:lnTo>
                    <a:pt x="1899" y="941"/>
                  </a:lnTo>
                  <a:lnTo>
                    <a:pt x="1897" y="902"/>
                  </a:lnTo>
                  <a:lnTo>
                    <a:pt x="1894" y="860"/>
                  </a:lnTo>
                  <a:lnTo>
                    <a:pt x="1889" y="817"/>
                  </a:lnTo>
                  <a:lnTo>
                    <a:pt x="1881" y="776"/>
                  </a:lnTo>
                  <a:lnTo>
                    <a:pt x="1867" y="738"/>
                  </a:lnTo>
                  <a:lnTo>
                    <a:pt x="1848" y="703"/>
                  </a:lnTo>
                  <a:lnTo>
                    <a:pt x="1823" y="674"/>
                  </a:lnTo>
                  <a:lnTo>
                    <a:pt x="1789" y="655"/>
                  </a:lnTo>
                  <a:lnTo>
                    <a:pt x="1769" y="647"/>
                  </a:lnTo>
                  <a:lnTo>
                    <a:pt x="1748" y="640"/>
                  </a:lnTo>
                  <a:lnTo>
                    <a:pt x="1727" y="633"/>
                  </a:lnTo>
                  <a:lnTo>
                    <a:pt x="1705" y="627"/>
                  </a:lnTo>
                  <a:lnTo>
                    <a:pt x="1683" y="623"/>
                  </a:lnTo>
                  <a:lnTo>
                    <a:pt x="1661" y="618"/>
                  </a:lnTo>
                  <a:lnTo>
                    <a:pt x="1639" y="615"/>
                  </a:lnTo>
                  <a:lnTo>
                    <a:pt x="1618" y="612"/>
                  </a:lnTo>
                  <a:lnTo>
                    <a:pt x="1594" y="610"/>
                  </a:lnTo>
                  <a:lnTo>
                    <a:pt x="1571" y="610"/>
                  </a:lnTo>
                  <a:lnTo>
                    <a:pt x="1547" y="610"/>
                  </a:lnTo>
                  <a:lnTo>
                    <a:pt x="1523" y="612"/>
                  </a:lnTo>
                  <a:lnTo>
                    <a:pt x="1499" y="615"/>
                  </a:lnTo>
                  <a:lnTo>
                    <a:pt x="1474" y="618"/>
                  </a:lnTo>
                  <a:lnTo>
                    <a:pt x="1449" y="624"/>
                  </a:lnTo>
                  <a:lnTo>
                    <a:pt x="1424" y="6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30" name="Freeform 1033">
              <a:extLst>
                <a:ext uri="{FF2B5EF4-FFF2-40B4-BE49-F238E27FC236}">
                  <a16:creationId xmlns:a16="http://schemas.microsoft.com/office/drawing/2014/main" id="{117FE4B5-7565-8B5E-4F9D-AC9AB99947E4}"/>
                </a:ext>
              </a:extLst>
            </p:cNvPr>
            <p:cNvSpPr>
              <a:spLocks/>
            </p:cNvSpPr>
            <p:nvPr/>
          </p:nvSpPr>
          <p:spPr bwMode="auto">
            <a:xfrm>
              <a:off x="4475" y="686"/>
              <a:ext cx="503" cy="770"/>
            </a:xfrm>
            <a:custGeom>
              <a:avLst/>
              <a:gdLst>
                <a:gd name="T0" fmla="*/ 26 w 1006"/>
                <a:gd name="T1" fmla="*/ 9 h 1540"/>
                <a:gd name="T2" fmla="*/ 22 w 1006"/>
                <a:gd name="T3" fmla="*/ 11 h 1540"/>
                <a:gd name="T4" fmla="*/ 18 w 1006"/>
                <a:gd name="T5" fmla="*/ 13 h 1540"/>
                <a:gd name="T6" fmla="*/ 15 w 1006"/>
                <a:gd name="T7" fmla="*/ 17 h 1540"/>
                <a:gd name="T8" fmla="*/ 15 w 1006"/>
                <a:gd name="T9" fmla="*/ 31 h 1540"/>
                <a:gd name="T10" fmla="*/ 14 w 1006"/>
                <a:gd name="T11" fmla="*/ 40 h 1540"/>
                <a:gd name="T12" fmla="*/ 14 w 1006"/>
                <a:gd name="T13" fmla="*/ 47 h 1540"/>
                <a:gd name="T14" fmla="*/ 11 w 1006"/>
                <a:gd name="T15" fmla="*/ 49 h 1540"/>
                <a:gd name="T16" fmla="*/ 8 w 1006"/>
                <a:gd name="T17" fmla="*/ 48 h 1540"/>
                <a:gd name="T18" fmla="*/ 5 w 1006"/>
                <a:gd name="T19" fmla="*/ 47 h 1540"/>
                <a:gd name="T20" fmla="*/ 3 w 1006"/>
                <a:gd name="T21" fmla="*/ 45 h 1540"/>
                <a:gd name="T22" fmla="*/ 1 w 1006"/>
                <a:gd name="T23" fmla="*/ 39 h 1540"/>
                <a:gd name="T24" fmla="*/ 1 w 1006"/>
                <a:gd name="T25" fmla="*/ 31 h 1540"/>
                <a:gd name="T26" fmla="*/ 1 w 1006"/>
                <a:gd name="T27" fmla="*/ 29 h 1540"/>
                <a:gd name="T28" fmla="*/ 2 w 1006"/>
                <a:gd name="T29" fmla="*/ 28 h 1540"/>
                <a:gd name="T30" fmla="*/ 2 w 1006"/>
                <a:gd name="T31" fmla="*/ 27 h 1540"/>
                <a:gd name="T32" fmla="*/ 3 w 1006"/>
                <a:gd name="T33" fmla="*/ 25 h 1540"/>
                <a:gd name="T34" fmla="*/ 3 w 1006"/>
                <a:gd name="T35" fmla="*/ 22 h 1540"/>
                <a:gd name="T36" fmla="*/ 2 w 1006"/>
                <a:gd name="T37" fmla="*/ 20 h 1540"/>
                <a:gd name="T38" fmla="*/ 1 w 1006"/>
                <a:gd name="T39" fmla="*/ 19 h 1540"/>
                <a:gd name="T40" fmla="*/ 1 w 1006"/>
                <a:gd name="T41" fmla="*/ 17 h 1540"/>
                <a:gd name="T42" fmla="*/ 2 w 1006"/>
                <a:gd name="T43" fmla="*/ 15 h 1540"/>
                <a:gd name="T44" fmla="*/ 4 w 1006"/>
                <a:gd name="T45" fmla="*/ 16 h 1540"/>
                <a:gd name="T46" fmla="*/ 5 w 1006"/>
                <a:gd name="T47" fmla="*/ 17 h 1540"/>
                <a:gd name="T48" fmla="*/ 6 w 1006"/>
                <a:gd name="T49" fmla="*/ 18 h 1540"/>
                <a:gd name="T50" fmla="*/ 8 w 1006"/>
                <a:gd name="T51" fmla="*/ 18 h 1540"/>
                <a:gd name="T52" fmla="*/ 10 w 1006"/>
                <a:gd name="T53" fmla="*/ 17 h 1540"/>
                <a:gd name="T54" fmla="*/ 11 w 1006"/>
                <a:gd name="T55" fmla="*/ 15 h 1540"/>
                <a:gd name="T56" fmla="*/ 12 w 1006"/>
                <a:gd name="T57" fmla="*/ 12 h 1540"/>
                <a:gd name="T58" fmla="*/ 10 w 1006"/>
                <a:gd name="T59" fmla="*/ 9 h 1540"/>
                <a:gd name="T60" fmla="*/ 10 w 1006"/>
                <a:gd name="T61" fmla="*/ 7 h 1540"/>
                <a:gd name="T62" fmla="*/ 11 w 1006"/>
                <a:gd name="T63" fmla="*/ 7 h 1540"/>
                <a:gd name="T64" fmla="*/ 13 w 1006"/>
                <a:gd name="T65" fmla="*/ 4 h 1540"/>
                <a:gd name="T66" fmla="*/ 15 w 1006"/>
                <a:gd name="T67" fmla="*/ 2 h 1540"/>
                <a:gd name="T68" fmla="*/ 17 w 1006"/>
                <a:gd name="T69" fmla="*/ 1 h 1540"/>
                <a:gd name="T70" fmla="*/ 19 w 1006"/>
                <a:gd name="T71" fmla="*/ 1 h 1540"/>
                <a:gd name="T72" fmla="*/ 20 w 1006"/>
                <a:gd name="T73" fmla="*/ 1 h 1540"/>
                <a:gd name="T74" fmla="*/ 22 w 1006"/>
                <a:gd name="T75" fmla="*/ 2 h 1540"/>
                <a:gd name="T76" fmla="*/ 23 w 1006"/>
                <a:gd name="T77" fmla="*/ 2 h 1540"/>
                <a:gd name="T78" fmla="*/ 24 w 1006"/>
                <a:gd name="T79" fmla="*/ 2 h 1540"/>
                <a:gd name="T80" fmla="*/ 26 w 1006"/>
                <a:gd name="T81" fmla="*/ 3 h 1540"/>
                <a:gd name="T82" fmla="*/ 27 w 1006"/>
                <a:gd name="T83" fmla="*/ 4 h 1540"/>
                <a:gd name="T84" fmla="*/ 27 w 1006"/>
                <a:gd name="T85" fmla="*/ 3 h 1540"/>
                <a:gd name="T86" fmla="*/ 26 w 1006"/>
                <a:gd name="T87" fmla="*/ 2 h 1540"/>
                <a:gd name="T88" fmla="*/ 24 w 1006"/>
                <a:gd name="T89" fmla="*/ 2 h 1540"/>
                <a:gd name="T90" fmla="*/ 24 w 1006"/>
                <a:gd name="T91" fmla="*/ 1 h 1540"/>
                <a:gd name="T92" fmla="*/ 26 w 1006"/>
                <a:gd name="T93" fmla="*/ 1 h 1540"/>
                <a:gd name="T94" fmla="*/ 27 w 1006"/>
                <a:gd name="T95" fmla="*/ 1 h 1540"/>
                <a:gd name="T96" fmla="*/ 29 w 1006"/>
                <a:gd name="T97" fmla="*/ 1 h 1540"/>
                <a:gd name="T98" fmla="*/ 30 w 1006"/>
                <a:gd name="T99" fmla="*/ 2 h 1540"/>
                <a:gd name="T100" fmla="*/ 31 w 1006"/>
                <a:gd name="T101" fmla="*/ 4 h 1540"/>
                <a:gd name="T102" fmla="*/ 32 w 1006"/>
                <a:gd name="T103" fmla="*/ 5 h 1540"/>
                <a:gd name="T104" fmla="*/ 30 w 1006"/>
                <a:gd name="T105" fmla="*/ 7 h 15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006" h="1540">
                  <a:moveTo>
                    <a:pt x="926" y="224"/>
                  </a:moveTo>
                  <a:lnTo>
                    <a:pt x="894" y="241"/>
                  </a:lnTo>
                  <a:lnTo>
                    <a:pt x="859" y="257"/>
                  </a:lnTo>
                  <a:lnTo>
                    <a:pt x="823" y="272"/>
                  </a:lnTo>
                  <a:lnTo>
                    <a:pt x="786" y="286"/>
                  </a:lnTo>
                  <a:lnTo>
                    <a:pt x="749" y="300"/>
                  </a:lnTo>
                  <a:lnTo>
                    <a:pt x="713" y="313"/>
                  </a:lnTo>
                  <a:lnTo>
                    <a:pt x="677" y="326"/>
                  </a:lnTo>
                  <a:lnTo>
                    <a:pt x="642" y="341"/>
                  </a:lnTo>
                  <a:lnTo>
                    <a:pt x="609" y="359"/>
                  </a:lnTo>
                  <a:lnTo>
                    <a:pt x="578" y="377"/>
                  </a:lnTo>
                  <a:lnTo>
                    <a:pt x="549" y="397"/>
                  </a:lnTo>
                  <a:lnTo>
                    <a:pt x="523" y="421"/>
                  </a:lnTo>
                  <a:lnTo>
                    <a:pt x="503" y="447"/>
                  </a:lnTo>
                  <a:lnTo>
                    <a:pt x="485" y="478"/>
                  </a:lnTo>
                  <a:lnTo>
                    <a:pt x="473" y="513"/>
                  </a:lnTo>
                  <a:lnTo>
                    <a:pt x="466" y="552"/>
                  </a:lnTo>
                  <a:lnTo>
                    <a:pt x="454" y="689"/>
                  </a:lnTo>
                  <a:lnTo>
                    <a:pt x="452" y="826"/>
                  </a:lnTo>
                  <a:lnTo>
                    <a:pt x="453" y="964"/>
                  </a:lnTo>
                  <a:lnTo>
                    <a:pt x="452" y="1102"/>
                  </a:lnTo>
                  <a:lnTo>
                    <a:pt x="449" y="1155"/>
                  </a:lnTo>
                  <a:lnTo>
                    <a:pt x="445" y="1208"/>
                  </a:lnTo>
                  <a:lnTo>
                    <a:pt x="439" y="1261"/>
                  </a:lnTo>
                  <a:lnTo>
                    <a:pt x="433" y="1314"/>
                  </a:lnTo>
                  <a:lnTo>
                    <a:pt x="428" y="1368"/>
                  </a:lnTo>
                  <a:lnTo>
                    <a:pt x="423" y="1421"/>
                  </a:lnTo>
                  <a:lnTo>
                    <a:pt x="421" y="1476"/>
                  </a:lnTo>
                  <a:lnTo>
                    <a:pt x="421" y="1530"/>
                  </a:lnTo>
                  <a:lnTo>
                    <a:pt x="396" y="1535"/>
                  </a:lnTo>
                  <a:lnTo>
                    <a:pt x="370" y="1538"/>
                  </a:lnTo>
                  <a:lnTo>
                    <a:pt x="345" y="1539"/>
                  </a:lnTo>
                  <a:lnTo>
                    <a:pt x="317" y="1540"/>
                  </a:lnTo>
                  <a:lnTo>
                    <a:pt x="290" y="1539"/>
                  </a:lnTo>
                  <a:lnTo>
                    <a:pt x="264" y="1537"/>
                  </a:lnTo>
                  <a:lnTo>
                    <a:pt x="236" y="1533"/>
                  </a:lnTo>
                  <a:lnTo>
                    <a:pt x="211" y="1528"/>
                  </a:lnTo>
                  <a:lnTo>
                    <a:pt x="185" y="1520"/>
                  </a:lnTo>
                  <a:lnTo>
                    <a:pt x="161" y="1512"/>
                  </a:lnTo>
                  <a:lnTo>
                    <a:pt x="138" y="1500"/>
                  </a:lnTo>
                  <a:lnTo>
                    <a:pt x="117" y="1487"/>
                  </a:lnTo>
                  <a:lnTo>
                    <a:pt x="99" y="1472"/>
                  </a:lnTo>
                  <a:lnTo>
                    <a:pt x="81" y="1456"/>
                  </a:lnTo>
                  <a:lnTo>
                    <a:pt x="66" y="1437"/>
                  </a:lnTo>
                  <a:lnTo>
                    <a:pt x="55" y="1416"/>
                  </a:lnTo>
                  <a:lnTo>
                    <a:pt x="33" y="1356"/>
                  </a:lnTo>
                  <a:lnTo>
                    <a:pt x="18" y="1295"/>
                  </a:lnTo>
                  <a:lnTo>
                    <a:pt x="11" y="1232"/>
                  </a:lnTo>
                  <a:lnTo>
                    <a:pt x="8" y="1168"/>
                  </a:lnTo>
                  <a:lnTo>
                    <a:pt x="8" y="1103"/>
                  </a:lnTo>
                  <a:lnTo>
                    <a:pt x="9" y="1039"/>
                  </a:lnTo>
                  <a:lnTo>
                    <a:pt x="8" y="974"/>
                  </a:lnTo>
                  <a:lnTo>
                    <a:pt x="5" y="910"/>
                  </a:lnTo>
                  <a:lnTo>
                    <a:pt x="12" y="911"/>
                  </a:lnTo>
                  <a:lnTo>
                    <a:pt x="19" y="910"/>
                  </a:lnTo>
                  <a:lnTo>
                    <a:pt x="24" y="907"/>
                  </a:lnTo>
                  <a:lnTo>
                    <a:pt x="28" y="903"/>
                  </a:lnTo>
                  <a:lnTo>
                    <a:pt x="32" y="899"/>
                  </a:lnTo>
                  <a:lnTo>
                    <a:pt x="34" y="894"/>
                  </a:lnTo>
                  <a:lnTo>
                    <a:pt x="38" y="889"/>
                  </a:lnTo>
                  <a:lnTo>
                    <a:pt x="41" y="883"/>
                  </a:lnTo>
                  <a:lnTo>
                    <a:pt x="41" y="870"/>
                  </a:lnTo>
                  <a:lnTo>
                    <a:pt x="38" y="856"/>
                  </a:lnTo>
                  <a:lnTo>
                    <a:pt x="36" y="844"/>
                  </a:lnTo>
                  <a:lnTo>
                    <a:pt x="41" y="833"/>
                  </a:lnTo>
                  <a:lnTo>
                    <a:pt x="54" y="817"/>
                  </a:lnTo>
                  <a:lnTo>
                    <a:pt x="64" y="801"/>
                  </a:lnTo>
                  <a:lnTo>
                    <a:pt x="72" y="782"/>
                  </a:lnTo>
                  <a:lnTo>
                    <a:pt x="79" y="763"/>
                  </a:lnTo>
                  <a:lnTo>
                    <a:pt x="83" y="744"/>
                  </a:lnTo>
                  <a:lnTo>
                    <a:pt x="84" y="723"/>
                  </a:lnTo>
                  <a:lnTo>
                    <a:pt x="81" y="704"/>
                  </a:lnTo>
                  <a:lnTo>
                    <a:pt x="78" y="683"/>
                  </a:lnTo>
                  <a:lnTo>
                    <a:pt x="71" y="667"/>
                  </a:lnTo>
                  <a:lnTo>
                    <a:pt x="61" y="652"/>
                  </a:lnTo>
                  <a:lnTo>
                    <a:pt x="49" y="638"/>
                  </a:lnTo>
                  <a:lnTo>
                    <a:pt x="38" y="626"/>
                  </a:lnTo>
                  <a:lnTo>
                    <a:pt x="25" y="614"/>
                  </a:lnTo>
                  <a:lnTo>
                    <a:pt x="15" y="603"/>
                  </a:lnTo>
                  <a:lnTo>
                    <a:pt x="5" y="591"/>
                  </a:lnTo>
                  <a:lnTo>
                    <a:pt x="1" y="580"/>
                  </a:lnTo>
                  <a:lnTo>
                    <a:pt x="0" y="562"/>
                  </a:lnTo>
                  <a:lnTo>
                    <a:pt x="1" y="542"/>
                  </a:lnTo>
                  <a:lnTo>
                    <a:pt x="6" y="520"/>
                  </a:lnTo>
                  <a:lnTo>
                    <a:pt x="15" y="499"/>
                  </a:lnTo>
                  <a:lnTo>
                    <a:pt x="26" y="481"/>
                  </a:lnTo>
                  <a:lnTo>
                    <a:pt x="39" y="466"/>
                  </a:lnTo>
                  <a:lnTo>
                    <a:pt x="55" y="458"/>
                  </a:lnTo>
                  <a:lnTo>
                    <a:pt x="73" y="456"/>
                  </a:lnTo>
                  <a:lnTo>
                    <a:pt x="83" y="461"/>
                  </a:lnTo>
                  <a:lnTo>
                    <a:pt x="91" y="470"/>
                  </a:lnTo>
                  <a:lnTo>
                    <a:pt x="98" y="483"/>
                  </a:lnTo>
                  <a:lnTo>
                    <a:pt x="106" y="497"/>
                  </a:lnTo>
                  <a:lnTo>
                    <a:pt x="114" y="512"/>
                  </a:lnTo>
                  <a:lnTo>
                    <a:pt x="123" y="526"/>
                  </a:lnTo>
                  <a:lnTo>
                    <a:pt x="136" y="538"/>
                  </a:lnTo>
                  <a:lnTo>
                    <a:pt x="151" y="547"/>
                  </a:lnTo>
                  <a:lnTo>
                    <a:pt x="165" y="552"/>
                  </a:lnTo>
                  <a:lnTo>
                    <a:pt x="178" y="554"/>
                  </a:lnTo>
                  <a:lnTo>
                    <a:pt x="192" y="555"/>
                  </a:lnTo>
                  <a:lnTo>
                    <a:pt x="206" y="555"/>
                  </a:lnTo>
                  <a:lnTo>
                    <a:pt x="220" y="553"/>
                  </a:lnTo>
                  <a:lnTo>
                    <a:pt x="234" y="551"/>
                  </a:lnTo>
                  <a:lnTo>
                    <a:pt x="248" y="546"/>
                  </a:lnTo>
                  <a:lnTo>
                    <a:pt x="260" y="540"/>
                  </a:lnTo>
                  <a:lnTo>
                    <a:pt x="273" y="534"/>
                  </a:lnTo>
                  <a:lnTo>
                    <a:pt x="285" y="527"/>
                  </a:lnTo>
                  <a:lnTo>
                    <a:pt x="296" y="519"/>
                  </a:lnTo>
                  <a:lnTo>
                    <a:pt x="308" y="509"/>
                  </a:lnTo>
                  <a:lnTo>
                    <a:pt x="318" y="499"/>
                  </a:lnTo>
                  <a:lnTo>
                    <a:pt x="327" y="489"/>
                  </a:lnTo>
                  <a:lnTo>
                    <a:pt x="335" y="477"/>
                  </a:lnTo>
                  <a:lnTo>
                    <a:pt x="342" y="466"/>
                  </a:lnTo>
                  <a:lnTo>
                    <a:pt x="355" y="436"/>
                  </a:lnTo>
                  <a:lnTo>
                    <a:pt x="362" y="406"/>
                  </a:lnTo>
                  <a:lnTo>
                    <a:pt x="363" y="375"/>
                  </a:lnTo>
                  <a:lnTo>
                    <a:pt x="359" y="345"/>
                  </a:lnTo>
                  <a:lnTo>
                    <a:pt x="350" y="315"/>
                  </a:lnTo>
                  <a:lnTo>
                    <a:pt x="336" y="287"/>
                  </a:lnTo>
                  <a:lnTo>
                    <a:pt x="319" y="261"/>
                  </a:lnTo>
                  <a:lnTo>
                    <a:pt x="297" y="238"/>
                  </a:lnTo>
                  <a:lnTo>
                    <a:pt x="304" y="233"/>
                  </a:lnTo>
                  <a:lnTo>
                    <a:pt x="311" y="229"/>
                  </a:lnTo>
                  <a:lnTo>
                    <a:pt x="317" y="224"/>
                  </a:lnTo>
                  <a:lnTo>
                    <a:pt x="324" y="218"/>
                  </a:lnTo>
                  <a:lnTo>
                    <a:pt x="330" y="214"/>
                  </a:lnTo>
                  <a:lnTo>
                    <a:pt x="335" y="209"/>
                  </a:lnTo>
                  <a:lnTo>
                    <a:pt x="341" y="203"/>
                  </a:lnTo>
                  <a:lnTo>
                    <a:pt x="347" y="196"/>
                  </a:lnTo>
                  <a:lnTo>
                    <a:pt x="363" y="171"/>
                  </a:lnTo>
                  <a:lnTo>
                    <a:pt x="378" y="147"/>
                  </a:lnTo>
                  <a:lnTo>
                    <a:pt x="394" y="124"/>
                  </a:lnTo>
                  <a:lnTo>
                    <a:pt x="411" y="101"/>
                  </a:lnTo>
                  <a:lnTo>
                    <a:pt x="429" y="80"/>
                  </a:lnTo>
                  <a:lnTo>
                    <a:pt x="447" y="61"/>
                  </a:lnTo>
                  <a:lnTo>
                    <a:pt x="468" y="41"/>
                  </a:lnTo>
                  <a:lnTo>
                    <a:pt x="489" y="24"/>
                  </a:lnTo>
                  <a:lnTo>
                    <a:pt x="500" y="16"/>
                  </a:lnTo>
                  <a:lnTo>
                    <a:pt x="513" y="9"/>
                  </a:lnTo>
                  <a:lnTo>
                    <a:pt x="526" y="4"/>
                  </a:lnTo>
                  <a:lnTo>
                    <a:pt x="538" y="1"/>
                  </a:lnTo>
                  <a:lnTo>
                    <a:pt x="552" y="0"/>
                  </a:lnTo>
                  <a:lnTo>
                    <a:pt x="566" y="0"/>
                  </a:lnTo>
                  <a:lnTo>
                    <a:pt x="580" y="1"/>
                  </a:lnTo>
                  <a:lnTo>
                    <a:pt x="594" y="3"/>
                  </a:lnTo>
                  <a:lnTo>
                    <a:pt x="608" y="7"/>
                  </a:lnTo>
                  <a:lnTo>
                    <a:pt x="621" y="11"/>
                  </a:lnTo>
                  <a:lnTo>
                    <a:pt x="635" y="17"/>
                  </a:lnTo>
                  <a:lnTo>
                    <a:pt x="649" y="23"/>
                  </a:lnTo>
                  <a:lnTo>
                    <a:pt x="663" y="30"/>
                  </a:lnTo>
                  <a:lnTo>
                    <a:pt x="676" y="37"/>
                  </a:lnTo>
                  <a:lnTo>
                    <a:pt x="689" y="43"/>
                  </a:lnTo>
                  <a:lnTo>
                    <a:pt x="702" y="52"/>
                  </a:lnTo>
                  <a:lnTo>
                    <a:pt x="709" y="56"/>
                  </a:lnTo>
                  <a:lnTo>
                    <a:pt x="717" y="58"/>
                  </a:lnTo>
                  <a:lnTo>
                    <a:pt x="726" y="61"/>
                  </a:lnTo>
                  <a:lnTo>
                    <a:pt x="736" y="62"/>
                  </a:lnTo>
                  <a:lnTo>
                    <a:pt x="745" y="62"/>
                  </a:lnTo>
                  <a:lnTo>
                    <a:pt x="755" y="62"/>
                  </a:lnTo>
                  <a:lnTo>
                    <a:pt x="764" y="61"/>
                  </a:lnTo>
                  <a:lnTo>
                    <a:pt x="775" y="60"/>
                  </a:lnTo>
                  <a:lnTo>
                    <a:pt x="786" y="60"/>
                  </a:lnTo>
                  <a:lnTo>
                    <a:pt x="797" y="62"/>
                  </a:lnTo>
                  <a:lnTo>
                    <a:pt x="807" y="68"/>
                  </a:lnTo>
                  <a:lnTo>
                    <a:pt x="816" y="76"/>
                  </a:lnTo>
                  <a:lnTo>
                    <a:pt x="823" y="85"/>
                  </a:lnTo>
                  <a:lnTo>
                    <a:pt x="830" y="95"/>
                  </a:lnTo>
                  <a:lnTo>
                    <a:pt x="835" y="108"/>
                  </a:lnTo>
                  <a:lnTo>
                    <a:pt x="839" y="119"/>
                  </a:lnTo>
                  <a:lnTo>
                    <a:pt x="852" y="109"/>
                  </a:lnTo>
                  <a:lnTo>
                    <a:pt x="856" y="95"/>
                  </a:lnTo>
                  <a:lnTo>
                    <a:pt x="851" y="79"/>
                  </a:lnTo>
                  <a:lnTo>
                    <a:pt x="844" y="64"/>
                  </a:lnTo>
                  <a:lnTo>
                    <a:pt x="832" y="49"/>
                  </a:lnTo>
                  <a:lnTo>
                    <a:pt x="819" y="41"/>
                  </a:lnTo>
                  <a:lnTo>
                    <a:pt x="804" y="38"/>
                  </a:lnTo>
                  <a:lnTo>
                    <a:pt x="787" y="37"/>
                  </a:lnTo>
                  <a:lnTo>
                    <a:pt x="770" y="38"/>
                  </a:lnTo>
                  <a:lnTo>
                    <a:pt x="753" y="39"/>
                  </a:lnTo>
                  <a:lnTo>
                    <a:pt x="737" y="38"/>
                  </a:lnTo>
                  <a:lnTo>
                    <a:pt x="721" y="33"/>
                  </a:lnTo>
                  <a:lnTo>
                    <a:pt x="732" y="30"/>
                  </a:lnTo>
                  <a:lnTo>
                    <a:pt x="744" y="27"/>
                  </a:lnTo>
                  <a:lnTo>
                    <a:pt x="755" y="25"/>
                  </a:lnTo>
                  <a:lnTo>
                    <a:pt x="768" y="23"/>
                  </a:lnTo>
                  <a:lnTo>
                    <a:pt x="779" y="22"/>
                  </a:lnTo>
                  <a:lnTo>
                    <a:pt x="792" y="20"/>
                  </a:lnTo>
                  <a:lnTo>
                    <a:pt x="804" y="19"/>
                  </a:lnTo>
                  <a:lnTo>
                    <a:pt x="816" y="19"/>
                  </a:lnTo>
                  <a:lnTo>
                    <a:pt x="829" y="19"/>
                  </a:lnTo>
                  <a:lnTo>
                    <a:pt x="841" y="20"/>
                  </a:lnTo>
                  <a:lnTo>
                    <a:pt x="853" y="22"/>
                  </a:lnTo>
                  <a:lnTo>
                    <a:pt x="865" y="24"/>
                  </a:lnTo>
                  <a:lnTo>
                    <a:pt x="877" y="26"/>
                  </a:lnTo>
                  <a:lnTo>
                    <a:pt x="889" y="29"/>
                  </a:lnTo>
                  <a:lnTo>
                    <a:pt x="901" y="32"/>
                  </a:lnTo>
                  <a:lnTo>
                    <a:pt x="912" y="37"/>
                  </a:lnTo>
                  <a:lnTo>
                    <a:pt x="925" y="42"/>
                  </a:lnTo>
                  <a:lnTo>
                    <a:pt x="937" y="49"/>
                  </a:lnTo>
                  <a:lnTo>
                    <a:pt x="950" y="56"/>
                  </a:lnTo>
                  <a:lnTo>
                    <a:pt x="961" y="65"/>
                  </a:lnTo>
                  <a:lnTo>
                    <a:pt x="972" y="75"/>
                  </a:lnTo>
                  <a:lnTo>
                    <a:pt x="981" y="86"/>
                  </a:lnTo>
                  <a:lnTo>
                    <a:pt x="991" y="98"/>
                  </a:lnTo>
                  <a:lnTo>
                    <a:pt x="999" y="110"/>
                  </a:lnTo>
                  <a:lnTo>
                    <a:pt x="1006" y="127"/>
                  </a:lnTo>
                  <a:lnTo>
                    <a:pt x="1006" y="144"/>
                  </a:lnTo>
                  <a:lnTo>
                    <a:pt x="1000" y="160"/>
                  </a:lnTo>
                  <a:lnTo>
                    <a:pt x="989" y="173"/>
                  </a:lnTo>
                  <a:lnTo>
                    <a:pt x="976" y="188"/>
                  </a:lnTo>
                  <a:lnTo>
                    <a:pt x="961" y="201"/>
                  </a:lnTo>
                  <a:lnTo>
                    <a:pt x="943" y="213"/>
                  </a:lnTo>
                  <a:lnTo>
                    <a:pt x="926" y="224"/>
                  </a:lnTo>
                  <a:close/>
                </a:path>
              </a:pathLst>
            </a:custGeom>
            <a:solidFill>
              <a:srgbClr val="ED4F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31" name="Freeform 1034">
              <a:extLst>
                <a:ext uri="{FF2B5EF4-FFF2-40B4-BE49-F238E27FC236}">
                  <a16:creationId xmlns:a16="http://schemas.microsoft.com/office/drawing/2014/main" id="{A5E346C6-B559-7B6B-307B-899BB65E6E3A}"/>
                </a:ext>
              </a:extLst>
            </p:cNvPr>
            <p:cNvSpPr>
              <a:spLocks/>
            </p:cNvSpPr>
            <p:nvPr/>
          </p:nvSpPr>
          <p:spPr bwMode="auto">
            <a:xfrm>
              <a:off x="4705" y="779"/>
              <a:ext cx="279" cy="659"/>
            </a:xfrm>
            <a:custGeom>
              <a:avLst/>
              <a:gdLst>
                <a:gd name="T0" fmla="*/ 5 w 557"/>
                <a:gd name="T1" fmla="*/ 37 h 1317"/>
                <a:gd name="T2" fmla="*/ 4 w 557"/>
                <a:gd name="T3" fmla="*/ 39 h 1317"/>
                <a:gd name="T4" fmla="*/ 3 w 557"/>
                <a:gd name="T5" fmla="*/ 40 h 1317"/>
                <a:gd name="T6" fmla="*/ 1 w 557"/>
                <a:gd name="T7" fmla="*/ 41 h 1317"/>
                <a:gd name="T8" fmla="*/ 1 w 557"/>
                <a:gd name="T9" fmla="*/ 38 h 1317"/>
                <a:gd name="T10" fmla="*/ 1 w 557"/>
                <a:gd name="T11" fmla="*/ 30 h 1317"/>
                <a:gd name="T12" fmla="*/ 1 w 557"/>
                <a:gd name="T13" fmla="*/ 23 h 1317"/>
                <a:gd name="T14" fmla="*/ 2 w 557"/>
                <a:gd name="T15" fmla="*/ 15 h 1317"/>
                <a:gd name="T16" fmla="*/ 2 w 557"/>
                <a:gd name="T17" fmla="*/ 10 h 1317"/>
                <a:gd name="T18" fmla="*/ 3 w 557"/>
                <a:gd name="T19" fmla="*/ 9 h 1317"/>
                <a:gd name="T20" fmla="*/ 4 w 557"/>
                <a:gd name="T21" fmla="*/ 7 h 1317"/>
                <a:gd name="T22" fmla="*/ 6 w 557"/>
                <a:gd name="T23" fmla="*/ 6 h 1317"/>
                <a:gd name="T24" fmla="*/ 8 w 557"/>
                <a:gd name="T25" fmla="*/ 5 h 1317"/>
                <a:gd name="T26" fmla="*/ 10 w 557"/>
                <a:gd name="T27" fmla="*/ 4 h 1317"/>
                <a:gd name="T28" fmla="*/ 13 w 557"/>
                <a:gd name="T29" fmla="*/ 4 h 1317"/>
                <a:gd name="T30" fmla="*/ 15 w 557"/>
                <a:gd name="T31" fmla="*/ 3 h 1317"/>
                <a:gd name="T32" fmla="*/ 16 w 557"/>
                <a:gd name="T33" fmla="*/ 2 h 1317"/>
                <a:gd name="T34" fmla="*/ 16 w 557"/>
                <a:gd name="T35" fmla="*/ 2 h 1317"/>
                <a:gd name="T36" fmla="*/ 17 w 557"/>
                <a:gd name="T37" fmla="*/ 1 h 1317"/>
                <a:gd name="T38" fmla="*/ 17 w 557"/>
                <a:gd name="T39" fmla="*/ 1 h 1317"/>
                <a:gd name="T40" fmla="*/ 18 w 557"/>
                <a:gd name="T41" fmla="*/ 3 h 1317"/>
                <a:gd name="T42" fmla="*/ 18 w 557"/>
                <a:gd name="T43" fmla="*/ 9 h 1317"/>
                <a:gd name="T44" fmla="*/ 18 w 557"/>
                <a:gd name="T45" fmla="*/ 15 h 1317"/>
                <a:gd name="T46" fmla="*/ 17 w 557"/>
                <a:gd name="T47" fmla="*/ 21 h 1317"/>
                <a:gd name="T48" fmla="*/ 16 w 557"/>
                <a:gd name="T49" fmla="*/ 25 h 1317"/>
                <a:gd name="T50" fmla="*/ 15 w 557"/>
                <a:gd name="T51" fmla="*/ 27 h 1317"/>
                <a:gd name="T52" fmla="*/ 14 w 557"/>
                <a:gd name="T53" fmla="*/ 28 h 1317"/>
                <a:gd name="T54" fmla="*/ 12 w 557"/>
                <a:gd name="T55" fmla="*/ 30 h 1317"/>
                <a:gd name="T56" fmla="*/ 11 w 557"/>
                <a:gd name="T57" fmla="*/ 31 h 1317"/>
                <a:gd name="T58" fmla="*/ 10 w 557"/>
                <a:gd name="T59" fmla="*/ 33 h 1317"/>
                <a:gd name="T60" fmla="*/ 8 w 557"/>
                <a:gd name="T61" fmla="*/ 34 h 1317"/>
                <a:gd name="T62" fmla="*/ 6 w 557"/>
                <a:gd name="T63" fmla="*/ 36 h 13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57" h="1317">
                  <a:moveTo>
                    <a:pt x="167" y="1161"/>
                  </a:moveTo>
                  <a:lnTo>
                    <a:pt x="146" y="1182"/>
                  </a:lnTo>
                  <a:lnTo>
                    <a:pt x="127" y="1202"/>
                  </a:lnTo>
                  <a:lnTo>
                    <a:pt x="107" y="1223"/>
                  </a:lnTo>
                  <a:lnTo>
                    <a:pt x="86" y="1244"/>
                  </a:lnTo>
                  <a:lnTo>
                    <a:pt x="66" y="1263"/>
                  </a:lnTo>
                  <a:lnTo>
                    <a:pt x="45" y="1282"/>
                  </a:lnTo>
                  <a:lnTo>
                    <a:pt x="23" y="1300"/>
                  </a:lnTo>
                  <a:lnTo>
                    <a:pt x="0" y="1317"/>
                  </a:lnTo>
                  <a:lnTo>
                    <a:pt x="2" y="1197"/>
                  </a:lnTo>
                  <a:lnTo>
                    <a:pt x="3" y="1077"/>
                  </a:lnTo>
                  <a:lnTo>
                    <a:pt x="7" y="956"/>
                  </a:lnTo>
                  <a:lnTo>
                    <a:pt x="10" y="837"/>
                  </a:lnTo>
                  <a:lnTo>
                    <a:pt x="16" y="716"/>
                  </a:lnTo>
                  <a:lnTo>
                    <a:pt x="23" y="596"/>
                  </a:lnTo>
                  <a:lnTo>
                    <a:pt x="33" y="475"/>
                  </a:lnTo>
                  <a:lnTo>
                    <a:pt x="45" y="356"/>
                  </a:lnTo>
                  <a:lnTo>
                    <a:pt x="52" y="320"/>
                  </a:lnTo>
                  <a:lnTo>
                    <a:pt x="63" y="288"/>
                  </a:lnTo>
                  <a:lnTo>
                    <a:pt x="79" y="260"/>
                  </a:lnTo>
                  <a:lnTo>
                    <a:pt x="100" y="236"/>
                  </a:lnTo>
                  <a:lnTo>
                    <a:pt x="124" y="214"/>
                  </a:lnTo>
                  <a:lnTo>
                    <a:pt x="152" y="196"/>
                  </a:lnTo>
                  <a:lnTo>
                    <a:pt x="182" y="180"/>
                  </a:lnTo>
                  <a:lnTo>
                    <a:pt x="213" y="165"/>
                  </a:lnTo>
                  <a:lnTo>
                    <a:pt x="247" y="151"/>
                  </a:lnTo>
                  <a:lnTo>
                    <a:pt x="281" y="138"/>
                  </a:lnTo>
                  <a:lnTo>
                    <a:pt x="317" y="126"/>
                  </a:lnTo>
                  <a:lnTo>
                    <a:pt x="353" y="113"/>
                  </a:lnTo>
                  <a:lnTo>
                    <a:pt x="387" y="100"/>
                  </a:lnTo>
                  <a:lnTo>
                    <a:pt x="422" y="85"/>
                  </a:lnTo>
                  <a:lnTo>
                    <a:pt x="454" y="70"/>
                  </a:lnTo>
                  <a:lnTo>
                    <a:pt x="486" y="53"/>
                  </a:lnTo>
                  <a:lnTo>
                    <a:pt x="494" y="47"/>
                  </a:lnTo>
                  <a:lnTo>
                    <a:pt x="502" y="42"/>
                  </a:lnTo>
                  <a:lnTo>
                    <a:pt x="509" y="36"/>
                  </a:lnTo>
                  <a:lnTo>
                    <a:pt x="516" y="28"/>
                  </a:lnTo>
                  <a:lnTo>
                    <a:pt x="522" y="21"/>
                  </a:lnTo>
                  <a:lnTo>
                    <a:pt x="529" y="14"/>
                  </a:lnTo>
                  <a:lnTo>
                    <a:pt x="536" y="7"/>
                  </a:lnTo>
                  <a:lnTo>
                    <a:pt x="543" y="0"/>
                  </a:lnTo>
                  <a:lnTo>
                    <a:pt x="547" y="94"/>
                  </a:lnTo>
                  <a:lnTo>
                    <a:pt x="551" y="188"/>
                  </a:lnTo>
                  <a:lnTo>
                    <a:pt x="555" y="282"/>
                  </a:lnTo>
                  <a:lnTo>
                    <a:pt x="557" y="376"/>
                  </a:lnTo>
                  <a:lnTo>
                    <a:pt x="555" y="470"/>
                  </a:lnTo>
                  <a:lnTo>
                    <a:pt x="548" y="562"/>
                  </a:lnTo>
                  <a:lnTo>
                    <a:pt x="532" y="652"/>
                  </a:lnTo>
                  <a:lnTo>
                    <a:pt x="507" y="742"/>
                  </a:lnTo>
                  <a:lnTo>
                    <a:pt x="495" y="774"/>
                  </a:lnTo>
                  <a:lnTo>
                    <a:pt x="480" y="804"/>
                  </a:lnTo>
                  <a:lnTo>
                    <a:pt x="464" y="834"/>
                  </a:lnTo>
                  <a:lnTo>
                    <a:pt x="446" y="862"/>
                  </a:lnTo>
                  <a:lnTo>
                    <a:pt x="427" y="889"/>
                  </a:lnTo>
                  <a:lnTo>
                    <a:pt x="406" y="916"/>
                  </a:lnTo>
                  <a:lnTo>
                    <a:pt x="384" y="941"/>
                  </a:lnTo>
                  <a:lnTo>
                    <a:pt x="362" y="967"/>
                  </a:lnTo>
                  <a:lnTo>
                    <a:pt x="339" y="992"/>
                  </a:lnTo>
                  <a:lnTo>
                    <a:pt x="315" y="1016"/>
                  </a:lnTo>
                  <a:lnTo>
                    <a:pt x="291" y="1040"/>
                  </a:lnTo>
                  <a:lnTo>
                    <a:pt x="265" y="1063"/>
                  </a:lnTo>
                  <a:lnTo>
                    <a:pt x="241" y="1087"/>
                  </a:lnTo>
                  <a:lnTo>
                    <a:pt x="216" y="1112"/>
                  </a:lnTo>
                  <a:lnTo>
                    <a:pt x="191" y="1136"/>
                  </a:lnTo>
                  <a:lnTo>
                    <a:pt x="167" y="1161"/>
                  </a:lnTo>
                  <a:close/>
                </a:path>
              </a:pathLst>
            </a:custGeom>
            <a:solidFill>
              <a:srgbClr val="BC1E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32" name="Freeform 1035">
              <a:extLst>
                <a:ext uri="{FF2B5EF4-FFF2-40B4-BE49-F238E27FC236}">
                  <a16:creationId xmlns:a16="http://schemas.microsoft.com/office/drawing/2014/main" id="{D9F43D2A-4C95-A8EB-456E-529AA4D48B9F}"/>
                </a:ext>
              </a:extLst>
            </p:cNvPr>
            <p:cNvSpPr>
              <a:spLocks/>
            </p:cNvSpPr>
            <p:nvPr/>
          </p:nvSpPr>
          <p:spPr bwMode="auto">
            <a:xfrm>
              <a:off x="4736" y="848"/>
              <a:ext cx="217" cy="457"/>
            </a:xfrm>
            <a:custGeom>
              <a:avLst/>
              <a:gdLst>
                <a:gd name="T0" fmla="*/ 11 w 434"/>
                <a:gd name="T1" fmla="*/ 3 h 915"/>
                <a:gd name="T2" fmla="*/ 10 w 434"/>
                <a:gd name="T3" fmla="*/ 5 h 915"/>
                <a:gd name="T4" fmla="*/ 9 w 434"/>
                <a:gd name="T5" fmla="*/ 7 h 915"/>
                <a:gd name="T6" fmla="*/ 8 w 434"/>
                <a:gd name="T7" fmla="*/ 8 h 915"/>
                <a:gd name="T8" fmla="*/ 7 w 434"/>
                <a:gd name="T9" fmla="*/ 8 h 915"/>
                <a:gd name="T10" fmla="*/ 6 w 434"/>
                <a:gd name="T11" fmla="*/ 7 h 915"/>
                <a:gd name="T12" fmla="*/ 5 w 434"/>
                <a:gd name="T13" fmla="*/ 7 h 915"/>
                <a:gd name="T14" fmla="*/ 4 w 434"/>
                <a:gd name="T15" fmla="*/ 6 h 915"/>
                <a:gd name="T16" fmla="*/ 3 w 434"/>
                <a:gd name="T17" fmla="*/ 6 h 915"/>
                <a:gd name="T18" fmla="*/ 3 w 434"/>
                <a:gd name="T19" fmla="*/ 5 h 915"/>
                <a:gd name="T20" fmla="*/ 2 w 434"/>
                <a:gd name="T21" fmla="*/ 5 h 915"/>
                <a:gd name="T22" fmla="*/ 1 w 434"/>
                <a:gd name="T23" fmla="*/ 5 h 915"/>
                <a:gd name="T24" fmla="*/ 1 w 434"/>
                <a:gd name="T25" fmla="*/ 6 h 915"/>
                <a:gd name="T26" fmla="*/ 1 w 434"/>
                <a:gd name="T27" fmla="*/ 7 h 915"/>
                <a:gd name="T28" fmla="*/ 2 w 434"/>
                <a:gd name="T29" fmla="*/ 8 h 915"/>
                <a:gd name="T30" fmla="*/ 4 w 434"/>
                <a:gd name="T31" fmla="*/ 9 h 915"/>
                <a:gd name="T32" fmla="*/ 4 w 434"/>
                <a:gd name="T33" fmla="*/ 11 h 915"/>
                <a:gd name="T34" fmla="*/ 3 w 434"/>
                <a:gd name="T35" fmla="*/ 12 h 915"/>
                <a:gd name="T36" fmla="*/ 2 w 434"/>
                <a:gd name="T37" fmla="*/ 13 h 915"/>
                <a:gd name="T38" fmla="*/ 1 w 434"/>
                <a:gd name="T39" fmla="*/ 15 h 915"/>
                <a:gd name="T40" fmla="*/ 1 w 434"/>
                <a:gd name="T41" fmla="*/ 16 h 915"/>
                <a:gd name="T42" fmla="*/ 1 w 434"/>
                <a:gd name="T43" fmla="*/ 18 h 915"/>
                <a:gd name="T44" fmla="*/ 1 w 434"/>
                <a:gd name="T45" fmla="*/ 19 h 915"/>
                <a:gd name="T46" fmla="*/ 3 w 434"/>
                <a:gd name="T47" fmla="*/ 20 h 915"/>
                <a:gd name="T48" fmla="*/ 3 w 434"/>
                <a:gd name="T49" fmla="*/ 21 h 915"/>
                <a:gd name="T50" fmla="*/ 3 w 434"/>
                <a:gd name="T51" fmla="*/ 23 h 915"/>
                <a:gd name="T52" fmla="*/ 2 w 434"/>
                <a:gd name="T53" fmla="*/ 25 h 915"/>
                <a:gd name="T54" fmla="*/ 2 w 434"/>
                <a:gd name="T55" fmla="*/ 27 h 915"/>
                <a:gd name="T56" fmla="*/ 3 w 434"/>
                <a:gd name="T57" fmla="*/ 28 h 915"/>
                <a:gd name="T58" fmla="*/ 4 w 434"/>
                <a:gd name="T59" fmla="*/ 28 h 915"/>
                <a:gd name="T60" fmla="*/ 4 w 434"/>
                <a:gd name="T61" fmla="*/ 26 h 915"/>
                <a:gd name="T62" fmla="*/ 5 w 434"/>
                <a:gd name="T63" fmla="*/ 25 h 915"/>
                <a:gd name="T64" fmla="*/ 5 w 434"/>
                <a:gd name="T65" fmla="*/ 23 h 915"/>
                <a:gd name="T66" fmla="*/ 6 w 434"/>
                <a:gd name="T67" fmla="*/ 21 h 915"/>
                <a:gd name="T68" fmla="*/ 6 w 434"/>
                <a:gd name="T69" fmla="*/ 20 h 915"/>
                <a:gd name="T70" fmla="*/ 7 w 434"/>
                <a:gd name="T71" fmla="*/ 20 h 915"/>
                <a:gd name="T72" fmla="*/ 8 w 434"/>
                <a:gd name="T73" fmla="*/ 20 h 915"/>
                <a:gd name="T74" fmla="*/ 9 w 434"/>
                <a:gd name="T75" fmla="*/ 19 h 915"/>
                <a:gd name="T76" fmla="*/ 10 w 434"/>
                <a:gd name="T77" fmla="*/ 19 h 915"/>
                <a:gd name="T78" fmla="*/ 11 w 434"/>
                <a:gd name="T79" fmla="*/ 20 h 915"/>
                <a:gd name="T80" fmla="*/ 12 w 434"/>
                <a:gd name="T81" fmla="*/ 20 h 915"/>
                <a:gd name="T82" fmla="*/ 13 w 434"/>
                <a:gd name="T83" fmla="*/ 21 h 915"/>
                <a:gd name="T84" fmla="*/ 14 w 434"/>
                <a:gd name="T85" fmla="*/ 20 h 915"/>
                <a:gd name="T86" fmla="*/ 14 w 434"/>
                <a:gd name="T87" fmla="*/ 19 h 915"/>
                <a:gd name="T88" fmla="*/ 13 w 434"/>
                <a:gd name="T89" fmla="*/ 18 h 915"/>
                <a:gd name="T90" fmla="*/ 12 w 434"/>
                <a:gd name="T91" fmla="*/ 17 h 915"/>
                <a:gd name="T92" fmla="*/ 12 w 434"/>
                <a:gd name="T93" fmla="*/ 16 h 915"/>
                <a:gd name="T94" fmla="*/ 13 w 434"/>
                <a:gd name="T95" fmla="*/ 14 h 915"/>
                <a:gd name="T96" fmla="*/ 14 w 434"/>
                <a:gd name="T97" fmla="*/ 12 h 915"/>
                <a:gd name="T98" fmla="*/ 14 w 434"/>
                <a:gd name="T99" fmla="*/ 10 h 915"/>
                <a:gd name="T100" fmla="*/ 14 w 434"/>
                <a:gd name="T101" fmla="*/ 9 h 915"/>
                <a:gd name="T102" fmla="*/ 14 w 434"/>
                <a:gd name="T103" fmla="*/ 8 h 915"/>
                <a:gd name="T104" fmla="*/ 13 w 434"/>
                <a:gd name="T105" fmla="*/ 7 h 915"/>
                <a:gd name="T106" fmla="*/ 12 w 434"/>
                <a:gd name="T107" fmla="*/ 7 h 915"/>
                <a:gd name="T108" fmla="*/ 12 w 434"/>
                <a:gd name="T109" fmla="*/ 6 h 915"/>
                <a:gd name="T110" fmla="*/ 13 w 434"/>
                <a:gd name="T111" fmla="*/ 4 h 915"/>
                <a:gd name="T112" fmla="*/ 13 w 434"/>
                <a:gd name="T113" fmla="*/ 2 h 915"/>
                <a:gd name="T114" fmla="*/ 13 w 434"/>
                <a:gd name="T115" fmla="*/ 1 h 915"/>
                <a:gd name="T116" fmla="*/ 13 w 434"/>
                <a:gd name="T117" fmla="*/ 0 h 915"/>
                <a:gd name="T118" fmla="*/ 12 w 434"/>
                <a:gd name="T119" fmla="*/ 0 h 915"/>
                <a:gd name="T120" fmla="*/ 12 w 434"/>
                <a:gd name="T121" fmla="*/ 1 h 915"/>
                <a:gd name="T122" fmla="*/ 11 w 434"/>
                <a:gd name="T123" fmla="*/ 2 h 91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34" h="915">
                  <a:moveTo>
                    <a:pt x="339" y="78"/>
                  </a:moveTo>
                  <a:lnTo>
                    <a:pt x="322" y="106"/>
                  </a:lnTo>
                  <a:lnTo>
                    <a:pt x="310" y="138"/>
                  </a:lnTo>
                  <a:lnTo>
                    <a:pt x="300" y="173"/>
                  </a:lnTo>
                  <a:lnTo>
                    <a:pt x="291" y="205"/>
                  </a:lnTo>
                  <a:lnTo>
                    <a:pt x="279" y="235"/>
                  </a:lnTo>
                  <a:lnTo>
                    <a:pt x="263" y="257"/>
                  </a:lnTo>
                  <a:lnTo>
                    <a:pt x="240" y="269"/>
                  </a:lnTo>
                  <a:lnTo>
                    <a:pt x="208" y="269"/>
                  </a:lnTo>
                  <a:lnTo>
                    <a:pt x="195" y="266"/>
                  </a:lnTo>
                  <a:lnTo>
                    <a:pt x="184" y="260"/>
                  </a:lnTo>
                  <a:lnTo>
                    <a:pt x="171" y="253"/>
                  </a:lnTo>
                  <a:lnTo>
                    <a:pt x="158" y="245"/>
                  </a:lnTo>
                  <a:lnTo>
                    <a:pt x="144" y="236"/>
                  </a:lnTo>
                  <a:lnTo>
                    <a:pt x="132" y="227"/>
                  </a:lnTo>
                  <a:lnTo>
                    <a:pt x="119" y="217"/>
                  </a:lnTo>
                  <a:lnTo>
                    <a:pt x="106" y="208"/>
                  </a:lnTo>
                  <a:lnTo>
                    <a:pt x="94" y="199"/>
                  </a:lnTo>
                  <a:lnTo>
                    <a:pt x="82" y="191"/>
                  </a:lnTo>
                  <a:lnTo>
                    <a:pt x="71" y="184"/>
                  </a:lnTo>
                  <a:lnTo>
                    <a:pt x="59" y="180"/>
                  </a:lnTo>
                  <a:lnTo>
                    <a:pt x="47" y="176"/>
                  </a:lnTo>
                  <a:lnTo>
                    <a:pt x="37" y="176"/>
                  </a:lnTo>
                  <a:lnTo>
                    <a:pt x="27" y="178"/>
                  </a:lnTo>
                  <a:lnTo>
                    <a:pt x="17" y="183"/>
                  </a:lnTo>
                  <a:lnTo>
                    <a:pt x="1" y="203"/>
                  </a:lnTo>
                  <a:lnTo>
                    <a:pt x="0" y="222"/>
                  </a:lnTo>
                  <a:lnTo>
                    <a:pt x="9" y="242"/>
                  </a:lnTo>
                  <a:lnTo>
                    <a:pt x="28" y="261"/>
                  </a:lnTo>
                  <a:lnTo>
                    <a:pt x="51" y="281"/>
                  </a:lnTo>
                  <a:lnTo>
                    <a:pt x="76" y="299"/>
                  </a:lnTo>
                  <a:lnTo>
                    <a:pt x="101" y="316"/>
                  </a:lnTo>
                  <a:lnTo>
                    <a:pt x="121" y="333"/>
                  </a:lnTo>
                  <a:lnTo>
                    <a:pt x="102" y="353"/>
                  </a:lnTo>
                  <a:lnTo>
                    <a:pt x="83" y="374"/>
                  </a:lnTo>
                  <a:lnTo>
                    <a:pt x="67" y="396"/>
                  </a:lnTo>
                  <a:lnTo>
                    <a:pt x="52" y="418"/>
                  </a:lnTo>
                  <a:lnTo>
                    <a:pt x="38" y="441"/>
                  </a:lnTo>
                  <a:lnTo>
                    <a:pt x="27" y="465"/>
                  </a:lnTo>
                  <a:lnTo>
                    <a:pt x="16" y="489"/>
                  </a:lnTo>
                  <a:lnTo>
                    <a:pt x="8" y="514"/>
                  </a:lnTo>
                  <a:lnTo>
                    <a:pt x="2" y="538"/>
                  </a:lnTo>
                  <a:lnTo>
                    <a:pt x="2" y="561"/>
                  </a:lnTo>
                  <a:lnTo>
                    <a:pt x="8" y="583"/>
                  </a:lnTo>
                  <a:lnTo>
                    <a:pt x="19" y="605"/>
                  </a:lnTo>
                  <a:lnTo>
                    <a:pt x="32" y="624"/>
                  </a:lnTo>
                  <a:lnTo>
                    <a:pt x="50" y="641"/>
                  </a:lnTo>
                  <a:lnTo>
                    <a:pt x="71" y="655"/>
                  </a:lnTo>
                  <a:lnTo>
                    <a:pt x="94" y="665"/>
                  </a:lnTo>
                  <a:lnTo>
                    <a:pt x="88" y="696"/>
                  </a:lnTo>
                  <a:lnTo>
                    <a:pt x="79" y="729"/>
                  </a:lnTo>
                  <a:lnTo>
                    <a:pt x="69" y="763"/>
                  </a:lnTo>
                  <a:lnTo>
                    <a:pt x="61" y="796"/>
                  </a:lnTo>
                  <a:lnTo>
                    <a:pt x="56" y="830"/>
                  </a:lnTo>
                  <a:lnTo>
                    <a:pt x="56" y="861"/>
                  </a:lnTo>
                  <a:lnTo>
                    <a:pt x="62" y="889"/>
                  </a:lnTo>
                  <a:lnTo>
                    <a:pt x="80" y="915"/>
                  </a:lnTo>
                  <a:lnTo>
                    <a:pt x="87" y="915"/>
                  </a:lnTo>
                  <a:lnTo>
                    <a:pt x="96" y="908"/>
                  </a:lnTo>
                  <a:lnTo>
                    <a:pt x="106" y="899"/>
                  </a:lnTo>
                  <a:lnTo>
                    <a:pt x="112" y="888"/>
                  </a:lnTo>
                  <a:lnTo>
                    <a:pt x="121" y="861"/>
                  </a:lnTo>
                  <a:lnTo>
                    <a:pt x="131" y="834"/>
                  </a:lnTo>
                  <a:lnTo>
                    <a:pt x="140" y="807"/>
                  </a:lnTo>
                  <a:lnTo>
                    <a:pt x="148" y="780"/>
                  </a:lnTo>
                  <a:lnTo>
                    <a:pt x="155" y="754"/>
                  </a:lnTo>
                  <a:lnTo>
                    <a:pt x="159" y="726"/>
                  </a:lnTo>
                  <a:lnTo>
                    <a:pt x="161" y="698"/>
                  </a:lnTo>
                  <a:lnTo>
                    <a:pt x="157" y="670"/>
                  </a:lnTo>
                  <a:lnTo>
                    <a:pt x="176" y="667"/>
                  </a:lnTo>
                  <a:lnTo>
                    <a:pt x="193" y="663"/>
                  </a:lnTo>
                  <a:lnTo>
                    <a:pt x="210" y="657"/>
                  </a:lnTo>
                  <a:lnTo>
                    <a:pt x="227" y="649"/>
                  </a:lnTo>
                  <a:lnTo>
                    <a:pt x="242" y="641"/>
                  </a:lnTo>
                  <a:lnTo>
                    <a:pt x="259" y="635"/>
                  </a:lnTo>
                  <a:lnTo>
                    <a:pt x="275" y="631"/>
                  </a:lnTo>
                  <a:lnTo>
                    <a:pt x="290" y="628"/>
                  </a:lnTo>
                  <a:lnTo>
                    <a:pt x="302" y="631"/>
                  </a:lnTo>
                  <a:lnTo>
                    <a:pt x="315" y="636"/>
                  </a:lnTo>
                  <a:lnTo>
                    <a:pt x="329" y="645"/>
                  </a:lnTo>
                  <a:lnTo>
                    <a:pt x="344" y="654"/>
                  </a:lnTo>
                  <a:lnTo>
                    <a:pt x="358" y="663"/>
                  </a:lnTo>
                  <a:lnTo>
                    <a:pt x="373" y="668"/>
                  </a:lnTo>
                  <a:lnTo>
                    <a:pt x="389" y="672"/>
                  </a:lnTo>
                  <a:lnTo>
                    <a:pt x="404" y="670"/>
                  </a:lnTo>
                  <a:lnTo>
                    <a:pt x="422" y="660"/>
                  </a:lnTo>
                  <a:lnTo>
                    <a:pt x="430" y="647"/>
                  </a:lnTo>
                  <a:lnTo>
                    <a:pt x="429" y="631"/>
                  </a:lnTo>
                  <a:lnTo>
                    <a:pt x="422" y="613"/>
                  </a:lnTo>
                  <a:lnTo>
                    <a:pt x="411" y="595"/>
                  </a:lnTo>
                  <a:lnTo>
                    <a:pt x="396" y="579"/>
                  </a:lnTo>
                  <a:lnTo>
                    <a:pt x="379" y="563"/>
                  </a:lnTo>
                  <a:lnTo>
                    <a:pt x="362" y="551"/>
                  </a:lnTo>
                  <a:lnTo>
                    <a:pt x="382" y="525"/>
                  </a:lnTo>
                  <a:lnTo>
                    <a:pt x="398" y="496"/>
                  </a:lnTo>
                  <a:lnTo>
                    <a:pt x="411" y="466"/>
                  </a:lnTo>
                  <a:lnTo>
                    <a:pt x="421" y="435"/>
                  </a:lnTo>
                  <a:lnTo>
                    <a:pt x="428" y="403"/>
                  </a:lnTo>
                  <a:lnTo>
                    <a:pt x="433" y="371"/>
                  </a:lnTo>
                  <a:lnTo>
                    <a:pt x="434" y="337"/>
                  </a:lnTo>
                  <a:lnTo>
                    <a:pt x="432" y="305"/>
                  </a:lnTo>
                  <a:lnTo>
                    <a:pt x="430" y="293"/>
                  </a:lnTo>
                  <a:lnTo>
                    <a:pt x="427" y="281"/>
                  </a:lnTo>
                  <a:lnTo>
                    <a:pt x="422" y="268"/>
                  </a:lnTo>
                  <a:lnTo>
                    <a:pt x="415" y="257"/>
                  </a:lnTo>
                  <a:lnTo>
                    <a:pt x="407" y="247"/>
                  </a:lnTo>
                  <a:lnTo>
                    <a:pt x="397" y="238"/>
                  </a:lnTo>
                  <a:lnTo>
                    <a:pt x="384" y="232"/>
                  </a:lnTo>
                  <a:lnTo>
                    <a:pt x="372" y="229"/>
                  </a:lnTo>
                  <a:lnTo>
                    <a:pt x="377" y="201"/>
                  </a:lnTo>
                  <a:lnTo>
                    <a:pt x="385" y="174"/>
                  </a:lnTo>
                  <a:lnTo>
                    <a:pt x="396" y="146"/>
                  </a:lnTo>
                  <a:lnTo>
                    <a:pt x="405" y="119"/>
                  </a:lnTo>
                  <a:lnTo>
                    <a:pt x="412" y="91"/>
                  </a:lnTo>
                  <a:lnTo>
                    <a:pt x="415" y="64"/>
                  </a:lnTo>
                  <a:lnTo>
                    <a:pt x="413" y="39"/>
                  </a:lnTo>
                  <a:lnTo>
                    <a:pt x="404" y="15"/>
                  </a:lnTo>
                  <a:lnTo>
                    <a:pt x="396" y="2"/>
                  </a:lnTo>
                  <a:lnTo>
                    <a:pt x="388" y="0"/>
                  </a:lnTo>
                  <a:lnTo>
                    <a:pt x="380" y="6"/>
                  </a:lnTo>
                  <a:lnTo>
                    <a:pt x="372" y="17"/>
                  </a:lnTo>
                  <a:lnTo>
                    <a:pt x="364" y="32"/>
                  </a:lnTo>
                  <a:lnTo>
                    <a:pt x="355" y="50"/>
                  </a:lnTo>
                  <a:lnTo>
                    <a:pt x="347" y="66"/>
                  </a:lnTo>
                  <a:lnTo>
                    <a:pt x="339" y="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33" name="Freeform 1036">
              <a:extLst>
                <a:ext uri="{FF2B5EF4-FFF2-40B4-BE49-F238E27FC236}">
                  <a16:creationId xmlns:a16="http://schemas.microsoft.com/office/drawing/2014/main" id="{63DF3E4B-4B81-33F0-E195-D4F97BB5BE75}"/>
                </a:ext>
              </a:extLst>
            </p:cNvPr>
            <p:cNvSpPr>
              <a:spLocks/>
            </p:cNvSpPr>
            <p:nvPr/>
          </p:nvSpPr>
          <p:spPr bwMode="auto">
            <a:xfrm>
              <a:off x="4756" y="974"/>
              <a:ext cx="186" cy="195"/>
            </a:xfrm>
            <a:custGeom>
              <a:avLst/>
              <a:gdLst>
                <a:gd name="T0" fmla="*/ 10 w 373"/>
                <a:gd name="T1" fmla="*/ 8 h 390"/>
                <a:gd name="T2" fmla="*/ 10 w 373"/>
                <a:gd name="T3" fmla="*/ 8 h 390"/>
                <a:gd name="T4" fmla="*/ 10 w 373"/>
                <a:gd name="T5" fmla="*/ 8 h 390"/>
                <a:gd name="T6" fmla="*/ 9 w 373"/>
                <a:gd name="T7" fmla="*/ 9 h 390"/>
                <a:gd name="T8" fmla="*/ 9 w 373"/>
                <a:gd name="T9" fmla="*/ 9 h 390"/>
                <a:gd name="T10" fmla="*/ 9 w 373"/>
                <a:gd name="T11" fmla="*/ 10 h 390"/>
                <a:gd name="T12" fmla="*/ 8 w 373"/>
                <a:gd name="T13" fmla="*/ 10 h 390"/>
                <a:gd name="T14" fmla="*/ 8 w 373"/>
                <a:gd name="T15" fmla="*/ 11 h 390"/>
                <a:gd name="T16" fmla="*/ 8 w 373"/>
                <a:gd name="T17" fmla="*/ 11 h 390"/>
                <a:gd name="T18" fmla="*/ 7 w 373"/>
                <a:gd name="T19" fmla="*/ 11 h 390"/>
                <a:gd name="T20" fmla="*/ 7 w 373"/>
                <a:gd name="T21" fmla="*/ 11 h 390"/>
                <a:gd name="T22" fmla="*/ 6 w 373"/>
                <a:gd name="T23" fmla="*/ 12 h 390"/>
                <a:gd name="T24" fmla="*/ 6 w 373"/>
                <a:gd name="T25" fmla="*/ 12 h 390"/>
                <a:gd name="T26" fmla="*/ 5 w 373"/>
                <a:gd name="T27" fmla="*/ 12 h 390"/>
                <a:gd name="T28" fmla="*/ 5 w 373"/>
                <a:gd name="T29" fmla="*/ 12 h 390"/>
                <a:gd name="T30" fmla="*/ 4 w 373"/>
                <a:gd name="T31" fmla="*/ 12 h 390"/>
                <a:gd name="T32" fmla="*/ 4 w 373"/>
                <a:gd name="T33" fmla="*/ 13 h 390"/>
                <a:gd name="T34" fmla="*/ 3 w 373"/>
                <a:gd name="T35" fmla="*/ 13 h 390"/>
                <a:gd name="T36" fmla="*/ 2 w 373"/>
                <a:gd name="T37" fmla="*/ 13 h 390"/>
                <a:gd name="T38" fmla="*/ 2 w 373"/>
                <a:gd name="T39" fmla="*/ 13 h 390"/>
                <a:gd name="T40" fmla="*/ 1 w 373"/>
                <a:gd name="T41" fmla="*/ 12 h 390"/>
                <a:gd name="T42" fmla="*/ 1 w 373"/>
                <a:gd name="T43" fmla="*/ 12 h 390"/>
                <a:gd name="T44" fmla="*/ 0 w 373"/>
                <a:gd name="T45" fmla="*/ 12 h 390"/>
                <a:gd name="T46" fmla="*/ 0 w 373"/>
                <a:gd name="T47" fmla="*/ 11 h 390"/>
                <a:gd name="T48" fmla="*/ 0 w 373"/>
                <a:gd name="T49" fmla="*/ 11 h 390"/>
                <a:gd name="T50" fmla="*/ 0 w 373"/>
                <a:gd name="T51" fmla="*/ 10 h 390"/>
                <a:gd name="T52" fmla="*/ 0 w 373"/>
                <a:gd name="T53" fmla="*/ 9 h 390"/>
                <a:gd name="T54" fmla="*/ 0 w 373"/>
                <a:gd name="T55" fmla="*/ 8 h 390"/>
                <a:gd name="T56" fmla="*/ 0 w 373"/>
                <a:gd name="T57" fmla="*/ 7 h 390"/>
                <a:gd name="T58" fmla="*/ 0 w 373"/>
                <a:gd name="T59" fmla="*/ 6 h 390"/>
                <a:gd name="T60" fmla="*/ 1 w 373"/>
                <a:gd name="T61" fmla="*/ 5 h 390"/>
                <a:gd name="T62" fmla="*/ 2 w 373"/>
                <a:gd name="T63" fmla="*/ 4 h 390"/>
                <a:gd name="T64" fmla="*/ 2 w 373"/>
                <a:gd name="T65" fmla="*/ 4 h 390"/>
                <a:gd name="T66" fmla="*/ 3 w 373"/>
                <a:gd name="T67" fmla="*/ 3 h 390"/>
                <a:gd name="T68" fmla="*/ 4 w 373"/>
                <a:gd name="T69" fmla="*/ 3 h 390"/>
                <a:gd name="T70" fmla="*/ 5 w 373"/>
                <a:gd name="T71" fmla="*/ 2 h 390"/>
                <a:gd name="T72" fmla="*/ 6 w 373"/>
                <a:gd name="T73" fmla="*/ 2 h 390"/>
                <a:gd name="T74" fmla="*/ 7 w 373"/>
                <a:gd name="T75" fmla="*/ 1 h 390"/>
                <a:gd name="T76" fmla="*/ 8 w 373"/>
                <a:gd name="T77" fmla="*/ 1 h 390"/>
                <a:gd name="T78" fmla="*/ 9 w 373"/>
                <a:gd name="T79" fmla="*/ 1 h 390"/>
                <a:gd name="T80" fmla="*/ 10 w 373"/>
                <a:gd name="T81" fmla="*/ 0 h 390"/>
                <a:gd name="T82" fmla="*/ 10 w 373"/>
                <a:gd name="T83" fmla="*/ 1 h 390"/>
                <a:gd name="T84" fmla="*/ 11 w 373"/>
                <a:gd name="T85" fmla="*/ 2 h 390"/>
                <a:gd name="T86" fmla="*/ 11 w 373"/>
                <a:gd name="T87" fmla="*/ 3 h 390"/>
                <a:gd name="T88" fmla="*/ 11 w 373"/>
                <a:gd name="T89" fmla="*/ 4 h 390"/>
                <a:gd name="T90" fmla="*/ 11 w 373"/>
                <a:gd name="T91" fmla="*/ 5 h 390"/>
                <a:gd name="T92" fmla="*/ 11 w 373"/>
                <a:gd name="T93" fmla="*/ 6 h 390"/>
                <a:gd name="T94" fmla="*/ 11 w 373"/>
                <a:gd name="T95" fmla="*/ 7 h 390"/>
                <a:gd name="T96" fmla="*/ 10 w 373"/>
                <a:gd name="T97" fmla="*/ 8 h 39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3" h="390">
                  <a:moveTo>
                    <a:pt x="342" y="225"/>
                  </a:moveTo>
                  <a:lnTo>
                    <a:pt x="335" y="241"/>
                  </a:lnTo>
                  <a:lnTo>
                    <a:pt x="327" y="256"/>
                  </a:lnTo>
                  <a:lnTo>
                    <a:pt x="318" y="271"/>
                  </a:lnTo>
                  <a:lnTo>
                    <a:pt x="308" y="284"/>
                  </a:lnTo>
                  <a:lnTo>
                    <a:pt x="297" y="298"/>
                  </a:lnTo>
                  <a:lnTo>
                    <a:pt x="285" y="310"/>
                  </a:lnTo>
                  <a:lnTo>
                    <a:pt x="274" y="321"/>
                  </a:lnTo>
                  <a:lnTo>
                    <a:pt x="260" y="333"/>
                  </a:lnTo>
                  <a:lnTo>
                    <a:pt x="246" y="343"/>
                  </a:lnTo>
                  <a:lnTo>
                    <a:pt x="231" y="352"/>
                  </a:lnTo>
                  <a:lnTo>
                    <a:pt x="216" y="360"/>
                  </a:lnTo>
                  <a:lnTo>
                    <a:pt x="200" y="367"/>
                  </a:lnTo>
                  <a:lnTo>
                    <a:pt x="184" y="374"/>
                  </a:lnTo>
                  <a:lnTo>
                    <a:pt x="168" y="380"/>
                  </a:lnTo>
                  <a:lnTo>
                    <a:pt x="150" y="384"/>
                  </a:lnTo>
                  <a:lnTo>
                    <a:pt x="133" y="388"/>
                  </a:lnTo>
                  <a:lnTo>
                    <a:pt x="112" y="390"/>
                  </a:lnTo>
                  <a:lnTo>
                    <a:pt x="93" y="389"/>
                  </a:lnTo>
                  <a:lnTo>
                    <a:pt x="73" y="387"/>
                  </a:lnTo>
                  <a:lnTo>
                    <a:pt x="53" y="380"/>
                  </a:lnTo>
                  <a:lnTo>
                    <a:pt x="37" y="371"/>
                  </a:lnTo>
                  <a:lnTo>
                    <a:pt x="23" y="359"/>
                  </a:lnTo>
                  <a:lnTo>
                    <a:pt x="12" y="344"/>
                  </a:lnTo>
                  <a:lnTo>
                    <a:pt x="5" y="326"/>
                  </a:lnTo>
                  <a:lnTo>
                    <a:pt x="0" y="292"/>
                  </a:lnTo>
                  <a:lnTo>
                    <a:pt x="0" y="260"/>
                  </a:lnTo>
                  <a:lnTo>
                    <a:pt x="6" y="229"/>
                  </a:lnTo>
                  <a:lnTo>
                    <a:pt x="15" y="200"/>
                  </a:lnTo>
                  <a:lnTo>
                    <a:pt x="29" y="174"/>
                  </a:lnTo>
                  <a:lnTo>
                    <a:pt x="47" y="149"/>
                  </a:lnTo>
                  <a:lnTo>
                    <a:pt x="67" y="124"/>
                  </a:lnTo>
                  <a:lnTo>
                    <a:pt x="90" y="104"/>
                  </a:lnTo>
                  <a:lnTo>
                    <a:pt x="116" y="84"/>
                  </a:lnTo>
                  <a:lnTo>
                    <a:pt x="142" y="66"/>
                  </a:lnTo>
                  <a:lnTo>
                    <a:pt x="171" y="50"/>
                  </a:lnTo>
                  <a:lnTo>
                    <a:pt x="201" y="36"/>
                  </a:lnTo>
                  <a:lnTo>
                    <a:pt x="232" y="24"/>
                  </a:lnTo>
                  <a:lnTo>
                    <a:pt x="263" y="14"/>
                  </a:lnTo>
                  <a:lnTo>
                    <a:pt x="295" y="6"/>
                  </a:lnTo>
                  <a:lnTo>
                    <a:pt x="325" y="0"/>
                  </a:lnTo>
                  <a:lnTo>
                    <a:pt x="349" y="21"/>
                  </a:lnTo>
                  <a:lnTo>
                    <a:pt x="365" y="45"/>
                  </a:lnTo>
                  <a:lnTo>
                    <a:pt x="372" y="73"/>
                  </a:lnTo>
                  <a:lnTo>
                    <a:pt x="373" y="104"/>
                  </a:lnTo>
                  <a:lnTo>
                    <a:pt x="370" y="135"/>
                  </a:lnTo>
                  <a:lnTo>
                    <a:pt x="361" y="166"/>
                  </a:lnTo>
                  <a:lnTo>
                    <a:pt x="352" y="197"/>
                  </a:lnTo>
                  <a:lnTo>
                    <a:pt x="342" y="225"/>
                  </a:lnTo>
                  <a:close/>
                </a:path>
              </a:pathLst>
            </a:custGeom>
            <a:solidFill>
              <a:srgbClr val="DBAF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34" name="Freeform 1037">
              <a:extLst>
                <a:ext uri="{FF2B5EF4-FFF2-40B4-BE49-F238E27FC236}">
                  <a16:creationId xmlns:a16="http://schemas.microsoft.com/office/drawing/2014/main" id="{1A6F7644-3A73-2E0D-8FE8-44945048AE6A}"/>
                </a:ext>
              </a:extLst>
            </p:cNvPr>
            <p:cNvSpPr>
              <a:spLocks/>
            </p:cNvSpPr>
            <p:nvPr/>
          </p:nvSpPr>
          <p:spPr bwMode="auto">
            <a:xfrm>
              <a:off x="4895" y="1134"/>
              <a:ext cx="45" cy="36"/>
            </a:xfrm>
            <a:custGeom>
              <a:avLst/>
              <a:gdLst>
                <a:gd name="T0" fmla="*/ 1 w 92"/>
                <a:gd name="T1" fmla="*/ 1 h 71"/>
                <a:gd name="T2" fmla="*/ 1 w 92"/>
                <a:gd name="T3" fmla="*/ 1 h 71"/>
                <a:gd name="T4" fmla="*/ 2 w 92"/>
                <a:gd name="T5" fmla="*/ 1 h 71"/>
                <a:gd name="T6" fmla="*/ 2 w 92"/>
                <a:gd name="T7" fmla="*/ 2 h 71"/>
                <a:gd name="T8" fmla="*/ 2 w 92"/>
                <a:gd name="T9" fmla="*/ 2 h 71"/>
                <a:gd name="T10" fmla="*/ 2 w 92"/>
                <a:gd name="T11" fmla="*/ 2 h 71"/>
                <a:gd name="T12" fmla="*/ 2 w 92"/>
                <a:gd name="T13" fmla="*/ 2 h 71"/>
                <a:gd name="T14" fmla="*/ 2 w 92"/>
                <a:gd name="T15" fmla="*/ 3 h 71"/>
                <a:gd name="T16" fmla="*/ 2 w 92"/>
                <a:gd name="T17" fmla="*/ 3 h 71"/>
                <a:gd name="T18" fmla="*/ 2 w 92"/>
                <a:gd name="T19" fmla="*/ 3 h 71"/>
                <a:gd name="T20" fmla="*/ 1 w 92"/>
                <a:gd name="T21" fmla="*/ 3 h 71"/>
                <a:gd name="T22" fmla="*/ 1 w 92"/>
                <a:gd name="T23" fmla="*/ 3 h 71"/>
                <a:gd name="T24" fmla="*/ 0 w 92"/>
                <a:gd name="T25" fmla="*/ 2 h 71"/>
                <a:gd name="T26" fmla="*/ 0 w 92"/>
                <a:gd name="T27" fmla="*/ 2 h 71"/>
                <a:gd name="T28" fmla="*/ 0 w 92"/>
                <a:gd name="T29" fmla="*/ 2 h 71"/>
                <a:gd name="T30" fmla="*/ 0 w 92"/>
                <a:gd name="T31" fmla="*/ 2 h 71"/>
                <a:gd name="T32" fmla="*/ 0 w 92"/>
                <a:gd name="T33" fmla="*/ 1 h 71"/>
                <a:gd name="T34" fmla="*/ 0 w 92"/>
                <a:gd name="T35" fmla="*/ 1 h 71"/>
                <a:gd name="T36" fmla="*/ 0 w 92"/>
                <a:gd name="T37" fmla="*/ 1 h 71"/>
                <a:gd name="T38" fmla="*/ 0 w 92"/>
                <a:gd name="T39" fmla="*/ 1 h 71"/>
                <a:gd name="T40" fmla="*/ 0 w 92"/>
                <a:gd name="T41" fmla="*/ 1 h 71"/>
                <a:gd name="T42" fmla="*/ 0 w 92"/>
                <a:gd name="T43" fmla="*/ 0 h 71"/>
                <a:gd name="T44" fmla="*/ 1 w 92"/>
                <a:gd name="T45" fmla="*/ 1 h 71"/>
                <a:gd name="T46" fmla="*/ 1 w 92"/>
                <a:gd name="T47" fmla="*/ 1 h 71"/>
                <a:gd name="T48" fmla="*/ 1 w 92"/>
                <a:gd name="T49" fmla="*/ 1 h 7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2" h="71">
                  <a:moveTo>
                    <a:pt x="55" y="14"/>
                  </a:moveTo>
                  <a:lnTo>
                    <a:pt x="62" y="21"/>
                  </a:lnTo>
                  <a:lnTo>
                    <a:pt x="70" y="30"/>
                  </a:lnTo>
                  <a:lnTo>
                    <a:pt x="78" y="38"/>
                  </a:lnTo>
                  <a:lnTo>
                    <a:pt x="85" y="46"/>
                  </a:lnTo>
                  <a:lnTo>
                    <a:pt x="89" y="54"/>
                  </a:lnTo>
                  <a:lnTo>
                    <a:pt x="92" y="61"/>
                  </a:lnTo>
                  <a:lnTo>
                    <a:pt x="89" y="66"/>
                  </a:lnTo>
                  <a:lnTo>
                    <a:pt x="82" y="69"/>
                  </a:lnTo>
                  <a:lnTo>
                    <a:pt x="71" y="71"/>
                  </a:lnTo>
                  <a:lnTo>
                    <a:pt x="57" y="70"/>
                  </a:lnTo>
                  <a:lnTo>
                    <a:pt x="43" y="67"/>
                  </a:lnTo>
                  <a:lnTo>
                    <a:pt x="29" y="61"/>
                  </a:lnTo>
                  <a:lnTo>
                    <a:pt x="17" y="54"/>
                  </a:lnTo>
                  <a:lnTo>
                    <a:pt x="7" y="45"/>
                  </a:lnTo>
                  <a:lnTo>
                    <a:pt x="2" y="35"/>
                  </a:lnTo>
                  <a:lnTo>
                    <a:pt x="0" y="23"/>
                  </a:lnTo>
                  <a:lnTo>
                    <a:pt x="3" y="16"/>
                  </a:lnTo>
                  <a:lnTo>
                    <a:pt x="7" y="10"/>
                  </a:lnTo>
                  <a:lnTo>
                    <a:pt x="13" y="5"/>
                  </a:lnTo>
                  <a:lnTo>
                    <a:pt x="21" y="1"/>
                  </a:lnTo>
                  <a:lnTo>
                    <a:pt x="28" y="0"/>
                  </a:lnTo>
                  <a:lnTo>
                    <a:pt x="37" y="1"/>
                  </a:lnTo>
                  <a:lnTo>
                    <a:pt x="45" y="6"/>
                  </a:lnTo>
                  <a:lnTo>
                    <a:pt x="55" y="14"/>
                  </a:lnTo>
                  <a:close/>
                </a:path>
              </a:pathLst>
            </a:custGeom>
            <a:solidFill>
              <a:srgbClr val="ED4F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35" name="Freeform 1038">
              <a:extLst>
                <a:ext uri="{FF2B5EF4-FFF2-40B4-BE49-F238E27FC236}">
                  <a16:creationId xmlns:a16="http://schemas.microsoft.com/office/drawing/2014/main" id="{E764C7C0-1E08-CC0A-9AF8-10D7E8C3B0D8}"/>
                </a:ext>
              </a:extLst>
            </p:cNvPr>
            <p:cNvSpPr>
              <a:spLocks/>
            </p:cNvSpPr>
            <p:nvPr/>
          </p:nvSpPr>
          <p:spPr bwMode="auto">
            <a:xfrm>
              <a:off x="4776" y="1182"/>
              <a:ext cx="30" cy="107"/>
            </a:xfrm>
            <a:custGeom>
              <a:avLst/>
              <a:gdLst>
                <a:gd name="T0" fmla="*/ 0 w 61"/>
                <a:gd name="T1" fmla="*/ 1 h 214"/>
                <a:gd name="T2" fmla="*/ 0 w 61"/>
                <a:gd name="T3" fmla="*/ 1 h 214"/>
                <a:gd name="T4" fmla="*/ 1 w 61"/>
                <a:gd name="T5" fmla="*/ 1 h 214"/>
                <a:gd name="T6" fmla="*/ 1 w 61"/>
                <a:gd name="T7" fmla="*/ 0 h 214"/>
                <a:gd name="T8" fmla="*/ 1 w 61"/>
                <a:gd name="T9" fmla="*/ 1 h 214"/>
                <a:gd name="T10" fmla="*/ 1 w 61"/>
                <a:gd name="T11" fmla="*/ 1 h 214"/>
                <a:gd name="T12" fmla="*/ 1 w 61"/>
                <a:gd name="T13" fmla="*/ 2 h 214"/>
                <a:gd name="T14" fmla="*/ 1 w 61"/>
                <a:gd name="T15" fmla="*/ 2 h 214"/>
                <a:gd name="T16" fmla="*/ 1 w 61"/>
                <a:gd name="T17" fmla="*/ 3 h 214"/>
                <a:gd name="T18" fmla="*/ 1 w 61"/>
                <a:gd name="T19" fmla="*/ 3 h 214"/>
                <a:gd name="T20" fmla="*/ 1 w 61"/>
                <a:gd name="T21" fmla="*/ 4 h 214"/>
                <a:gd name="T22" fmla="*/ 1 w 61"/>
                <a:gd name="T23" fmla="*/ 5 h 214"/>
                <a:gd name="T24" fmla="*/ 1 w 61"/>
                <a:gd name="T25" fmla="*/ 5 h 214"/>
                <a:gd name="T26" fmla="*/ 1 w 61"/>
                <a:gd name="T27" fmla="*/ 6 h 214"/>
                <a:gd name="T28" fmla="*/ 0 w 61"/>
                <a:gd name="T29" fmla="*/ 6 h 214"/>
                <a:gd name="T30" fmla="*/ 0 w 61"/>
                <a:gd name="T31" fmla="*/ 7 h 214"/>
                <a:gd name="T32" fmla="*/ 0 w 61"/>
                <a:gd name="T33" fmla="*/ 7 h 214"/>
                <a:gd name="T34" fmla="*/ 0 w 61"/>
                <a:gd name="T35" fmla="*/ 6 h 214"/>
                <a:gd name="T36" fmla="*/ 0 w 61"/>
                <a:gd name="T37" fmla="*/ 4 h 214"/>
                <a:gd name="T38" fmla="*/ 0 w 61"/>
                <a:gd name="T39" fmla="*/ 3 h 214"/>
                <a:gd name="T40" fmla="*/ 0 w 61"/>
                <a:gd name="T41" fmla="*/ 1 h 2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1" h="214">
                  <a:moveTo>
                    <a:pt x="23" y="26"/>
                  </a:moveTo>
                  <a:lnTo>
                    <a:pt x="29" y="13"/>
                  </a:lnTo>
                  <a:lnTo>
                    <a:pt x="37" y="3"/>
                  </a:lnTo>
                  <a:lnTo>
                    <a:pt x="46" y="0"/>
                  </a:lnTo>
                  <a:lnTo>
                    <a:pt x="54" y="4"/>
                  </a:lnTo>
                  <a:lnTo>
                    <a:pt x="61" y="19"/>
                  </a:lnTo>
                  <a:lnTo>
                    <a:pt x="61" y="36"/>
                  </a:lnTo>
                  <a:lnTo>
                    <a:pt x="57" y="54"/>
                  </a:lnTo>
                  <a:lnTo>
                    <a:pt x="54" y="72"/>
                  </a:lnTo>
                  <a:lnTo>
                    <a:pt x="51" y="91"/>
                  </a:lnTo>
                  <a:lnTo>
                    <a:pt x="47" y="110"/>
                  </a:lnTo>
                  <a:lnTo>
                    <a:pt x="45" y="130"/>
                  </a:lnTo>
                  <a:lnTo>
                    <a:pt x="41" y="149"/>
                  </a:lnTo>
                  <a:lnTo>
                    <a:pt x="36" y="169"/>
                  </a:lnTo>
                  <a:lnTo>
                    <a:pt x="27" y="186"/>
                  </a:lnTo>
                  <a:lnTo>
                    <a:pt x="16" y="201"/>
                  </a:lnTo>
                  <a:lnTo>
                    <a:pt x="0" y="214"/>
                  </a:lnTo>
                  <a:lnTo>
                    <a:pt x="2" y="166"/>
                  </a:lnTo>
                  <a:lnTo>
                    <a:pt x="4" y="119"/>
                  </a:lnTo>
                  <a:lnTo>
                    <a:pt x="10" y="73"/>
                  </a:lnTo>
                  <a:lnTo>
                    <a:pt x="23" y="26"/>
                  </a:lnTo>
                  <a:close/>
                </a:path>
              </a:pathLst>
            </a:custGeom>
            <a:solidFill>
              <a:srgbClr val="ED4F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36" name="Freeform 1039">
              <a:extLst>
                <a:ext uri="{FF2B5EF4-FFF2-40B4-BE49-F238E27FC236}">
                  <a16:creationId xmlns:a16="http://schemas.microsoft.com/office/drawing/2014/main" id="{DC0D7F5F-7736-2ABD-ACB5-F82A58FA0D2E}"/>
                </a:ext>
              </a:extLst>
            </p:cNvPr>
            <p:cNvSpPr>
              <a:spLocks/>
            </p:cNvSpPr>
            <p:nvPr/>
          </p:nvSpPr>
          <p:spPr bwMode="auto">
            <a:xfrm>
              <a:off x="4746" y="946"/>
              <a:ext cx="82" cy="58"/>
            </a:xfrm>
            <a:custGeom>
              <a:avLst/>
              <a:gdLst>
                <a:gd name="T0" fmla="*/ 4 w 165"/>
                <a:gd name="T1" fmla="*/ 3 h 116"/>
                <a:gd name="T2" fmla="*/ 4 w 165"/>
                <a:gd name="T3" fmla="*/ 3 h 116"/>
                <a:gd name="T4" fmla="*/ 5 w 165"/>
                <a:gd name="T5" fmla="*/ 3 h 116"/>
                <a:gd name="T6" fmla="*/ 5 w 165"/>
                <a:gd name="T7" fmla="*/ 3 h 116"/>
                <a:gd name="T8" fmla="*/ 5 w 165"/>
                <a:gd name="T9" fmla="*/ 4 h 116"/>
                <a:gd name="T10" fmla="*/ 4 w 165"/>
                <a:gd name="T11" fmla="*/ 4 h 116"/>
                <a:gd name="T12" fmla="*/ 4 w 165"/>
                <a:gd name="T13" fmla="*/ 4 h 116"/>
                <a:gd name="T14" fmla="*/ 4 w 165"/>
                <a:gd name="T15" fmla="*/ 4 h 116"/>
                <a:gd name="T16" fmla="*/ 4 w 165"/>
                <a:gd name="T17" fmla="*/ 4 h 116"/>
                <a:gd name="T18" fmla="*/ 4 w 165"/>
                <a:gd name="T19" fmla="*/ 4 h 116"/>
                <a:gd name="T20" fmla="*/ 3 w 165"/>
                <a:gd name="T21" fmla="*/ 4 h 116"/>
                <a:gd name="T22" fmla="*/ 3 w 165"/>
                <a:gd name="T23" fmla="*/ 4 h 116"/>
                <a:gd name="T24" fmla="*/ 3 w 165"/>
                <a:gd name="T25" fmla="*/ 4 h 116"/>
                <a:gd name="T26" fmla="*/ 3 w 165"/>
                <a:gd name="T27" fmla="*/ 4 h 116"/>
                <a:gd name="T28" fmla="*/ 2 w 165"/>
                <a:gd name="T29" fmla="*/ 3 h 116"/>
                <a:gd name="T30" fmla="*/ 1 w 165"/>
                <a:gd name="T31" fmla="*/ 3 h 116"/>
                <a:gd name="T32" fmla="*/ 1 w 165"/>
                <a:gd name="T33" fmla="*/ 3 h 116"/>
                <a:gd name="T34" fmla="*/ 0 w 165"/>
                <a:gd name="T35" fmla="*/ 2 h 116"/>
                <a:gd name="T36" fmla="*/ 0 w 165"/>
                <a:gd name="T37" fmla="*/ 2 h 116"/>
                <a:gd name="T38" fmla="*/ 0 w 165"/>
                <a:gd name="T39" fmla="*/ 1 h 116"/>
                <a:gd name="T40" fmla="*/ 0 w 165"/>
                <a:gd name="T41" fmla="*/ 0 h 116"/>
                <a:gd name="T42" fmla="*/ 0 w 165"/>
                <a:gd name="T43" fmla="*/ 1 h 116"/>
                <a:gd name="T44" fmla="*/ 1 w 165"/>
                <a:gd name="T45" fmla="*/ 1 h 116"/>
                <a:gd name="T46" fmla="*/ 1 w 165"/>
                <a:gd name="T47" fmla="*/ 1 h 116"/>
                <a:gd name="T48" fmla="*/ 2 w 165"/>
                <a:gd name="T49" fmla="*/ 1 h 116"/>
                <a:gd name="T50" fmla="*/ 3 w 165"/>
                <a:gd name="T51" fmla="*/ 2 h 116"/>
                <a:gd name="T52" fmla="*/ 3 w 165"/>
                <a:gd name="T53" fmla="*/ 2 h 116"/>
                <a:gd name="T54" fmla="*/ 4 w 165"/>
                <a:gd name="T55" fmla="*/ 3 h 116"/>
                <a:gd name="T56" fmla="*/ 4 w 165"/>
                <a:gd name="T57" fmla="*/ 3 h 11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65" h="116">
                  <a:moveTo>
                    <a:pt x="151" y="81"/>
                  </a:moveTo>
                  <a:lnTo>
                    <a:pt x="156" y="85"/>
                  </a:lnTo>
                  <a:lnTo>
                    <a:pt x="160" y="88"/>
                  </a:lnTo>
                  <a:lnTo>
                    <a:pt x="164" y="93"/>
                  </a:lnTo>
                  <a:lnTo>
                    <a:pt x="165" y="99"/>
                  </a:lnTo>
                  <a:lnTo>
                    <a:pt x="158" y="100"/>
                  </a:lnTo>
                  <a:lnTo>
                    <a:pt x="151" y="103"/>
                  </a:lnTo>
                  <a:lnTo>
                    <a:pt x="144" y="107"/>
                  </a:lnTo>
                  <a:lnTo>
                    <a:pt x="138" y="110"/>
                  </a:lnTo>
                  <a:lnTo>
                    <a:pt x="132" y="114"/>
                  </a:lnTo>
                  <a:lnTo>
                    <a:pt x="127" y="116"/>
                  </a:lnTo>
                  <a:lnTo>
                    <a:pt x="122" y="116"/>
                  </a:lnTo>
                  <a:lnTo>
                    <a:pt x="119" y="113"/>
                  </a:lnTo>
                  <a:lnTo>
                    <a:pt x="102" y="100"/>
                  </a:lnTo>
                  <a:lnTo>
                    <a:pt x="83" y="88"/>
                  </a:lnTo>
                  <a:lnTo>
                    <a:pt x="63" y="78"/>
                  </a:lnTo>
                  <a:lnTo>
                    <a:pt x="44" y="67"/>
                  </a:lnTo>
                  <a:lnTo>
                    <a:pt x="26" y="54"/>
                  </a:lnTo>
                  <a:lnTo>
                    <a:pt x="12" y="40"/>
                  </a:lnTo>
                  <a:lnTo>
                    <a:pt x="3" y="22"/>
                  </a:lnTo>
                  <a:lnTo>
                    <a:pt x="0" y="0"/>
                  </a:lnTo>
                  <a:lnTo>
                    <a:pt x="22" y="4"/>
                  </a:lnTo>
                  <a:lnTo>
                    <a:pt x="42" y="11"/>
                  </a:lnTo>
                  <a:lnTo>
                    <a:pt x="63" y="19"/>
                  </a:lnTo>
                  <a:lnTo>
                    <a:pt x="83" y="29"/>
                  </a:lnTo>
                  <a:lnTo>
                    <a:pt x="100" y="40"/>
                  </a:lnTo>
                  <a:lnTo>
                    <a:pt x="119" y="53"/>
                  </a:lnTo>
                  <a:lnTo>
                    <a:pt x="135" y="67"/>
                  </a:lnTo>
                  <a:lnTo>
                    <a:pt x="151" y="81"/>
                  </a:lnTo>
                  <a:close/>
                </a:path>
              </a:pathLst>
            </a:custGeom>
            <a:solidFill>
              <a:srgbClr val="ED4F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37" name="Freeform 1040">
              <a:extLst>
                <a:ext uri="{FF2B5EF4-FFF2-40B4-BE49-F238E27FC236}">
                  <a16:creationId xmlns:a16="http://schemas.microsoft.com/office/drawing/2014/main" id="{238AD72C-EA52-00BF-87F0-24AC580687B8}"/>
                </a:ext>
              </a:extLst>
            </p:cNvPr>
            <p:cNvSpPr>
              <a:spLocks/>
            </p:cNvSpPr>
            <p:nvPr/>
          </p:nvSpPr>
          <p:spPr bwMode="auto">
            <a:xfrm>
              <a:off x="4879" y="860"/>
              <a:ext cx="55" cy="116"/>
            </a:xfrm>
            <a:custGeom>
              <a:avLst/>
              <a:gdLst>
                <a:gd name="T0" fmla="*/ 2 w 112"/>
                <a:gd name="T1" fmla="*/ 5 h 233"/>
                <a:gd name="T2" fmla="*/ 2 w 112"/>
                <a:gd name="T3" fmla="*/ 5 h 233"/>
                <a:gd name="T4" fmla="*/ 1 w 112"/>
                <a:gd name="T5" fmla="*/ 6 h 233"/>
                <a:gd name="T6" fmla="*/ 1 w 112"/>
                <a:gd name="T7" fmla="*/ 6 h 233"/>
                <a:gd name="T8" fmla="*/ 1 w 112"/>
                <a:gd name="T9" fmla="*/ 6 h 233"/>
                <a:gd name="T10" fmla="*/ 0 w 112"/>
                <a:gd name="T11" fmla="*/ 6 h 233"/>
                <a:gd name="T12" fmla="*/ 0 w 112"/>
                <a:gd name="T13" fmla="*/ 6 h 233"/>
                <a:gd name="T14" fmla="*/ 0 w 112"/>
                <a:gd name="T15" fmla="*/ 7 h 233"/>
                <a:gd name="T16" fmla="*/ 0 w 112"/>
                <a:gd name="T17" fmla="*/ 7 h 233"/>
                <a:gd name="T18" fmla="*/ 0 w 112"/>
                <a:gd name="T19" fmla="*/ 6 h 233"/>
                <a:gd name="T20" fmla="*/ 0 w 112"/>
                <a:gd name="T21" fmla="*/ 5 h 233"/>
                <a:gd name="T22" fmla="*/ 1 w 112"/>
                <a:gd name="T23" fmla="*/ 4 h 233"/>
                <a:gd name="T24" fmla="*/ 1 w 112"/>
                <a:gd name="T25" fmla="*/ 3 h 233"/>
                <a:gd name="T26" fmla="*/ 1 w 112"/>
                <a:gd name="T27" fmla="*/ 2 h 233"/>
                <a:gd name="T28" fmla="*/ 2 w 112"/>
                <a:gd name="T29" fmla="*/ 1 h 233"/>
                <a:gd name="T30" fmla="*/ 2 w 112"/>
                <a:gd name="T31" fmla="*/ 0 h 233"/>
                <a:gd name="T32" fmla="*/ 3 w 112"/>
                <a:gd name="T33" fmla="*/ 0 h 233"/>
                <a:gd name="T34" fmla="*/ 3 w 112"/>
                <a:gd name="T35" fmla="*/ 0 h 233"/>
                <a:gd name="T36" fmla="*/ 3 w 112"/>
                <a:gd name="T37" fmla="*/ 1 h 233"/>
                <a:gd name="T38" fmla="*/ 3 w 112"/>
                <a:gd name="T39" fmla="*/ 2 h 233"/>
                <a:gd name="T40" fmla="*/ 3 w 112"/>
                <a:gd name="T41" fmla="*/ 2 h 233"/>
                <a:gd name="T42" fmla="*/ 2 w 112"/>
                <a:gd name="T43" fmla="*/ 3 h 233"/>
                <a:gd name="T44" fmla="*/ 2 w 112"/>
                <a:gd name="T45" fmla="*/ 4 h 233"/>
                <a:gd name="T46" fmla="*/ 2 w 112"/>
                <a:gd name="T47" fmla="*/ 4 h 233"/>
                <a:gd name="T48" fmla="*/ 2 w 112"/>
                <a:gd name="T49" fmla="*/ 5 h 2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33">
                  <a:moveTo>
                    <a:pt x="68" y="177"/>
                  </a:moveTo>
                  <a:lnTo>
                    <a:pt x="66" y="190"/>
                  </a:lnTo>
                  <a:lnTo>
                    <a:pt x="60" y="199"/>
                  </a:lnTo>
                  <a:lnTo>
                    <a:pt x="52" y="206"/>
                  </a:lnTo>
                  <a:lnTo>
                    <a:pt x="42" y="212"/>
                  </a:lnTo>
                  <a:lnTo>
                    <a:pt x="31" y="216"/>
                  </a:lnTo>
                  <a:lnTo>
                    <a:pt x="20" y="221"/>
                  </a:lnTo>
                  <a:lnTo>
                    <a:pt x="9" y="227"/>
                  </a:lnTo>
                  <a:lnTo>
                    <a:pt x="0" y="233"/>
                  </a:lnTo>
                  <a:lnTo>
                    <a:pt x="14" y="203"/>
                  </a:lnTo>
                  <a:lnTo>
                    <a:pt x="27" y="174"/>
                  </a:lnTo>
                  <a:lnTo>
                    <a:pt x="38" y="144"/>
                  </a:lnTo>
                  <a:lnTo>
                    <a:pt x="51" y="114"/>
                  </a:lnTo>
                  <a:lnTo>
                    <a:pt x="64" y="85"/>
                  </a:lnTo>
                  <a:lnTo>
                    <a:pt x="76" y="57"/>
                  </a:lnTo>
                  <a:lnTo>
                    <a:pt x="90" y="28"/>
                  </a:lnTo>
                  <a:lnTo>
                    <a:pt x="105" y="0"/>
                  </a:lnTo>
                  <a:lnTo>
                    <a:pt x="112" y="22"/>
                  </a:lnTo>
                  <a:lnTo>
                    <a:pt x="112" y="44"/>
                  </a:lnTo>
                  <a:lnTo>
                    <a:pt x="106" y="67"/>
                  </a:lnTo>
                  <a:lnTo>
                    <a:pt x="99" y="89"/>
                  </a:lnTo>
                  <a:lnTo>
                    <a:pt x="89" y="111"/>
                  </a:lnTo>
                  <a:lnTo>
                    <a:pt x="80" y="134"/>
                  </a:lnTo>
                  <a:lnTo>
                    <a:pt x="73" y="156"/>
                  </a:lnTo>
                  <a:lnTo>
                    <a:pt x="68" y="177"/>
                  </a:lnTo>
                  <a:close/>
                </a:path>
              </a:pathLst>
            </a:custGeom>
            <a:solidFill>
              <a:srgbClr val="ED4F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38" name="Freeform 1041">
              <a:extLst>
                <a:ext uri="{FF2B5EF4-FFF2-40B4-BE49-F238E27FC236}">
                  <a16:creationId xmlns:a16="http://schemas.microsoft.com/office/drawing/2014/main" id="{141AEEE2-C051-CEF5-705C-CAFCCD535C51}"/>
                </a:ext>
              </a:extLst>
            </p:cNvPr>
            <p:cNvSpPr>
              <a:spLocks/>
            </p:cNvSpPr>
            <p:nvPr/>
          </p:nvSpPr>
          <p:spPr bwMode="auto">
            <a:xfrm>
              <a:off x="4682" y="711"/>
              <a:ext cx="120" cy="111"/>
            </a:xfrm>
            <a:custGeom>
              <a:avLst/>
              <a:gdLst>
                <a:gd name="T0" fmla="*/ 1 w 241"/>
                <a:gd name="T1" fmla="*/ 7 h 222"/>
                <a:gd name="T2" fmla="*/ 2 w 241"/>
                <a:gd name="T3" fmla="*/ 7 h 222"/>
                <a:gd name="T4" fmla="*/ 2 w 241"/>
                <a:gd name="T5" fmla="*/ 7 h 222"/>
                <a:gd name="T6" fmla="*/ 3 w 241"/>
                <a:gd name="T7" fmla="*/ 7 h 222"/>
                <a:gd name="T8" fmla="*/ 3 w 241"/>
                <a:gd name="T9" fmla="*/ 7 h 222"/>
                <a:gd name="T10" fmla="*/ 4 w 241"/>
                <a:gd name="T11" fmla="*/ 7 h 222"/>
                <a:gd name="T12" fmla="*/ 4 w 241"/>
                <a:gd name="T13" fmla="*/ 6 h 222"/>
                <a:gd name="T14" fmla="*/ 5 w 241"/>
                <a:gd name="T15" fmla="*/ 6 h 222"/>
                <a:gd name="T16" fmla="*/ 5 w 241"/>
                <a:gd name="T17" fmla="*/ 6 h 222"/>
                <a:gd name="T18" fmla="*/ 6 w 241"/>
                <a:gd name="T19" fmla="*/ 5 h 222"/>
                <a:gd name="T20" fmla="*/ 6 w 241"/>
                <a:gd name="T21" fmla="*/ 5 h 222"/>
                <a:gd name="T22" fmla="*/ 7 w 241"/>
                <a:gd name="T23" fmla="*/ 4 h 222"/>
                <a:gd name="T24" fmla="*/ 7 w 241"/>
                <a:gd name="T25" fmla="*/ 4 h 222"/>
                <a:gd name="T26" fmla="*/ 7 w 241"/>
                <a:gd name="T27" fmla="*/ 3 h 222"/>
                <a:gd name="T28" fmla="*/ 7 w 241"/>
                <a:gd name="T29" fmla="*/ 3 h 222"/>
                <a:gd name="T30" fmla="*/ 7 w 241"/>
                <a:gd name="T31" fmla="*/ 2 h 222"/>
                <a:gd name="T32" fmla="*/ 7 w 241"/>
                <a:gd name="T33" fmla="*/ 2 h 222"/>
                <a:gd name="T34" fmla="*/ 6 w 241"/>
                <a:gd name="T35" fmla="*/ 1 h 222"/>
                <a:gd name="T36" fmla="*/ 6 w 241"/>
                <a:gd name="T37" fmla="*/ 1 h 222"/>
                <a:gd name="T38" fmla="*/ 6 w 241"/>
                <a:gd name="T39" fmla="*/ 1 h 222"/>
                <a:gd name="T40" fmla="*/ 5 w 241"/>
                <a:gd name="T41" fmla="*/ 1 h 222"/>
                <a:gd name="T42" fmla="*/ 5 w 241"/>
                <a:gd name="T43" fmla="*/ 0 h 222"/>
                <a:gd name="T44" fmla="*/ 4 w 241"/>
                <a:gd name="T45" fmla="*/ 0 h 222"/>
                <a:gd name="T46" fmla="*/ 4 w 241"/>
                <a:gd name="T47" fmla="*/ 1 h 222"/>
                <a:gd name="T48" fmla="*/ 3 w 241"/>
                <a:gd name="T49" fmla="*/ 1 h 222"/>
                <a:gd name="T50" fmla="*/ 3 w 241"/>
                <a:gd name="T51" fmla="*/ 1 h 222"/>
                <a:gd name="T52" fmla="*/ 3 w 241"/>
                <a:gd name="T53" fmla="*/ 1 h 222"/>
                <a:gd name="T54" fmla="*/ 2 w 241"/>
                <a:gd name="T55" fmla="*/ 1 h 222"/>
                <a:gd name="T56" fmla="*/ 2 w 241"/>
                <a:gd name="T57" fmla="*/ 1 h 222"/>
                <a:gd name="T58" fmla="*/ 1 w 241"/>
                <a:gd name="T59" fmla="*/ 2 h 222"/>
                <a:gd name="T60" fmla="*/ 1 w 241"/>
                <a:gd name="T61" fmla="*/ 2 h 222"/>
                <a:gd name="T62" fmla="*/ 1 w 241"/>
                <a:gd name="T63" fmla="*/ 2 h 222"/>
                <a:gd name="T64" fmla="*/ 0 w 241"/>
                <a:gd name="T65" fmla="*/ 3 h 222"/>
                <a:gd name="T66" fmla="*/ 0 w 241"/>
                <a:gd name="T67" fmla="*/ 4 h 222"/>
                <a:gd name="T68" fmla="*/ 0 w 241"/>
                <a:gd name="T69" fmla="*/ 5 h 222"/>
                <a:gd name="T70" fmla="*/ 0 w 241"/>
                <a:gd name="T71" fmla="*/ 5 h 222"/>
                <a:gd name="T72" fmla="*/ 0 w 241"/>
                <a:gd name="T73" fmla="*/ 6 h 222"/>
                <a:gd name="T74" fmla="*/ 0 w 241"/>
                <a:gd name="T75" fmla="*/ 7 h 222"/>
                <a:gd name="T76" fmla="*/ 0 w 241"/>
                <a:gd name="T77" fmla="*/ 7 h 222"/>
                <a:gd name="T78" fmla="*/ 0 w 241"/>
                <a:gd name="T79" fmla="*/ 7 h 222"/>
                <a:gd name="T80" fmla="*/ 0 w 241"/>
                <a:gd name="T81" fmla="*/ 7 h 222"/>
                <a:gd name="T82" fmla="*/ 0 w 241"/>
                <a:gd name="T83" fmla="*/ 7 h 222"/>
                <a:gd name="T84" fmla="*/ 1 w 241"/>
                <a:gd name="T85" fmla="*/ 7 h 222"/>
                <a:gd name="T86" fmla="*/ 1 w 241"/>
                <a:gd name="T87" fmla="*/ 7 h 222"/>
                <a:gd name="T88" fmla="*/ 1 w 241"/>
                <a:gd name="T89" fmla="*/ 7 h 22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41" h="222">
                  <a:moveTo>
                    <a:pt x="52" y="220"/>
                  </a:moveTo>
                  <a:lnTo>
                    <a:pt x="70" y="222"/>
                  </a:lnTo>
                  <a:lnTo>
                    <a:pt x="87" y="221"/>
                  </a:lnTo>
                  <a:lnTo>
                    <a:pt x="104" y="217"/>
                  </a:lnTo>
                  <a:lnTo>
                    <a:pt x="121" y="210"/>
                  </a:lnTo>
                  <a:lnTo>
                    <a:pt x="136" y="200"/>
                  </a:lnTo>
                  <a:lnTo>
                    <a:pt x="152" y="190"/>
                  </a:lnTo>
                  <a:lnTo>
                    <a:pt x="168" y="179"/>
                  </a:lnTo>
                  <a:lnTo>
                    <a:pt x="183" y="166"/>
                  </a:lnTo>
                  <a:lnTo>
                    <a:pt x="198" y="152"/>
                  </a:lnTo>
                  <a:lnTo>
                    <a:pt x="212" y="137"/>
                  </a:lnTo>
                  <a:lnTo>
                    <a:pt x="225" y="120"/>
                  </a:lnTo>
                  <a:lnTo>
                    <a:pt x="234" y="101"/>
                  </a:lnTo>
                  <a:lnTo>
                    <a:pt x="240" y="83"/>
                  </a:lnTo>
                  <a:lnTo>
                    <a:pt x="241" y="66"/>
                  </a:lnTo>
                  <a:lnTo>
                    <a:pt x="239" y="49"/>
                  </a:lnTo>
                  <a:lnTo>
                    <a:pt x="229" y="34"/>
                  </a:lnTo>
                  <a:lnTo>
                    <a:pt x="219" y="22"/>
                  </a:lnTo>
                  <a:lnTo>
                    <a:pt x="206" y="13"/>
                  </a:lnTo>
                  <a:lnTo>
                    <a:pt x="195" y="7"/>
                  </a:lnTo>
                  <a:lnTo>
                    <a:pt x="181" y="3"/>
                  </a:lnTo>
                  <a:lnTo>
                    <a:pt x="167" y="0"/>
                  </a:lnTo>
                  <a:lnTo>
                    <a:pt x="153" y="0"/>
                  </a:lnTo>
                  <a:lnTo>
                    <a:pt x="139" y="1"/>
                  </a:lnTo>
                  <a:lnTo>
                    <a:pt x="125" y="5"/>
                  </a:lnTo>
                  <a:lnTo>
                    <a:pt x="110" y="9"/>
                  </a:lnTo>
                  <a:lnTo>
                    <a:pt x="97" y="15"/>
                  </a:lnTo>
                  <a:lnTo>
                    <a:pt x="83" y="23"/>
                  </a:lnTo>
                  <a:lnTo>
                    <a:pt x="70" y="31"/>
                  </a:lnTo>
                  <a:lnTo>
                    <a:pt x="57" y="42"/>
                  </a:lnTo>
                  <a:lnTo>
                    <a:pt x="45" y="52"/>
                  </a:lnTo>
                  <a:lnTo>
                    <a:pt x="34" y="63"/>
                  </a:lnTo>
                  <a:lnTo>
                    <a:pt x="24" y="75"/>
                  </a:lnTo>
                  <a:lnTo>
                    <a:pt x="9" y="101"/>
                  </a:lnTo>
                  <a:lnTo>
                    <a:pt x="1" y="130"/>
                  </a:lnTo>
                  <a:lnTo>
                    <a:pt x="0" y="159"/>
                  </a:lnTo>
                  <a:lnTo>
                    <a:pt x="2" y="189"/>
                  </a:lnTo>
                  <a:lnTo>
                    <a:pt x="4" y="197"/>
                  </a:lnTo>
                  <a:lnTo>
                    <a:pt x="9" y="203"/>
                  </a:lnTo>
                  <a:lnTo>
                    <a:pt x="15" y="208"/>
                  </a:lnTo>
                  <a:lnTo>
                    <a:pt x="22" y="212"/>
                  </a:lnTo>
                  <a:lnTo>
                    <a:pt x="29" y="214"/>
                  </a:lnTo>
                  <a:lnTo>
                    <a:pt x="37" y="217"/>
                  </a:lnTo>
                  <a:lnTo>
                    <a:pt x="45" y="219"/>
                  </a:lnTo>
                  <a:lnTo>
                    <a:pt x="52"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39" name="Freeform 1042">
              <a:extLst>
                <a:ext uri="{FF2B5EF4-FFF2-40B4-BE49-F238E27FC236}">
                  <a16:creationId xmlns:a16="http://schemas.microsoft.com/office/drawing/2014/main" id="{A3ECBFB4-C498-25BC-90F7-332ECB1C0DDE}"/>
                </a:ext>
              </a:extLst>
            </p:cNvPr>
            <p:cNvSpPr>
              <a:spLocks/>
            </p:cNvSpPr>
            <p:nvPr/>
          </p:nvSpPr>
          <p:spPr bwMode="auto">
            <a:xfrm>
              <a:off x="4696" y="722"/>
              <a:ext cx="94" cy="88"/>
            </a:xfrm>
            <a:custGeom>
              <a:avLst/>
              <a:gdLst>
                <a:gd name="T0" fmla="*/ 6 w 186"/>
                <a:gd name="T1" fmla="*/ 2 h 176"/>
                <a:gd name="T2" fmla="*/ 6 w 186"/>
                <a:gd name="T3" fmla="*/ 3 h 176"/>
                <a:gd name="T4" fmla="*/ 6 w 186"/>
                <a:gd name="T5" fmla="*/ 3 h 176"/>
                <a:gd name="T6" fmla="*/ 6 w 186"/>
                <a:gd name="T7" fmla="*/ 4 h 176"/>
                <a:gd name="T8" fmla="*/ 5 w 186"/>
                <a:gd name="T9" fmla="*/ 4 h 176"/>
                <a:gd name="T10" fmla="*/ 5 w 186"/>
                <a:gd name="T11" fmla="*/ 5 h 176"/>
                <a:gd name="T12" fmla="*/ 4 w 186"/>
                <a:gd name="T13" fmla="*/ 5 h 176"/>
                <a:gd name="T14" fmla="*/ 4 w 186"/>
                <a:gd name="T15" fmla="*/ 5 h 176"/>
                <a:gd name="T16" fmla="*/ 3 w 186"/>
                <a:gd name="T17" fmla="*/ 6 h 176"/>
                <a:gd name="T18" fmla="*/ 3 w 186"/>
                <a:gd name="T19" fmla="*/ 6 h 176"/>
                <a:gd name="T20" fmla="*/ 3 w 186"/>
                <a:gd name="T21" fmla="*/ 6 h 176"/>
                <a:gd name="T22" fmla="*/ 2 w 186"/>
                <a:gd name="T23" fmla="*/ 6 h 176"/>
                <a:gd name="T24" fmla="*/ 2 w 186"/>
                <a:gd name="T25" fmla="*/ 6 h 176"/>
                <a:gd name="T26" fmla="*/ 1 w 186"/>
                <a:gd name="T27" fmla="*/ 6 h 176"/>
                <a:gd name="T28" fmla="*/ 1 w 186"/>
                <a:gd name="T29" fmla="*/ 6 h 176"/>
                <a:gd name="T30" fmla="*/ 1 w 186"/>
                <a:gd name="T31" fmla="*/ 6 h 176"/>
                <a:gd name="T32" fmla="*/ 0 w 186"/>
                <a:gd name="T33" fmla="*/ 5 h 176"/>
                <a:gd name="T34" fmla="*/ 1 w 186"/>
                <a:gd name="T35" fmla="*/ 5 h 176"/>
                <a:gd name="T36" fmla="*/ 2 w 186"/>
                <a:gd name="T37" fmla="*/ 5 h 176"/>
                <a:gd name="T38" fmla="*/ 3 w 186"/>
                <a:gd name="T39" fmla="*/ 4 h 176"/>
                <a:gd name="T40" fmla="*/ 3 w 186"/>
                <a:gd name="T41" fmla="*/ 4 h 176"/>
                <a:gd name="T42" fmla="*/ 4 w 186"/>
                <a:gd name="T43" fmla="*/ 3 h 176"/>
                <a:gd name="T44" fmla="*/ 4 w 186"/>
                <a:gd name="T45" fmla="*/ 2 h 176"/>
                <a:gd name="T46" fmla="*/ 4 w 186"/>
                <a:gd name="T47" fmla="*/ 1 h 176"/>
                <a:gd name="T48" fmla="*/ 4 w 186"/>
                <a:gd name="T49" fmla="*/ 1 h 176"/>
                <a:gd name="T50" fmla="*/ 4 w 186"/>
                <a:gd name="T51" fmla="*/ 0 h 176"/>
                <a:gd name="T52" fmla="*/ 5 w 186"/>
                <a:gd name="T53" fmla="*/ 1 h 176"/>
                <a:gd name="T54" fmla="*/ 5 w 186"/>
                <a:gd name="T55" fmla="*/ 1 h 176"/>
                <a:gd name="T56" fmla="*/ 6 w 186"/>
                <a:gd name="T57" fmla="*/ 1 h 176"/>
                <a:gd name="T58" fmla="*/ 6 w 186"/>
                <a:gd name="T59" fmla="*/ 1 h 176"/>
                <a:gd name="T60" fmla="*/ 6 w 186"/>
                <a:gd name="T61" fmla="*/ 1 h 176"/>
                <a:gd name="T62" fmla="*/ 6 w 186"/>
                <a:gd name="T63" fmla="*/ 2 h 176"/>
                <a:gd name="T64" fmla="*/ 6 w 186"/>
                <a:gd name="T65" fmla="*/ 2 h 17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6" h="176">
                  <a:moveTo>
                    <a:pt x="186" y="47"/>
                  </a:moveTo>
                  <a:lnTo>
                    <a:pt x="182" y="67"/>
                  </a:lnTo>
                  <a:lnTo>
                    <a:pt x="175" y="84"/>
                  </a:lnTo>
                  <a:lnTo>
                    <a:pt x="165" y="101"/>
                  </a:lnTo>
                  <a:lnTo>
                    <a:pt x="153" y="116"/>
                  </a:lnTo>
                  <a:lnTo>
                    <a:pt x="139" y="129"/>
                  </a:lnTo>
                  <a:lnTo>
                    <a:pt x="124" y="142"/>
                  </a:lnTo>
                  <a:lnTo>
                    <a:pt x="108" y="152"/>
                  </a:lnTo>
                  <a:lnTo>
                    <a:pt x="92" y="161"/>
                  </a:lnTo>
                  <a:lnTo>
                    <a:pt x="80" y="167"/>
                  </a:lnTo>
                  <a:lnTo>
                    <a:pt x="69" y="172"/>
                  </a:lnTo>
                  <a:lnTo>
                    <a:pt x="56" y="175"/>
                  </a:lnTo>
                  <a:lnTo>
                    <a:pt x="45" y="176"/>
                  </a:lnTo>
                  <a:lnTo>
                    <a:pt x="32" y="175"/>
                  </a:lnTo>
                  <a:lnTo>
                    <a:pt x="20" y="172"/>
                  </a:lnTo>
                  <a:lnTo>
                    <a:pt x="9" y="166"/>
                  </a:lnTo>
                  <a:lnTo>
                    <a:pt x="0" y="157"/>
                  </a:lnTo>
                  <a:lnTo>
                    <a:pt x="27" y="151"/>
                  </a:lnTo>
                  <a:lnTo>
                    <a:pt x="53" y="139"/>
                  </a:lnTo>
                  <a:lnTo>
                    <a:pt x="75" y="123"/>
                  </a:lnTo>
                  <a:lnTo>
                    <a:pt x="94" y="103"/>
                  </a:lnTo>
                  <a:lnTo>
                    <a:pt x="107" y="81"/>
                  </a:lnTo>
                  <a:lnTo>
                    <a:pt x="115" y="55"/>
                  </a:lnTo>
                  <a:lnTo>
                    <a:pt x="116" y="29"/>
                  </a:lnTo>
                  <a:lnTo>
                    <a:pt x="108" y="1"/>
                  </a:lnTo>
                  <a:lnTo>
                    <a:pt x="121" y="0"/>
                  </a:lnTo>
                  <a:lnTo>
                    <a:pt x="135" y="1"/>
                  </a:lnTo>
                  <a:lnTo>
                    <a:pt x="148" y="4"/>
                  </a:lnTo>
                  <a:lnTo>
                    <a:pt x="161" y="8"/>
                  </a:lnTo>
                  <a:lnTo>
                    <a:pt x="173" y="15"/>
                  </a:lnTo>
                  <a:lnTo>
                    <a:pt x="181" y="24"/>
                  </a:lnTo>
                  <a:lnTo>
                    <a:pt x="185" y="35"/>
                  </a:lnTo>
                  <a:lnTo>
                    <a:pt x="186" y="47"/>
                  </a:lnTo>
                  <a:close/>
                </a:path>
              </a:pathLst>
            </a:custGeom>
            <a:solidFill>
              <a:srgbClr val="BC1E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40" name="Freeform 1043">
              <a:extLst>
                <a:ext uri="{FF2B5EF4-FFF2-40B4-BE49-F238E27FC236}">
                  <a16:creationId xmlns:a16="http://schemas.microsoft.com/office/drawing/2014/main" id="{3534D4CA-8DB9-5AB0-8A2B-6C7867253673}"/>
                </a:ext>
              </a:extLst>
            </p:cNvPr>
            <p:cNvSpPr>
              <a:spLocks/>
            </p:cNvSpPr>
            <p:nvPr/>
          </p:nvSpPr>
          <p:spPr bwMode="auto">
            <a:xfrm>
              <a:off x="4514" y="797"/>
              <a:ext cx="131" cy="152"/>
            </a:xfrm>
            <a:custGeom>
              <a:avLst/>
              <a:gdLst>
                <a:gd name="T0" fmla="*/ 8 w 262"/>
                <a:gd name="T1" fmla="*/ 7 h 304"/>
                <a:gd name="T2" fmla="*/ 8 w 262"/>
                <a:gd name="T3" fmla="*/ 8 h 304"/>
                <a:gd name="T4" fmla="*/ 7 w 262"/>
                <a:gd name="T5" fmla="*/ 8 h 304"/>
                <a:gd name="T6" fmla="*/ 7 w 262"/>
                <a:gd name="T7" fmla="*/ 9 h 304"/>
                <a:gd name="T8" fmla="*/ 6 w 262"/>
                <a:gd name="T9" fmla="*/ 9 h 304"/>
                <a:gd name="T10" fmla="*/ 6 w 262"/>
                <a:gd name="T11" fmla="*/ 10 h 304"/>
                <a:gd name="T12" fmla="*/ 5 w 262"/>
                <a:gd name="T13" fmla="*/ 10 h 304"/>
                <a:gd name="T14" fmla="*/ 4 w 262"/>
                <a:gd name="T15" fmla="*/ 10 h 304"/>
                <a:gd name="T16" fmla="*/ 3 w 262"/>
                <a:gd name="T17" fmla="*/ 10 h 304"/>
                <a:gd name="T18" fmla="*/ 3 w 262"/>
                <a:gd name="T19" fmla="*/ 9 h 304"/>
                <a:gd name="T20" fmla="*/ 2 w 262"/>
                <a:gd name="T21" fmla="*/ 9 h 304"/>
                <a:gd name="T22" fmla="*/ 1 w 262"/>
                <a:gd name="T23" fmla="*/ 8 h 304"/>
                <a:gd name="T24" fmla="*/ 1 w 262"/>
                <a:gd name="T25" fmla="*/ 7 h 304"/>
                <a:gd name="T26" fmla="*/ 1 w 262"/>
                <a:gd name="T27" fmla="*/ 6 h 304"/>
                <a:gd name="T28" fmla="*/ 0 w 262"/>
                <a:gd name="T29" fmla="*/ 5 h 304"/>
                <a:gd name="T30" fmla="*/ 1 w 262"/>
                <a:gd name="T31" fmla="*/ 4 h 304"/>
                <a:gd name="T32" fmla="*/ 1 w 262"/>
                <a:gd name="T33" fmla="*/ 3 h 304"/>
                <a:gd name="T34" fmla="*/ 1 w 262"/>
                <a:gd name="T35" fmla="*/ 2 h 304"/>
                <a:gd name="T36" fmla="*/ 1 w 262"/>
                <a:gd name="T37" fmla="*/ 2 h 304"/>
                <a:gd name="T38" fmla="*/ 1 w 262"/>
                <a:gd name="T39" fmla="*/ 2 h 304"/>
                <a:gd name="T40" fmla="*/ 1 w 262"/>
                <a:gd name="T41" fmla="*/ 1 h 304"/>
                <a:gd name="T42" fmla="*/ 2 w 262"/>
                <a:gd name="T43" fmla="*/ 1 h 304"/>
                <a:gd name="T44" fmla="*/ 2 w 262"/>
                <a:gd name="T45" fmla="*/ 1 h 304"/>
                <a:gd name="T46" fmla="*/ 2 w 262"/>
                <a:gd name="T47" fmla="*/ 1 h 304"/>
                <a:gd name="T48" fmla="*/ 3 w 262"/>
                <a:gd name="T49" fmla="*/ 1 h 304"/>
                <a:gd name="T50" fmla="*/ 3 w 262"/>
                <a:gd name="T51" fmla="*/ 1 h 304"/>
                <a:gd name="T52" fmla="*/ 3 w 262"/>
                <a:gd name="T53" fmla="*/ 0 h 304"/>
                <a:gd name="T54" fmla="*/ 4 w 262"/>
                <a:gd name="T55" fmla="*/ 1 h 304"/>
                <a:gd name="T56" fmla="*/ 4 w 262"/>
                <a:gd name="T57" fmla="*/ 1 h 304"/>
                <a:gd name="T58" fmla="*/ 5 w 262"/>
                <a:gd name="T59" fmla="*/ 1 h 304"/>
                <a:gd name="T60" fmla="*/ 5 w 262"/>
                <a:gd name="T61" fmla="*/ 1 h 304"/>
                <a:gd name="T62" fmla="*/ 6 w 262"/>
                <a:gd name="T63" fmla="*/ 1 h 304"/>
                <a:gd name="T64" fmla="*/ 6 w 262"/>
                <a:gd name="T65" fmla="*/ 1 h 304"/>
                <a:gd name="T66" fmla="*/ 7 w 262"/>
                <a:gd name="T67" fmla="*/ 2 h 304"/>
                <a:gd name="T68" fmla="*/ 8 w 262"/>
                <a:gd name="T69" fmla="*/ 2 h 304"/>
                <a:gd name="T70" fmla="*/ 8 w 262"/>
                <a:gd name="T71" fmla="*/ 3 h 304"/>
                <a:gd name="T72" fmla="*/ 8 w 262"/>
                <a:gd name="T73" fmla="*/ 4 h 304"/>
                <a:gd name="T74" fmla="*/ 9 w 262"/>
                <a:gd name="T75" fmla="*/ 5 h 304"/>
                <a:gd name="T76" fmla="*/ 9 w 262"/>
                <a:gd name="T77" fmla="*/ 6 h 304"/>
                <a:gd name="T78" fmla="*/ 9 w 262"/>
                <a:gd name="T79" fmla="*/ 6 h 304"/>
                <a:gd name="T80" fmla="*/ 8 w 262"/>
                <a:gd name="T81" fmla="*/ 7 h 304"/>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62" h="304">
                  <a:moveTo>
                    <a:pt x="247" y="216"/>
                  </a:moveTo>
                  <a:lnTo>
                    <a:pt x="234" y="237"/>
                  </a:lnTo>
                  <a:lnTo>
                    <a:pt x="220" y="256"/>
                  </a:lnTo>
                  <a:lnTo>
                    <a:pt x="203" y="272"/>
                  </a:lnTo>
                  <a:lnTo>
                    <a:pt x="185" y="286"/>
                  </a:lnTo>
                  <a:lnTo>
                    <a:pt x="164" y="297"/>
                  </a:lnTo>
                  <a:lnTo>
                    <a:pt x="142" y="302"/>
                  </a:lnTo>
                  <a:lnTo>
                    <a:pt x="119" y="304"/>
                  </a:lnTo>
                  <a:lnTo>
                    <a:pt x="96" y="298"/>
                  </a:lnTo>
                  <a:lnTo>
                    <a:pt x="67" y="284"/>
                  </a:lnTo>
                  <a:lnTo>
                    <a:pt x="44" y="262"/>
                  </a:lnTo>
                  <a:lnTo>
                    <a:pt x="25" y="236"/>
                  </a:lnTo>
                  <a:lnTo>
                    <a:pt x="12" y="205"/>
                  </a:lnTo>
                  <a:lnTo>
                    <a:pt x="2" y="171"/>
                  </a:lnTo>
                  <a:lnTo>
                    <a:pt x="0" y="137"/>
                  </a:lnTo>
                  <a:lnTo>
                    <a:pt x="1" y="102"/>
                  </a:lnTo>
                  <a:lnTo>
                    <a:pt x="9" y="70"/>
                  </a:lnTo>
                  <a:lnTo>
                    <a:pt x="14" y="57"/>
                  </a:lnTo>
                  <a:lnTo>
                    <a:pt x="18" y="46"/>
                  </a:lnTo>
                  <a:lnTo>
                    <a:pt x="24" y="35"/>
                  </a:lnTo>
                  <a:lnTo>
                    <a:pt x="32" y="26"/>
                  </a:lnTo>
                  <a:lnTo>
                    <a:pt x="39" y="19"/>
                  </a:lnTo>
                  <a:lnTo>
                    <a:pt x="48" y="12"/>
                  </a:lnTo>
                  <a:lnTo>
                    <a:pt x="58" y="8"/>
                  </a:lnTo>
                  <a:lnTo>
                    <a:pt x="68" y="4"/>
                  </a:lnTo>
                  <a:lnTo>
                    <a:pt x="82" y="1"/>
                  </a:lnTo>
                  <a:lnTo>
                    <a:pt x="96" y="0"/>
                  </a:lnTo>
                  <a:lnTo>
                    <a:pt x="111" y="1"/>
                  </a:lnTo>
                  <a:lnTo>
                    <a:pt x="126" y="3"/>
                  </a:lnTo>
                  <a:lnTo>
                    <a:pt x="142" y="7"/>
                  </a:lnTo>
                  <a:lnTo>
                    <a:pt x="157" y="11"/>
                  </a:lnTo>
                  <a:lnTo>
                    <a:pt x="172" y="18"/>
                  </a:lnTo>
                  <a:lnTo>
                    <a:pt x="187" y="25"/>
                  </a:lnTo>
                  <a:lnTo>
                    <a:pt x="209" y="40"/>
                  </a:lnTo>
                  <a:lnTo>
                    <a:pt x="228" y="60"/>
                  </a:lnTo>
                  <a:lnTo>
                    <a:pt x="243" y="83"/>
                  </a:lnTo>
                  <a:lnTo>
                    <a:pt x="254" y="107"/>
                  </a:lnTo>
                  <a:lnTo>
                    <a:pt x="261" y="133"/>
                  </a:lnTo>
                  <a:lnTo>
                    <a:pt x="262" y="161"/>
                  </a:lnTo>
                  <a:lnTo>
                    <a:pt x="257" y="188"/>
                  </a:lnTo>
                  <a:lnTo>
                    <a:pt x="247" y="216"/>
                  </a:lnTo>
                  <a:close/>
                </a:path>
              </a:pathLst>
            </a:custGeom>
            <a:solidFill>
              <a:srgbClr val="ED4F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41" name="Freeform 1044">
              <a:extLst>
                <a:ext uri="{FF2B5EF4-FFF2-40B4-BE49-F238E27FC236}">
                  <a16:creationId xmlns:a16="http://schemas.microsoft.com/office/drawing/2014/main" id="{F5A83444-B84E-A2A6-4B0D-5F05695A4A78}"/>
                </a:ext>
              </a:extLst>
            </p:cNvPr>
            <p:cNvSpPr>
              <a:spLocks/>
            </p:cNvSpPr>
            <p:nvPr/>
          </p:nvSpPr>
          <p:spPr bwMode="auto">
            <a:xfrm>
              <a:off x="4522" y="815"/>
              <a:ext cx="69" cy="69"/>
            </a:xfrm>
            <a:custGeom>
              <a:avLst/>
              <a:gdLst>
                <a:gd name="T0" fmla="*/ 3 w 137"/>
                <a:gd name="T1" fmla="*/ 3 h 140"/>
                <a:gd name="T2" fmla="*/ 4 w 137"/>
                <a:gd name="T3" fmla="*/ 3 h 140"/>
                <a:gd name="T4" fmla="*/ 4 w 137"/>
                <a:gd name="T5" fmla="*/ 3 h 140"/>
                <a:gd name="T6" fmla="*/ 4 w 137"/>
                <a:gd name="T7" fmla="*/ 2 h 140"/>
                <a:gd name="T8" fmla="*/ 4 w 137"/>
                <a:gd name="T9" fmla="*/ 2 h 140"/>
                <a:gd name="T10" fmla="*/ 5 w 137"/>
                <a:gd name="T11" fmla="*/ 2 h 140"/>
                <a:gd name="T12" fmla="*/ 5 w 137"/>
                <a:gd name="T13" fmla="*/ 1 h 140"/>
                <a:gd name="T14" fmla="*/ 5 w 137"/>
                <a:gd name="T15" fmla="*/ 1 h 140"/>
                <a:gd name="T16" fmla="*/ 5 w 137"/>
                <a:gd name="T17" fmla="*/ 1 h 140"/>
                <a:gd name="T18" fmla="*/ 4 w 137"/>
                <a:gd name="T19" fmla="*/ 0 h 140"/>
                <a:gd name="T20" fmla="*/ 4 w 137"/>
                <a:gd name="T21" fmla="*/ 0 h 140"/>
                <a:gd name="T22" fmla="*/ 4 w 137"/>
                <a:gd name="T23" fmla="*/ 0 h 140"/>
                <a:gd name="T24" fmla="*/ 4 w 137"/>
                <a:gd name="T25" fmla="*/ 0 h 140"/>
                <a:gd name="T26" fmla="*/ 3 w 137"/>
                <a:gd name="T27" fmla="*/ 0 h 140"/>
                <a:gd name="T28" fmla="*/ 3 w 137"/>
                <a:gd name="T29" fmla="*/ 0 h 140"/>
                <a:gd name="T30" fmla="*/ 2 w 137"/>
                <a:gd name="T31" fmla="*/ 0 h 140"/>
                <a:gd name="T32" fmla="*/ 2 w 137"/>
                <a:gd name="T33" fmla="*/ 0 h 140"/>
                <a:gd name="T34" fmla="*/ 2 w 137"/>
                <a:gd name="T35" fmla="*/ 0 h 140"/>
                <a:gd name="T36" fmla="*/ 2 w 137"/>
                <a:gd name="T37" fmla="*/ 0 h 140"/>
                <a:gd name="T38" fmla="*/ 1 w 137"/>
                <a:gd name="T39" fmla="*/ 1 h 140"/>
                <a:gd name="T40" fmla="*/ 1 w 137"/>
                <a:gd name="T41" fmla="*/ 1 h 140"/>
                <a:gd name="T42" fmla="*/ 1 w 137"/>
                <a:gd name="T43" fmla="*/ 1 h 140"/>
                <a:gd name="T44" fmla="*/ 1 w 137"/>
                <a:gd name="T45" fmla="*/ 1 h 140"/>
                <a:gd name="T46" fmla="*/ 1 w 137"/>
                <a:gd name="T47" fmla="*/ 2 h 140"/>
                <a:gd name="T48" fmla="*/ 1 w 137"/>
                <a:gd name="T49" fmla="*/ 2 h 140"/>
                <a:gd name="T50" fmla="*/ 0 w 137"/>
                <a:gd name="T51" fmla="*/ 2 h 140"/>
                <a:gd name="T52" fmla="*/ 0 w 137"/>
                <a:gd name="T53" fmla="*/ 3 h 140"/>
                <a:gd name="T54" fmla="*/ 1 w 137"/>
                <a:gd name="T55" fmla="*/ 3 h 140"/>
                <a:gd name="T56" fmla="*/ 1 w 137"/>
                <a:gd name="T57" fmla="*/ 3 h 140"/>
                <a:gd name="T58" fmla="*/ 1 w 137"/>
                <a:gd name="T59" fmla="*/ 3 h 140"/>
                <a:gd name="T60" fmla="*/ 1 w 137"/>
                <a:gd name="T61" fmla="*/ 4 h 140"/>
                <a:gd name="T62" fmla="*/ 1 w 137"/>
                <a:gd name="T63" fmla="*/ 4 h 140"/>
                <a:gd name="T64" fmla="*/ 2 w 137"/>
                <a:gd name="T65" fmla="*/ 4 h 140"/>
                <a:gd name="T66" fmla="*/ 2 w 137"/>
                <a:gd name="T67" fmla="*/ 4 h 140"/>
                <a:gd name="T68" fmla="*/ 2 w 137"/>
                <a:gd name="T69" fmla="*/ 4 h 140"/>
                <a:gd name="T70" fmla="*/ 2 w 137"/>
                <a:gd name="T71" fmla="*/ 4 h 140"/>
                <a:gd name="T72" fmla="*/ 2 w 137"/>
                <a:gd name="T73" fmla="*/ 4 h 140"/>
                <a:gd name="T74" fmla="*/ 3 w 137"/>
                <a:gd name="T75" fmla="*/ 4 h 140"/>
                <a:gd name="T76" fmla="*/ 3 w 137"/>
                <a:gd name="T77" fmla="*/ 3 h 140"/>
                <a:gd name="T78" fmla="*/ 3 w 137"/>
                <a:gd name="T79" fmla="*/ 3 h 140"/>
                <a:gd name="T80" fmla="*/ 3 w 137"/>
                <a:gd name="T81" fmla="*/ 3 h 14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7" h="140">
                  <a:moveTo>
                    <a:pt x="89" y="117"/>
                  </a:moveTo>
                  <a:lnTo>
                    <a:pt x="99" y="109"/>
                  </a:lnTo>
                  <a:lnTo>
                    <a:pt x="110" y="99"/>
                  </a:lnTo>
                  <a:lnTo>
                    <a:pt x="119" y="90"/>
                  </a:lnTo>
                  <a:lnTo>
                    <a:pt x="127" y="80"/>
                  </a:lnTo>
                  <a:lnTo>
                    <a:pt x="134" y="69"/>
                  </a:lnTo>
                  <a:lnTo>
                    <a:pt x="136" y="58"/>
                  </a:lnTo>
                  <a:lnTo>
                    <a:pt x="137" y="46"/>
                  </a:lnTo>
                  <a:lnTo>
                    <a:pt x="134" y="35"/>
                  </a:lnTo>
                  <a:lnTo>
                    <a:pt x="128" y="22"/>
                  </a:lnTo>
                  <a:lnTo>
                    <a:pt x="120" y="13"/>
                  </a:lnTo>
                  <a:lnTo>
                    <a:pt x="110" y="6"/>
                  </a:lnTo>
                  <a:lnTo>
                    <a:pt x="98" y="2"/>
                  </a:lnTo>
                  <a:lnTo>
                    <a:pt x="86" y="0"/>
                  </a:lnTo>
                  <a:lnTo>
                    <a:pt x="73" y="2"/>
                  </a:lnTo>
                  <a:lnTo>
                    <a:pt x="60" y="5"/>
                  </a:lnTo>
                  <a:lnTo>
                    <a:pt x="47" y="12"/>
                  </a:lnTo>
                  <a:lnTo>
                    <a:pt x="41" y="19"/>
                  </a:lnTo>
                  <a:lnTo>
                    <a:pt x="34" y="27"/>
                  </a:lnTo>
                  <a:lnTo>
                    <a:pt x="27" y="35"/>
                  </a:lnTo>
                  <a:lnTo>
                    <a:pt x="20" y="43"/>
                  </a:lnTo>
                  <a:lnTo>
                    <a:pt x="14" y="52"/>
                  </a:lnTo>
                  <a:lnTo>
                    <a:pt x="9" y="61"/>
                  </a:lnTo>
                  <a:lnTo>
                    <a:pt x="5" y="71"/>
                  </a:lnTo>
                  <a:lnTo>
                    <a:pt x="2" y="81"/>
                  </a:lnTo>
                  <a:lnTo>
                    <a:pt x="0" y="91"/>
                  </a:lnTo>
                  <a:lnTo>
                    <a:pt x="0" y="102"/>
                  </a:lnTo>
                  <a:lnTo>
                    <a:pt x="1" y="111"/>
                  </a:lnTo>
                  <a:lnTo>
                    <a:pt x="5" y="119"/>
                  </a:lnTo>
                  <a:lnTo>
                    <a:pt x="9" y="126"/>
                  </a:lnTo>
                  <a:lnTo>
                    <a:pt x="16" y="133"/>
                  </a:lnTo>
                  <a:lnTo>
                    <a:pt x="24" y="137"/>
                  </a:lnTo>
                  <a:lnTo>
                    <a:pt x="34" y="140"/>
                  </a:lnTo>
                  <a:lnTo>
                    <a:pt x="41" y="140"/>
                  </a:lnTo>
                  <a:lnTo>
                    <a:pt x="47" y="139"/>
                  </a:lnTo>
                  <a:lnTo>
                    <a:pt x="54" y="136"/>
                  </a:lnTo>
                  <a:lnTo>
                    <a:pt x="61" y="133"/>
                  </a:lnTo>
                  <a:lnTo>
                    <a:pt x="68" y="130"/>
                  </a:lnTo>
                  <a:lnTo>
                    <a:pt x="75" y="126"/>
                  </a:lnTo>
                  <a:lnTo>
                    <a:pt x="82" y="121"/>
                  </a:lnTo>
                  <a:lnTo>
                    <a:pt x="89" y="1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42" name="Freeform 1045">
              <a:extLst>
                <a:ext uri="{FF2B5EF4-FFF2-40B4-BE49-F238E27FC236}">
                  <a16:creationId xmlns:a16="http://schemas.microsoft.com/office/drawing/2014/main" id="{2C9C28E7-17E8-F6EE-559A-667E4E3DBB0C}"/>
                </a:ext>
              </a:extLst>
            </p:cNvPr>
            <p:cNvSpPr>
              <a:spLocks/>
            </p:cNvSpPr>
            <p:nvPr/>
          </p:nvSpPr>
          <p:spPr bwMode="auto">
            <a:xfrm>
              <a:off x="4696" y="732"/>
              <a:ext cx="47" cy="56"/>
            </a:xfrm>
            <a:custGeom>
              <a:avLst/>
              <a:gdLst>
                <a:gd name="T0" fmla="*/ 3 w 93"/>
                <a:gd name="T1" fmla="*/ 1 h 113"/>
                <a:gd name="T2" fmla="*/ 3 w 93"/>
                <a:gd name="T3" fmla="*/ 2 h 113"/>
                <a:gd name="T4" fmla="*/ 3 w 93"/>
                <a:gd name="T5" fmla="*/ 2 h 113"/>
                <a:gd name="T6" fmla="*/ 2 w 93"/>
                <a:gd name="T7" fmla="*/ 2 h 113"/>
                <a:gd name="T8" fmla="*/ 2 w 93"/>
                <a:gd name="T9" fmla="*/ 3 h 113"/>
                <a:gd name="T10" fmla="*/ 2 w 93"/>
                <a:gd name="T11" fmla="*/ 3 h 113"/>
                <a:gd name="T12" fmla="*/ 1 w 93"/>
                <a:gd name="T13" fmla="*/ 3 h 113"/>
                <a:gd name="T14" fmla="*/ 1 w 93"/>
                <a:gd name="T15" fmla="*/ 3 h 113"/>
                <a:gd name="T16" fmla="*/ 1 w 93"/>
                <a:gd name="T17" fmla="*/ 3 h 113"/>
                <a:gd name="T18" fmla="*/ 1 w 93"/>
                <a:gd name="T19" fmla="*/ 2 h 113"/>
                <a:gd name="T20" fmla="*/ 0 w 93"/>
                <a:gd name="T21" fmla="*/ 2 h 113"/>
                <a:gd name="T22" fmla="*/ 1 w 93"/>
                <a:gd name="T23" fmla="*/ 1 h 113"/>
                <a:gd name="T24" fmla="*/ 1 w 93"/>
                <a:gd name="T25" fmla="*/ 1 h 113"/>
                <a:gd name="T26" fmla="*/ 1 w 93"/>
                <a:gd name="T27" fmla="*/ 0 h 113"/>
                <a:gd name="T28" fmla="*/ 2 w 93"/>
                <a:gd name="T29" fmla="*/ 0 h 113"/>
                <a:gd name="T30" fmla="*/ 2 w 93"/>
                <a:gd name="T31" fmla="*/ 0 h 113"/>
                <a:gd name="T32" fmla="*/ 3 w 93"/>
                <a:gd name="T33" fmla="*/ 0 h 113"/>
                <a:gd name="T34" fmla="*/ 3 w 93"/>
                <a:gd name="T35" fmla="*/ 0 h 113"/>
                <a:gd name="T36" fmla="*/ 3 w 93"/>
                <a:gd name="T37" fmla="*/ 0 h 113"/>
                <a:gd name="T38" fmla="*/ 3 w 93"/>
                <a:gd name="T39" fmla="*/ 1 h 113"/>
                <a:gd name="T40" fmla="*/ 3 w 93"/>
                <a:gd name="T41" fmla="*/ 1 h 1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93" h="113">
                  <a:moveTo>
                    <a:pt x="87" y="55"/>
                  </a:moveTo>
                  <a:lnTo>
                    <a:pt x="80" y="68"/>
                  </a:lnTo>
                  <a:lnTo>
                    <a:pt x="71" y="79"/>
                  </a:lnTo>
                  <a:lnTo>
                    <a:pt x="60" y="91"/>
                  </a:lnTo>
                  <a:lnTo>
                    <a:pt x="48" y="100"/>
                  </a:lnTo>
                  <a:lnTo>
                    <a:pt x="36" y="107"/>
                  </a:lnTo>
                  <a:lnTo>
                    <a:pt x="25" y="111"/>
                  </a:lnTo>
                  <a:lnTo>
                    <a:pt x="16" y="113"/>
                  </a:lnTo>
                  <a:lnTo>
                    <a:pt x="9" y="109"/>
                  </a:lnTo>
                  <a:lnTo>
                    <a:pt x="1" y="94"/>
                  </a:lnTo>
                  <a:lnTo>
                    <a:pt x="0" y="78"/>
                  </a:lnTo>
                  <a:lnTo>
                    <a:pt x="3" y="61"/>
                  </a:lnTo>
                  <a:lnTo>
                    <a:pt x="12" y="44"/>
                  </a:lnTo>
                  <a:lnTo>
                    <a:pt x="25" y="29"/>
                  </a:lnTo>
                  <a:lnTo>
                    <a:pt x="40" y="16"/>
                  </a:lnTo>
                  <a:lnTo>
                    <a:pt x="56" y="6"/>
                  </a:lnTo>
                  <a:lnTo>
                    <a:pt x="73" y="0"/>
                  </a:lnTo>
                  <a:lnTo>
                    <a:pt x="87" y="3"/>
                  </a:lnTo>
                  <a:lnTo>
                    <a:pt x="93" y="17"/>
                  </a:lnTo>
                  <a:lnTo>
                    <a:pt x="93" y="35"/>
                  </a:lnTo>
                  <a:lnTo>
                    <a:pt x="87" y="55"/>
                  </a:lnTo>
                  <a:close/>
                </a:path>
              </a:pathLst>
            </a:custGeom>
            <a:solidFill>
              <a:srgbClr val="ED4F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43" name="Freeform 1046">
              <a:extLst>
                <a:ext uri="{FF2B5EF4-FFF2-40B4-BE49-F238E27FC236}">
                  <a16:creationId xmlns:a16="http://schemas.microsoft.com/office/drawing/2014/main" id="{0381B78E-0125-E688-E4F1-2E92A6A81111}"/>
                </a:ext>
              </a:extLst>
            </p:cNvPr>
            <p:cNvSpPr>
              <a:spLocks/>
            </p:cNvSpPr>
            <p:nvPr/>
          </p:nvSpPr>
          <p:spPr bwMode="auto">
            <a:xfrm>
              <a:off x="4534" y="827"/>
              <a:ext cx="47" cy="46"/>
            </a:xfrm>
            <a:custGeom>
              <a:avLst/>
              <a:gdLst>
                <a:gd name="T0" fmla="*/ 2 w 95"/>
                <a:gd name="T1" fmla="*/ 0 h 91"/>
                <a:gd name="T2" fmla="*/ 2 w 95"/>
                <a:gd name="T3" fmla="*/ 1 h 91"/>
                <a:gd name="T4" fmla="*/ 2 w 95"/>
                <a:gd name="T5" fmla="*/ 1 h 91"/>
                <a:gd name="T6" fmla="*/ 2 w 95"/>
                <a:gd name="T7" fmla="*/ 1 h 91"/>
                <a:gd name="T8" fmla="*/ 2 w 95"/>
                <a:gd name="T9" fmla="*/ 2 h 91"/>
                <a:gd name="T10" fmla="*/ 2 w 95"/>
                <a:gd name="T11" fmla="*/ 2 h 91"/>
                <a:gd name="T12" fmla="*/ 2 w 95"/>
                <a:gd name="T13" fmla="*/ 2 h 91"/>
                <a:gd name="T14" fmla="*/ 2 w 95"/>
                <a:gd name="T15" fmla="*/ 3 h 91"/>
                <a:gd name="T16" fmla="*/ 2 w 95"/>
                <a:gd name="T17" fmla="*/ 3 h 91"/>
                <a:gd name="T18" fmla="*/ 1 w 95"/>
                <a:gd name="T19" fmla="*/ 3 h 91"/>
                <a:gd name="T20" fmla="*/ 1 w 95"/>
                <a:gd name="T21" fmla="*/ 3 h 91"/>
                <a:gd name="T22" fmla="*/ 0 w 95"/>
                <a:gd name="T23" fmla="*/ 3 h 91"/>
                <a:gd name="T24" fmla="*/ 0 w 95"/>
                <a:gd name="T25" fmla="*/ 3 h 91"/>
                <a:gd name="T26" fmla="*/ 0 w 95"/>
                <a:gd name="T27" fmla="*/ 3 h 91"/>
                <a:gd name="T28" fmla="*/ 0 w 95"/>
                <a:gd name="T29" fmla="*/ 3 h 91"/>
                <a:gd name="T30" fmla="*/ 0 w 95"/>
                <a:gd name="T31" fmla="*/ 2 h 91"/>
                <a:gd name="T32" fmla="*/ 0 w 95"/>
                <a:gd name="T33" fmla="*/ 2 h 91"/>
                <a:gd name="T34" fmla="*/ 0 w 95"/>
                <a:gd name="T35" fmla="*/ 2 h 91"/>
                <a:gd name="T36" fmla="*/ 0 w 95"/>
                <a:gd name="T37" fmla="*/ 1 h 91"/>
                <a:gd name="T38" fmla="*/ 0 w 95"/>
                <a:gd name="T39" fmla="*/ 1 h 91"/>
                <a:gd name="T40" fmla="*/ 0 w 95"/>
                <a:gd name="T41" fmla="*/ 1 h 91"/>
                <a:gd name="T42" fmla="*/ 1 w 95"/>
                <a:gd name="T43" fmla="*/ 1 h 91"/>
                <a:gd name="T44" fmla="*/ 1 w 95"/>
                <a:gd name="T45" fmla="*/ 1 h 91"/>
                <a:gd name="T46" fmla="*/ 1 w 95"/>
                <a:gd name="T47" fmla="*/ 0 h 91"/>
                <a:gd name="T48" fmla="*/ 2 w 95"/>
                <a:gd name="T49" fmla="*/ 0 h 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95" h="91">
                  <a:moveTo>
                    <a:pt x="71" y="0"/>
                  </a:moveTo>
                  <a:lnTo>
                    <a:pt x="82" y="4"/>
                  </a:lnTo>
                  <a:lnTo>
                    <a:pt x="91" y="12"/>
                  </a:lnTo>
                  <a:lnTo>
                    <a:pt x="95" y="24"/>
                  </a:lnTo>
                  <a:lnTo>
                    <a:pt x="94" y="37"/>
                  </a:lnTo>
                  <a:lnTo>
                    <a:pt x="88" y="47"/>
                  </a:lnTo>
                  <a:lnTo>
                    <a:pt x="81" y="57"/>
                  </a:lnTo>
                  <a:lnTo>
                    <a:pt x="73" y="67"/>
                  </a:lnTo>
                  <a:lnTo>
                    <a:pt x="64" y="76"/>
                  </a:lnTo>
                  <a:lnTo>
                    <a:pt x="52" y="83"/>
                  </a:lnTo>
                  <a:lnTo>
                    <a:pt x="41" y="88"/>
                  </a:lnTo>
                  <a:lnTo>
                    <a:pt x="29" y="91"/>
                  </a:lnTo>
                  <a:lnTo>
                    <a:pt x="15" y="91"/>
                  </a:lnTo>
                  <a:lnTo>
                    <a:pt x="5" y="85"/>
                  </a:lnTo>
                  <a:lnTo>
                    <a:pt x="0" y="75"/>
                  </a:lnTo>
                  <a:lnTo>
                    <a:pt x="0" y="62"/>
                  </a:lnTo>
                  <a:lnTo>
                    <a:pt x="1" y="50"/>
                  </a:lnTo>
                  <a:lnTo>
                    <a:pt x="7" y="41"/>
                  </a:lnTo>
                  <a:lnTo>
                    <a:pt x="13" y="32"/>
                  </a:lnTo>
                  <a:lnTo>
                    <a:pt x="20" y="23"/>
                  </a:lnTo>
                  <a:lnTo>
                    <a:pt x="28" y="15"/>
                  </a:lnTo>
                  <a:lnTo>
                    <a:pt x="36" y="8"/>
                  </a:lnTo>
                  <a:lnTo>
                    <a:pt x="46" y="2"/>
                  </a:lnTo>
                  <a:lnTo>
                    <a:pt x="58" y="0"/>
                  </a:lnTo>
                  <a:lnTo>
                    <a:pt x="71" y="0"/>
                  </a:lnTo>
                  <a:close/>
                </a:path>
              </a:pathLst>
            </a:custGeom>
            <a:solidFill>
              <a:srgbClr val="00264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44" name="Freeform 1047">
              <a:extLst>
                <a:ext uri="{FF2B5EF4-FFF2-40B4-BE49-F238E27FC236}">
                  <a16:creationId xmlns:a16="http://schemas.microsoft.com/office/drawing/2014/main" id="{69495B21-AA69-2360-F47A-EB0648EA87BD}"/>
                </a:ext>
              </a:extLst>
            </p:cNvPr>
            <p:cNvSpPr>
              <a:spLocks/>
            </p:cNvSpPr>
            <p:nvPr/>
          </p:nvSpPr>
          <p:spPr bwMode="auto">
            <a:xfrm>
              <a:off x="4452" y="810"/>
              <a:ext cx="67" cy="109"/>
            </a:xfrm>
            <a:custGeom>
              <a:avLst/>
              <a:gdLst>
                <a:gd name="T0" fmla="*/ 1 w 134"/>
                <a:gd name="T1" fmla="*/ 2 h 219"/>
                <a:gd name="T2" fmla="*/ 1 w 134"/>
                <a:gd name="T3" fmla="*/ 1 h 219"/>
                <a:gd name="T4" fmla="*/ 2 w 134"/>
                <a:gd name="T5" fmla="*/ 1 h 219"/>
                <a:gd name="T6" fmla="*/ 2 w 134"/>
                <a:gd name="T7" fmla="*/ 0 h 219"/>
                <a:gd name="T8" fmla="*/ 2 w 134"/>
                <a:gd name="T9" fmla="*/ 0 h 219"/>
                <a:gd name="T10" fmla="*/ 3 w 134"/>
                <a:gd name="T11" fmla="*/ 0 h 219"/>
                <a:gd name="T12" fmla="*/ 4 w 134"/>
                <a:gd name="T13" fmla="*/ 0 h 219"/>
                <a:gd name="T14" fmla="*/ 4 w 134"/>
                <a:gd name="T15" fmla="*/ 0 h 219"/>
                <a:gd name="T16" fmla="*/ 5 w 134"/>
                <a:gd name="T17" fmla="*/ 0 h 219"/>
                <a:gd name="T18" fmla="*/ 4 w 134"/>
                <a:gd name="T19" fmla="*/ 0 h 219"/>
                <a:gd name="T20" fmla="*/ 4 w 134"/>
                <a:gd name="T21" fmla="*/ 0 h 219"/>
                <a:gd name="T22" fmla="*/ 4 w 134"/>
                <a:gd name="T23" fmla="*/ 1 h 219"/>
                <a:gd name="T24" fmla="*/ 4 w 134"/>
                <a:gd name="T25" fmla="*/ 1 h 219"/>
                <a:gd name="T26" fmla="*/ 4 w 134"/>
                <a:gd name="T27" fmla="*/ 2 h 219"/>
                <a:gd name="T28" fmla="*/ 4 w 134"/>
                <a:gd name="T29" fmla="*/ 2 h 219"/>
                <a:gd name="T30" fmla="*/ 4 w 134"/>
                <a:gd name="T31" fmla="*/ 3 h 219"/>
                <a:gd name="T32" fmla="*/ 4 w 134"/>
                <a:gd name="T33" fmla="*/ 4 h 219"/>
                <a:gd name="T34" fmla="*/ 3 w 134"/>
                <a:gd name="T35" fmla="*/ 4 h 219"/>
                <a:gd name="T36" fmla="*/ 3 w 134"/>
                <a:gd name="T37" fmla="*/ 4 h 219"/>
                <a:gd name="T38" fmla="*/ 3 w 134"/>
                <a:gd name="T39" fmla="*/ 5 h 219"/>
                <a:gd name="T40" fmla="*/ 2 w 134"/>
                <a:gd name="T41" fmla="*/ 5 h 219"/>
                <a:gd name="T42" fmla="*/ 2 w 134"/>
                <a:gd name="T43" fmla="*/ 5 h 219"/>
                <a:gd name="T44" fmla="*/ 1 w 134"/>
                <a:gd name="T45" fmla="*/ 6 h 219"/>
                <a:gd name="T46" fmla="*/ 1 w 134"/>
                <a:gd name="T47" fmla="*/ 6 h 219"/>
                <a:gd name="T48" fmla="*/ 1 w 134"/>
                <a:gd name="T49" fmla="*/ 6 h 219"/>
                <a:gd name="T50" fmla="*/ 1 w 134"/>
                <a:gd name="T51" fmla="*/ 5 h 219"/>
                <a:gd name="T52" fmla="*/ 0 w 134"/>
                <a:gd name="T53" fmla="*/ 4 h 219"/>
                <a:gd name="T54" fmla="*/ 0 w 134"/>
                <a:gd name="T55" fmla="*/ 3 h 219"/>
                <a:gd name="T56" fmla="*/ 1 w 134"/>
                <a:gd name="T57" fmla="*/ 2 h 21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34" h="219">
                  <a:moveTo>
                    <a:pt x="11" y="73"/>
                  </a:moveTo>
                  <a:lnTo>
                    <a:pt x="21" y="56"/>
                  </a:lnTo>
                  <a:lnTo>
                    <a:pt x="33" y="43"/>
                  </a:lnTo>
                  <a:lnTo>
                    <a:pt x="47" y="31"/>
                  </a:lnTo>
                  <a:lnTo>
                    <a:pt x="63" y="21"/>
                  </a:lnTo>
                  <a:lnTo>
                    <a:pt x="79" y="13"/>
                  </a:lnTo>
                  <a:lnTo>
                    <a:pt x="97" y="7"/>
                  </a:lnTo>
                  <a:lnTo>
                    <a:pt x="116" y="2"/>
                  </a:lnTo>
                  <a:lnTo>
                    <a:pt x="134" y="0"/>
                  </a:lnTo>
                  <a:lnTo>
                    <a:pt x="123" y="10"/>
                  </a:lnTo>
                  <a:lnTo>
                    <a:pt x="116" y="22"/>
                  </a:lnTo>
                  <a:lnTo>
                    <a:pt x="110" y="35"/>
                  </a:lnTo>
                  <a:lnTo>
                    <a:pt x="107" y="45"/>
                  </a:lnTo>
                  <a:lnTo>
                    <a:pt x="101" y="67"/>
                  </a:lnTo>
                  <a:lnTo>
                    <a:pt x="102" y="91"/>
                  </a:lnTo>
                  <a:lnTo>
                    <a:pt x="103" y="114"/>
                  </a:lnTo>
                  <a:lnTo>
                    <a:pt x="97" y="136"/>
                  </a:lnTo>
                  <a:lnTo>
                    <a:pt x="89" y="147"/>
                  </a:lnTo>
                  <a:lnTo>
                    <a:pt x="79" y="158"/>
                  </a:lnTo>
                  <a:lnTo>
                    <a:pt x="68" y="167"/>
                  </a:lnTo>
                  <a:lnTo>
                    <a:pt x="56" y="175"/>
                  </a:lnTo>
                  <a:lnTo>
                    <a:pt x="43" y="185"/>
                  </a:lnTo>
                  <a:lnTo>
                    <a:pt x="32" y="195"/>
                  </a:lnTo>
                  <a:lnTo>
                    <a:pt x="20" y="206"/>
                  </a:lnTo>
                  <a:lnTo>
                    <a:pt x="11" y="219"/>
                  </a:lnTo>
                  <a:lnTo>
                    <a:pt x="6" y="181"/>
                  </a:lnTo>
                  <a:lnTo>
                    <a:pt x="0" y="144"/>
                  </a:lnTo>
                  <a:lnTo>
                    <a:pt x="0" y="108"/>
                  </a:lnTo>
                  <a:lnTo>
                    <a:pt x="11" y="73"/>
                  </a:lnTo>
                  <a:close/>
                </a:path>
              </a:pathLst>
            </a:custGeom>
            <a:solidFill>
              <a:srgbClr val="ED4F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45" name="Freeform 1048">
              <a:extLst>
                <a:ext uri="{FF2B5EF4-FFF2-40B4-BE49-F238E27FC236}">
                  <a16:creationId xmlns:a16="http://schemas.microsoft.com/office/drawing/2014/main" id="{E5FBAAAE-8748-0B60-02BC-07C66FBE01F6}"/>
                </a:ext>
              </a:extLst>
            </p:cNvPr>
            <p:cNvSpPr>
              <a:spLocks/>
            </p:cNvSpPr>
            <p:nvPr/>
          </p:nvSpPr>
          <p:spPr bwMode="auto">
            <a:xfrm>
              <a:off x="4591" y="766"/>
              <a:ext cx="53" cy="28"/>
            </a:xfrm>
            <a:custGeom>
              <a:avLst/>
              <a:gdLst>
                <a:gd name="T0" fmla="*/ 2 w 105"/>
                <a:gd name="T1" fmla="*/ 1 h 56"/>
                <a:gd name="T2" fmla="*/ 2 w 105"/>
                <a:gd name="T3" fmla="*/ 1 h 56"/>
                <a:gd name="T4" fmla="*/ 3 w 105"/>
                <a:gd name="T5" fmla="*/ 1 h 56"/>
                <a:gd name="T6" fmla="*/ 3 w 105"/>
                <a:gd name="T7" fmla="*/ 1 h 56"/>
                <a:gd name="T8" fmla="*/ 3 w 105"/>
                <a:gd name="T9" fmla="*/ 1 h 56"/>
                <a:gd name="T10" fmla="*/ 3 w 105"/>
                <a:gd name="T11" fmla="*/ 1 h 56"/>
                <a:gd name="T12" fmla="*/ 3 w 105"/>
                <a:gd name="T13" fmla="*/ 1 h 56"/>
                <a:gd name="T14" fmla="*/ 4 w 105"/>
                <a:gd name="T15" fmla="*/ 1 h 56"/>
                <a:gd name="T16" fmla="*/ 4 w 105"/>
                <a:gd name="T17" fmla="*/ 0 h 56"/>
                <a:gd name="T18" fmla="*/ 4 w 105"/>
                <a:gd name="T19" fmla="*/ 1 h 56"/>
                <a:gd name="T20" fmla="*/ 3 w 105"/>
                <a:gd name="T21" fmla="*/ 1 h 56"/>
                <a:gd name="T22" fmla="*/ 3 w 105"/>
                <a:gd name="T23" fmla="*/ 2 h 56"/>
                <a:gd name="T24" fmla="*/ 2 w 105"/>
                <a:gd name="T25" fmla="*/ 2 h 56"/>
                <a:gd name="T26" fmla="*/ 2 w 105"/>
                <a:gd name="T27" fmla="*/ 2 h 56"/>
                <a:gd name="T28" fmla="*/ 2 w 105"/>
                <a:gd name="T29" fmla="*/ 2 h 56"/>
                <a:gd name="T30" fmla="*/ 1 w 105"/>
                <a:gd name="T31" fmla="*/ 2 h 56"/>
                <a:gd name="T32" fmla="*/ 0 w 105"/>
                <a:gd name="T33" fmla="*/ 2 h 56"/>
                <a:gd name="T34" fmla="*/ 1 w 105"/>
                <a:gd name="T35" fmla="*/ 2 h 56"/>
                <a:gd name="T36" fmla="*/ 1 w 105"/>
                <a:gd name="T37" fmla="*/ 2 h 56"/>
                <a:gd name="T38" fmla="*/ 1 w 105"/>
                <a:gd name="T39" fmla="*/ 2 h 56"/>
                <a:gd name="T40" fmla="*/ 1 w 105"/>
                <a:gd name="T41" fmla="*/ 2 h 56"/>
                <a:gd name="T42" fmla="*/ 2 w 105"/>
                <a:gd name="T43" fmla="*/ 2 h 56"/>
                <a:gd name="T44" fmla="*/ 2 w 105"/>
                <a:gd name="T45" fmla="*/ 2 h 56"/>
                <a:gd name="T46" fmla="*/ 2 w 105"/>
                <a:gd name="T47" fmla="*/ 1 h 56"/>
                <a:gd name="T48" fmla="*/ 2 w 105"/>
                <a:gd name="T49" fmla="*/ 1 h 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5" h="56">
                  <a:moveTo>
                    <a:pt x="55" y="27"/>
                  </a:moveTo>
                  <a:lnTo>
                    <a:pt x="62" y="24"/>
                  </a:lnTo>
                  <a:lnTo>
                    <a:pt x="69" y="22"/>
                  </a:lnTo>
                  <a:lnTo>
                    <a:pt x="77" y="19"/>
                  </a:lnTo>
                  <a:lnTo>
                    <a:pt x="84" y="17"/>
                  </a:lnTo>
                  <a:lnTo>
                    <a:pt x="90" y="15"/>
                  </a:lnTo>
                  <a:lnTo>
                    <a:pt x="95" y="10"/>
                  </a:lnTo>
                  <a:lnTo>
                    <a:pt x="101" y="5"/>
                  </a:lnTo>
                  <a:lnTo>
                    <a:pt x="105" y="0"/>
                  </a:lnTo>
                  <a:lnTo>
                    <a:pt x="97" y="15"/>
                  </a:lnTo>
                  <a:lnTo>
                    <a:pt x="87" y="27"/>
                  </a:lnTo>
                  <a:lnTo>
                    <a:pt x="76" y="39"/>
                  </a:lnTo>
                  <a:lnTo>
                    <a:pt x="63" y="47"/>
                  </a:lnTo>
                  <a:lnTo>
                    <a:pt x="48" y="54"/>
                  </a:lnTo>
                  <a:lnTo>
                    <a:pt x="33" y="56"/>
                  </a:lnTo>
                  <a:lnTo>
                    <a:pt x="17" y="55"/>
                  </a:lnTo>
                  <a:lnTo>
                    <a:pt x="0" y="50"/>
                  </a:lnTo>
                  <a:lnTo>
                    <a:pt x="7" y="48"/>
                  </a:lnTo>
                  <a:lnTo>
                    <a:pt x="13" y="46"/>
                  </a:lnTo>
                  <a:lnTo>
                    <a:pt x="20" y="43"/>
                  </a:lnTo>
                  <a:lnTo>
                    <a:pt x="27" y="40"/>
                  </a:lnTo>
                  <a:lnTo>
                    <a:pt x="34" y="38"/>
                  </a:lnTo>
                  <a:lnTo>
                    <a:pt x="41" y="34"/>
                  </a:lnTo>
                  <a:lnTo>
                    <a:pt x="48" y="31"/>
                  </a:lnTo>
                  <a:lnTo>
                    <a:pt x="55" y="27"/>
                  </a:lnTo>
                  <a:close/>
                </a:path>
              </a:pathLst>
            </a:custGeom>
            <a:solidFill>
              <a:srgbClr val="ED4F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46" name="Freeform 1049">
              <a:extLst>
                <a:ext uri="{FF2B5EF4-FFF2-40B4-BE49-F238E27FC236}">
                  <a16:creationId xmlns:a16="http://schemas.microsoft.com/office/drawing/2014/main" id="{DBB06D87-06B8-354B-1387-B6A70A59756B}"/>
                </a:ext>
              </a:extLst>
            </p:cNvPr>
            <p:cNvSpPr>
              <a:spLocks/>
            </p:cNvSpPr>
            <p:nvPr/>
          </p:nvSpPr>
          <p:spPr bwMode="auto">
            <a:xfrm>
              <a:off x="4373" y="980"/>
              <a:ext cx="132" cy="151"/>
            </a:xfrm>
            <a:custGeom>
              <a:avLst/>
              <a:gdLst>
                <a:gd name="T0" fmla="*/ 6 w 265"/>
                <a:gd name="T1" fmla="*/ 8 h 300"/>
                <a:gd name="T2" fmla="*/ 6 w 265"/>
                <a:gd name="T3" fmla="*/ 8 h 300"/>
                <a:gd name="T4" fmla="*/ 6 w 265"/>
                <a:gd name="T5" fmla="*/ 9 h 300"/>
                <a:gd name="T6" fmla="*/ 6 w 265"/>
                <a:gd name="T7" fmla="*/ 9 h 300"/>
                <a:gd name="T8" fmla="*/ 6 w 265"/>
                <a:gd name="T9" fmla="*/ 10 h 300"/>
                <a:gd name="T10" fmla="*/ 6 w 265"/>
                <a:gd name="T11" fmla="*/ 10 h 300"/>
                <a:gd name="T12" fmla="*/ 6 w 265"/>
                <a:gd name="T13" fmla="*/ 10 h 300"/>
                <a:gd name="T14" fmla="*/ 6 w 265"/>
                <a:gd name="T15" fmla="*/ 10 h 300"/>
                <a:gd name="T16" fmla="*/ 6 w 265"/>
                <a:gd name="T17" fmla="*/ 10 h 300"/>
                <a:gd name="T18" fmla="*/ 5 w 265"/>
                <a:gd name="T19" fmla="*/ 9 h 300"/>
                <a:gd name="T20" fmla="*/ 5 w 265"/>
                <a:gd name="T21" fmla="*/ 9 h 300"/>
                <a:gd name="T22" fmla="*/ 5 w 265"/>
                <a:gd name="T23" fmla="*/ 9 h 300"/>
                <a:gd name="T24" fmla="*/ 5 w 265"/>
                <a:gd name="T25" fmla="*/ 9 h 300"/>
                <a:gd name="T26" fmla="*/ 5 w 265"/>
                <a:gd name="T27" fmla="*/ 9 h 300"/>
                <a:gd name="T28" fmla="*/ 5 w 265"/>
                <a:gd name="T29" fmla="*/ 9 h 300"/>
                <a:gd name="T30" fmla="*/ 4 w 265"/>
                <a:gd name="T31" fmla="*/ 8 h 300"/>
                <a:gd name="T32" fmla="*/ 4 w 265"/>
                <a:gd name="T33" fmla="*/ 8 h 300"/>
                <a:gd name="T34" fmla="*/ 4 w 265"/>
                <a:gd name="T35" fmla="*/ 9 h 300"/>
                <a:gd name="T36" fmla="*/ 3 w 265"/>
                <a:gd name="T37" fmla="*/ 9 h 300"/>
                <a:gd name="T38" fmla="*/ 2 w 265"/>
                <a:gd name="T39" fmla="*/ 8 h 300"/>
                <a:gd name="T40" fmla="*/ 2 w 265"/>
                <a:gd name="T41" fmla="*/ 8 h 300"/>
                <a:gd name="T42" fmla="*/ 1 w 265"/>
                <a:gd name="T43" fmla="*/ 8 h 300"/>
                <a:gd name="T44" fmla="*/ 1 w 265"/>
                <a:gd name="T45" fmla="*/ 8 h 300"/>
                <a:gd name="T46" fmla="*/ 0 w 265"/>
                <a:gd name="T47" fmla="*/ 7 h 300"/>
                <a:gd name="T48" fmla="*/ 0 w 265"/>
                <a:gd name="T49" fmla="*/ 7 h 300"/>
                <a:gd name="T50" fmla="*/ 0 w 265"/>
                <a:gd name="T51" fmla="*/ 6 h 300"/>
                <a:gd name="T52" fmla="*/ 0 w 265"/>
                <a:gd name="T53" fmla="*/ 5 h 300"/>
                <a:gd name="T54" fmla="*/ 0 w 265"/>
                <a:gd name="T55" fmla="*/ 4 h 300"/>
                <a:gd name="T56" fmla="*/ 0 w 265"/>
                <a:gd name="T57" fmla="*/ 3 h 300"/>
                <a:gd name="T58" fmla="*/ 0 w 265"/>
                <a:gd name="T59" fmla="*/ 2 h 300"/>
                <a:gd name="T60" fmla="*/ 0 w 265"/>
                <a:gd name="T61" fmla="*/ 2 h 300"/>
                <a:gd name="T62" fmla="*/ 1 w 265"/>
                <a:gd name="T63" fmla="*/ 1 h 300"/>
                <a:gd name="T64" fmla="*/ 2 w 265"/>
                <a:gd name="T65" fmla="*/ 1 h 300"/>
                <a:gd name="T66" fmla="*/ 2 w 265"/>
                <a:gd name="T67" fmla="*/ 1 h 300"/>
                <a:gd name="T68" fmla="*/ 3 w 265"/>
                <a:gd name="T69" fmla="*/ 0 h 300"/>
                <a:gd name="T70" fmla="*/ 3 w 265"/>
                <a:gd name="T71" fmla="*/ 0 h 300"/>
                <a:gd name="T72" fmla="*/ 4 w 265"/>
                <a:gd name="T73" fmla="*/ 1 h 300"/>
                <a:gd name="T74" fmla="*/ 4 w 265"/>
                <a:gd name="T75" fmla="*/ 1 h 300"/>
                <a:gd name="T76" fmla="*/ 4 w 265"/>
                <a:gd name="T77" fmla="*/ 1 h 300"/>
                <a:gd name="T78" fmla="*/ 5 w 265"/>
                <a:gd name="T79" fmla="*/ 1 h 300"/>
                <a:gd name="T80" fmla="*/ 5 w 265"/>
                <a:gd name="T81" fmla="*/ 1 h 300"/>
                <a:gd name="T82" fmla="*/ 6 w 265"/>
                <a:gd name="T83" fmla="*/ 1 h 300"/>
                <a:gd name="T84" fmla="*/ 6 w 265"/>
                <a:gd name="T85" fmla="*/ 1 h 300"/>
                <a:gd name="T86" fmla="*/ 6 w 265"/>
                <a:gd name="T87" fmla="*/ 2 h 300"/>
                <a:gd name="T88" fmla="*/ 7 w 265"/>
                <a:gd name="T89" fmla="*/ 2 h 300"/>
                <a:gd name="T90" fmla="*/ 7 w 265"/>
                <a:gd name="T91" fmla="*/ 2 h 300"/>
                <a:gd name="T92" fmla="*/ 7 w 265"/>
                <a:gd name="T93" fmla="*/ 3 h 300"/>
                <a:gd name="T94" fmla="*/ 7 w 265"/>
                <a:gd name="T95" fmla="*/ 3 h 300"/>
                <a:gd name="T96" fmla="*/ 8 w 265"/>
                <a:gd name="T97" fmla="*/ 3 h 300"/>
                <a:gd name="T98" fmla="*/ 8 w 265"/>
                <a:gd name="T99" fmla="*/ 4 h 300"/>
                <a:gd name="T100" fmla="*/ 8 w 265"/>
                <a:gd name="T101" fmla="*/ 5 h 300"/>
                <a:gd name="T102" fmla="*/ 8 w 265"/>
                <a:gd name="T103" fmla="*/ 5 h 300"/>
                <a:gd name="T104" fmla="*/ 8 w 265"/>
                <a:gd name="T105" fmla="*/ 6 h 300"/>
                <a:gd name="T106" fmla="*/ 7 w 265"/>
                <a:gd name="T107" fmla="*/ 6 h 300"/>
                <a:gd name="T108" fmla="*/ 7 w 265"/>
                <a:gd name="T109" fmla="*/ 7 h 300"/>
                <a:gd name="T110" fmla="*/ 7 w 265"/>
                <a:gd name="T111" fmla="*/ 7 h 300"/>
                <a:gd name="T112" fmla="*/ 6 w 265"/>
                <a:gd name="T113" fmla="*/ 8 h 3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65" h="300">
                  <a:moveTo>
                    <a:pt x="214" y="239"/>
                  </a:moveTo>
                  <a:lnTo>
                    <a:pt x="213" y="249"/>
                  </a:lnTo>
                  <a:lnTo>
                    <a:pt x="217" y="264"/>
                  </a:lnTo>
                  <a:lnTo>
                    <a:pt x="221" y="282"/>
                  </a:lnTo>
                  <a:lnTo>
                    <a:pt x="218" y="299"/>
                  </a:lnTo>
                  <a:lnTo>
                    <a:pt x="214" y="300"/>
                  </a:lnTo>
                  <a:lnTo>
                    <a:pt x="207" y="298"/>
                  </a:lnTo>
                  <a:lnTo>
                    <a:pt x="199" y="293"/>
                  </a:lnTo>
                  <a:lnTo>
                    <a:pt x="192" y="290"/>
                  </a:lnTo>
                  <a:lnTo>
                    <a:pt x="186" y="287"/>
                  </a:lnTo>
                  <a:lnTo>
                    <a:pt x="180" y="283"/>
                  </a:lnTo>
                  <a:lnTo>
                    <a:pt x="177" y="277"/>
                  </a:lnTo>
                  <a:lnTo>
                    <a:pt x="173" y="269"/>
                  </a:lnTo>
                  <a:lnTo>
                    <a:pt x="169" y="262"/>
                  </a:lnTo>
                  <a:lnTo>
                    <a:pt x="164" y="256"/>
                  </a:lnTo>
                  <a:lnTo>
                    <a:pt x="158" y="253"/>
                  </a:lnTo>
                  <a:lnTo>
                    <a:pt x="150" y="253"/>
                  </a:lnTo>
                  <a:lnTo>
                    <a:pt x="130" y="256"/>
                  </a:lnTo>
                  <a:lnTo>
                    <a:pt x="109" y="258"/>
                  </a:lnTo>
                  <a:lnTo>
                    <a:pt x="88" y="255"/>
                  </a:lnTo>
                  <a:lnTo>
                    <a:pt x="68" y="249"/>
                  </a:lnTo>
                  <a:lnTo>
                    <a:pt x="50" y="240"/>
                  </a:lnTo>
                  <a:lnTo>
                    <a:pt x="35" y="228"/>
                  </a:lnTo>
                  <a:lnTo>
                    <a:pt x="22" y="213"/>
                  </a:lnTo>
                  <a:lnTo>
                    <a:pt x="13" y="194"/>
                  </a:lnTo>
                  <a:lnTo>
                    <a:pt x="6" y="168"/>
                  </a:lnTo>
                  <a:lnTo>
                    <a:pt x="2" y="139"/>
                  </a:lnTo>
                  <a:lnTo>
                    <a:pt x="0" y="110"/>
                  </a:lnTo>
                  <a:lnTo>
                    <a:pt x="4" y="83"/>
                  </a:lnTo>
                  <a:lnTo>
                    <a:pt x="12" y="57"/>
                  </a:lnTo>
                  <a:lnTo>
                    <a:pt x="26" y="34"/>
                  </a:lnTo>
                  <a:lnTo>
                    <a:pt x="47" y="16"/>
                  </a:lnTo>
                  <a:lnTo>
                    <a:pt x="73" y="3"/>
                  </a:lnTo>
                  <a:lnTo>
                    <a:pt x="87" y="1"/>
                  </a:lnTo>
                  <a:lnTo>
                    <a:pt x="101" y="0"/>
                  </a:lnTo>
                  <a:lnTo>
                    <a:pt x="115" y="0"/>
                  </a:lnTo>
                  <a:lnTo>
                    <a:pt x="128" y="1"/>
                  </a:lnTo>
                  <a:lnTo>
                    <a:pt x="142" y="3"/>
                  </a:lnTo>
                  <a:lnTo>
                    <a:pt x="156" y="7"/>
                  </a:lnTo>
                  <a:lnTo>
                    <a:pt x="169" y="11"/>
                  </a:lnTo>
                  <a:lnTo>
                    <a:pt x="181" y="17"/>
                  </a:lnTo>
                  <a:lnTo>
                    <a:pt x="194" y="24"/>
                  </a:lnTo>
                  <a:lnTo>
                    <a:pt x="206" y="31"/>
                  </a:lnTo>
                  <a:lnTo>
                    <a:pt x="217" y="40"/>
                  </a:lnTo>
                  <a:lnTo>
                    <a:pt x="228" y="49"/>
                  </a:lnTo>
                  <a:lnTo>
                    <a:pt x="237" y="60"/>
                  </a:lnTo>
                  <a:lnTo>
                    <a:pt x="246" y="70"/>
                  </a:lnTo>
                  <a:lnTo>
                    <a:pt x="253" y="81"/>
                  </a:lnTo>
                  <a:lnTo>
                    <a:pt x="260" y="94"/>
                  </a:lnTo>
                  <a:lnTo>
                    <a:pt x="265" y="113"/>
                  </a:lnTo>
                  <a:lnTo>
                    <a:pt x="265" y="131"/>
                  </a:lnTo>
                  <a:lnTo>
                    <a:pt x="262" y="149"/>
                  </a:lnTo>
                  <a:lnTo>
                    <a:pt x="256" y="168"/>
                  </a:lnTo>
                  <a:lnTo>
                    <a:pt x="247" y="186"/>
                  </a:lnTo>
                  <a:lnTo>
                    <a:pt x="237" y="205"/>
                  </a:lnTo>
                  <a:lnTo>
                    <a:pt x="225" y="222"/>
                  </a:lnTo>
                  <a:lnTo>
                    <a:pt x="214" y="239"/>
                  </a:lnTo>
                  <a:close/>
                </a:path>
              </a:pathLst>
            </a:custGeom>
            <a:solidFill>
              <a:srgbClr val="D3352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47" name="Freeform 1050">
              <a:extLst>
                <a:ext uri="{FF2B5EF4-FFF2-40B4-BE49-F238E27FC236}">
                  <a16:creationId xmlns:a16="http://schemas.microsoft.com/office/drawing/2014/main" id="{C5143F49-D447-6988-0B76-C58DD5CC6B4C}"/>
                </a:ext>
              </a:extLst>
            </p:cNvPr>
            <p:cNvSpPr>
              <a:spLocks/>
            </p:cNvSpPr>
            <p:nvPr/>
          </p:nvSpPr>
          <p:spPr bwMode="auto">
            <a:xfrm>
              <a:off x="4391" y="999"/>
              <a:ext cx="88" cy="89"/>
            </a:xfrm>
            <a:custGeom>
              <a:avLst/>
              <a:gdLst>
                <a:gd name="T0" fmla="*/ 6 w 176"/>
                <a:gd name="T1" fmla="*/ 3 h 177"/>
                <a:gd name="T2" fmla="*/ 6 w 176"/>
                <a:gd name="T3" fmla="*/ 4 h 177"/>
                <a:gd name="T4" fmla="*/ 6 w 176"/>
                <a:gd name="T5" fmla="*/ 4 h 177"/>
                <a:gd name="T6" fmla="*/ 6 w 176"/>
                <a:gd name="T7" fmla="*/ 5 h 177"/>
                <a:gd name="T8" fmla="*/ 6 w 176"/>
                <a:gd name="T9" fmla="*/ 5 h 177"/>
                <a:gd name="T10" fmla="*/ 5 w 176"/>
                <a:gd name="T11" fmla="*/ 5 h 177"/>
                <a:gd name="T12" fmla="*/ 5 w 176"/>
                <a:gd name="T13" fmla="*/ 6 h 177"/>
                <a:gd name="T14" fmla="*/ 5 w 176"/>
                <a:gd name="T15" fmla="*/ 6 h 177"/>
                <a:gd name="T16" fmla="*/ 4 w 176"/>
                <a:gd name="T17" fmla="*/ 6 h 177"/>
                <a:gd name="T18" fmla="*/ 4 w 176"/>
                <a:gd name="T19" fmla="*/ 6 h 177"/>
                <a:gd name="T20" fmla="*/ 3 w 176"/>
                <a:gd name="T21" fmla="*/ 6 h 177"/>
                <a:gd name="T22" fmla="*/ 3 w 176"/>
                <a:gd name="T23" fmla="*/ 6 h 177"/>
                <a:gd name="T24" fmla="*/ 2 w 176"/>
                <a:gd name="T25" fmla="*/ 6 h 177"/>
                <a:gd name="T26" fmla="*/ 2 w 176"/>
                <a:gd name="T27" fmla="*/ 5 h 177"/>
                <a:gd name="T28" fmla="*/ 1 w 176"/>
                <a:gd name="T29" fmla="*/ 5 h 177"/>
                <a:gd name="T30" fmla="*/ 1 w 176"/>
                <a:gd name="T31" fmla="*/ 5 h 177"/>
                <a:gd name="T32" fmla="*/ 1 w 176"/>
                <a:gd name="T33" fmla="*/ 4 h 177"/>
                <a:gd name="T34" fmla="*/ 1 w 176"/>
                <a:gd name="T35" fmla="*/ 4 h 177"/>
                <a:gd name="T36" fmla="*/ 0 w 176"/>
                <a:gd name="T37" fmla="*/ 3 h 177"/>
                <a:gd name="T38" fmla="*/ 1 w 176"/>
                <a:gd name="T39" fmla="*/ 2 h 177"/>
                <a:gd name="T40" fmla="*/ 1 w 176"/>
                <a:gd name="T41" fmla="*/ 2 h 177"/>
                <a:gd name="T42" fmla="*/ 1 w 176"/>
                <a:gd name="T43" fmla="*/ 1 h 177"/>
                <a:gd name="T44" fmla="*/ 1 w 176"/>
                <a:gd name="T45" fmla="*/ 1 h 177"/>
                <a:gd name="T46" fmla="*/ 2 w 176"/>
                <a:gd name="T47" fmla="*/ 1 h 177"/>
                <a:gd name="T48" fmla="*/ 2 w 176"/>
                <a:gd name="T49" fmla="*/ 1 h 177"/>
                <a:gd name="T50" fmla="*/ 3 w 176"/>
                <a:gd name="T51" fmla="*/ 0 h 177"/>
                <a:gd name="T52" fmla="*/ 4 w 176"/>
                <a:gd name="T53" fmla="*/ 1 h 177"/>
                <a:gd name="T54" fmla="*/ 4 w 176"/>
                <a:gd name="T55" fmla="*/ 1 h 177"/>
                <a:gd name="T56" fmla="*/ 5 w 176"/>
                <a:gd name="T57" fmla="*/ 1 h 177"/>
                <a:gd name="T58" fmla="*/ 5 w 176"/>
                <a:gd name="T59" fmla="*/ 2 h 177"/>
                <a:gd name="T60" fmla="*/ 5 w 176"/>
                <a:gd name="T61" fmla="*/ 2 h 177"/>
                <a:gd name="T62" fmla="*/ 6 w 176"/>
                <a:gd name="T63" fmla="*/ 3 h 177"/>
                <a:gd name="T64" fmla="*/ 6 w 176"/>
                <a:gd name="T65" fmla="*/ 3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76" h="177">
                  <a:moveTo>
                    <a:pt x="173" y="92"/>
                  </a:moveTo>
                  <a:lnTo>
                    <a:pt x="176" y="106"/>
                  </a:lnTo>
                  <a:lnTo>
                    <a:pt x="173" y="119"/>
                  </a:lnTo>
                  <a:lnTo>
                    <a:pt x="170" y="132"/>
                  </a:lnTo>
                  <a:lnTo>
                    <a:pt x="164" y="144"/>
                  </a:lnTo>
                  <a:lnTo>
                    <a:pt x="155" y="154"/>
                  </a:lnTo>
                  <a:lnTo>
                    <a:pt x="146" y="163"/>
                  </a:lnTo>
                  <a:lnTo>
                    <a:pt x="134" y="169"/>
                  </a:lnTo>
                  <a:lnTo>
                    <a:pt x="123" y="174"/>
                  </a:lnTo>
                  <a:lnTo>
                    <a:pt x="105" y="177"/>
                  </a:lnTo>
                  <a:lnTo>
                    <a:pt x="88" y="176"/>
                  </a:lnTo>
                  <a:lnTo>
                    <a:pt x="72" y="172"/>
                  </a:lnTo>
                  <a:lnTo>
                    <a:pt x="57" y="164"/>
                  </a:lnTo>
                  <a:lnTo>
                    <a:pt x="43" y="155"/>
                  </a:lnTo>
                  <a:lnTo>
                    <a:pt x="29" y="144"/>
                  </a:lnTo>
                  <a:lnTo>
                    <a:pt x="18" y="130"/>
                  </a:lnTo>
                  <a:lnTo>
                    <a:pt x="8" y="115"/>
                  </a:lnTo>
                  <a:lnTo>
                    <a:pt x="3" y="98"/>
                  </a:lnTo>
                  <a:lnTo>
                    <a:pt x="0" y="79"/>
                  </a:lnTo>
                  <a:lnTo>
                    <a:pt x="3" y="61"/>
                  </a:lnTo>
                  <a:lnTo>
                    <a:pt x="8" y="43"/>
                  </a:lnTo>
                  <a:lnTo>
                    <a:pt x="16" y="29"/>
                  </a:lnTo>
                  <a:lnTo>
                    <a:pt x="28" y="16"/>
                  </a:lnTo>
                  <a:lnTo>
                    <a:pt x="43" y="7"/>
                  </a:lnTo>
                  <a:lnTo>
                    <a:pt x="59" y="1"/>
                  </a:lnTo>
                  <a:lnTo>
                    <a:pt x="79" y="0"/>
                  </a:lnTo>
                  <a:lnTo>
                    <a:pt x="98" y="3"/>
                  </a:lnTo>
                  <a:lnTo>
                    <a:pt x="116" y="11"/>
                  </a:lnTo>
                  <a:lnTo>
                    <a:pt x="132" y="23"/>
                  </a:lnTo>
                  <a:lnTo>
                    <a:pt x="146" y="37"/>
                  </a:lnTo>
                  <a:lnTo>
                    <a:pt x="157" y="54"/>
                  </a:lnTo>
                  <a:lnTo>
                    <a:pt x="166" y="72"/>
                  </a:lnTo>
                  <a:lnTo>
                    <a:pt x="173" y="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48" name="Freeform 1051">
              <a:extLst>
                <a:ext uri="{FF2B5EF4-FFF2-40B4-BE49-F238E27FC236}">
                  <a16:creationId xmlns:a16="http://schemas.microsoft.com/office/drawing/2014/main" id="{A76F61D3-A919-CE15-E837-4808C515E71E}"/>
                </a:ext>
              </a:extLst>
            </p:cNvPr>
            <p:cNvSpPr>
              <a:spLocks/>
            </p:cNvSpPr>
            <p:nvPr/>
          </p:nvSpPr>
          <p:spPr bwMode="auto">
            <a:xfrm>
              <a:off x="4450" y="891"/>
              <a:ext cx="57" cy="83"/>
            </a:xfrm>
            <a:custGeom>
              <a:avLst/>
              <a:gdLst>
                <a:gd name="T0" fmla="*/ 2 w 114"/>
                <a:gd name="T1" fmla="*/ 4 h 165"/>
                <a:gd name="T2" fmla="*/ 2 w 114"/>
                <a:gd name="T3" fmla="*/ 4 h 165"/>
                <a:gd name="T4" fmla="*/ 1 w 114"/>
                <a:gd name="T5" fmla="*/ 5 h 165"/>
                <a:gd name="T6" fmla="*/ 1 w 114"/>
                <a:gd name="T7" fmla="*/ 5 h 165"/>
                <a:gd name="T8" fmla="*/ 1 w 114"/>
                <a:gd name="T9" fmla="*/ 6 h 165"/>
                <a:gd name="T10" fmla="*/ 1 w 114"/>
                <a:gd name="T11" fmla="*/ 5 h 165"/>
                <a:gd name="T12" fmla="*/ 1 w 114"/>
                <a:gd name="T13" fmla="*/ 5 h 165"/>
                <a:gd name="T14" fmla="*/ 1 w 114"/>
                <a:gd name="T15" fmla="*/ 5 h 165"/>
                <a:gd name="T16" fmla="*/ 0 w 114"/>
                <a:gd name="T17" fmla="*/ 5 h 165"/>
                <a:gd name="T18" fmla="*/ 1 w 114"/>
                <a:gd name="T19" fmla="*/ 5 h 165"/>
                <a:gd name="T20" fmla="*/ 1 w 114"/>
                <a:gd name="T21" fmla="*/ 4 h 165"/>
                <a:gd name="T22" fmla="*/ 1 w 114"/>
                <a:gd name="T23" fmla="*/ 3 h 165"/>
                <a:gd name="T24" fmla="*/ 2 w 114"/>
                <a:gd name="T25" fmla="*/ 2 h 165"/>
                <a:gd name="T26" fmla="*/ 2 w 114"/>
                <a:gd name="T27" fmla="*/ 2 h 165"/>
                <a:gd name="T28" fmla="*/ 3 w 114"/>
                <a:gd name="T29" fmla="*/ 1 h 165"/>
                <a:gd name="T30" fmla="*/ 3 w 114"/>
                <a:gd name="T31" fmla="*/ 1 h 165"/>
                <a:gd name="T32" fmla="*/ 4 w 114"/>
                <a:gd name="T33" fmla="*/ 0 h 165"/>
                <a:gd name="T34" fmla="*/ 4 w 114"/>
                <a:gd name="T35" fmla="*/ 1 h 165"/>
                <a:gd name="T36" fmla="*/ 4 w 114"/>
                <a:gd name="T37" fmla="*/ 1 h 165"/>
                <a:gd name="T38" fmla="*/ 4 w 114"/>
                <a:gd name="T39" fmla="*/ 1 h 165"/>
                <a:gd name="T40" fmla="*/ 4 w 114"/>
                <a:gd name="T41" fmla="*/ 1 h 165"/>
                <a:gd name="T42" fmla="*/ 4 w 114"/>
                <a:gd name="T43" fmla="*/ 1 h 165"/>
                <a:gd name="T44" fmla="*/ 3 w 114"/>
                <a:gd name="T45" fmla="*/ 1 h 165"/>
                <a:gd name="T46" fmla="*/ 3 w 114"/>
                <a:gd name="T47" fmla="*/ 2 h 165"/>
                <a:gd name="T48" fmla="*/ 3 w 114"/>
                <a:gd name="T49" fmla="*/ 2 h 165"/>
                <a:gd name="T50" fmla="*/ 2 w 114"/>
                <a:gd name="T51" fmla="*/ 3 h 165"/>
                <a:gd name="T52" fmla="*/ 2 w 114"/>
                <a:gd name="T53" fmla="*/ 3 h 165"/>
                <a:gd name="T54" fmla="*/ 2 w 114"/>
                <a:gd name="T55" fmla="*/ 3 h 165"/>
                <a:gd name="T56" fmla="*/ 2 w 114"/>
                <a:gd name="T57" fmla="*/ 4 h 1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14" h="165">
                  <a:moveTo>
                    <a:pt x="41" y="105"/>
                  </a:moveTo>
                  <a:lnTo>
                    <a:pt x="36" y="120"/>
                  </a:lnTo>
                  <a:lnTo>
                    <a:pt x="31" y="136"/>
                  </a:lnTo>
                  <a:lnTo>
                    <a:pt x="24" y="152"/>
                  </a:lnTo>
                  <a:lnTo>
                    <a:pt x="14" y="165"/>
                  </a:lnTo>
                  <a:lnTo>
                    <a:pt x="12" y="160"/>
                  </a:lnTo>
                  <a:lnTo>
                    <a:pt x="7" y="160"/>
                  </a:lnTo>
                  <a:lnTo>
                    <a:pt x="2" y="159"/>
                  </a:lnTo>
                  <a:lnTo>
                    <a:pt x="0" y="156"/>
                  </a:lnTo>
                  <a:lnTo>
                    <a:pt x="5" y="130"/>
                  </a:lnTo>
                  <a:lnTo>
                    <a:pt x="12" y="106"/>
                  </a:lnTo>
                  <a:lnTo>
                    <a:pt x="22" y="83"/>
                  </a:lnTo>
                  <a:lnTo>
                    <a:pt x="35" y="63"/>
                  </a:lnTo>
                  <a:lnTo>
                    <a:pt x="50" y="43"/>
                  </a:lnTo>
                  <a:lnTo>
                    <a:pt x="67" y="27"/>
                  </a:lnTo>
                  <a:lnTo>
                    <a:pt x="86" y="12"/>
                  </a:lnTo>
                  <a:lnTo>
                    <a:pt x="110" y="0"/>
                  </a:lnTo>
                  <a:lnTo>
                    <a:pt x="113" y="2"/>
                  </a:lnTo>
                  <a:lnTo>
                    <a:pt x="114" y="5"/>
                  </a:lnTo>
                  <a:lnTo>
                    <a:pt x="113" y="10"/>
                  </a:lnTo>
                  <a:lnTo>
                    <a:pt x="114" y="14"/>
                  </a:lnTo>
                  <a:lnTo>
                    <a:pt x="101" y="22"/>
                  </a:lnTo>
                  <a:lnTo>
                    <a:pt x="90" y="32"/>
                  </a:lnTo>
                  <a:lnTo>
                    <a:pt x="80" y="42"/>
                  </a:lnTo>
                  <a:lnTo>
                    <a:pt x="70" y="52"/>
                  </a:lnTo>
                  <a:lnTo>
                    <a:pt x="62" y="65"/>
                  </a:lnTo>
                  <a:lnTo>
                    <a:pt x="55" y="78"/>
                  </a:lnTo>
                  <a:lnTo>
                    <a:pt x="48" y="91"/>
                  </a:lnTo>
                  <a:lnTo>
                    <a:pt x="41" y="105"/>
                  </a:lnTo>
                  <a:close/>
                </a:path>
              </a:pathLst>
            </a:custGeom>
            <a:solidFill>
              <a:srgbClr val="BC1E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49" name="Freeform 1052">
              <a:extLst>
                <a:ext uri="{FF2B5EF4-FFF2-40B4-BE49-F238E27FC236}">
                  <a16:creationId xmlns:a16="http://schemas.microsoft.com/office/drawing/2014/main" id="{755B4BD4-94DF-A97F-038C-497FA7CFBBC6}"/>
                </a:ext>
              </a:extLst>
            </p:cNvPr>
            <p:cNvSpPr>
              <a:spLocks/>
            </p:cNvSpPr>
            <p:nvPr/>
          </p:nvSpPr>
          <p:spPr bwMode="auto">
            <a:xfrm>
              <a:off x="4746" y="1093"/>
              <a:ext cx="467" cy="328"/>
            </a:xfrm>
            <a:custGeom>
              <a:avLst/>
              <a:gdLst>
                <a:gd name="T0" fmla="*/ 29 w 933"/>
                <a:gd name="T1" fmla="*/ 9 h 656"/>
                <a:gd name="T2" fmla="*/ 28 w 933"/>
                <a:gd name="T3" fmla="*/ 10 h 656"/>
                <a:gd name="T4" fmla="*/ 27 w 933"/>
                <a:gd name="T5" fmla="*/ 11 h 656"/>
                <a:gd name="T6" fmla="*/ 26 w 933"/>
                <a:gd name="T7" fmla="*/ 12 h 656"/>
                <a:gd name="T8" fmla="*/ 24 w 933"/>
                <a:gd name="T9" fmla="*/ 13 h 656"/>
                <a:gd name="T10" fmla="*/ 23 w 933"/>
                <a:gd name="T11" fmla="*/ 13 h 656"/>
                <a:gd name="T12" fmla="*/ 21 w 933"/>
                <a:gd name="T13" fmla="*/ 13 h 656"/>
                <a:gd name="T14" fmla="*/ 20 w 933"/>
                <a:gd name="T15" fmla="*/ 13 h 656"/>
                <a:gd name="T16" fmla="*/ 18 w 933"/>
                <a:gd name="T17" fmla="*/ 13 h 656"/>
                <a:gd name="T18" fmla="*/ 17 w 933"/>
                <a:gd name="T19" fmla="*/ 13 h 656"/>
                <a:gd name="T20" fmla="*/ 15 w 933"/>
                <a:gd name="T21" fmla="*/ 14 h 656"/>
                <a:gd name="T22" fmla="*/ 14 w 933"/>
                <a:gd name="T23" fmla="*/ 15 h 656"/>
                <a:gd name="T24" fmla="*/ 14 w 933"/>
                <a:gd name="T25" fmla="*/ 16 h 656"/>
                <a:gd name="T26" fmla="*/ 14 w 933"/>
                <a:gd name="T27" fmla="*/ 17 h 656"/>
                <a:gd name="T28" fmla="*/ 14 w 933"/>
                <a:gd name="T29" fmla="*/ 18 h 656"/>
                <a:gd name="T30" fmla="*/ 13 w 933"/>
                <a:gd name="T31" fmla="*/ 19 h 656"/>
                <a:gd name="T32" fmla="*/ 12 w 933"/>
                <a:gd name="T33" fmla="*/ 20 h 656"/>
                <a:gd name="T34" fmla="*/ 10 w 933"/>
                <a:gd name="T35" fmla="*/ 20 h 656"/>
                <a:gd name="T36" fmla="*/ 9 w 933"/>
                <a:gd name="T37" fmla="*/ 20 h 656"/>
                <a:gd name="T38" fmla="*/ 7 w 933"/>
                <a:gd name="T39" fmla="*/ 20 h 656"/>
                <a:gd name="T40" fmla="*/ 6 w 933"/>
                <a:gd name="T41" fmla="*/ 21 h 656"/>
                <a:gd name="T42" fmla="*/ 4 w 933"/>
                <a:gd name="T43" fmla="*/ 21 h 656"/>
                <a:gd name="T44" fmla="*/ 3 w 933"/>
                <a:gd name="T45" fmla="*/ 21 h 656"/>
                <a:gd name="T46" fmla="*/ 1 w 933"/>
                <a:gd name="T47" fmla="*/ 21 h 656"/>
                <a:gd name="T48" fmla="*/ 1 w 933"/>
                <a:gd name="T49" fmla="*/ 21 h 656"/>
                <a:gd name="T50" fmla="*/ 2 w 933"/>
                <a:gd name="T51" fmla="*/ 20 h 656"/>
                <a:gd name="T52" fmla="*/ 3 w 933"/>
                <a:gd name="T53" fmla="*/ 19 h 656"/>
                <a:gd name="T54" fmla="*/ 4 w 933"/>
                <a:gd name="T55" fmla="*/ 18 h 656"/>
                <a:gd name="T56" fmla="*/ 4 w 933"/>
                <a:gd name="T57" fmla="*/ 17 h 656"/>
                <a:gd name="T58" fmla="*/ 5 w 933"/>
                <a:gd name="T59" fmla="*/ 17 h 656"/>
                <a:gd name="T60" fmla="*/ 6 w 933"/>
                <a:gd name="T61" fmla="*/ 16 h 656"/>
                <a:gd name="T62" fmla="*/ 6 w 933"/>
                <a:gd name="T63" fmla="*/ 15 h 656"/>
                <a:gd name="T64" fmla="*/ 7 w 933"/>
                <a:gd name="T65" fmla="*/ 14 h 656"/>
                <a:gd name="T66" fmla="*/ 9 w 933"/>
                <a:gd name="T67" fmla="*/ 13 h 656"/>
                <a:gd name="T68" fmla="*/ 10 w 933"/>
                <a:gd name="T69" fmla="*/ 11 h 656"/>
                <a:gd name="T70" fmla="*/ 12 w 933"/>
                <a:gd name="T71" fmla="*/ 9 h 656"/>
                <a:gd name="T72" fmla="*/ 13 w 933"/>
                <a:gd name="T73" fmla="*/ 8 h 656"/>
                <a:gd name="T74" fmla="*/ 14 w 933"/>
                <a:gd name="T75" fmla="*/ 6 h 656"/>
                <a:gd name="T76" fmla="*/ 15 w 933"/>
                <a:gd name="T77" fmla="*/ 4 h 656"/>
                <a:gd name="T78" fmla="*/ 15 w 933"/>
                <a:gd name="T79" fmla="*/ 2 h 656"/>
                <a:gd name="T80" fmla="*/ 16 w 933"/>
                <a:gd name="T81" fmla="*/ 1 h 656"/>
                <a:gd name="T82" fmla="*/ 18 w 933"/>
                <a:gd name="T83" fmla="*/ 1 h 656"/>
                <a:gd name="T84" fmla="*/ 19 w 933"/>
                <a:gd name="T85" fmla="*/ 0 h 656"/>
                <a:gd name="T86" fmla="*/ 21 w 933"/>
                <a:gd name="T87" fmla="*/ 1 h 656"/>
                <a:gd name="T88" fmla="*/ 22 w 933"/>
                <a:gd name="T89" fmla="*/ 1 h 656"/>
                <a:gd name="T90" fmla="*/ 24 w 933"/>
                <a:gd name="T91" fmla="*/ 1 h 656"/>
                <a:gd name="T92" fmla="*/ 25 w 933"/>
                <a:gd name="T93" fmla="*/ 1 h 656"/>
                <a:gd name="T94" fmla="*/ 26 w 933"/>
                <a:gd name="T95" fmla="*/ 2 h 656"/>
                <a:gd name="T96" fmla="*/ 27 w 933"/>
                <a:gd name="T97" fmla="*/ 3 h 656"/>
                <a:gd name="T98" fmla="*/ 27 w 933"/>
                <a:gd name="T99" fmla="*/ 4 h 656"/>
                <a:gd name="T100" fmla="*/ 27 w 933"/>
                <a:gd name="T101" fmla="*/ 5 h 656"/>
                <a:gd name="T102" fmla="*/ 26 w 933"/>
                <a:gd name="T103" fmla="*/ 6 h 656"/>
                <a:gd name="T104" fmla="*/ 27 w 933"/>
                <a:gd name="T105" fmla="*/ 6 h 656"/>
                <a:gd name="T106" fmla="*/ 27 w 933"/>
                <a:gd name="T107" fmla="*/ 7 h 656"/>
                <a:gd name="T108" fmla="*/ 28 w 933"/>
                <a:gd name="T109" fmla="*/ 7 h 656"/>
                <a:gd name="T110" fmla="*/ 29 w 933"/>
                <a:gd name="T111" fmla="*/ 8 h 656"/>
                <a:gd name="T112" fmla="*/ 29 w 933"/>
                <a:gd name="T113" fmla="*/ 8 h 656"/>
                <a:gd name="T114" fmla="*/ 30 w 933"/>
                <a:gd name="T115" fmla="*/ 8 h 6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933" h="656">
                  <a:moveTo>
                    <a:pt x="932" y="261"/>
                  </a:moveTo>
                  <a:lnTo>
                    <a:pt x="923" y="276"/>
                  </a:lnTo>
                  <a:lnTo>
                    <a:pt x="909" y="295"/>
                  </a:lnTo>
                  <a:lnTo>
                    <a:pt x="889" y="313"/>
                  </a:lnTo>
                  <a:lnTo>
                    <a:pt x="867" y="331"/>
                  </a:lnTo>
                  <a:lnTo>
                    <a:pt x="845" y="348"/>
                  </a:lnTo>
                  <a:lnTo>
                    <a:pt x="822" y="364"/>
                  </a:lnTo>
                  <a:lnTo>
                    <a:pt x="802" y="375"/>
                  </a:lnTo>
                  <a:lnTo>
                    <a:pt x="785" y="383"/>
                  </a:lnTo>
                  <a:lnTo>
                    <a:pt x="763" y="391"/>
                  </a:lnTo>
                  <a:lnTo>
                    <a:pt x="740" y="397"/>
                  </a:lnTo>
                  <a:lnTo>
                    <a:pt x="716" y="401"/>
                  </a:lnTo>
                  <a:lnTo>
                    <a:pt x="692" y="403"/>
                  </a:lnTo>
                  <a:lnTo>
                    <a:pt x="667" y="404"/>
                  </a:lnTo>
                  <a:lnTo>
                    <a:pt x="642" y="404"/>
                  </a:lnTo>
                  <a:lnTo>
                    <a:pt x="617" y="404"/>
                  </a:lnTo>
                  <a:lnTo>
                    <a:pt x="592" y="405"/>
                  </a:lnTo>
                  <a:lnTo>
                    <a:pt x="567" y="406"/>
                  </a:lnTo>
                  <a:lnTo>
                    <a:pt x="544" y="409"/>
                  </a:lnTo>
                  <a:lnTo>
                    <a:pt x="521" y="413"/>
                  </a:lnTo>
                  <a:lnTo>
                    <a:pt x="499" y="419"/>
                  </a:lnTo>
                  <a:lnTo>
                    <a:pt x="480" y="428"/>
                  </a:lnTo>
                  <a:lnTo>
                    <a:pt x="461" y="440"/>
                  </a:lnTo>
                  <a:lnTo>
                    <a:pt x="444" y="455"/>
                  </a:lnTo>
                  <a:lnTo>
                    <a:pt x="429" y="474"/>
                  </a:lnTo>
                  <a:lnTo>
                    <a:pt x="424" y="490"/>
                  </a:lnTo>
                  <a:lnTo>
                    <a:pt x="424" y="509"/>
                  </a:lnTo>
                  <a:lnTo>
                    <a:pt x="427" y="530"/>
                  </a:lnTo>
                  <a:lnTo>
                    <a:pt x="430" y="550"/>
                  </a:lnTo>
                  <a:lnTo>
                    <a:pt x="430" y="571"/>
                  </a:lnTo>
                  <a:lnTo>
                    <a:pt x="427" y="589"/>
                  </a:lnTo>
                  <a:lnTo>
                    <a:pt x="415" y="604"/>
                  </a:lnTo>
                  <a:lnTo>
                    <a:pt x="393" y="616"/>
                  </a:lnTo>
                  <a:lnTo>
                    <a:pt x="368" y="622"/>
                  </a:lnTo>
                  <a:lnTo>
                    <a:pt x="344" y="626"/>
                  </a:lnTo>
                  <a:lnTo>
                    <a:pt x="319" y="630"/>
                  </a:lnTo>
                  <a:lnTo>
                    <a:pt x="294" y="633"/>
                  </a:lnTo>
                  <a:lnTo>
                    <a:pt x="270" y="635"/>
                  </a:lnTo>
                  <a:lnTo>
                    <a:pt x="245" y="638"/>
                  </a:lnTo>
                  <a:lnTo>
                    <a:pt x="221" y="639"/>
                  </a:lnTo>
                  <a:lnTo>
                    <a:pt x="197" y="641"/>
                  </a:lnTo>
                  <a:lnTo>
                    <a:pt x="172" y="642"/>
                  </a:lnTo>
                  <a:lnTo>
                    <a:pt x="147" y="643"/>
                  </a:lnTo>
                  <a:lnTo>
                    <a:pt x="123" y="645"/>
                  </a:lnTo>
                  <a:lnTo>
                    <a:pt x="99" y="647"/>
                  </a:lnTo>
                  <a:lnTo>
                    <a:pt x="74" y="648"/>
                  </a:lnTo>
                  <a:lnTo>
                    <a:pt x="49" y="650"/>
                  </a:lnTo>
                  <a:lnTo>
                    <a:pt x="25" y="653"/>
                  </a:lnTo>
                  <a:lnTo>
                    <a:pt x="0" y="656"/>
                  </a:lnTo>
                  <a:lnTo>
                    <a:pt x="15" y="642"/>
                  </a:lnTo>
                  <a:lnTo>
                    <a:pt x="29" y="628"/>
                  </a:lnTo>
                  <a:lnTo>
                    <a:pt x="42" y="614"/>
                  </a:lnTo>
                  <a:lnTo>
                    <a:pt x="55" y="599"/>
                  </a:lnTo>
                  <a:lnTo>
                    <a:pt x="69" y="585"/>
                  </a:lnTo>
                  <a:lnTo>
                    <a:pt x="83" y="570"/>
                  </a:lnTo>
                  <a:lnTo>
                    <a:pt x="98" y="556"/>
                  </a:lnTo>
                  <a:lnTo>
                    <a:pt x="114" y="542"/>
                  </a:lnTo>
                  <a:lnTo>
                    <a:pt x="124" y="533"/>
                  </a:lnTo>
                  <a:lnTo>
                    <a:pt x="134" y="524"/>
                  </a:lnTo>
                  <a:lnTo>
                    <a:pt x="144" y="513"/>
                  </a:lnTo>
                  <a:lnTo>
                    <a:pt x="153" y="503"/>
                  </a:lnTo>
                  <a:lnTo>
                    <a:pt x="162" y="493"/>
                  </a:lnTo>
                  <a:lnTo>
                    <a:pt x="173" y="481"/>
                  </a:lnTo>
                  <a:lnTo>
                    <a:pt x="182" y="471"/>
                  </a:lnTo>
                  <a:lnTo>
                    <a:pt x="192" y="461"/>
                  </a:lnTo>
                  <a:lnTo>
                    <a:pt x="215" y="435"/>
                  </a:lnTo>
                  <a:lnTo>
                    <a:pt x="239" y="410"/>
                  </a:lnTo>
                  <a:lnTo>
                    <a:pt x="263" y="385"/>
                  </a:lnTo>
                  <a:lnTo>
                    <a:pt x="286" y="358"/>
                  </a:lnTo>
                  <a:lnTo>
                    <a:pt x="310" y="333"/>
                  </a:lnTo>
                  <a:lnTo>
                    <a:pt x="333" y="306"/>
                  </a:lnTo>
                  <a:lnTo>
                    <a:pt x="356" y="280"/>
                  </a:lnTo>
                  <a:lnTo>
                    <a:pt x="378" y="253"/>
                  </a:lnTo>
                  <a:lnTo>
                    <a:pt x="398" y="226"/>
                  </a:lnTo>
                  <a:lnTo>
                    <a:pt x="417" y="198"/>
                  </a:lnTo>
                  <a:lnTo>
                    <a:pt x="435" y="169"/>
                  </a:lnTo>
                  <a:lnTo>
                    <a:pt x="450" y="140"/>
                  </a:lnTo>
                  <a:lnTo>
                    <a:pt x="462" y="108"/>
                  </a:lnTo>
                  <a:lnTo>
                    <a:pt x="473" y="76"/>
                  </a:lnTo>
                  <a:lnTo>
                    <a:pt x="480" y="44"/>
                  </a:lnTo>
                  <a:lnTo>
                    <a:pt x="484" y="10"/>
                  </a:lnTo>
                  <a:lnTo>
                    <a:pt x="507" y="7"/>
                  </a:lnTo>
                  <a:lnTo>
                    <a:pt x="529" y="5"/>
                  </a:lnTo>
                  <a:lnTo>
                    <a:pt x="554" y="3"/>
                  </a:lnTo>
                  <a:lnTo>
                    <a:pt x="577" y="1"/>
                  </a:lnTo>
                  <a:lnTo>
                    <a:pt x="600" y="0"/>
                  </a:lnTo>
                  <a:lnTo>
                    <a:pt x="624" y="0"/>
                  </a:lnTo>
                  <a:lnTo>
                    <a:pt x="647" y="1"/>
                  </a:lnTo>
                  <a:lnTo>
                    <a:pt x="671" y="3"/>
                  </a:lnTo>
                  <a:lnTo>
                    <a:pt x="694" y="6"/>
                  </a:lnTo>
                  <a:lnTo>
                    <a:pt x="716" y="11"/>
                  </a:lnTo>
                  <a:lnTo>
                    <a:pt x="739" y="16"/>
                  </a:lnTo>
                  <a:lnTo>
                    <a:pt x="761" y="23"/>
                  </a:lnTo>
                  <a:lnTo>
                    <a:pt x="782" y="31"/>
                  </a:lnTo>
                  <a:lnTo>
                    <a:pt x="803" y="43"/>
                  </a:lnTo>
                  <a:lnTo>
                    <a:pt x="822" y="54"/>
                  </a:lnTo>
                  <a:lnTo>
                    <a:pt x="841" y="69"/>
                  </a:lnTo>
                  <a:lnTo>
                    <a:pt x="849" y="82"/>
                  </a:lnTo>
                  <a:lnTo>
                    <a:pt x="851" y="95"/>
                  </a:lnTo>
                  <a:lnTo>
                    <a:pt x="849" y="108"/>
                  </a:lnTo>
                  <a:lnTo>
                    <a:pt x="844" y="122"/>
                  </a:lnTo>
                  <a:lnTo>
                    <a:pt x="837" y="137"/>
                  </a:lnTo>
                  <a:lnTo>
                    <a:pt x="832" y="152"/>
                  </a:lnTo>
                  <a:lnTo>
                    <a:pt x="827" y="168"/>
                  </a:lnTo>
                  <a:lnTo>
                    <a:pt x="827" y="183"/>
                  </a:lnTo>
                  <a:lnTo>
                    <a:pt x="833" y="191"/>
                  </a:lnTo>
                  <a:lnTo>
                    <a:pt x="841" y="198"/>
                  </a:lnTo>
                  <a:lnTo>
                    <a:pt x="850" y="204"/>
                  </a:lnTo>
                  <a:lnTo>
                    <a:pt x="858" y="210"/>
                  </a:lnTo>
                  <a:lnTo>
                    <a:pt x="871" y="217"/>
                  </a:lnTo>
                  <a:lnTo>
                    <a:pt x="885" y="222"/>
                  </a:lnTo>
                  <a:lnTo>
                    <a:pt x="898" y="228"/>
                  </a:lnTo>
                  <a:lnTo>
                    <a:pt x="911" y="234"/>
                  </a:lnTo>
                  <a:lnTo>
                    <a:pt x="922" y="241"/>
                  </a:lnTo>
                  <a:lnTo>
                    <a:pt x="928" y="247"/>
                  </a:lnTo>
                  <a:lnTo>
                    <a:pt x="933" y="253"/>
                  </a:lnTo>
                  <a:lnTo>
                    <a:pt x="932" y="261"/>
                  </a:lnTo>
                  <a:close/>
                </a:path>
              </a:pathLst>
            </a:custGeom>
            <a:solidFill>
              <a:srgbClr val="001E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50" name="Freeform 1053">
              <a:extLst>
                <a:ext uri="{FF2B5EF4-FFF2-40B4-BE49-F238E27FC236}">
                  <a16:creationId xmlns:a16="http://schemas.microsoft.com/office/drawing/2014/main" id="{92270C9B-8404-7950-BB24-8AB0F67EB061}"/>
                </a:ext>
              </a:extLst>
            </p:cNvPr>
            <p:cNvSpPr>
              <a:spLocks/>
            </p:cNvSpPr>
            <p:nvPr/>
          </p:nvSpPr>
          <p:spPr bwMode="auto">
            <a:xfrm>
              <a:off x="5170" y="1232"/>
              <a:ext cx="75" cy="50"/>
            </a:xfrm>
            <a:custGeom>
              <a:avLst/>
              <a:gdLst>
                <a:gd name="T0" fmla="*/ 5 w 150"/>
                <a:gd name="T1" fmla="*/ 2 h 100"/>
                <a:gd name="T2" fmla="*/ 5 w 150"/>
                <a:gd name="T3" fmla="*/ 2 h 100"/>
                <a:gd name="T4" fmla="*/ 4 w 150"/>
                <a:gd name="T5" fmla="*/ 2 h 100"/>
                <a:gd name="T6" fmla="*/ 4 w 150"/>
                <a:gd name="T7" fmla="*/ 3 h 100"/>
                <a:gd name="T8" fmla="*/ 3 w 150"/>
                <a:gd name="T9" fmla="*/ 3 h 100"/>
                <a:gd name="T10" fmla="*/ 2 w 150"/>
                <a:gd name="T11" fmla="*/ 3 h 100"/>
                <a:gd name="T12" fmla="*/ 2 w 150"/>
                <a:gd name="T13" fmla="*/ 3 h 100"/>
                <a:gd name="T14" fmla="*/ 1 w 150"/>
                <a:gd name="T15" fmla="*/ 3 h 100"/>
                <a:gd name="T16" fmla="*/ 0 w 150"/>
                <a:gd name="T17" fmla="*/ 4 h 100"/>
                <a:gd name="T18" fmla="*/ 1 w 150"/>
                <a:gd name="T19" fmla="*/ 3 h 100"/>
                <a:gd name="T20" fmla="*/ 1 w 150"/>
                <a:gd name="T21" fmla="*/ 3 h 100"/>
                <a:gd name="T22" fmla="*/ 2 w 150"/>
                <a:gd name="T23" fmla="*/ 2 h 100"/>
                <a:gd name="T24" fmla="*/ 2 w 150"/>
                <a:gd name="T25" fmla="*/ 2 h 100"/>
                <a:gd name="T26" fmla="*/ 3 w 150"/>
                <a:gd name="T27" fmla="*/ 1 h 100"/>
                <a:gd name="T28" fmla="*/ 3 w 150"/>
                <a:gd name="T29" fmla="*/ 1 h 100"/>
                <a:gd name="T30" fmla="*/ 4 w 150"/>
                <a:gd name="T31" fmla="*/ 1 h 100"/>
                <a:gd name="T32" fmla="*/ 4 w 150"/>
                <a:gd name="T33" fmla="*/ 0 h 100"/>
                <a:gd name="T34" fmla="*/ 5 w 150"/>
                <a:gd name="T35" fmla="*/ 1 h 100"/>
                <a:gd name="T36" fmla="*/ 5 w 150"/>
                <a:gd name="T37" fmla="*/ 1 h 100"/>
                <a:gd name="T38" fmla="*/ 5 w 150"/>
                <a:gd name="T39" fmla="*/ 1 h 100"/>
                <a:gd name="T40" fmla="*/ 5 w 150"/>
                <a:gd name="T41" fmla="*/ 2 h 1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50" h="100">
                  <a:moveTo>
                    <a:pt x="146" y="40"/>
                  </a:moveTo>
                  <a:lnTo>
                    <a:pt x="131" y="53"/>
                  </a:lnTo>
                  <a:lnTo>
                    <a:pt x="115" y="63"/>
                  </a:lnTo>
                  <a:lnTo>
                    <a:pt x="97" y="72"/>
                  </a:lnTo>
                  <a:lnTo>
                    <a:pt x="78" y="80"/>
                  </a:lnTo>
                  <a:lnTo>
                    <a:pt x="59" y="86"/>
                  </a:lnTo>
                  <a:lnTo>
                    <a:pt x="39" y="92"/>
                  </a:lnTo>
                  <a:lnTo>
                    <a:pt x="19" y="96"/>
                  </a:lnTo>
                  <a:lnTo>
                    <a:pt x="0" y="100"/>
                  </a:lnTo>
                  <a:lnTo>
                    <a:pt x="14" y="86"/>
                  </a:lnTo>
                  <a:lnTo>
                    <a:pt x="29" y="72"/>
                  </a:lnTo>
                  <a:lnTo>
                    <a:pt x="44" y="57"/>
                  </a:lnTo>
                  <a:lnTo>
                    <a:pt x="59" y="45"/>
                  </a:lnTo>
                  <a:lnTo>
                    <a:pt x="74" y="31"/>
                  </a:lnTo>
                  <a:lnTo>
                    <a:pt x="90" y="19"/>
                  </a:lnTo>
                  <a:lnTo>
                    <a:pt x="107" y="9"/>
                  </a:lnTo>
                  <a:lnTo>
                    <a:pt x="123" y="0"/>
                  </a:lnTo>
                  <a:lnTo>
                    <a:pt x="136" y="1"/>
                  </a:lnTo>
                  <a:lnTo>
                    <a:pt x="145" y="12"/>
                  </a:lnTo>
                  <a:lnTo>
                    <a:pt x="150" y="28"/>
                  </a:lnTo>
                  <a:lnTo>
                    <a:pt x="146" y="40"/>
                  </a:lnTo>
                  <a:close/>
                </a:path>
              </a:pathLst>
            </a:custGeom>
            <a:solidFill>
              <a:srgbClr val="166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51" name="Freeform 1054">
              <a:extLst>
                <a:ext uri="{FF2B5EF4-FFF2-40B4-BE49-F238E27FC236}">
                  <a16:creationId xmlns:a16="http://schemas.microsoft.com/office/drawing/2014/main" id="{20428DD8-17C6-A7AD-B617-C9D176F1F294}"/>
                </a:ext>
              </a:extLst>
            </p:cNvPr>
            <p:cNvSpPr>
              <a:spLocks/>
            </p:cNvSpPr>
            <p:nvPr/>
          </p:nvSpPr>
          <p:spPr bwMode="auto">
            <a:xfrm>
              <a:off x="4990" y="990"/>
              <a:ext cx="308" cy="219"/>
            </a:xfrm>
            <a:custGeom>
              <a:avLst/>
              <a:gdLst>
                <a:gd name="T0" fmla="*/ 20 w 616"/>
                <a:gd name="T1" fmla="*/ 10 h 439"/>
                <a:gd name="T2" fmla="*/ 19 w 616"/>
                <a:gd name="T3" fmla="*/ 11 h 439"/>
                <a:gd name="T4" fmla="*/ 18 w 616"/>
                <a:gd name="T5" fmla="*/ 12 h 439"/>
                <a:gd name="T6" fmla="*/ 16 w 616"/>
                <a:gd name="T7" fmla="*/ 13 h 439"/>
                <a:gd name="T8" fmla="*/ 15 w 616"/>
                <a:gd name="T9" fmla="*/ 13 h 439"/>
                <a:gd name="T10" fmla="*/ 14 w 616"/>
                <a:gd name="T11" fmla="*/ 13 h 439"/>
                <a:gd name="T12" fmla="*/ 13 w 616"/>
                <a:gd name="T13" fmla="*/ 12 h 439"/>
                <a:gd name="T14" fmla="*/ 12 w 616"/>
                <a:gd name="T15" fmla="*/ 12 h 439"/>
                <a:gd name="T16" fmla="*/ 12 w 616"/>
                <a:gd name="T17" fmla="*/ 11 h 439"/>
                <a:gd name="T18" fmla="*/ 12 w 616"/>
                <a:gd name="T19" fmla="*/ 10 h 439"/>
                <a:gd name="T20" fmla="*/ 12 w 616"/>
                <a:gd name="T21" fmla="*/ 9 h 439"/>
                <a:gd name="T22" fmla="*/ 12 w 616"/>
                <a:gd name="T23" fmla="*/ 8 h 439"/>
                <a:gd name="T24" fmla="*/ 11 w 616"/>
                <a:gd name="T25" fmla="*/ 7 h 439"/>
                <a:gd name="T26" fmla="*/ 10 w 616"/>
                <a:gd name="T27" fmla="*/ 6 h 439"/>
                <a:gd name="T28" fmla="*/ 8 w 616"/>
                <a:gd name="T29" fmla="*/ 6 h 439"/>
                <a:gd name="T30" fmla="*/ 7 w 616"/>
                <a:gd name="T31" fmla="*/ 6 h 439"/>
                <a:gd name="T32" fmla="*/ 6 w 616"/>
                <a:gd name="T33" fmla="*/ 6 h 439"/>
                <a:gd name="T34" fmla="*/ 4 w 616"/>
                <a:gd name="T35" fmla="*/ 5 h 439"/>
                <a:gd name="T36" fmla="*/ 3 w 616"/>
                <a:gd name="T37" fmla="*/ 5 h 439"/>
                <a:gd name="T38" fmla="*/ 1 w 616"/>
                <a:gd name="T39" fmla="*/ 5 h 439"/>
                <a:gd name="T40" fmla="*/ 0 w 616"/>
                <a:gd name="T41" fmla="*/ 5 h 439"/>
                <a:gd name="T42" fmla="*/ 1 w 616"/>
                <a:gd name="T43" fmla="*/ 3 h 439"/>
                <a:gd name="T44" fmla="*/ 1 w 616"/>
                <a:gd name="T45" fmla="*/ 2 h 439"/>
                <a:gd name="T46" fmla="*/ 2 w 616"/>
                <a:gd name="T47" fmla="*/ 1 h 439"/>
                <a:gd name="T48" fmla="*/ 3 w 616"/>
                <a:gd name="T49" fmla="*/ 1 h 439"/>
                <a:gd name="T50" fmla="*/ 4 w 616"/>
                <a:gd name="T51" fmla="*/ 0 h 439"/>
                <a:gd name="T52" fmla="*/ 5 w 616"/>
                <a:gd name="T53" fmla="*/ 0 h 439"/>
                <a:gd name="T54" fmla="*/ 6 w 616"/>
                <a:gd name="T55" fmla="*/ 0 h 439"/>
                <a:gd name="T56" fmla="*/ 7 w 616"/>
                <a:gd name="T57" fmla="*/ 0 h 439"/>
                <a:gd name="T58" fmla="*/ 8 w 616"/>
                <a:gd name="T59" fmla="*/ 0 h 439"/>
                <a:gd name="T60" fmla="*/ 9 w 616"/>
                <a:gd name="T61" fmla="*/ 0 h 439"/>
                <a:gd name="T62" fmla="*/ 10 w 616"/>
                <a:gd name="T63" fmla="*/ 0 h 439"/>
                <a:gd name="T64" fmla="*/ 11 w 616"/>
                <a:gd name="T65" fmla="*/ 0 h 439"/>
                <a:gd name="T66" fmla="*/ 12 w 616"/>
                <a:gd name="T67" fmla="*/ 0 h 439"/>
                <a:gd name="T68" fmla="*/ 13 w 616"/>
                <a:gd name="T69" fmla="*/ 0 h 439"/>
                <a:gd name="T70" fmla="*/ 15 w 616"/>
                <a:gd name="T71" fmla="*/ 0 h 439"/>
                <a:gd name="T72" fmla="*/ 16 w 616"/>
                <a:gd name="T73" fmla="*/ 0 h 439"/>
                <a:gd name="T74" fmla="*/ 17 w 616"/>
                <a:gd name="T75" fmla="*/ 1 h 439"/>
                <a:gd name="T76" fmla="*/ 18 w 616"/>
                <a:gd name="T77" fmla="*/ 2 h 439"/>
                <a:gd name="T78" fmla="*/ 19 w 616"/>
                <a:gd name="T79" fmla="*/ 4 h 439"/>
                <a:gd name="T80" fmla="*/ 19 w 616"/>
                <a:gd name="T81" fmla="*/ 6 h 439"/>
                <a:gd name="T82" fmla="*/ 20 w 616"/>
                <a:gd name="T83" fmla="*/ 8 h 4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616" h="439">
                  <a:moveTo>
                    <a:pt x="616" y="302"/>
                  </a:moveTo>
                  <a:lnTo>
                    <a:pt x="614" y="326"/>
                  </a:lnTo>
                  <a:lnTo>
                    <a:pt x="606" y="350"/>
                  </a:lnTo>
                  <a:lnTo>
                    <a:pt x="592" y="373"/>
                  </a:lnTo>
                  <a:lnTo>
                    <a:pt x="573" y="394"/>
                  </a:lnTo>
                  <a:lnTo>
                    <a:pt x="552" y="412"/>
                  </a:lnTo>
                  <a:lnTo>
                    <a:pt x="529" y="426"/>
                  </a:lnTo>
                  <a:lnTo>
                    <a:pt x="506" y="435"/>
                  </a:lnTo>
                  <a:lnTo>
                    <a:pt x="483" y="439"/>
                  </a:lnTo>
                  <a:lnTo>
                    <a:pt x="468" y="436"/>
                  </a:lnTo>
                  <a:lnTo>
                    <a:pt x="452" y="433"/>
                  </a:lnTo>
                  <a:lnTo>
                    <a:pt x="435" y="428"/>
                  </a:lnTo>
                  <a:lnTo>
                    <a:pt x="418" y="423"/>
                  </a:lnTo>
                  <a:lnTo>
                    <a:pt x="400" y="415"/>
                  </a:lnTo>
                  <a:lnTo>
                    <a:pt x="385" y="405"/>
                  </a:lnTo>
                  <a:lnTo>
                    <a:pt x="374" y="394"/>
                  </a:lnTo>
                  <a:lnTo>
                    <a:pt x="364" y="380"/>
                  </a:lnTo>
                  <a:lnTo>
                    <a:pt x="363" y="365"/>
                  </a:lnTo>
                  <a:lnTo>
                    <a:pt x="366" y="349"/>
                  </a:lnTo>
                  <a:lnTo>
                    <a:pt x="373" y="332"/>
                  </a:lnTo>
                  <a:lnTo>
                    <a:pt x="378" y="314"/>
                  </a:lnTo>
                  <a:lnTo>
                    <a:pt x="382" y="297"/>
                  </a:lnTo>
                  <a:lnTo>
                    <a:pt x="382" y="281"/>
                  </a:lnTo>
                  <a:lnTo>
                    <a:pt x="376" y="265"/>
                  </a:lnTo>
                  <a:lnTo>
                    <a:pt x="360" y="252"/>
                  </a:lnTo>
                  <a:lnTo>
                    <a:pt x="340" y="241"/>
                  </a:lnTo>
                  <a:lnTo>
                    <a:pt x="319" y="232"/>
                  </a:lnTo>
                  <a:lnTo>
                    <a:pt x="299" y="222"/>
                  </a:lnTo>
                  <a:lnTo>
                    <a:pt x="277" y="216"/>
                  </a:lnTo>
                  <a:lnTo>
                    <a:pt x="255" y="209"/>
                  </a:lnTo>
                  <a:lnTo>
                    <a:pt x="233" y="204"/>
                  </a:lnTo>
                  <a:lnTo>
                    <a:pt x="210" y="199"/>
                  </a:lnTo>
                  <a:lnTo>
                    <a:pt x="187" y="196"/>
                  </a:lnTo>
                  <a:lnTo>
                    <a:pt x="164" y="194"/>
                  </a:lnTo>
                  <a:lnTo>
                    <a:pt x="141" y="193"/>
                  </a:lnTo>
                  <a:lnTo>
                    <a:pt x="116" y="191"/>
                  </a:lnTo>
                  <a:lnTo>
                    <a:pt x="93" y="191"/>
                  </a:lnTo>
                  <a:lnTo>
                    <a:pt x="70" y="191"/>
                  </a:lnTo>
                  <a:lnTo>
                    <a:pt x="46" y="191"/>
                  </a:lnTo>
                  <a:lnTo>
                    <a:pt x="23" y="191"/>
                  </a:lnTo>
                  <a:lnTo>
                    <a:pt x="0" y="193"/>
                  </a:lnTo>
                  <a:lnTo>
                    <a:pt x="0" y="160"/>
                  </a:lnTo>
                  <a:lnTo>
                    <a:pt x="0" y="128"/>
                  </a:lnTo>
                  <a:lnTo>
                    <a:pt x="3" y="100"/>
                  </a:lnTo>
                  <a:lnTo>
                    <a:pt x="14" y="83"/>
                  </a:lnTo>
                  <a:lnTo>
                    <a:pt x="26" y="74"/>
                  </a:lnTo>
                  <a:lnTo>
                    <a:pt x="40" y="66"/>
                  </a:lnTo>
                  <a:lnTo>
                    <a:pt x="54" y="58"/>
                  </a:lnTo>
                  <a:lnTo>
                    <a:pt x="68" y="50"/>
                  </a:lnTo>
                  <a:lnTo>
                    <a:pt x="83" y="44"/>
                  </a:lnTo>
                  <a:lnTo>
                    <a:pt x="97" y="37"/>
                  </a:lnTo>
                  <a:lnTo>
                    <a:pt x="112" y="31"/>
                  </a:lnTo>
                  <a:lnTo>
                    <a:pt x="128" y="26"/>
                  </a:lnTo>
                  <a:lnTo>
                    <a:pt x="143" y="21"/>
                  </a:lnTo>
                  <a:lnTo>
                    <a:pt x="158" y="18"/>
                  </a:lnTo>
                  <a:lnTo>
                    <a:pt x="174" y="13"/>
                  </a:lnTo>
                  <a:lnTo>
                    <a:pt x="190" y="11"/>
                  </a:lnTo>
                  <a:lnTo>
                    <a:pt x="206" y="7"/>
                  </a:lnTo>
                  <a:lnTo>
                    <a:pt x="223" y="5"/>
                  </a:lnTo>
                  <a:lnTo>
                    <a:pt x="239" y="4"/>
                  </a:lnTo>
                  <a:lnTo>
                    <a:pt x="255" y="3"/>
                  </a:lnTo>
                  <a:lnTo>
                    <a:pt x="272" y="2"/>
                  </a:lnTo>
                  <a:lnTo>
                    <a:pt x="289" y="2"/>
                  </a:lnTo>
                  <a:lnTo>
                    <a:pt x="308" y="0"/>
                  </a:lnTo>
                  <a:lnTo>
                    <a:pt x="326" y="0"/>
                  </a:lnTo>
                  <a:lnTo>
                    <a:pt x="344" y="0"/>
                  </a:lnTo>
                  <a:lnTo>
                    <a:pt x="362" y="0"/>
                  </a:lnTo>
                  <a:lnTo>
                    <a:pt x="379" y="2"/>
                  </a:lnTo>
                  <a:lnTo>
                    <a:pt x="398" y="3"/>
                  </a:lnTo>
                  <a:lnTo>
                    <a:pt x="415" y="5"/>
                  </a:lnTo>
                  <a:lnTo>
                    <a:pt x="433" y="8"/>
                  </a:lnTo>
                  <a:lnTo>
                    <a:pt x="450" y="12"/>
                  </a:lnTo>
                  <a:lnTo>
                    <a:pt x="467" y="18"/>
                  </a:lnTo>
                  <a:lnTo>
                    <a:pt x="483" y="23"/>
                  </a:lnTo>
                  <a:lnTo>
                    <a:pt x="499" y="30"/>
                  </a:lnTo>
                  <a:lnTo>
                    <a:pt x="514" y="38"/>
                  </a:lnTo>
                  <a:lnTo>
                    <a:pt x="529" y="48"/>
                  </a:lnTo>
                  <a:lnTo>
                    <a:pt x="554" y="71"/>
                  </a:lnTo>
                  <a:lnTo>
                    <a:pt x="573" y="98"/>
                  </a:lnTo>
                  <a:lnTo>
                    <a:pt x="587" y="129"/>
                  </a:lnTo>
                  <a:lnTo>
                    <a:pt x="599" y="163"/>
                  </a:lnTo>
                  <a:lnTo>
                    <a:pt x="606" y="198"/>
                  </a:lnTo>
                  <a:lnTo>
                    <a:pt x="610" y="233"/>
                  </a:lnTo>
                  <a:lnTo>
                    <a:pt x="614" y="268"/>
                  </a:lnTo>
                  <a:lnTo>
                    <a:pt x="616" y="302"/>
                  </a:lnTo>
                  <a:close/>
                </a:path>
              </a:pathLst>
            </a:custGeom>
            <a:solidFill>
              <a:srgbClr val="007A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52" name="Freeform 1055">
              <a:extLst>
                <a:ext uri="{FF2B5EF4-FFF2-40B4-BE49-F238E27FC236}">
                  <a16:creationId xmlns:a16="http://schemas.microsoft.com/office/drawing/2014/main" id="{BCF8DDA3-531B-2535-8A7A-E0C2AF660C2A}"/>
                </a:ext>
              </a:extLst>
            </p:cNvPr>
            <p:cNvSpPr>
              <a:spLocks/>
            </p:cNvSpPr>
            <p:nvPr/>
          </p:nvSpPr>
          <p:spPr bwMode="auto">
            <a:xfrm>
              <a:off x="4409" y="1450"/>
              <a:ext cx="217" cy="152"/>
            </a:xfrm>
            <a:custGeom>
              <a:avLst/>
              <a:gdLst>
                <a:gd name="T0" fmla="*/ 14 w 434"/>
                <a:gd name="T1" fmla="*/ 6 h 304"/>
                <a:gd name="T2" fmla="*/ 14 w 434"/>
                <a:gd name="T3" fmla="*/ 6 h 304"/>
                <a:gd name="T4" fmla="*/ 13 w 434"/>
                <a:gd name="T5" fmla="*/ 5 h 304"/>
                <a:gd name="T6" fmla="*/ 12 w 434"/>
                <a:gd name="T7" fmla="*/ 4 h 304"/>
                <a:gd name="T8" fmla="*/ 12 w 434"/>
                <a:gd name="T9" fmla="*/ 4 h 304"/>
                <a:gd name="T10" fmla="*/ 12 w 434"/>
                <a:gd name="T11" fmla="*/ 3 h 304"/>
                <a:gd name="T12" fmla="*/ 12 w 434"/>
                <a:gd name="T13" fmla="*/ 3 h 304"/>
                <a:gd name="T14" fmla="*/ 12 w 434"/>
                <a:gd name="T15" fmla="*/ 3 h 304"/>
                <a:gd name="T16" fmla="*/ 12 w 434"/>
                <a:gd name="T17" fmla="*/ 2 h 304"/>
                <a:gd name="T18" fmla="*/ 11 w 434"/>
                <a:gd name="T19" fmla="*/ 1 h 304"/>
                <a:gd name="T20" fmla="*/ 9 w 434"/>
                <a:gd name="T21" fmla="*/ 1 h 304"/>
                <a:gd name="T22" fmla="*/ 8 w 434"/>
                <a:gd name="T23" fmla="*/ 0 h 304"/>
                <a:gd name="T24" fmla="*/ 7 w 434"/>
                <a:gd name="T25" fmla="*/ 1 h 304"/>
                <a:gd name="T26" fmla="*/ 5 w 434"/>
                <a:gd name="T27" fmla="*/ 1 h 304"/>
                <a:gd name="T28" fmla="*/ 4 w 434"/>
                <a:gd name="T29" fmla="*/ 1 h 304"/>
                <a:gd name="T30" fmla="*/ 3 w 434"/>
                <a:gd name="T31" fmla="*/ 2 h 304"/>
                <a:gd name="T32" fmla="*/ 2 w 434"/>
                <a:gd name="T33" fmla="*/ 2 h 304"/>
                <a:gd name="T34" fmla="*/ 1 w 434"/>
                <a:gd name="T35" fmla="*/ 4 h 304"/>
                <a:gd name="T36" fmla="*/ 2 w 434"/>
                <a:gd name="T37" fmla="*/ 4 h 304"/>
                <a:gd name="T38" fmla="*/ 2 w 434"/>
                <a:gd name="T39" fmla="*/ 5 h 304"/>
                <a:gd name="T40" fmla="*/ 2 w 434"/>
                <a:gd name="T41" fmla="*/ 5 h 304"/>
                <a:gd name="T42" fmla="*/ 3 w 434"/>
                <a:gd name="T43" fmla="*/ 5 h 304"/>
                <a:gd name="T44" fmla="*/ 3 w 434"/>
                <a:gd name="T45" fmla="*/ 5 h 304"/>
                <a:gd name="T46" fmla="*/ 2 w 434"/>
                <a:gd name="T47" fmla="*/ 6 h 304"/>
                <a:gd name="T48" fmla="*/ 1 w 434"/>
                <a:gd name="T49" fmla="*/ 6 h 304"/>
                <a:gd name="T50" fmla="*/ 1 w 434"/>
                <a:gd name="T51" fmla="*/ 7 h 304"/>
                <a:gd name="T52" fmla="*/ 0 w 434"/>
                <a:gd name="T53" fmla="*/ 7 h 304"/>
                <a:gd name="T54" fmla="*/ 1 w 434"/>
                <a:gd name="T55" fmla="*/ 8 h 304"/>
                <a:gd name="T56" fmla="*/ 1 w 434"/>
                <a:gd name="T57" fmla="*/ 9 h 304"/>
                <a:gd name="T58" fmla="*/ 1 w 434"/>
                <a:gd name="T59" fmla="*/ 9 h 304"/>
                <a:gd name="T60" fmla="*/ 2 w 434"/>
                <a:gd name="T61" fmla="*/ 9 h 304"/>
                <a:gd name="T62" fmla="*/ 3 w 434"/>
                <a:gd name="T63" fmla="*/ 9 h 304"/>
                <a:gd name="T64" fmla="*/ 3 w 434"/>
                <a:gd name="T65" fmla="*/ 9 h 304"/>
                <a:gd name="T66" fmla="*/ 4 w 434"/>
                <a:gd name="T67" fmla="*/ 9 h 304"/>
                <a:gd name="T68" fmla="*/ 5 w 434"/>
                <a:gd name="T69" fmla="*/ 9 h 304"/>
                <a:gd name="T70" fmla="*/ 6 w 434"/>
                <a:gd name="T71" fmla="*/ 9 h 304"/>
                <a:gd name="T72" fmla="*/ 8 w 434"/>
                <a:gd name="T73" fmla="*/ 9 h 304"/>
                <a:gd name="T74" fmla="*/ 9 w 434"/>
                <a:gd name="T75" fmla="*/ 9 h 304"/>
                <a:gd name="T76" fmla="*/ 10 w 434"/>
                <a:gd name="T77" fmla="*/ 10 h 304"/>
                <a:gd name="T78" fmla="*/ 11 w 434"/>
                <a:gd name="T79" fmla="*/ 10 h 304"/>
                <a:gd name="T80" fmla="*/ 13 w 434"/>
                <a:gd name="T81" fmla="*/ 10 h 304"/>
                <a:gd name="T82" fmla="*/ 13 w 434"/>
                <a:gd name="T83" fmla="*/ 9 h 304"/>
                <a:gd name="T84" fmla="*/ 14 w 434"/>
                <a:gd name="T85" fmla="*/ 8 h 304"/>
                <a:gd name="T86" fmla="*/ 14 w 434"/>
                <a:gd name="T87" fmla="*/ 7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34" h="304">
                  <a:moveTo>
                    <a:pt x="434" y="201"/>
                  </a:moveTo>
                  <a:lnTo>
                    <a:pt x="432" y="187"/>
                  </a:lnTo>
                  <a:lnTo>
                    <a:pt x="426" y="175"/>
                  </a:lnTo>
                  <a:lnTo>
                    <a:pt x="420" y="162"/>
                  </a:lnTo>
                  <a:lnTo>
                    <a:pt x="412" y="150"/>
                  </a:lnTo>
                  <a:lnTo>
                    <a:pt x="402" y="139"/>
                  </a:lnTo>
                  <a:lnTo>
                    <a:pt x="390" y="129"/>
                  </a:lnTo>
                  <a:lnTo>
                    <a:pt x="378" y="119"/>
                  </a:lnTo>
                  <a:lnTo>
                    <a:pt x="365" y="110"/>
                  </a:lnTo>
                  <a:lnTo>
                    <a:pt x="361" y="107"/>
                  </a:lnTo>
                  <a:lnTo>
                    <a:pt x="361" y="102"/>
                  </a:lnTo>
                  <a:lnTo>
                    <a:pt x="365" y="96"/>
                  </a:lnTo>
                  <a:lnTo>
                    <a:pt x="370" y="91"/>
                  </a:lnTo>
                  <a:lnTo>
                    <a:pt x="376" y="85"/>
                  </a:lnTo>
                  <a:lnTo>
                    <a:pt x="380" y="78"/>
                  </a:lnTo>
                  <a:lnTo>
                    <a:pt x="381" y="71"/>
                  </a:lnTo>
                  <a:lnTo>
                    <a:pt x="378" y="64"/>
                  </a:lnTo>
                  <a:lnTo>
                    <a:pt x="362" y="45"/>
                  </a:lnTo>
                  <a:lnTo>
                    <a:pt x="345" y="30"/>
                  </a:lnTo>
                  <a:lnTo>
                    <a:pt x="327" y="17"/>
                  </a:lnTo>
                  <a:lnTo>
                    <a:pt x="307" y="9"/>
                  </a:lnTo>
                  <a:lnTo>
                    <a:pt x="287" y="3"/>
                  </a:lnTo>
                  <a:lnTo>
                    <a:pt x="267" y="0"/>
                  </a:lnTo>
                  <a:lnTo>
                    <a:pt x="245" y="0"/>
                  </a:lnTo>
                  <a:lnTo>
                    <a:pt x="224" y="1"/>
                  </a:lnTo>
                  <a:lnTo>
                    <a:pt x="201" y="4"/>
                  </a:lnTo>
                  <a:lnTo>
                    <a:pt x="179" y="9"/>
                  </a:lnTo>
                  <a:lnTo>
                    <a:pt x="157" y="15"/>
                  </a:lnTo>
                  <a:lnTo>
                    <a:pt x="136" y="20"/>
                  </a:lnTo>
                  <a:lnTo>
                    <a:pt x="114" y="29"/>
                  </a:lnTo>
                  <a:lnTo>
                    <a:pt x="94" y="35"/>
                  </a:lnTo>
                  <a:lnTo>
                    <a:pt x="74" y="43"/>
                  </a:lnTo>
                  <a:lnTo>
                    <a:pt x="54" y="50"/>
                  </a:lnTo>
                  <a:lnTo>
                    <a:pt x="38" y="61"/>
                  </a:lnTo>
                  <a:lnTo>
                    <a:pt x="30" y="78"/>
                  </a:lnTo>
                  <a:lnTo>
                    <a:pt x="30" y="98"/>
                  </a:lnTo>
                  <a:lnTo>
                    <a:pt x="36" y="118"/>
                  </a:lnTo>
                  <a:lnTo>
                    <a:pt x="38" y="122"/>
                  </a:lnTo>
                  <a:lnTo>
                    <a:pt x="40" y="125"/>
                  </a:lnTo>
                  <a:lnTo>
                    <a:pt x="45" y="130"/>
                  </a:lnTo>
                  <a:lnTo>
                    <a:pt x="50" y="133"/>
                  </a:lnTo>
                  <a:lnTo>
                    <a:pt x="54" y="137"/>
                  </a:lnTo>
                  <a:lnTo>
                    <a:pt x="60" y="139"/>
                  </a:lnTo>
                  <a:lnTo>
                    <a:pt x="66" y="140"/>
                  </a:lnTo>
                  <a:lnTo>
                    <a:pt x="73" y="141"/>
                  </a:lnTo>
                  <a:lnTo>
                    <a:pt x="68" y="154"/>
                  </a:lnTo>
                  <a:lnTo>
                    <a:pt x="60" y="163"/>
                  </a:lnTo>
                  <a:lnTo>
                    <a:pt x="51" y="171"/>
                  </a:lnTo>
                  <a:lnTo>
                    <a:pt x="40" y="177"/>
                  </a:lnTo>
                  <a:lnTo>
                    <a:pt x="30" y="184"/>
                  </a:lnTo>
                  <a:lnTo>
                    <a:pt x="20" y="191"/>
                  </a:lnTo>
                  <a:lnTo>
                    <a:pt x="12" y="200"/>
                  </a:lnTo>
                  <a:lnTo>
                    <a:pt x="5" y="210"/>
                  </a:lnTo>
                  <a:lnTo>
                    <a:pt x="0" y="223"/>
                  </a:lnTo>
                  <a:lnTo>
                    <a:pt x="0" y="234"/>
                  </a:lnTo>
                  <a:lnTo>
                    <a:pt x="2" y="245"/>
                  </a:lnTo>
                  <a:lnTo>
                    <a:pt x="8" y="254"/>
                  </a:lnTo>
                  <a:lnTo>
                    <a:pt x="14" y="261"/>
                  </a:lnTo>
                  <a:lnTo>
                    <a:pt x="22" y="267"/>
                  </a:lnTo>
                  <a:lnTo>
                    <a:pt x="30" y="272"/>
                  </a:lnTo>
                  <a:lnTo>
                    <a:pt x="39" y="277"/>
                  </a:lnTo>
                  <a:lnTo>
                    <a:pt x="47" y="280"/>
                  </a:lnTo>
                  <a:lnTo>
                    <a:pt x="57" y="284"/>
                  </a:lnTo>
                  <a:lnTo>
                    <a:pt x="65" y="286"/>
                  </a:lnTo>
                  <a:lnTo>
                    <a:pt x="73" y="287"/>
                  </a:lnTo>
                  <a:lnTo>
                    <a:pt x="90" y="287"/>
                  </a:lnTo>
                  <a:lnTo>
                    <a:pt x="107" y="286"/>
                  </a:lnTo>
                  <a:lnTo>
                    <a:pt x="123" y="283"/>
                  </a:lnTo>
                  <a:lnTo>
                    <a:pt x="141" y="279"/>
                  </a:lnTo>
                  <a:lnTo>
                    <a:pt x="157" y="275"/>
                  </a:lnTo>
                  <a:lnTo>
                    <a:pt x="173" y="270"/>
                  </a:lnTo>
                  <a:lnTo>
                    <a:pt x="189" y="267"/>
                  </a:lnTo>
                  <a:lnTo>
                    <a:pt x="205" y="264"/>
                  </a:lnTo>
                  <a:lnTo>
                    <a:pt x="226" y="266"/>
                  </a:lnTo>
                  <a:lnTo>
                    <a:pt x="246" y="271"/>
                  </a:lnTo>
                  <a:lnTo>
                    <a:pt x="267" y="279"/>
                  </a:lnTo>
                  <a:lnTo>
                    <a:pt x="288" y="289"/>
                  </a:lnTo>
                  <a:lnTo>
                    <a:pt x="309" y="298"/>
                  </a:lnTo>
                  <a:lnTo>
                    <a:pt x="330" y="302"/>
                  </a:lnTo>
                  <a:lnTo>
                    <a:pt x="352" y="304"/>
                  </a:lnTo>
                  <a:lnTo>
                    <a:pt x="374" y="297"/>
                  </a:lnTo>
                  <a:lnTo>
                    <a:pt x="388" y="289"/>
                  </a:lnTo>
                  <a:lnTo>
                    <a:pt x="399" y="279"/>
                  </a:lnTo>
                  <a:lnTo>
                    <a:pt x="411" y="269"/>
                  </a:lnTo>
                  <a:lnTo>
                    <a:pt x="420" y="257"/>
                  </a:lnTo>
                  <a:lnTo>
                    <a:pt x="427" y="244"/>
                  </a:lnTo>
                  <a:lnTo>
                    <a:pt x="432" y="230"/>
                  </a:lnTo>
                  <a:lnTo>
                    <a:pt x="434" y="216"/>
                  </a:lnTo>
                  <a:lnTo>
                    <a:pt x="434" y="2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53" name="Freeform 1056">
              <a:extLst>
                <a:ext uri="{FF2B5EF4-FFF2-40B4-BE49-F238E27FC236}">
                  <a16:creationId xmlns:a16="http://schemas.microsoft.com/office/drawing/2014/main" id="{B6CF9BAB-9C87-B46A-629C-7298B10A55EF}"/>
                </a:ext>
              </a:extLst>
            </p:cNvPr>
            <p:cNvSpPr>
              <a:spLocks/>
            </p:cNvSpPr>
            <p:nvPr/>
          </p:nvSpPr>
          <p:spPr bwMode="auto">
            <a:xfrm>
              <a:off x="4706" y="1298"/>
              <a:ext cx="430" cy="155"/>
            </a:xfrm>
            <a:custGeom>
              <a:avLst/>
              <a:gdLst>
                <a:gd name="T0" fmla="*/ 23 w 862"/>
                <a:gd name="T1" fmla="*/ 3 h 311"/>
                <a:gd name="T2" fmla="*/ 22 w 862"/>
                <a:gd name="T3" fmla="*/ 4 h 311"/>
                <a:gd name="T4" fmla="*/ 20 w 862"/>
                <a:gd name="T5" fmla="*/ 5 h 311"/>
                <a:gd name="T6" fmla="*/ 19 w 862"/>
                <a:gd name="T7" fmla="*/ 5 h 311"/>
                <a:gd name="T8" fmla="*/ 17 w 862"/>
                <a:gd name="T9" fmla="*/ 6 h 311"/>
                <a:gd name="T10" fmla="*/ 16 w 862"/>
                <a:gd name="T11" fmla="*/ 7 h 311"/>
                <a:gd name="T12" fmla="*/ 14 w 862"/>
                <a:gd name="T13" fmla="*/ 7 h 311"/>
                <a:gd name="T14" fmla="*/ 13 w 862"/>
                <a:gd name="T15" fmla="*/ 7 h 311"/>
                <a:gd name="T16" fmla="*/ 11 w 862"/>
                <a:gd name="T17" fmla="*/ 8 h 311"/>
                <a:gd name="T18" fmla="*/ 10 w 862"/>
                <a:gd name="T19" fmla="*/ 8 h 311"/>
                <a:gd name="T20" fmla="*/ 8 w 862"/>
                <a:gd name="T21" fmla="*/ 8 h 311"/>
                <a:gd name="T22" fmla="*/ 7 w 862"/>
                <a:gd name="T23" fmla="*/ 9 h 311"/>
                <a:gd name="T24" fmla="*/ 5 w 862"/>
                <a:gd name="T25" fmla="*/ 9 h 311"/>
                <a:gd name="T26" fmla="*/ 3 w 862"/>
                <a:gd name="T27" fmla="*/ 9 h 311"/>
                <a:gd name="T28" fmla="*/ 2 w 862"/>
                <a:gd name="T29" fmla="*/ 9 h 311"/>
                <a:gd name="T30" fmla="*/ 0 w 862"/>
                <a:gd name="T31" fmla="*/ 9 h 311"/>
                <a:gd name="T32" fmla="*/ 0 w 862"/>
                <a:gd name="T33" fmla="*/ 9 h 311"/>
                <a:gd name="T34" fmla="*/ 0 w 862"/>
                <a:gd name="T35" fmla="*/ 9 h 311"/>
                <a:gd name="T36" fmla="*/ 0 w 862"/>
                <a:gd name="T37" fmla="*/ 9 h 311"/>
                <a:gd name="T38" fmla="*/ 1 w 862"/>
                <a:gd name="T39" fmla="*/ 8 h 311"/>
                <a:gd name="T40" fmla="*/ 1 w 862"/>
                <a:gd name="T41" fmla="*/ 8 h 311"/>
                <a:gd name="T42" fmla="*/ 2 w 862"/>
                <a:gd name="T43" fmla="*/ 8 h 311"/>
                <a:gd name="T44" fmla="*/ 3 w 862"/>
                <a:gd name="T45" fmla="*/ 8 h 311"/>
                <a:gd name="T46" fmla="*/ 4 w 862"/>
                <a:gd name="T47" fmla="*/ 8 h 311"/>
                <a:gd name="T48" fmla="*/ 5 w 862"/>
                <a:gd name="T49" fmla="*/ 8 h 311"/>
                <a:gd name="T50" fmla="*/ 6 w 862"/>
                <a:gd name="T51" fmla="*/ 8 h 311"/>
                <a:gd name="T52" fmla="*/ 7 w 862"/>
                <a:gd name="T53" fmla="*/ 7 h 311"/>
                <a:gd name="T54" fmla="*/ 9 w 862"/>
                <a:gd name="T55" fmla="*/ 7 h 311"/>
                <a:gd name="T56" fmla="*/ 10 w 862"/>
                <a:gd name="T57" fmla="*/ 7 h 311"/>
                <a:gd name="T58" fmla="*/ 11 w 862"/>
                <a:gd name="T59" fmla="*/ 7 h 311"/>
                <a:gd name="T60" fmla="*/ 13 w 862"/>
                <a:gd name="T61" fmla="*/ 7 h 311"/>
                <a:gd name="T62" fmla="*/ 14 w 862"/>
                <a:gd name="T63" fmla="*/ 7 h 311"/>
                <a:gd name="T64" fmla="*/ 15 w 862"/>
                <a:gd name="T65" fmla="*/ 6 h 311"/>
                <a:gd name="T66" fmla="*/ 16 w 862"/>
                <a:gd name="T67" fmla="*/ 5 h 311"/>
                <a:gd name="T68" fmla="*/ 16 w 862"/>
                <a:gd name="T69" fmla="*/ 4 h 311"/>
                <a:gd name="T70" fmla="*/ 16 w 862"/>
                <a:gd name="T71" fmla="*/ 2 h 311"/>
                <a:gd name="T72" fmla="*/ 16 w 862"/>
                <a:gd name="T73" fmla="*/ 1 h 311"/>
                <a:gd name="T74" fmla="*/ 18 w 862"/>
                <a:gd name="T75" fmla="*/ 1 h 311"/>
                <a:gd name="T76" fmla="*/ 19 w 862"/>
                <a:gd name="T77" fmla="*/ 0 h 311"/>
                <a:gd name="T78" fmla="*/ 20 w 862"/>
                <a:gd name="T79" fmla="*/ 0 h 311"/>
                <a:gd name="T80" fmla="*/ 22 w 862"/>
                <a:gd name="T81" fmla="*/ 0 h 311"/>
                <a:gd name="T82" fmla="*/ 23 w 862"/>
                <a:gd name="T83" fmla="*/ 0 h 311"/>
                <a:gd name="T84" fmla="*/ 24 w 862"/>
                <a:gd name="T85" fmla="*/ 0 h 311"/>
                <a:gd name="T86" fmla="*/ 26 w 862"/>
                <a:gd name="T87" fmla="*/ 0 h 311"/>
                <a:gd name="T88" fmla="*/ 26 w 862"/>
                <a:gd name="T89" fmla="*/ 0 h 311"/>
                <a:gd name="T90" fmla="*/ 25 w 862"/>
                <a:gd name="T91" fmla="*/ 1 h 311"/>
                <a:gd name="T92" fmla="*/ 25 w 862"/>
                <a:gd name="T93" fmla="*/ 1 h 311"/>
                <a:gd name="T94" fmla="*/ 24 w 862"/>
                <a:gd name="T95" fmla="*/ 2 h 31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62" h="311">
                  <a:moveTo>
                    <a:pt x="771" y="87"/>
                  </a:moveTo>
                  <a:lnTo>
                    <a:pt x="750" y="105"/>
                  </a:lnTo>
                  <a:lnTo>
                    <a:pt x="729" y="121"/>
                  </a:lnTo>
                  <a:lnTo>
                    <a:pt x="707" y="136"/>
                  </a:lnTo>
                  <a:lnTo>
                    <a:pt x="685" y="149"/>
                  </a:lnTo>
                  <a:lnTo>
                    <a:pt x="663" y="162"/>
                  </a:lnTo>
                  <a:lnTo>
                    <a:pt x="641" y="175"/>
                  </a:lnTo>
                  <a:lnTo>
                    <a:pt x="618" y="186"/>
                  </a:lnTo>
                  <a:lnTo>
                    <a:pt x="595" y="197"/>
                  </a:lnTo>
                  <a:lnTo>
                    <a:pt x="572" y="207"/>
                  </a:lnTo>
                  <a:lnTo>
                    <a:pt x="548" y="216"/>
                  </a:lnTo>
                  <a:lnTo>
                    <a:pt x="525" y="224"/>
                  </a:lnTo>
                  <a:lnTo>
                    <a:pt x="501" y="232"/>
                  </a:lnTo>
                  <a:lnTo>
                    <a:pt x="476" y="240"/>
                  </a:lnTo>
                  <a:lnTo>
                    <a:pt x="452" y="246"/>
                  </a:lnTo>
                  <a:lnTo>
                    <a:pt x="427" y="253"/>
                  </a:lnTo>
                  <a:lnTo>
                    <a:pt x="403" y="259"/>
                  </a:lnTo>
                  <a:lnTo>
                    <a:pt x="377" y="263"/>
                  </a:lnTo>
                  <a:lnTo>
                    <a:pt x="353" y="268"/>
                  </a:lnTo>
                  <a:lnTo>
                    <a:pt x="328" y="273"/>
                  </a:lnTo>
                  <a:lnTo>
                    <a:pt x="302" y="277"/>
                  </a:lnTo>
                  <a:lnTo>
                    <a:pt x="277" y="281"/>
                  </a:lnTo>
                  <a:lnTo>
                    <a:pt x="252" y="284"/>
                  </a:lnTo>
                  <a:lnTo>
                    <a:pt x="226" y="288"/>
                  </a:lnTo>
                  <a:lnTo>
                    <a:pt x="201" y="290"/>
                  </a:lnTo>
                  <a:lnTo>
                    <a:pt x="175" y="293"/>
                  </a:lnTo>
                  <a:lnTo>
                    <a:pt x="150" y="296"/>
                  </a:lnTo>
                  <a:lnTo>
                    <a:pt x="126" y="298"/>
                  </a:lnTo>
                  <a:lnTo>
                    <a:pt x="100" y="300"/>
                  </a:lnTo>
                  <a:lnTo>
                    <a:pt x="75" y="304"/>
                  </a:lnTo>
                  <a:lnTo>
                    <a:pt x="50" y="306"/>
                  </a:lnTo>
                  <a:lnTo>
                    <a:pt x="25" y="308"/>
                  </a:lnTo>
                  <a:lnTo>
                    <a:pt x="0" y="311"/>
                  </a:lnTo>
                  <a:lnTo>
                    <a:pt x="7" y="307"/>
                  </a:lnTo>
                  <a:lnTo>
                    <a:pt x="13" y="302"/>
                  </a:lnTo>
                  <a:lnTo>
                    <a:pt x="20" y="299"/>
                  </a:lnTo>
                  <a:lnTo>
                    <a:pt x="25" y="294"/>
                  </a:lnTo>
                  <a:lnTo>
                    <a:pt x="30" y="290"/>
                  </a:lnTo>
                  <a:lnTo>
                    <a:pt x="36" y="286"/>
                  </a:lnTo>
                  <a:lnTo>
                    <a:pt x="40" y="282"/>
                  </a:lnTo>
                  <a:lnTo>
                    <a:pt x="46" y="278"/>
                  </a:lnTo>
                  <a:lnTo>
                    <a:pt x="57" y="271"/>
                  </a:lnTo>
                  <a:lnTo>
                    <a:pt x="68" y="266"/>
                  </a:lnTo>
                  <a:lnTo>
                    <a:pt x="80" y="262"/>
                  </a:lnTo>
                  <a:lnTo>
                    <a:pt x="92" y="260"/>
                  </a:lnTo>
                  <a:lnTo>
                    <a:pt x="104" y="260"/>
                  </a:lnTo>
                  <a:lnTo>
                    <a:pt x="117" y="260"/>
                  </a:lnTo>
                  <a:lnTo>
                    <a:pt x="128" y="260"/>
                  </a:lnTo>
                  <a:lnTo>
                    <a:pt x="141" y="260"/>
                  </a:lnTo>
                  <a:lnTo>
                    <a:pt x="163" y="259"/>
                  </a:lnTo>
                  <a:lnTo>
                    <a:pt x="185" y="258"/>
                  </a:lnTo>
                  <a:lnTo>
                    <a:pt x="208" y="258"/>
                  </a:lnTo>
                  <a:lnTo>
                    <a:pt x="230" y="256"/>
                  </a:lnTo>
                  <a:lnTo>
                    <a:pt x="252" y="255"/>
                  </a:lnTo>
                  <a:lnTo>
                    <a:pt x="272" y="253"/>
                  </a:lnTo>
                  <a:lnTo>
                    <a:pt x="294" y="252"/>
                  </a:lnTo>
                  <a:lnTo>
                    <a:pt x="316" y="250"/>
                  </a:lnTo>
                  <a:lnTo>
                    <a:pt x="338" y="247"/>
                  </a:lnTo>
                  <a:lnTo>
                    <a:pt x="359" y="245"/>
                  </a:lnTo>
                  <a:lnTo>
                    <a:pt x="381" y="241"/>
                  </a:lnTo>
                  <a:lnTo>
                    <a:pt x="403" y="238"/>
                  </a:lnTo>
                  <a:lnTo>
                    <a:pt x="423" y="233"/>
                  </a:lnTo>
                  <a:lnTo>
                    <a:pt x="445" y="229"/>
                  </a:lnTo>
                  <a:lnTo>
                    <a:pt x="466" y="224"/>
                  </a:lnTo>
                  <a:lnTo>
                    <a:pt x="488" y="218"/>
                  </a:lnTo>
                  <a:lnTo>
                    <a:pt x="509" y="209"/>
                  </a:lnTo>
                  <a:lnTo>
                    <a:pt x="524" y="197"/>
                  </a:lnTo>
                  <a:lnTo>
                    <a:pt x="534" y="179"/>
                  </a:lnTo>
                  <a:lnTo>
                    <a:pt x="540" y="159"/>
                  </a:lnTo>
                  <a:lnTo>
                    <a:pt x="541" y="138"/>
                  </a:lnTo>
                  <a:lnTo>
                    <a:pt x="539" y="115"/>
                  </a:lnTo>
                  <a:lnTo>
                    <a:pt x="533" y="92"/>
                  </a:lnTo>
                  <a:lnTo>
                    <a:pt x="524" y="69"/>
                  </a:lnTo>
                  <a:lnTo>
                    <a:pt x="540" y="54"/>
                  </a:lnTo>
                  <a:lnTo>
                    <a:pt x="558" y="42"/>
                  </a:lnTo>
                  <a:lnTo>
                    <a:pt x="577" y="34"/>
                  </a:lnTo>
                  <a:lnTo>
                    <a:pt x="596" y="28"/>
                  </a:lnTo>
                  <a:lnTo>
                    <a:pt x="618" y="23"/>
                  </a:lnTo>
                  <a:lnTo>
                    <a:pt x="639" y="21"/>
                  </a:lnTo>
                  <a:lnTo>
                    <a:pt x="662" y="18"/>
                  </a:lnTo>
                  <a:lnTo>
                    <a:pt x="684" y="17"/>
                  </a:lnTo>
                  <a:lnTo>
                    <a:pt x="707" y="17"/>
                  </a:lnTo>
                  <a:lnTo>
                    <a:pt x="730" y="17"/>
                  </a:lnTo>
                  <a:lnTo>
                    <a:pt x="753" y="17"/>
                  </a:lnTo>
                  <a:lnTo>
                    <a:pt x="776" y="16"/>
                  </a:lnTo>
                  <a:lnTo>
                    <a:pt x="798" y="14"/>
                  </a:lnTo>
                  <a:lnTo>
                    <a:pt x="820" y="11"/>
                  </a:lnTo>
                  <a:lnTo>
                    <a:pt x="842" y="7"/>
                  </a:lnTo>
                  <a:lnTo>
                    <a:pt x="862" y="0"/>
                  </a:lnTo>
                  <a:lnTo>
                    <a:pt x="851" y="11"/>
                  </a:lnTo>
                  <a:lnTo>
                    <a:pt x="840" y="23"/>
                  </a:lnTo>
                  <a:lnTo>
                    <a:pt x="829" y="34"/>
                  </a:lnTo>
                  <a:lnTo>
                    <a:pt x="818" y="45"/>
                  </a:lnTo>
                  <a:lnTo>
                    <a:pt x="806" y="56"/>
                  </a:lnTo>
                  <a:lnTo>
                    <a:pt x="795" y="67"/>
                  </a:lnTo>
                  <a:lnTo>
                    <a:pt x="782" y="77"/>
                  </a:lnTo>
                  <a:lnTo>
                    <a:pt x="771" y="87"/>
                  </a:lnTo>
                  <a:close/>
                </a:path>
              </a:pathLst>
            </a:custGeom>
            <a:solidFill>
              <a:srgbClr val="007A3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54" name="Freeform 1057">
              <a:extLst>
                <a:ext uri="{FF2B5EF4-FFF2-40B4-BE49-F238E27FC236}">
                  <a16:creationId xmlns:a16="http://schemas.microsoft.com/office/drawing/2014/main" id="{1BE5BD15-90BF-709B-5AB0-CC0867B15B6A}"/>
                </a:ext>
              </a:extLst>
            </p:cNvPr>
            <p:cNvSpPr>
              <a:spLocks/>
            </p:cNvSpPr>
            <p:nvPr/>
          </p:nvSpPr>
          <p:spPr bwMode="auto">
            <a:xfrm>
              <a:off x="4421" y="1461"/>
              <a:ext cx="196" cy="131"/>
            </a:xfrm>
            <a:custGeom>
              <a:avLst/>
              <a:gdLst>
                <a:gd name="T0" fmla="*/ 13 w 391"/>
                <a:gd name="T1" fmla="*/ 7 h 261"/>
                <a:gd name="T2" fmla="*/ 12 w 391"/>
                <a:gd name="T3" fmla="*/ 8 h 261"/>
                <a:gd name="T4" fmla="*/ 11 w 391"/>
                <a:gd name="T5" fmla="*/ 8 h 261"/>
                <a:gd name="T6" fmla="*/ 10 w 391"/>
                <a:gd name="T7" fmla="*/ 9 h 261"/>
                <a:gd name="T8" fmla="*/ 9 w 391"/>
                <a:gd name="T9" fmla="*/ 8 h 261"/>
                <a:gd name="T10" fmla="*/ 9 w 391"/>
                <a:gd name="T11" fmla="*/ 8 h 261"/>
                <a:gd name="T12" fmla="*/ 8 w 391"/>
                <a:gd name="T13" fmla="*/ 8 h 261"/>
                <a:gd name="T14" fmla="*/ 7 w 391"/>
                <a:gd name="T15" fmla="*/ 8 h 261"/>
                <a:gd name="T16" fmla="*/ 6 w 391"/>
                <a:gd name="T17" fmla="*/ 8 h 261"/>
                <a:gd name="T18" fmla="*/ 5 w 391"/>
                <a:gd name="T19" fmla="*/ 8 h 261"/>
                <a:gd name="T20" fmla="*/ 4 w 391"/>
                <a:gd name="T21" fmla="*/ 8 h 261"/>
                <a:gd name="T22" fmla="*/ 4 w 391"/>
                <a:gd name="T23" fmla="*/ 8 h 261"/>
                <a:gd name="T24" fmla="*/ 3 w 391"/>
                <a:gd name="T25" fmla="*/ 8 h 261"/>
                <a:gd name="T26" fmla="*/ 2 w 391"/>
                <a:gd name="T27" fmla="*/ 8 h 261"/>
                <a:gd name="T28" fmla="*/ 1 w 391"/>
                <a:gd name="T29" fmla="*/ 8 h 261"/>
                <a:gd name="T30" fmla="*/ 0 w 391"/>
                <a:gd name="T31" fmla="*/ 7 h 261"/>
                <a:gd name="T32" fmla="*/ 1 w 391"/>
                <a:gd name="T33" fmla="*/ 6 h 261"/>
                <a:gd name="T34" fmla="*/ 1 w 391"/>
                <a:gd name="T35" fmla="*/ 6 h 261"/>
                <a:gd name="T36" fmla="*/ 2 w 391"/>
                <a:gd name="T37" fmla="*/ 5 h 261"/>
                <a:gd name="T38" fmla="*/ 3 w 391"/>
                <a:gd name="T39" fmla="*/ 5 h 261"/>
                <a:gd name="T40" fmla="*/ 2 w 391"/>
                <a:gd name="T41" fmla="*/ 4 h 261"/>
                <a:gd name="T42" fmla="*/ 2 w 391"/>
                <a:gd name="T43" fmla="*/ 3 h 261"/>
                <a:gd name="T44" fmla="*/ 1 w 391"/>
                <a:gd name="T45" fmla="*/ 2 h 261"/>
                <a:gd name="T46" fmla="*/ 2 w 391"/>
                <a:gd name="T47" fmla="*/ 2 h 261"/>
                <a:gd name="T48" fmla="*/ 3 w 391"/>
                <a:gd name="T49" fmla="*/ 1 h 261"/>
                <a:gd name="T50" fmla="*/ 3 w 391"/>
                <a:gd name="T51" fmla="*/ 1 h 261"/>
                <a:gd name="T52" fmla="*/ 4 w 391"/>
                <a:gd name="T53" fmla="*/ 1 h 261"/>
                <a:gd name="T54" fmla="*/ 5 w 391"/>
                <a:gd name="T55" fmla="*/ 1 h 261"/>
                <a:gd name="T56" fmla="*/ 6 w 391"/>
                <a:gd name="T57" fmla="*/ 0 h 261"/>
                <a:gd name="T58" fmla="*/ 7 w 391"/>
                <a:gd name="T59" fmla="*/ 0 h 261"/>
                <a:gd name="T60" fmla="*/ 8 w 391"/>
                <a:gd name="T61" fmla="*/ 1 h 261"/>
                <a:gd name="T62" fmla="*/ 9 w 391"/>
                <a:gd name="T63" fmla="*/ 1 h 261"/>
                <a:gd name="T64" fmla="*/ 10 w 391"/>
                <a:gd name="T65" fmla="*/ 1 h 261"/>
                <a:gd name="T66" fmla="*/ 10 w 391"/>
                <a:gd name="T67" fmla="*/ 1 h 261"/>
                <a:gd name="T68" fmla="*/ 11 w 391"/>
                <a:gd name="T69" fmla="*/ 1 h 261"/>
                <a:gd name="T70" fmla="*/ 11 w 391"/>
                <a:gd name="T71" fmla="*/ 2 h 261"/>
                <a:gd name="T72" fmla="*/ 11 w 391"/>
                <a:gd name="T73" fmla="*/ 2 h 261"/>
                <a:gd name="T74" fmla="*/ 10 w 391"/>
                <a:gd name="T75" fmla="*/ 3 h 261"/>
                <a:gd name="T76" fmla="*/ 11 w 391"/>
                <a:gd name="T77" fmla="*/ 4 h 261"/>
                <a:gd name="T78" fmla="*/ 11 w 391"/>
                <a:gd name="T79" fmla="*/ 4 h 261"/>
                <a:gd name="T80" fmla="*/ 12 w 391"/>
                <a:gd name="T81" fmla="*/ 5 h 261"/>
                <a:gd name="T82" fmla="*/ 13 w 391"/>
                <a:gd name="T83" fmla="*/ 6 h 26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391" h="261">
                  <a:moveTo>
                    <a:pt x="391" y="188"/>
                  </a:moveTo>
                  <a:lnTo>
                    <a:pt x="389" y="207"/>
                  </a:lnTo>
                  <a:lnTo>
                    <a:pt x="383" y="223"/>
                  </a:lnTo>
                  <a:lnTo>
                    <a:pt x="373" y="237"/>
                  </a:lnTo>
                  <a:lnTo>
                    <a:pt x="361" y="248"/>
                  </a:lnTo>
                  <a:lnTo>
                    <a:pt x="346" y="256"/>
                  </a:lnTo>
                  <a:lnTo>
                    <a:pt x="331" y="261"/>
                  </a:lnTo>
                  <a:lnTo>
                    <a:pt x="315" y="261"/>
                  </a:lnTo>
                  <a:lnTo>
                    <a:pt x="300" y="256"/>
                  </a:lnTo>
                  <a:lnTo>
                    <a:pt x="286" y="250"/>
                  </a:lnTo>
                  <a:lnTo>
                    <a:pt x="273" y="246"/>
                  </a:lnTo>
                  <a:lnTo>
                    <a:pt x="260" y="241"/>
                  </a:lnTo>
                  <a:lnTo>
                    <a:pt x="246" y="238"/>
                  </a:lnTo>
                  <a:lnTo>
                    <a:pt x="233" y="234"/>
                  </a:lnTo>
                  <a:lnTo>
                    <a:pt x="221" y="232"/>
                  </a:lnTo>
                  <a:lnTo>
                    <a:pt x="207" y="230"/>
                  </a:lnTo>
                  <a:lnTo>
                    <a:pt x="194" y="229"/>
                  </a:lnTo>
                  <a:lnTo>
                    <a:pt x="181" y="229"/>
                  </a:lnTo>
                  <a:lnTo>
                    <a:pt x="168" y="230"/>
                  </a:lnTo>
                  <a:lnTo>
                    <a:pt x="155" y="231"/>
                  </a:lnTo>
                  <a:lnTo>
                    <a:pt x="141" y="232"/>
                  </a:lnTo>
                  <a:lnTo>
                    <a:pt x="128" y="234"/>
                  </a:lnTo>
                  <a:lnTo>
                    <a:pt x="114" y="238"/>
                  </a:lnTo>
                  <a:lnTo>
                    <a:pt x="99" y="242"/>
                  </a:lnTo>
                  <a:lnTo>
                    <a:pt x="86" y="247"/>
                  </a:lnTo>
                  <a:lnTo>
                    <a:pt x="70" y="250"/>
                  </a:lnTo>
                  <a:lnTo>
                    <a:pt x="53" y="250"/>
                  </a:lnTo>
                  <a:lnTo>
                    <a:pt x="37" y="248"/>
                  </a:lnTo>
                  <a:lnTo>
                    <a:pt x="22" y="242"/>
                  </a:lnTo>
                  <a:lnTo>
                    <a:pt x="11" y="233"/>
                  </a:lnTo>
                  <a:lnTo>
                    <a:pt x="3" y="222"/>
                  </a:lnTo>
                  <a:lnTo>
                    <a:pt x="0" y="208"/>
                  </a:lnTo>
                  <a:lnTo>
                    <a:pt x="4" y="193"/>
                  </a:lnTo>
                  <a:lnTo>
                    <a:pt x="10" y="181"/>
                  </a:lnTo>
                  <a:lnTo>
                    <a:pt x="19" y="172"/>
                  </a:lnTo>
                  <a:lnTo>
                    <a:pt x="29" y="164"/>
                  </a:lnTo>
                  <a:lnTo>
                    <a:pt x="42" y="156"/>
                  </a:lnTo>
                  <a:lnTo>
                    <a:pt x="52" y="149"/>
                  </a:lnTo>
                  <a:lnTo>
                    <a:pt x="60" y="142"/>
                  </a:lnTo>
                  <a:lnTo>
                    <a:pt x="65" y="133"/>
                  </a:lnTo>
                  <a:lnTo>
                    <a:pt x="63" y="124"/>
                  </a:lnTo>
                  <a:lnTo>
                    <a:pt x="57" y="111"/>
                  </a:lnTo>
                  <a:lnTo>
                    <a:pt x="50" y="97"/>
                  </a:lnTo>
                  <a:lnTo>
                    <a:pt x="42" y="86"/>
                  </a:lnTo>
                  <a:lnTo>
                    <a:pt x="34" y="73"/>
                  </a:lnTo>
                  <a:lnTo>
                    <a:pt x="30" y="63"/>
                  </a:lnTo>
                  <a:lnTo>
                    <a:pt x="30" y="51"/>
                  </a:lnTo>
                  <a:lnTo>
                    <a:pt x="38" y="42"/>
                  </a:lnTo>
                  <a:lnTo>
                    <a:pt x="53" y="33"/>
                  </a:lnTo>
                  <a:lnTo>
                    <a:pt x="67" y="27"/>
                  </a:lnTo>
                  <a:lnTo>
                    <a:pt x="81" y="21"/>
                  </a:lnTo>
                  <a:lnTo>
                    <a:pt x="95" y="17"/>
                  </a:lnTo>
                  <a:lnTo>
                    <a:pt x="110" y="12"/>
                  </a:lnTo>
                  <a:lnTo>
                    <a:pt x="124" y="9"/>
                  </a:lnTo>
                  <a:lnTo>
                    <a:pt x="139" y="5"/>
                  </a:lnTo>
                  <a:lnTo>
                    <a:pt x="154" y="3"/>
                  </a:lnTo>
                  <a:lnTo>
                    <a:pt x="169" y="1"/>
                  </a:lnTo>
                  <a:lnTo>
                    <a:pt x="183" y="0"/>
                  </a:lnTo>
                  <a:lnTo>
                    <a:pt x="198" y="0"/>
                  </a:lnTo>
                  <a:lnTo>
                    <a:pt x="213" y="0"/>
                  </a:lnTo>
                  <a:lnTo>
                    <a:pt x="228" y="1"/>
                  </a:lnTo>
                  <a:lnTo>
                    <a:pt x="243" y="3"/>
                  </a:lnTo>
                  <a:lnTo>
                    <a:pt x="258" y="7"/>
                  </a:lnTo>
                  <a:lnTo>
                    <a:pt x="271" y="10"/>
                  </a:lnTo>
                  <a:lnTo>
                    <a:pt x="286" y="15"/>
                  </a:lnTo>
                  <a:lnTo>
                    <a:pt x="293" y="17"/>
                  </a:lnTo>
                  <a:lnTo>
                    <a:pt x="301" y="19"/>
                  </a:lnTo>
                  <a:lnTo>
                    <a:pt x="309" y="23"/>
                  </a:lnTo>
                  <a:lnTo>
                    <a:pt x="318" y="26"/>
                  </a:lnTo>
                  <a:lnTo>
                    <a:pt x="323" y="32"/>
                  </a:lnTo>
                  <a:lnTo>
                    <a:pt x="328" y="39"/>
                  </a:lnTo>
                  <a:lnTo>
                    <a:pt x="329" y="47"/>
                  </a:lnTo>
                  <a:lnTo>
                    <a:pt x="328" y="56"/>
                  </a:lnTo>
                  <a:lnTo>
                    <a:pt x="326" y="64"/>
                  </a:lnTo>
                  <a:lnTo>
                    <a:pt x="320" y="73"/>
                  </a:lnTo>
                  <a:lnTo>
                    <a:pt x="314" y="82"/>
                  </a:lnTo>
                  <a:lnTo>
                    <a:pt x="314" y="88"/>
                  </a:lnTo>
                  <a:lnTo>
                    <a:pt x="323" y="101"/>
                  </a:lnTo>
                  <a:lnTo>
                    <a:pt x="335" y="111"/>
                  </a:lnTo>
                  <a:lnTo>
                    <a:pt x="349" y="123"/>
                  </a:lnTo>
                  <a:lnTo>
                    <a:pt x="361" y="133"/>
                  </a:lnTo>
                  <a:lnTo>
                    <a:pt x="373" y="143"/>
                  </a:lnTo>
                  <a:lnTo>
                    <a:pt x="382" y="156"/>
                  </a:lnTo>
                  <a:lnTo>
                    <a:pt x="389" y="171"/>
                  </a:lnTo>
                  <a:lnTo>
                    <a:pt x="391" y="188"/>
                  </a:lnTo>
                  <a:close/>
                </a:path>
              </a:pathLst>
            </a:custGeom>
            <a:solidFill>
              <a:srgbClr val="166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55" name="Freeform 1058">
              <a:extLst>
                <a:ext uri="{FF2B5EF4-FFF2-40B4-BE49-F238E27FC236}">
                  <a16:creationId xmlns:a16="http://schemas.microsoft.com/office/drawing/2014/main" id="{9F0F0651-1E77-F059-DDA1-EF3E61D45101}"/>
                </a:ext>
              </a:extLst>
            </p:cNvPr>
            <p:cNvSpPr>
              <a:spLocks/>
            </p:cNvSpPr>
            <p:nvPr/>
          </p:nvSpPr>
          <p:spPr bwMode="auto">
            <a:xfrm>
              <a:off x="4472" y="1602"/>
              <a:ext cx="83" cy="48"/>
            </a:xfrm>
            <a:custGeom>
              <a:avLst/>
              <a:gdLst>
                <a:gd name="T0" fmla="*/ 3 w 165"/>
                <a:gd name="T1" fmla="*/ 3 h 97"/>
                <a:gd name="T2" fmla="*/ 4 w 165"/>
                <a:gd name="T3" fmla="*/ 3 h 97"/>
                <a:gd name="T4" fmla="*/ 4 w 165"/>
                <a:gd name="T5" fmla="*/ 2 h 97"/>
                <a:gd name="T6" fmla="*/ 4 w 165"/>
                <a:gd name="T7" fmla="*/ 2 h 97"/>
                <a:gd name="T8" fmla="*/ 5 w 165"/>
                <a:gd name="T9" fmla="*/ 2 h 97"/>
                <a:gd name="T10" fmla="*/ 5 w 165"/>
                <a:gd name="T11" fmla="*/ 2 h 97"/>
                <a:gd name="T12" fmla="*/ 5 w 165"/>
                <a:gd name="T13" fmla="*/ 2 h 97"/>
                <a:gd name="T14" fmla="*/ 5 w 165"/>
                <a:gd name="T15" fmla="*/ 2 h 97"/>
                <a:gd name="T16" fmla="*/ 5 w 165"/>
                <a:gd name="T17" fmla="*/ 1 h 97"/>
                <a:gd name="T18" fmla="*/ 6 w 165"/>
                <a:gd name="T19" fmla="*/ 1 h 97"/>
                <a:gd name="T20" fmla="*/ 6 w 165"/>
                <a:gd name="T21" fmla="*/ 1 h 97"/>
                <a:gd name="T22" fmla="*/ 6 w 165"/>
                <a:gd name="T23" fmla="*/ 1 h 97"/>
                <a:gd name="T24" fmla="*/ 5 w 165"/>
                <a:gd name="T25" fmla="*/ 0 h 97"/>
                <a:gd name="T26" fmla="*/ 5 w 165"/>
                <a:gd name="T27" fmla="*/ 0 h 97"/>
                <a:gd name="T28" fmla="*/ 5 w 165"/>
                <a:gd name="T29" fmla="*/ 0 h 97"/>
                <a:gd name="T30" fmla="*/ 5 w 165"/>
                <a:gd name="T31" fmla="*/ 0 h 97"/>
                <a:gd name="T32" fmla="*/ 4 w 165"/>
                <a:gd name="T33" fmla="*/ 0 h 97"/>
                <a:gd name="T34" fmla="*/ 4 w 165"/>
                <a:gd name="T35" fmla="*/ 0 h 97"/>
                <a:gd name="T36" fmla="*/ 3 w 165"/>
                <a:gd name="T37" fmla="*/ 0 h 97"/>
                <a:gd name="T38" fmla="*/ 3 w 165"/>
                <a:gd name="T39" fmla="*/ 0 h 97"/>
                <a:gd name="T40" fmla="*/ 2 w 165"/>
                <a:gd name="T41" fmla="*/ 0 h 97"/>
                <a:gd name="T42" fmla="*/ 2 w 165"/>
                <a:gd name="T43" fmla="*/ 0 h 97"/>
                <a:gd name="T44" fmla="*/ 1 w 165"/>
                <a:gd name="T45" fmla="*/ 0 h 97"/>
                <a:gd name="T46" fmla="*/ 1 w 165"/>
                <a:gd name="T47" fmla="*/ 0 h 97"/>
                <a:gd name="T48" fmla="*/ 1 w 165"/>
                <a:gd name="T49" fmla="*/ 0 h 97"/>
                <a:gd name="T50" fmla="*/ 0 w 165"/>
                <a:gd name="T51" fmla="*/ 1 h 97"/>
                <a:gd name="T52" fmla="*/ 1 w 165"/>
                <a:gd name="T53" fmla="*/ 1 h 97"/>
                <a:gd name="T54" fmla="*/ 1 w 165"/>
                <a:gd name="T55" fmla="*/ 2 h 97"/>
                <a:gd name="T56" fmla="*/ 1 w 165"/>
                <a:gd name="T57" fmla="*/ 2 h 97"/>
                <a:gd name="T58" fmla="*/ 1 w 165"/>
                <a:gd name="T59" fmla="*/ 2 h 97"/>
                <a:gd name="T60" fmla="*/ 2 w 165"/>
                <a:gd name="T61" fmla="*/ 2 h 97"/>
                <a:gd name="T62" fmla="*/ 2 w 165"/>
                <a:gd name="T63" fmla="*/ 2 h 97"/>
                <a:gd name="T64" fmla="*/ 2 w 165"/>
                <a:gd name="T65" fmla="*/ 2 h 97"/>
                <a:gd name="T66" fmla="*/ 3 w 165"/>
                <a:gd name="T67" fmla="*/ 2 h 97"/>
                <a:gd name="T68" fmla="*/ 3 w 165"/>
                <a:gd name="T69" fmla="*/ 3 h 97"/>
                <a:gd name="T70" fmla="*/ 3 w 165"/>
                <a:gd name="T71" fmla="*/ 3 h 97"/>
                <a:gd name="T72" fmla="*/ 3 w 165"/>
                <a:gd name="T73" fmla="*/ 3 h 9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65" h="97">
                  <a:moveTo>
                    <a:pt x="92" y="97"/>
                  </a:moveTo>
                  <a:lnTo>
                    <a:pt x="103" y="96"/>
                  </a:lnTo>
                  <a:lnTo>
                    <a:pt x="113" y="95"/>
                  </a:lnTo>
                  <a:lnTo>
                    <a:pt x="122" y="92"/>
                  </a:lnTo>
                  <a:lnTo>
                    <a:pt x="131" y="88"/>
                  </a:lnTo>
                  <a:lnTo>
                    <a:pt x="140" y="83"/>
                  </a:lnTo>
                  <a:lnTo>
                    <a:pt x="148" y="77"/>
                  </a:lnTo>
                  <a:lnTo>
                    <a:pt x="155" y="71"/>
                  </a:lnTo>
                  <a:lnTo>
                    <a:pt x="160" y="62"/>
                  </a:lnTo>
                  <a:lnTo>
                    <a:pt x="165" y="52"/>
                  </a:lnTo>
                  <a:lnTo>
                    <a:pt x="165" y="42"/>
                  </a:lnTo>
                  <a:lnTo>
                    <a:pt x="163" y="33"/>
                  </a:lnTo>
                  <a:lnTo>
                    <a:pt x="157" y="25"/>
                  </a:lnTo>
                  <a:lnTo>
                    <a:pt x="150" y="18"/>
                  </a:lnTo>
                  <a:lnTo>
                    <a:pt x="142" y="11"/>
                  </a:lnTo>
                  <a:lnTo>
                    <a:pt x="133" y="6"/>
                  </a:lnTo>
                  <a:lnTo>
                    <a:pt x="123" y="4"/>
                  </a:lnTo>
                  <a:lnTo>
                    <a:pt x="108" y="3"/>
                  </a:lnTo>
                  <a:lnTo>
                    <a:pt x="92" y="2"/>
                  </a:lnTo>
                  <a:lnTo>
                    <a:pt x="75" y="0"/>
                  </a:lnTo>
                  <a:lnTo>
                    <a:pt x="60" y="2"/>
                  </a:lnTo>
                  <a:lnTo>
                    <a:pt x="44" y="5"/>
                  </a:lnTo>
                  <a:lnTo>
                    <a:pt x="30" y="11"/>
                  </a:lnTo>
                  <a:lnTo>
                    <a:pt x="17" y="19"/>
                  </a:lnTo>
                  <a:lnTo>
                    <a:pt x="6" y="30"/>
                  </a:lnTo>
                  <a:lnTo>
                    <a:pt x="0" y="48"/>
                  </a:lnTo>
                  <a:lnTo>
                    <a:pt x="2" y="62"/>
                  </a:lnTo>
                  <a:lnTo>
                    <a:pt x="11" y="76"/>
                  </a:lnTo>
                  <a:lnTo>
                    <a:pt x="23" y="85"/>
                  </a:lnTo>
                  <a:lnTo>
                    <a:pt x="31" y="88"/>
                  </a:lnTo>
                  <a:lnTo>
                    <a:pt x="39" y="90"/>
                  </a:lnTo>
                  <a:lnTo>
                    <a:pt x="47" y="92"/>
                  </a:lnTo>
                  <a:lnTo>
                    <a:pt x="56" y="94"/>
                  </a:lnTo>
                  <a:lnTo>
                    <a:pt x="65" y="95"/>
                  </a:lnTo>
                  <a:lnTo>
                    <a:pt x="74" y="96"/>
                  </a:lnTo>
                  <a:lnTo>
                    <a:pt x="83" y="97"/>
                  </a:lnTo>
                  <a:lnTo>
                    <a:pt x="92"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56" name="Freeform 1059">
              <a:extLst>
                <a:ext uri="{FF2B5EF4-FFF2-40B4-BE49-F238E27FC236}">
                  <a16:creationId xmlns:a16="http://schemas.microsoft.com/office/drawing/2014/main" id="{C340C185-5C6C-AEDB-7313-CE8FAE78C461}"/>
                </a:ext>
              </a:extLst>
            </p:cNvPr>
            <p:cNvSpPr>
              <a:spLocks/>
            </p:cNvSpPr>
            <p:nvPr/>
          </p:nvSpPr>
          <p:spPr bwMode="auto">
            <a:xfrm>
              <a:off x="4314" y="1490"/>
              <a:ext cx="82" cy="46"/>
            </a:xfrm>
            <a:custGeom>
              <a:avLst/>
              <a:gdLst>
                <a:gd name="T0" fmla="*/ 0 w 164"/>
                <a:gd name="T1" fmla="*/ 2 h 92"/>
                <a:gd name="T2" fmla="*/ 1 w 164"/>
                <a:gd name="T3" fmla="*/ 2 h 92"/>
                <a:gd name="T4" fmla="*/ 1 w 164"/>
                <a:gd name="T5" fmla="*/ 2 h 92"/>
                <a:gd name="T6" fmla="*/ 1 w 164"/>
                <a:gd name="T7" fmla="*/ 3 h 92"/>
                <a:gd name="T8" fmla="*/ 1 w 164"/>
                <a:gd name="T9" fmla="*/ 3 h 92"/>
                <a:gd name="T10" fmla="*/ 2 w 164"/>
                <a:gd name="T11" fmla="*/ 3 h 92"/>
                <a:gd name="T12" fmla="*/ 2 w 164"/>
                <a:gd name="T13" fmla="*/ 3 h 92"/>
                <a:gd name="T14" fmla="*/ 3 w 164"/>
                <a:gd name="T15" fmla="*/ 3 h 92"/>
                <a:gd name="T16" fmla="*/ 3 w 164"/>
                <a:gd name="T17" fmla="*/ 3 h 92"/>
                <a:gd name="T18" fmla="*/ 4 w 164"/>
                <a:gd name="T19" fmla="*/ 3 h 92"/>
                <a:gd name="T20" fmla="*/ 5 w 164"/>
                <a:gd name="T21" fmla="*/ 3 h 92"/>
                <a:gd name="T22" fmla="*/ 5 w 164"/>
                <a:gd name="T23" fmla="*/ 3 h 92"/>
                <a:gd name="T24" fmla="*/ 5 w 164"/>
                <a:gd name="T25" fmla="*/ 2 h 92"/>
                <a:gd name="T26" fmla="*/ 6 w 164"/>
                <a:gd name="T27" fmla="*/ 2 h 92"/>
                <a:gd name="T28" fmla="*/ 6 w 164"/>
                <a:gd name="T29" fmla="*/ 2 h 92"/>
                <a:gd name="T30" fmla="*/ 5 w 164"/>
                <a:gd name="T31" fmla="*/ 2 h 92"/>
                <a:gd name="T32" fmla="*/ 5 w 164"/>
                <a:gd name="T33" fmla="*/ 1 h 92"/>
                <a:gd name="T34" fmla="*/ 5 w 164"/>
                <a:gd name="T35" fmla="*/ 1 h 92"/>
                <a:gd name="T36" fmla="*/ 5 w 164"/>
                <a:gd name="T37" fmla="*/ 1 h 92"/>
                <a:gd name="T38" fmla="*/ 4 w 164"/>
                <a:gd name="T39" fmla="*/ 1 h 92"/>
                <a:gd name="T40" fmla="*/ 4 w 164"/>
                <a:gd name="T41" fmla="*/ 1 h 92"/>
                <a:gd name="T42" fmla="*/ 4 w 164"/>
                <a:gd name="T43" fmla="*/ 1 h 92"/>
                <a:gd name="T44" fmla="*/ 3 w 164"/>
                <a:gd name="T45" fmla="*/ 0 h 92"/>
                <a:gd name="T46" fmla="*/ 3 w 164"/>
                <a:gd name="T47" fmla="*/ 1 h 92"/>
                <a:gd name="T48" fmla="*/ 2 w 164"/>
                <a:gd name="T49" fmla="*/ 1 h 92"/>
                <a:gd name="T50" fmla="*/ 2 w 164"/>
                <a:gd name="T51" fmla="*/ 1 h 92"/>
                <a:gd name="T52" fmla="*/ 2 w 164"/>
                <a:gd name="T53" fmla="*/ 1 h 92"/>
                <a:gd name="T54" fmla="*/ 1 w 164"/>
                <a:gd name="T55" fmla="*/ 1 h 92"/>
                <a:gd name="T56" fmla="*/ 1 w 164"/>
                <a:gd name="T57" fmla="*/ 1 h 92"/>
                <a:gd name="T58" fmla="*/ 1 w 164"/>
                <a:gd name="T59" fmla="*/ 1 h 92"/>
                <a:gd name="T60" fmla="*/ 1 w 164"/>
                <a:gd name="T61" fmla="*/ 2 h 92"/>
                <a:gd name="T62" fmla="*/ 1 w 164"/>
                <a:gd name="T63" fmla="*/ 2 h 92"/>
                <a:gd name="T64" fmla="*/ 0 w 164"/>
                <a:gd name="T65" fmla="*/ 2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4" h="92">
                  <a:moveTo>
                    <a:pt x="0" y="48"/>
                  </a:moveTo>
                  <a:lnTo>
                    <a:pt x="1" y="57"/>
                  </a:lnTo>
                  <a:lnTo>
                    <a:pt x="4" y="63"/>
                  </a:lnTo>
                  <a:lnTo>
                    <a:pt x="9" y="70"/>
                  </a:lnTo>
                  <a:lnTo>
                    <a:pt x="16" y="76"/>
                  </a:lnTo>
                  <a:lnTo>
                    <a:pt x="34" y="85"/>
                  </a:lnTo>
                  <a:lnTo>
                    <a:pt x="54" y="91"/>
                  </a:lnTo>
                  <a:lnTo>
                    <a:pt x="74" y="92"/>
                  </a:lnTo>
                  <a:lnTo>
                    <a:pt x="93" y="91"/>
                  </a:lnTo>
                  <a:lnTo>
                    <a:pt x="112" y="88"/>
                  </a:lnTo>
                  <a:lnTo>
                    <a:pt x="129" y="81"/>
                  </a:lnTo>
                  <a:lnTo>
                    <a:pt x="144" y="70"/>
                  </a:lnTo>
                  <a:lnTo>
                    <a:pt x="158" y="58"/>
                  </a:lnTo>
                  <a:lnTo>
                    <a:pt x="162" y="51"/>
                  </a:lnTo>
                  <a:lnTo>
                    <a:pt x="164" y="42"/>
                  </a:lnTo>
                  <a:lnTo>
                    <a:pt x="160" y="34"/>
                  </a:lnTo>
                  <a:lnTo>
                    <a:pt x="154" y="25"/>
                  </a:lnTo>
                  <a:lnTo>
                    <a:pt x="146" y="17"/>
                  </a:lnTo>
                  <a:lnTo>
                    <a:pt x="137" y="12"/>
                  </a:lnTo>
                  <a:lnTo>
                    <a:pt x="128" y="7"/>
                  </a:lnTo>
                  <a:lnTo>
                    <a:pt x="117" y="4"/>
                  </a:lnTo>
                  <a:lnTo>
                    <a:pt x="104" y="1"/>
                  </a:lnTo>
                  <a:lnTo>
                    <a:pt x="90" y="0"/>
                  </a:lnTo>
                  <a:lnTo>
                    <a:pt x="76" y="1"/>
                  </a:lnTo>
                  <a:lnTo>
                    <a:pt x="63" y="4"/>
                  </a:lnTo>
                  <a:lnTo>
                    <a:pt x="52" y="7"/>
                  </a:lnTo>
                  <a:lnTo>
                    <a:pt x="39" y="12"/>
                  </a:lnTo>
                  <a:lnTo>
                    <a:pt x="27" y="16"/>
                  </a:lnTo>
                  <a:lnTo>
                    <a:pt x="16" y="22"/>
                  </a:lnTo>
                  <a:lnTo>
                    <a:pt x="9" y="28"/>
                  </a:lnTo>
                  <a:lnTo>
                    <a:pt x="4" y="34"/>
                  </a:lnTo>
                  <a:lnTo>
                    <a:pt x="1" y="40"/>
                  </a:lnTo>
                  <a:lnTo>
                    <a:pt x="0"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57" name="Freeform 1060">
              <a:extLst>
                <a:ext uri="{FF2B5EF4-FFF2-40B4-BE49-F238E27FC236}">
                  <a16:creationId xmlns:a16="http://schemas.microsoft.com/office/drawing/2014/main" id="{3DBC6011-C938-9E72-ED8C-F3BFDB17C96B}"/>
                </a:ext>
              </a:extLst>
            </p:cNvPr>
            <p:cNvSpPr>
              <a:spLocks/>
            </p:cNvSpPr>
            <p:nvPr/>
          </p:nvSpPr>
          <p:spPr bwMode="auto">
            <a:xfrm>
              <a:off x="4329" y="1498"/>
              <a:ext cx="56" cy="31"/>
            </a:xfrm>
            <a:custGeom>
              <a:avLst/>
              <a:gdLst>
                <a:gd name="T0" fmla="*/ 4 w 112"/>
                <a:gd name="T1" fmla="*/ 2 h 62"/>
                <a:gd name="T2" fmla="*/ 4 w 112"/>
                <a:gd name="T3" fmla="*/ 2 h 62"/>
                <a:gd name="T4" fmla="*/ 3 w 112"/>
                <a:gd name="T5" fmla="*/ 2 h 62"/>
                <a:gd name="T6" fmla="*/ 3 w 112"/>
                <a:gd name="T7" fmla="*/ 2 h 62"/>
                <a:gd name="T8" fmla="*/ 2 w 112"/>
                <a:gd name="T9" fmla="*/ 2 h 62"/>
                <a:gd name="T10" fmla="*/ 1 w 112"/>
                <a:gd name="T11" fmla="*/ 2 h 62"/>
                <a:gd name="T12" fmla="*/ 1 w 112"/>
                <a:gd name="T13" fmla="*/ 2 h 62"/>
                <a:gd name="T14" fmla="*/ 1 w 112"/>
                <a:gd name="T15" fmla="*/ 2 h 62"/>
                <a:gd name="T16" fmla="*/ 0 w 112"/>
                <a:gd name="T17" fmla="*/ 2 h 62"/>
                <a:gd name="T18" fmla="*/ 1 w 112"/>
                <a:gd name="T19" fmla="*/ 1 h 62"/>
                <a:gd name="T20" fmla="*/ 1 w 112"/>
                <a:gd name="T21" fmla="*/ 1 h 62"/>
                <a:gd name="T22" fmla="*/ 1 w 112"/>
                <a:gd name="T23" fmla="*/ 1 h 62"/>
                <a:gd name="T24" fmla="*/ 1 w 112"/>
                <a:gd name="T25" fmla="*/ 1 h 62"/>
                <a:gd name="T26" fmla="*/ 2 w 112"/>
                <a:gd name="T27" fmla="*/ 1 h 62"/>
                <a:gd name="T28" fmla="*/ 2 w 112"/>
                <a:gd name="T29" fmla="*/ 0 h 62"/>
                <a:gd name="T30" fmla="*/ 3 w 112"/>
                <a:gd name="T31" fmla="*/ 0 h 62"/>
                <a:gd name="T32" fmla="*/ 3 w 112"/>
                <a:gd name="T33" fmla="*/ 1 h 62"/>
                <a:gd name="T34" fmla="*/ 3 w 112"/>
                <a:gd name="T35" fmla="*/ 1 h 62"/>
                <a:gd name="T36" fmla="*/ 3 w 112"/>
                <a:gd name="T37" fmla="*/ 1 h 62"/>
                <a:gd name="T38" fmla="*/ 4 w 112"/>
                <a:gd name="T39" fmla="*/ 1 h 62"/>
                <a:gd name="T40" fmla="*/ 4 w 112"/>
                <a:gd name="T41" fmla="*/ 1 h 62"/>
                <a:gd name="T42" fmla="*/ 4 w 112"/>
                <a:gd name="T43" fmla="*/ 1 h 62"/>
                <a:gd name="T44" fmla="*/ 4 w 112"/>
                <a:gd name="T45" fmla="*/ 1 h 62"/>
                <a:gd name="T46" fmla="*/ 4 w 112"/>
                <a:gd name="T47" fmla="*/ 1 h 62"/>
                <a:gd name="T48" fmla="*/ 4 w 112"/>
                <a:gd name="T49" fmla="*/ 2 h 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62">
                  <a:moveTo>
                    <a:pt x="109" y="33"/>
                  </a:moveTo>
                  <a:lnTo>
                    <a:pt x="99" y="46"/>
                  </a:lnTo>
                  <a:lnTo>
                    <a:pt x="85" y="55"/>
                  </a:lnTo>
                  <a:lnTo>
                    <a:pt x="68" y="61"/>
                  </a:lnTo>
                  <a:lnTo>
                    <a:pt x="49" y="62"/>
                  </a:lnTo>
                  <a:lnTo>
                    <a:pt x="31" y="60"/>
                  </a:lnTo>
                  <a:lnTo>
                    <a:pt x="16" y="54"/>
                  </a:lnTo>
                  <a:lnTo>
                    <a:pt x="5" y="46"/>
                  </a:lnTo>
                  <a:lnTo>
                    <a:pt x="0" y="33"/>
                  </a:lnTo>
                  <a:lnTo>
                    <a:pt x="2" y="24"/>
                  </a:lnTo>
                  <a:lnTo>
                    <a:pt x="8" y="16"/>
                  </a:lnTo>
                  <a:lnTo>
                    <a:pt x="17" y="9"/>
                  </a:lnTo>
                  <a:lnTo>
                    <a:pt x="30" y="5"/>
                  </a:lnTo>
                  <a:lnTo>
                    <a:pt x="42" y="1"/>
                  </a:lnTo>
                  <a:lnTo>
                    <a:pt x="56" y="0"/>
                  </a:lnTo>
                  <a:lnTo>
                    <a:pt x="70" y="0"/>
                  </a:lnTo>
                  <a:lnTo>
                    <a:pt x="83" y="2"/>
                  </a:lnTo>
                  <a:lnTo>
                    <a:pt x="87" y="4"/>
                  </a:lnTo>
                  <a:lnTo>
                    <a:pt x="93" y="5"/>
                  </a:lnTo>
                  <a:lnTo>
                    <a:pt x="99" y="8"/>
                  </a:lnTo>
                  <a:lnTo>
                    <a:pt x="105" y="12"/>
                  </a:lnTo>
                  <a:lnTo>
                    <a:pt x="108" y="16"/>
                  </a:lnTo>
                  <a:lnTo>
                    <a:pt x="110" y="21"/>
                  </a:lnTo>
                  <a:lnTo>
                    <a:pt x="112" y="28"/>
                  </a:lnTo>
                  <a:lnTo>
                    <a:pt x="109" y="33"/>
                  </a:lnTo>
                  <a:close/>
                </a:path>
              </a:pathLst>
            </a:custGeom>
            <a:solidFill>
              <a:srgbClr val="166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58" name="Freeform 1061">
              <a:extLst>
                <a:ext uri="{FF2B5EF4-FFF2-40B4-BE49-F238E27FC236}">
                  <a16:creationId xmlns:a16="http://schemas.microsoft.com/office/drawing/2014/main" id="{8D6C6AC3-F549-10C4-7082-91B00D9643ED}"/>
                </a:ext>
              </a:extLst>
            </p:cNvPr>
            <p:cNvSpPr>
              <a:spLocks/>
            </p:cNvSpPr>
            <p:nvPr/>
          </p:nvSpPr>
          <p:spPr bwMode="auto">
            <a:xfrm>
              <a:off x="4482" y="1610"/>
              <a:ext cx="59" cy="32"/>
            </a:xfrm>
            <a:custGeom>
              <a:avLst/>
              <a:gdLst>
                <a:gd name="T0" fmla="*/ 4 w 117"/>
                <a:gd name="T1" fmla="*/ 2 h 63"/>
                <a:gd name="T2" fmla="*/ 4 w 117"/>
                <a:gd name="T3" fmla="*/ 2 h 63"/>
                <a:gd name="T4" fmla="*/ 4 w 117"/>
                <a:gd name="T5" fmla="*/ 2 h 63"/>
                <a:gd name="T6" fmla="*/ 4 w 117"/>
                <a:gd name="T7" fmla="*/ 2 h 63"/>
                <a:gd name="T8" fmla="*/ 3 w 117"/>
                <a:gd name="T9" fmla="*/ 2 h 63"/>
                <a:gd name="T10" fmla="*/ 3 w 117"/>
                <a:gd name="T11" fmla="*/ 2 h 63"/>
                <a:gd name="T12" fmla="*/ 3 w 117"/>
                <a:gd name="T13" fmla="*/ 2 h 63"/>
                <a:gd name="T14" fmla="*/ 2 w 117"/>
                <a:gd name="T15" fmla="*/ 2 h 63"/>
                <a:gd name="T16" fmla="*/ 2 w 117"/>
                <a:gd name="T17" fmla="*/ 2 h 63"/>
                <a:gd name="T18" fmla="*/ 2 w 117"/>
                <a:gd name="T19" fmla="*/ 2 h 63"/>
                <a:gd name="T20" fmla="*/ 1 w 117"/>
                <a:gd name="T21" fmla="*/ 2 h 63"/>
                <a:gd name="T22" fmla="*/ 1 w 117"/>
                <a:gd name="T23" fmla="*/ 2 h 63"/>
                <a:gd name="T24" fmla="*/ 1 w 117"/>
                <a:gd name="T25" fmla="*/ 2 h 63"/>
                <a:gd name="T26" fmla="*/ 1 w 117"/>
                <a:gd name="T27" fmla="*/ 2 h 63"/>
                <a:gd name="T28" fmla="*/ 1 w 117"/>
                <a:gd name="T29" fmla="*/ 2 h 63"/>
                <a:gd name="T30" fmla="*/ 0 w 117"/>
                <a:gd name="T31" fmla="*/ 1 h 63"/>
                <a:gd name="T32" fmla="*/ 1 w 117"/>
                <a:gd name="T33" fmla="*/ 1 h 63"/>
                <a:gd name="T34" fmla="*/ 1 w 117"/>
                <a:gd name="T35" fmla="*/ 1 h 63"/>
                <a:gd name="T36" fmla="*/ 2 w 117"/>
                <a:gd name="T37" fmla="*/ 1 h 63"/>
                <a:gd name="T38" fmla="*/ 2 w 117"/>
                <a:gd name="T39" fmla="*/ 1 h 63"/>
                <a:gd name="T40" fmla="*/ 3 w 117"/>
                <a:gd name="T41" fmla="*/ 0 h 63"/>
                <a:gd name="T42" fmla="*/ 3 w 117"/>
                <a:gd name="T43" fmla="*/ 1 h 63"/>
                <a:gd name="T44" fmla="*/ 4 w 117"/>
                <a:gd name="T45" fmla="*/ 1 h 63"/>
                <a:gd name="T46" fmla="*/ 4 w 117"/>
                <a:gd name="T47" fmla="*/ 1 h 63"/>
                <a:gd name="T48" fmla="*/ 4 w 117"/>
                <a:gd name="T49" fmla="*/ 2 h 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7" h="63">
                  <a:moveTo>
                    <a:pt x="117" y="35"/>
                  </a:moveTo>
                  <a:lnTo>
                    <a:pt x="114" y="47"/>
                  </a:lnTo>
                  <a:lnTo>
                    <a:pt x="107" y="55"/>
                  </a:lnTo>
                  <a:lnTo>
                    <a:pt x="98" y="59"/>
                  </a:lnTo>
                  <a:lnTo>
                    <a:pt x="86" y="62"/>
                  </a:lnTo>
                  <a:lnTo>
                    <a:pt x="77" y="63"/>
                  </a:lnTo>
                  <a:lnTo>
                    <a:pt x="66" y="63"/>
                  </a:lnTo>
                  <a:lnTo>
                    <a:pt x="57" y="62"/>
                  </a:lnTo>
                  <a:lnTo>
                    <a:pt x="47" y="59"/>
                  </a:lnTo>
                  <a:lnTo>
                    <a:pt x="38" y="57"/>
                  </a:lnTo>
                  <a:lnTo>
                    <a:pt x="28" y="55"/>
                  </a:lnTo>
                  <a:lnTo>
                    <a:pt x="19" y="53"/>
                  </a:lnTo>
                  <a:lnTo>
                    <a:pt x="12" y="49"/>
                  </a:lnTo>
                  <a:lnTo>
                    <a:pt x="8" y="44"/>
                  </a:lnTo>
                  <a:lnTo>
                    <a:pt x="3" y="36"/>
                  </a:lnTo>
                  <a:lnTo>
                    <a:pt x="0" y="30"/>
                  </a:lnTo>
                  <a:lnTo>
                    <a:pt x="3" y="21"/>
                  </a:lnTo>
                  <a:lnTo>
                    <a:pt x="17" y="11"/>
                  </a:lnTo>
                  <a:lnTo>
                    <a:pt x="35" y="4"/>
                  </a:lnTo>
                  <a:lnTo>
                    <a:pt x="55" y="1"/>
                  </a:lnTo>
                  <a:lnTo>
                    <a:pt x="75" y="0"/>
                  </a:lnTo>
                  <a:lnTo>
                    <a:pt x="92" y="3"/>
                  </a:lnTo>
                  <a:lnTo>
                    <a:pt x="106" y="10"/>
                  </a:lnTo>
                  <a:lnTo>
                    <a:pt x="115" y="20"/>
                  </a:lnTo>
                  <a:lnTo>
                    <a:pt x="117" y="35"/>
                  </a:lnTo>
                  <a:close/>
                </a:path>
              </a:pathLst>
            </a:custGeom>
            <a:solidFill>
              <a:srgbClr val="16608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59" name="Freeform 1062">
              <a:extLst>
                <a:ext uri="{FF2B5EF4-FFF2-40B4-BE49-F238E27FC236}">
                  <a16:creationId xmlns:a16="http://schemas.microsoft.com/office/drawing/2014/main" id="{394EDB88-D89A-515D-B671-1506030E0B40}"/>
                </a:ext>
              </a:extLst>
            </p:cNvPr>
            <p:cNvSpPr>
              <a:spLocks/>
            </p:cNvSpPr>
            <p:nvPr/>
          </p:nvSpPr>
          <p:spPr bwMode="auto">
            <a:xfrm>
              <a:off x="4466" y="1477"/>
              <a:ext cx="136" cy="106"/>
            </a:xfrm>
            <a:custGeom>
              <a:avLst/>
              <a:gdLst>
                <a:gd name="T0" fmla="*/ 8 w 274"/>
                <a:gd name="T1" fmla="*/ 4 h 213"/>
                <a:gd name="T2" fmla="*/ 8 w 274"/>
                <a:gd name="T3" fmla="*/ 5 h 213"/>
                <a:gd name="T4" fmla="*/ 8 w 274"/>
                <a:gd name="T5" fmla="*/ 5 h 213"/>
                <a:gd name="T6" fmla="*/ 8 w 274"/>
                <a:gd name="T7" fmla="*/ 6 h 213"/>
                <a:gd name="T8" fmla="*/ 7 w 274"/>
                <a:gd name="T9" fmla="*/ 6 h 213"/>
                <a:gd name="T10" fmla="*/ 7 w 274"/>
                <a:gd name="T11" fmla="*/ 6 h 213"/>
                <a:gd name="T12" fmla="*/ 6 w 274"/>
                <a:gd name="T13" fmla="*/ 6 h 213"/>
                <a:gd name="T14" fmla="*/ 6 w 274"/>
                <a:gd name="T15" fmla="*/ 6 h 213"/>
                <a:gd name="T16" fmla="*/ 6 w 274"/>
                <a:gd name="T17" fmla="*/ 6 h 213"/>
                <a:gd name="T18" fmla="*/ 5 w 274"/>
                <a:gd name="T19" fmla="*/ 6 h 213"/>
                <a:gd name="T20" fmla="*/ 5 w 274"/>
                <a:gd name="T21" fmla="*/ 6 h 213"/>
                <a:gd name="T22" fmla="*/ 4 w 274"/>
                <a:gd name="T23" fmla="*/ 6 h 213"/>
                <a:gd name="T24" fmla="*/ 4 w 274"/>
                <a:gd name="T25" fmla="*/ 6 h 213"/>
                <a:gd name="T26" fmla="*/ 4 w 274"/>
                <a:gd name="T27" fmla="*/ 5 h 213"/>
                <a:gd name="T28" fmla="*/ 3 w 274"/>
                <a:gd name="T29" fmla="*/ 5 h 213"/>
                <a:gd name="T30" fmla="*/ 3 w 274"/>
                <a:gd name="T31" fmla="*/ 5 h 213"/>
                <a:gd name="T32" fmla="*/ 3 w 274"/>
                <a:gd name="T33" fmla="*/ 5 h 213"/>
                <a:gd name="T34" fmla="*/ 2 w 274"/>
                <a:gd name="T35" fmla="*/ 5 h 213"/>
                <a:gd name="T36" fmla="*/ 2 w 274"/>
                <a:gd name="T37" fmla="*/ 5 h 213"/>
                <a:gd name="T38" fmla="*/ 2 w 274"/>
                <a:gd name="T39" fmla="*/ 5 h 213"/>
                <a:gd name="T40" fmla="*/ 1 w 274"/>
                <a:gd name="T41" fmla="*/ 5 h 213"/>
                <a:gd name="T42" fmla="*/ 1 w 274"/>
                <a:gd name="T43" fmla="*/ 5 h 213"/>
                <a:gd name="T44" fmla="*/ 0 w 274"/>
                <a:gd name="T45" fmla="*/ 6 h 213"/>
                <a:gd name="T46" fmla="*/ 0 w 274"/>
                <a:gd name="T47" fmla="*/ 6 h 213"/>
                <a:gd name="T48" fmla="*/ 0 w 274"/>
                <a:gd name="T49" fmla="*/ 6 h 213"/>
                <a:gd name="T50" fmla="*/ 0 w 274"/>
                <a:gd name="T51" fmla="*/ 6 h 213"/>
                <a:gd name="T52" fmla="*/ 0 w 274"/>
                <a:gd name="T53" fmla="*/ 6 h 213"/>
                <a:gd name="T54" fmla="*/ 0 w 274"/>
                <a:gd name="T55" fmla="*/ 5 h 213"/>
                <a:gd name="T56" fmla="*/ 0 w 274"/>
                <a:gd name="T57" fmla="*/ 5 h 213"/>
                <a:gd name="T58" fmla="*/ 0 w 274"/>
                <a:gd name="T59" fmla="*/ 4 h 213"/>
                <a:gd name="T60" fmla="*/ 0 w 274"/>
                <a:gd name="T61" fmla="*/ 4 h 213"/>
                <a:gd name="T62" fmla="*/ 1 w 274"/>
                <a:gd name="T63" fmla="*/ 3 h 213"/>
                <a:gd name="T64" fmla="*/ 1 w 274"/>
                <a:gd name="T65" fmla="*/ 3 h 213"/>
                <a:gd name="T66" fmla="*/ 2 w 274"/>
                <a:gd name="T67" fmla="*/ 2 h 213"/>
                <a:gd name="T68" fmla="*/ 2 w 274"/>
                <a:gd name="T69" fmla="*/ 1 h 213"/>
                <a:gd name="T70" fmla="*/ 3 w 274"/>
                <a:gd name="T71" fmla="*/ 1 h 213"/>
                <a:gd name="T72" fmla="*/ 3 w 274"/>
                <a:gd name="T73" fmla="*/ 0 h 213"/>
                <a:gd name="T74" fmla="*/ 4 w 274"/>
                <a:gd name="T75" fmla="*/ 0 h 213"/>
                <a:gd name="T76" fmla="*/ 4 w 274"/>
                <a:gd name="T77" fmla="*/ 0 h 213"/>
                <a:gd name="T78" fmla="*/ 5 w 274"/>
                <a:gd name="T79" fmla="*/ 0 h 213"/>
                <a:gd name="T80" fmla="*/ 5 w 274"/>
                <a:gd name="T81" fmla="*/ 0 h 213"/>
                <a:gd name="T82" fmla="*/ 5 w 274"/>
                <a:gd name="T83" fmla="*/ 0 h 213"/>
                <a:gd name="T84" fmla="*/ 6 w 274"/>
                <a:gd name="T85" fmla="*/ 0 h 213"/>
                <a:gd name="T86" fmla="*/ 6 w 274"/>
                <a:gd name="T87" fmla="*/ 0 h 213"/>
                <a:gd name="T88" fmla="*/ 6 w 274"/>
                <a:gd name="T89" fmla="*/ 0 h 213"/>
                <a:gd name="T90" fmla="*/ 6 w 274"/>
                <a:gd name="T91" fmla="*/ 0 h 213"/>
                <a:gd name="T92" fmla="*/ 6 w 274"/>
                <a:gd name="T93" fmla="*/ 0 h 213"/>
                <a:gd name="T94" fmla="*/ 6 w 274"/>
                <a:gd name="T95" fmla="*/ 0 h 213"/>
                <a:gd name="T96" fmla="*/ 6 w 274"/>
                <a:gd name="T97" fmla="*/ 1 h 213"/>
                <a:gd name="T98" fmla="*/ 6 w 274"/>
                <a:gd name="T99" fmla="*/ 1 h 213"/>
                <a:gd name="T100" fmla="*/ 6 w 274"/>
                <a:gd name="T101" fmla="*/ 1 h 213"/>
                <a:gd name="T102" fmla="*/ 6 w 274"/>
                <a:gd name="T103" fmla="*/ 1 h 213"/>
                <a:gd name="T104" fmla="*/ 6 w 274"/>
                <a:gd name="T105" fmla="*/ 1 h 213"/>
                <a:gd name="T106" fmla="*/ 6 w 274"/>
                <a:gd name="T107" fmla="*/ 2 h 213"/>
                <a:gd name="T108" fmla="*/ 6 w 274"/>
                <a:gd name="T109" fmla="*/ 2 h 213"/>
                <a:gd name="T110" fmla="*/ 7 w 274"/>
                <a:gd name="T111" fmla="*/ 2 h 213"/>
                <a:gd name="T112" fmla="*/ 7 w 274"/>
                <a:gd name="T113" fmla="*/ 3 h 213"/>
                <a:gd name="T114" fmla="*/ 8 w 274"/>
                <a:gd name="T115" fmla="*/ 3 h 213"/>
                <a:gd name="T116" fmla="*/ 8 w 274"/>
                <a:gd name="T117" fmla="*/ 3 h 213"/>
                <a:gd name="T118" fmla="*/ 8 w 274"/>
                <a:gd name="T119" fmla="*/ 4 h 213"/>
                <a:gd name="T120" fmla="*/ 8 w 274"/>
                <a:gd name="T121" fmla="*/ 4 h 2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74" h="213">
                  <a:moveTo>
                    <a:pt x="274" y="149"/>
                  </a:moveTo>
                  <a:lnTo>
                    <a:pt x="271" y="165"/>
                  </a:lnTo>
                  <a:lnTo>
                    <a:pt x="267" y="179"/>
                  </a:lnTo>
                  <a:lnTo>
                    <a:pt x="257" y="192"/>
                  </a:lnTo>
                  <a:lnTo>
                    <a:pt x="247" y="201"/>
                  </a:lnTo>
                  <a:lnTo>
                    <a:pt x="234" y="208"/>
                  </a:lnTo>
                  <a:lnTo>
                    <a:pt x="220" y="213"/>
                  </a:lnTo>
                  <a:lnTo>
                    <a:pt x="207" y="213"/>
                  </a:lnTo>
                  <a:lnTo>
                    <a:pt x="193" y="209"/>
                  </a:lnTo>
                  <a:lnTo>
                    <a:pt x="181" y="204"/>
                  </a:lnTo>
                  <a:lnTo>
                    <a:pt x="170" y="200"/>
                  </a:lnTo>
                  <a:lnTo>
                    <a:pt x="158" y="196"/>
                  </a:lnTo>
                  <a:lnTo>
                    <a:pt x="147" y="193"/>
                  </a:lnTo>
                  <a:lnTo>
                    <a:pt x="135" y="191"/>
                  </a:lnTo>
                  <a:lnTo>
                    <a:pt x="124" y="188"/>
                  </a:lnTo>
                  <a:lnTo>
                    <a:pt x="112" y="186"/>
                  </a:lnTo>
                  <a:lnTo>
                    <a:pt x="100" y="186"/>
                  </a:lnTo>
                  <a:lnTo>
                    <a:pt x="89" y="185"/>
                  </a:lnTo>
                  <a:lnTo>
                    <a:pt x="77" y="186"/>
                  </a:lnTo>
                  <a:lnTo>
                    <a:pt x="66" y="186"/>
                  </a:lnTo>
                  <a:lnTo>
                    <a:pt x="54" y="188"/>
                  </a:lnTo>
                  <a:lnTo>
                    <a:pt x="42" y="191"/>
                  </a:lnTo>
                  <a:lnTo>
                    <a:pt x="30" y="193"/>
                  </a:lnTo>
                  <a:lnTo>
                    <a:pt x="17" y="196"/>
                  </a:lnTo>
                  <a:lnTo>
                    <a:pt x="5" y="201"/>
                  </a:lnTo>
                  <a:lnTo>
                    <a:pt x="0" y="200"/>
                  </a:lnTo>
                  <a:lnTo>
                    <a:pt x="0" y="195"/>
                  </a:lnTo>
                  <a:lnTo>
                    <a:pt x="4" y="185"/>
                  </a:lnTo>
                  <a:lnTo>
                    <a:pt x="9" y="171"/>
                  </a:lnTo>
                  <a:lnTo>
                    <a:pt x="17" y="155"/>
                  </a:lnTo>
                  <a:lnTo>
                    <a:pt x="29" y="137"/>
                  </a:lnTo>
                  <a:lnTo>
                    <a:pt x="42" y="117"/>
                  </a:lnTo>
                  <a:lnTo>
                    <a:pt x="55" y="96"/>
                  </a:lnTo>
                  <a:lnTo>
                    <a:pt x="70" y="76"/>
                  </a:lnTo>
                  <a:lnTo>
                    <a:pt x="87" y="56"/>
                  </a:lnTo>
                  <a:lnTo>
                    <a:pt x="104" y="39"/>
                  </a:lnTo>
                  <a:lnTo>
                    <a:pt x="120" y="24"/>
                  </a:lnTo>
                  <a:lnTo>
                    <a:pt x="137" y="11"/>
                  </a:lnTo>
                  <a:lnTo>
                    <a:pt x="152" y="3"/>
                  </a:lnTo>
                  <a:lnTo>
                    <a:pt x="167" y="0"/>
                  </a:lnTo>
                  <a:lnTo>
                    <a:pt x="181" y="1"/>
                  </a:lnTo>
                  <a:lnTo>
                    <a:pt x="188" y="2"/>
                  </a:lnTo>
                  <a:lnTo>
                    <a:pt x="195" y="4"/>
                  </a:lnTo>
                  <a:lnTo>
                    <a:pt x="202" y="8"/>
                  </a:lnTo>
                  <a:lnTo>
                    <a:pt x="208" y="11"/>
                  </a:lnTo>
                  <a:lnTo>
                    <a:pt x="214" y="16"/>
                  </a:lnTo>
                  <a:lnTo>
                    <a:pt x="217" y="20"/>
                  </a:lnTo>
                  <a:lnTo>
                    <a:pt x="218" y="27"/>
                  </a:lnTo>
                  <a:lnTo>
                    <a:pt x="217" y="35"/>
                  </a:lnTo>
                  <a:lnTo>
                    <a:pt x="215" y="42"/>
                  </a:lnTo>
                  <a:lnTo>
                    <a:pt x="210" y="50"/>
                  </a:lnTo>
                  <a:lnTo>
                    <a:pt x="205" y="58"/>
                  </a:lnTo>
                  <a:lnTo>
                    <a:pt x="205" y="63"/>
                  </a:lnTo>
                  <a:lnTo>
                    <a:pt x="214" y="74"/>
                  </a:lnTo>
                  <a:lnTo>
                    <a:pt x="224" y="84"/>
                  </a:lnTo>
                  <a:lnTo>
                    <a:pt x="235" y="93"/>
                  </a:lnTo>
                  <a:lnTo>
                    <a:pt x="247" y="102"/>
                  </a:lnTo>
                  <a:lnTo>
                    <a:pt x="257" y="111"/>
                  </a:lnTo>
                  <a:lnTo>
                    <a:pt x="265" y="123"/>
                  </a:lnTo>
                  <a:lnTo>
                    <a:pt x="271" y="134"/>
                  </a:lnTo>
                  <a:lnTo>
                    <a:pt x="274" y="149"/>
                  </a:lnTo>
                  <a:close/>
                </a:path>
              </a:pathLst>
            </a:custGeom>
            <a:solidFill>
              <a:srgbClr val="00285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60" name="Freeform 1063">
              <a:extLst>
                <a:ext uri="{FF2B5EF4-FFF2-40B4-BE49-F238E27FC236}">
                  <a16:creationId xmlns:a16="http://schemas.microsoft.com/office/drawing/2014/main" id="{56C63AA4-C6EB-F500-97A3-A935D8E2A204}"/>
                </a:ext>
              </a:extLst>
            </p:cNvPr>
            <p:cNvSpPr>
              <a:spLocks/>
            </p:cNvSpPr>
            <p:nvPr/>
          </p:nvSpPr>
          <p:spPr bwMode="auto">
            <a:xfrm>
              <a:off x="4448" y="1485"/>
              <a:ext cx="17" cy="10"/>
            </a:xfrm>
            <a:custGeom>
              <a:avLst/>
              <a:gdLst>
                <a:gd name="T0" fmla="*/ 0 w 35"/>
                <a:gd name="T1" fmla="*/ 1 h 19"/>
                <a:gd name="T2" fmla="*/ 0 w 35"/>
                <a:gd name="T3" fmla="*/ 1 h 19"/>
                <a:gd name="T4" fmla="*/ 0 w 35"/>
                <a:gd name="T5" fmla="*/ 1 h 19"/>
                <a:gd name="T6" fmla="*/ 1 w 35"/>
                <a:gd name="T7" fmla="*/ 1 h 19"/>
                <a:gd name="T8" fmla="*/ 1 w 35"/>
                <a:gd name="T9" fmla="*/ 1 h 19"/>
                <a:gd name="T10" fmla="*/ 1 w 35"/>
                <a:gd name="T11" fmla="*/ 1 h 19"/>
                <a:gd name="T12" fmla="*/ 0 w 35"/>
                <a:gd name="T13" fmla="*/ 1 h 19"/>
                <a:gd name="T14" fmla="*/ 0 w 35"/>
                <a:gd name="T15" fmla="*/ 1 h 19"/>
                <a:gd name="T16" fmla="*/ 0 w 35"/>
                <a:gd name="T17" fmla="*/ 0 h 19"/>
                <a:gd name="T18" fmla="*/ 0 w 35"/>
                <a:gd name="T19" fmla="*/ 1 h 19"/>
                <a:gd name="T20" fmla="*/ 0 w 35"/>
                <a:gd name="T21" fmla="*/ 1 h 19"/>
                <a:gd name="T22" fmla="*/ 0 w 35"/>
                <a:gd name="T23" fmla="*/ 1 h 19"/>
                <a:gd name="T24" fmla="*/ 0 w 35"/>
                <a:gd name="T25" fmla="*/ 1 h 19"/>
                <a:gd name="T26" fmla="*/ 0 w 35"/>
                <a:gd name="T27" fmla="*/ 1 h 19"/>
                <a:gd name="T28" fmla="*/ 0 w 35"/>
                <a:gd name="T29" fmla="*/ 1 h 19"/>
                <a:gd name="T30" fmla="*/ 0 w 35"/>
                <a:gd name="T31" fmla="*/ 1 h 19"/>
                <a:gd name="T32" fmla="*/ 0 w 35"/>
                <a:gd name="T33" fmla="*/ 1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 h="19">
                  <a:moveTo>
                    <a:pt x="18" y="19"/>
                  </a:moveTo>
                  <a:lnTo>
                    <a:pt x="25" y="18"/>
                  </a:lnTo>
                  <a:lnTo>
                    <a:pt x="30" y="16"/>
                  </a:lnTo>
                  <a:lnTo>
                    <a:pt x="34" y="14"/>
                  </a:lnTo>
                  <a:lnTo>
                    <a:pt x="35" y="10"/>
                  </a:lnTo>
                  <a:lnTo>
                    <a:pt x="34" y="6"/>
                  </a:lnTo>
                  <a:lnTo>
                    <a:pt x="30" y="3"/>
                  </a:lnTo>
                  <a:lnTo>
                    <a:pt x="25" y="1"/>
                  </a:lnTo>
                  <a:lnTo>
                    <a:pt x="18" y="0"/>
                  </a:lnTo>
                  <a:lnTo>
                    <a:pt x="11" y="1"/>
                  </a:lnTo>
                  <a:lnTo>
                    <a:pt x="5" y="3"/>
                  </a:lnTo>
                  <a:lnTo>
                    <a:pt x="2" y="6"/>
                  </a:lnTo>
                  <a:lnTo>
                    <a:pt x="0" y="10"/>
                  </a:lnTo>
                  <a:lnTo>
                    <a:pt x="2" y="14"/>
                  </a:lnTo>
                  <a:lnTo>
                    <a:pt x="5" y="16"/>
                  </a:lnTo>
                  <a:lnTo>
                    <a:pt x="11" y="18"/>
                  </a:lnTo>
                  <a:lnTo>
                    <a:pt x="18" y="19"/>
                  </a:lnTo>
                  <a:close/>
                </a:path>
              </a:pathLst>
            </a:custGeom>
            <a:solidFill>
              <a:srgbClr val="9E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61" name="Freeform 1064">
              <a:extLst>
                <a:ext uri="{FF2B5EF4-FFF2-40B4-BE49-F238E27FC236}">
                  <a16:creationId xmlns:a16="http://schemas.microsoft.com/office/drawing/2014/main" id="{0E4C603C-8BC6-E994-237E-922C7125195F}"/>
                </a:ext>
              </a:extLst>
            </p:cNvPr>
            <p:cNvSpPr>
              <a:spLocks/>
            </p:cNvSpPr>
            <p:nvPr/>
          </p:nvSpPr>
          <p:spPr bwMode="auto">
            <a:xfrm>
              <a:off x="4429" y="1552"/>
              <a:ext cx="34" cy="18"/>
            </a:xfrm>
            <a:custGeom>
              <a:avLst/>
              <a:gdLst>
                <a:gd name="T0" fmla="*/ 2 w 68"/>
                <a:gd name="T1" fmla="*/ 2 h 36"/>
                <a:gd name="T2" fmla="*/ 2 w 68"/>
                <a:gd name="T3" fmla="*/ 2 h 36"/>
                <a:gd name="T4" fmla="*/ 2 w 68"/>
                <a:gd name="T5" fmla="*/ 2 h 36"/>
                <a:gd name="T6" fmla="*/ 2 w 68"/>
                <a:gd name="T7" fmla="*/ 2 h 36"/>
                <a:gd name="T8" fmla="*/ 2 w 68"/>
                <a:gd name="T9" fmla="*/ 1 h 36"/>
                <a:gd name="T10" fmla="*/ 2 w 68"/>
                <a:gd name="T11" fmla="*/ 1 h 36"/>
                <a:gd name="T12" fmla="*/ 3 w 68"/>
                <a:gd name="T13" fmla="*/ 1 h 36"/>
                <a:gd name="T14" fmla="*/ 3 w 68"/>
                <a:gd name="T15" fmla="*/ 1 h 36"/>
                <a:gd name="T16" fmla="*/ 3 w 68"/>
                <a:gd name="T17" fmla="*/ 1 h 36"/>
                <a:gd name="T18" fmla="*/ 3 w 68"/>
                <a:gd name="T19" fmla="*/ 1 h 36"/>
                <a:gd name="T20" fmla="*/ 3 w 68"/>
                <a:gd name="T21" fmla="*/ 1 h 36"/>
                <a:gd name="T22" fmla="*/ 2 w 68"/>
                <a:gd name="T23" fmla="*/ 1 h 36"/>
                <a:gd name="T24" fmla="*/ 2 w 68"/>
                <a:gd name="T25" fmla="*/ 1 h 36"/>
                <a:gd name="T26" fmla="*/ 2 w 68"/>
                <a:gd name="T27" fmla="*/ 1 h 36"/>
                <a:gd name="T28" fmla="*/ 2 w 68"/>
                <a:gd name="T29" fmla="*/ 1 h 36"/>
                <a:gd name="T30" fmla="*/ 2 w 68"/>
                <a:gd name="T31" fmla="*/ 0 h 36"/>
                <a:gd name="T32" fmla="*/ 2 w 68"/>
                <a:gd name="T33" fmla="*/ 0 h 36"/>
                <a:gd name="T34" fmla="*/ 1 w 68"/>
                <a:gd name="T35" fmla="*/ 1 h 36"/>
                <a:gd name="T36" fmla="*/ 1 w 68"/>
                <a:gd name="T37" fmla="*/ 1 h 36"/>
                <a:gd name="T38" fmla="*/ 1 w 68"/>
                <a:gd name="T39" fmla="*/ 1 h 36"/>
                <a:gd name="T40" fmla="*/ 0 w 68"/>
                <a:gd name="T41" fmla="*/ 1 h 36"/>
                <a:gd name="T42" fmla="*/ 1 w 68"/>
                <a:gd name="T43" fmla="*/ 1 h 36"/>
                <a:gd name="T44" fmla="*/ 1 w 68"/>
                <a:gd name="T45" fmla="*/ 1 h 36"/>
                <a:gd name="T46" fmla="*/ 1 w 68"/>
                <a:gd name="T47" fmla="*/ 2 h 36"/>
                <a:gd name="T48" fmla="*/ 2 w 68"/>
                <a:gd name="T49" fmla="*/ 2 h 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8" h="36">
                  <a:moveTo>
                    <a:pt x="34" y="36"/>
                  </a:moveTo>
                  <a:lnTo>
                    <a:pt x="41" y="36"/>
                  </a:lnTo>
                  <a:lnTo>
                    <a:pt x="47" y="35"/>
                  </a:lnTo>
                  <a:lnTo>
                    <a:pt x="54" y="33"/>
                  </a:lnTo>
                  <a:lnTo>
                    <a:pt x="58" y="30"/>
                  </a:lnTo>
                  <a:lnTo>
                    <a:pt x="63" y="28"/>
                  </a:lnTo>
                  <a:lnTo>
                    <a:pt x="66" y="25"/>
                  </a:lnTo>
                  <a:lnTo>
                    <a:pt x="67" y="21"/>
                  </a:lnTo>
                  <a:lnTo>
                    <a:pt x="68" y="18"/>
                  </a:lnTo>
                  <a:lnTo>
                    <a:pt x="67" y="14"/>
                  </a:lnTo>
                  <a:lnTo>
                    <a:pt x="66" y="11"/>
                  </a:lnTo>
                  <a:lnTo>
                    <a:pt x="63" y="8"/>
                  </a:lnTo>
                  <a:lnTo>
                    <a:pt x="58" y="5"/>
                  </a:lnTo>
                  <a:lnTo>
                    <a:pt x="54" y="4"/>
                  </a:lnTo>
                  <a:lnTo>
                    <a:pt x="47" y="2"/>
                  </a:lnTo>
                  <a:lnTo>
                    <a:pt x="41" y="0"/>
                  </a:lnTo>
                  <a:lnTo>
                    <a:pt x="34" y="0"/>
                  </a:lnTo>
                  <a:lnTo>
                    <a:pt x="21" y="2"/>
                  </a:lnTo>
                  <a:lnTo>
                    <a:pt x="11" y="5"/>
                  </a:lnTo>
                  <a:lnTo>
                    <a:pt x="3" y="11"/>
                  </a:lnTo>
                  <a:lnTo>
                    <a:pt x="0" y="18"/>
                  </a:lnTo>
                  <a:lnTo>
                    <a:pt x="3" y="25"/>
                  </a:lnTo>
                  <a:lnTo>
                    <a:pt x="11" y="30"/>
                  </a:lnTo>
                  <a:lnTo>
                    <a:pt x="21" y="35"/>
                  </a:lnTo>
                  <a:lnTo>
                    <a:pt x="34" y="36"/>
                  </a:lnTo>
                  <a:close/>
                </a:path>
              </a:pathLst>
            </a:custGeom>
            <a:solidFill>
              <a:srgbClr val="9E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62" name="Freeform 1065">
              <a:extLst>
                <a:ext uri="{FF2B5EF4-FFF2-40B4-BE49-F238E27FC236}">
                  <a16:creationId xmlns:a16="http://schemas.microsoft.com/office/drawing/2014/main" id="{DE42EEDF-211D-E53B-19A0-26B878558F22}"/>
                </a:ext>
              </a:extLst>
            </p:cNvPr>
            <p:cNvSpPr>
              <a:spLocks/>
            </p:cNvSpPr>
            <p:nvPr/>
          </p:nvSpPr>
          <p:spPr bwMode="auto">
            <a:xfrm>
              <a:off x="4340" y="1508"/>
              <a:ext cx="9" cy="7"/>
            </a:xfrm>
            <a:custGeom>
              <a:avLst/>
              <a:gdLst>
                <a:gd name="T0" fmla="*/ 1 w 18"/>
                <a:gd name="T1" fmla="*/ 1 h 13"/>
                <a:gd name="T2" fmla="*/ 1 w 18"/>
                <a:gd name="T3" fmla="*/ 1 h 13"/>
                <a:gd name="T4" fmla="*/ 1 w 18"/>
                <a:gd name="T5" fmla="*/ 1 h 13"/>
                <a:gd name="T6" fmla="*/ 1 w 18"/>
                <a:gd name="T7" fmla="*/ 1 h 13"/>
                <a:gd name="T8" fmla="*/ 1 w 18"/>
                <a:gd name="T9" fmla="*/ 1 h 13"/>
                <a:gd name="T10" fmla="*/ 1 w 18"/>
                <a:gd name="T11" fmla="*/ 1 h 13"/>
                <a:gd name="T12" fmla="*/ 1 w 18"/>
                <a:gd name="T13" fmla="*/ 1 h 13"/>
                <a:gd name="T14" fmla="*/ 1 w 18"/>
                <a:gd name="T15" fmla="*/ 0 h 13"/>
                <a:gd name="T16" fmla="*/ 1 w 18"/>
                <a:gd name="T17" fmla="*/ 0 h 13"/>
                <a:gd name="T18" fmla="*/ 1 w 18"/>
                <a:gd name="T19" fmla="*/ 0 h 13"/>
                <a:gd name="T20" fmla="*/ 1 w 18"/>
                <a:gd name="T21" fmla="*/ 1 h 13"/>
                <a:gd name="T22" fmla="*/ 1 w 18"/>
                <a:gd name="T23" fmla="*/ 1 h 13"/>
                <a:gd name="T24" fmla="*/ 0 w 18"/>
                <a:gd name="T25" fmla="*/ 1 h 13"/>
                <a:gd name="T26" fmla="*/ 1 w 18"/>
                <a:gd name="T27" fmla="*/ 1 h 13"/>
                <a:gd name="T28" fmla="*/ 1 w 18"/>
                <a:gd name="T29" fmla="*/ 1 h 13"/>
                <a:gd name="T30" fmla="*/ 1 w 18"/>
                <a:gd name="T31" fmla="*/ 1 h 13"/>
                <a:gd name="T32" fmla="*/ 1 w 18"/>
                <a:gd name="T33" fmla="*/ 1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8" h="13">
                  <a:moveTo>
                    <a:pt x="9" y="13"/>
                  </a:moveTo>
                  <a:lnTo>
                    <a:pt x="12" y="13"/>
                  </a:lnTo>
                  <a:lnTo>
                    <a:pt x="16" y="10"/>
                  </a:lnTo>
                  <a:lnTo>
                    <a:pt x="17" y="9"/>
                  </a:lnTo>
                  <a:lnTo>
                    <a:pt x="18" y="6"/>
                  </a:lnTo>
                  <a:lnTo>
                    <a:pt x="17" y="3"/>
                  </a:lnTo>
                  <a:lnTo>
                    <a:pt x="16" y="1"/>
                  </a:lnTo>
                  <a:lnTo>
                    <a:pt x="12" y="0"/>
                  </a:lnTo>
                  <a:lnTo>
                    <a:pt x="9" y="0"/>
                  </a:lnTo>
                  <a:lnTo>
                    <a:pt x="5" y="0"/>
                  </a:lnTo>
                  <a:lnTo>
                    <a:pt x="2" y="1"/>
                  </a:lnTo>
                  <a:lnTo>
                    <a:pt x="1" y="3"/>
                  </a:lnTo>
                  <a:lnTo>
                    <a:pt x="0" y="6"/>
                  </a:lnTo>
                  <a:lnTo>
                    <a:pt x="1" y="9"/>
                  </a:lnTo>
                  <a:lnTo>
                    <a:pt x="2" y="10"/>
                  </a:lnTo>
                  <a:lnTo>
                    <a:pt x="5" y="13"/>
                  </a:lnTo>
                  <a:lnTo>
                    <a:pt x="9" y="13"/>
                  </a:lnTo>
                  <a:close/>
                </a:path>
              </a:pathLst>
            </a:custGeom>
            <a:solidFill>
              <a:srgbClr val="9E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63" name="Freeform 1066">
              <a:extLst>
                <a:ext uri="{FF2B5EF4-FFF2-40B4-BE49-F238E27FC236}">
                  <a16:creationId xmlns:a16="http://schemas.microsoft.com/office/drawing/2014/main" id="{07B429F3-F943-56B1-208C-8A584B74ABD1}"/>
                </a:ext>
              </a:extLst>
            </p:cNvPr>
            <p:cNvSpPr>
              <a:spLocks/>
            </p:cNvSpPr>
            <p:nvPr/>
          </p:nvSpPr>
          <p:spPr bwMode="auto">
            <a:xfrm>
              <a:off x="4489" y="1620"/>
              <a:ext cx="16" cy="9"/>
            </a:xfrm>
            <a:custGeom>
              <a:avLst/>
              <a:gdLst>
                <a:gd name="T0" fmla="*/ 0 w 33"/>
                <a:gd name="T1" fmla="*/ 0 h 20"/>
                <a:gd name="T2" fmla="*/ 0 w 33"/>
                <a:gd name="T3" fmla="*/ 0 h 20"/>
                <a:gd name="T4" fmla="*/ 0 w 33"/>
                <a:gd name="T5" fmla="*/ 0 h 20"/>
                <a:gd name="T6" fmla="*/ 1 w 33"/>
                <a:gd name="T7" fmla="*/ 0 h 20"/>
                <a:gd name="T8" fmla="*/ 1 w 33"/>
                <a:gd name="T9" fmla="*/ 0 h 20"/>
                <a:gd name="T10" fmla="*/ 1 w 33"/>
                <a:gd name="T11" fmla="*/ 0 h 20"/>
                <a:gd name="T12" fmla="*/ 0 w 33"/>
                <a:gd name="T13" fmla="*/ 0 h 20"/>
                <a:gd name="T14" fmla="*/ 0 w 33"/>
                <a:gd name="T15" fmla="*/ 0 h 20"/>
                <a:gd name="T16" fmla="*/ 0 w 33"/>
                <a:gd name="T17" fmla="*/ 0 h 20"/>
                <a:gd name="T18" fmla="*/ 0 w 33"/>
                <a:gd name="T19" fmla="*/ 0 h 20"/>
                <a:gd name="T20" fmla="*/ 0 w 33"/>
                <a:gd name="T21" fmla="*/ 0 h 20"/>
                <a:gd name="T22" fmla="*/ 0 w 33"/>
                <a:gd name="T23" fmla="*/ 0 h 20"/>
                <a:gd name="T24" fmla="*/ 0 w 33"/>
                <a:gd name="T25" fmla="*/ 0 h 20"/>
                <a:gd name="T26" fmla="*/ 0 w 33"/>
                <a:gd name="T27" fmla="*/ 0 h 20"/>
                <a:gd name="T28" fmla="*/ 0 w 33"/>
                <a:gd name="T29" fmla="*/ 0 h 20"/>
                <a:gd name="T30" fmla="*/ 0 w 33"/>
                <a:gd name="T31" fmla="*/ 0 h 20"/>
                <a:gd name="T32" fmla="*/ 0 w 33"/>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3" h="20">
                  <a:moveTo>
                    <a:pt x="17" y="20"/>
                  </a:moveTo>
                  <a:lnTo>
                    <a:pt x="23" y="18"/>
                  </a:lnTo>
                  <a:lnTo>
                    <a:pt x="28" y="16"/>
                  </a:lnTo>
                  <a:lnTo>
                    <a:pt x="32" y="14"/>
                  </a:lnTo>
                  <a:lnTo>
                    <a:pt x="33" y="9"/>
                  </a:lnTo>
                  <a:lnTo>
                    <a:pt x="32" y="6"/>
                  </a:lnTo>
                  <a:lnTo>
                    <a:pt x="28" y="2"/>
                  </a:lnTo>
                  <a:lnTo>
                    <a:pt x="23" y="1"/>
                  </a:lnTo>
                  <a:lnTo>
                    <a:pt x="17" y="0"/>
                  </a:lnTo>
                  <a:lnTo>
                    <a:pt x="10" y="1"/>
                  </a:lnTo>
                  <a:lnTo>
                    <a:pt x="5" y="2"/>
                  </a:lnTo>
                  <a:lnTo>
                    <a:pt x="2" y="6"/>
                  </a:lnTo>
                  <a:lnTo>
                    <a:pt x="0" y="9"/>
                  </a:lnTo>
                  <a:lnTo>
                    <a:pt x="2" y="14"/>
                  </a:lnTo>
                  <a:lnTo>
                    <a:pt x="5" y="16"/>
                  </a:lnTo>
                  <a:lnTo>
                    <a:pt x="10" y="18"/>
                  </a:lnTo>
                  <a:lnTo>
                    <a:pt x="17" y="20"/>
                  </a:lnTo>
                  <a:close/>
                </a:path>
              </a:pathLst>
            </a:custGeom>
            <a:solidFill>
              <a:srgbClr val="9E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64" name="Freeform 1067">
              <a:extLst>
                <a:ext uri="{FF2B5EF4-FFF2-40B4-BE49-F238E27FC236}">
                  <a16:creationId xmlns:a16="http://schemas.microsoft.com/office/drawing/2014/main" id="{361AAAF6-BD66-4214-D25A-65849BA8860B}"/>
                </a:ext>
              </a:extLst>
            </p:cNvPr>
            <p:cNvSpPr>
              <a:spLocks/>
            </p:cNvSpPr>
            <p:nvPr/>
          </p:nvSpPr>
          <p:spPr bwMode="auto">
            <a:xfrm>
              <a:off x="4477" y="1508"/>
              <a:ext cx="38" cy="18"/>
            </a:xfrm>
            <a:custGeom>
              <a:avLst/>
              <a:gdLst>
                <a:gd name="T0" fmla="*/ 1 w 77"/>
                <a:gd name="T1" fmla="*/ 2 h 35"/>
                <a:gd name="T2" fmla="*/ 1 w 77"/>
                <a:gd name="T3" fmla="*/ 2 h 35"/>
                <a:gd name="T4" fmla="*/ 1 w 77"/>
                <a:gd name="T5" fmla="*/ 2 h 35"/>
                <a:gd name="T6" fmla="*/ 1 w 77"/>
                <a:gd name="T7" fmla="*/ 1 h 35"/>
                <a:gd name="T8" fmla="*/ 2 w 77"/>
                <a:gd name="T9" fmla="*/ 1 h 35"/>
                <a:gd name="T10" fmla="*/ 2 w 77"/>
                <a:gd name="T11" fmla="*/ 1 h 35"/>
                <a:gd name="T12" fmla="*/ 2 w 77"/>
                <a:gd name="T13" fmla="*/ 1 h 35"/>
                <a:gd name="T14" fmla="*/ 2 w 77"/>
                <a:gd name="T15" fmla="*/ 1 h 35"/>
                <a:gd name="T16" fmla="*/ 2 w 77"/>
                <a:gd name="T17" fmla="*/ 1 h 35"/>
                <a:gd name="T18" fmla="*/ 2 w 77"/>
                <a:gd name="T19" fmla="*/ 1 h 35"/>
                <a:gd name="T20" fmla="*/ 2 w 77"/>
                <a:gd name="T21" fmla="*/ 1 h 35"/>
                <a:gd name="T22" fmla="*/ 2 w 77"/>
                <a:gd name="T23" fmla="*/ 1 h 35"/>
                <a:gd name="T24" fmla="*/ 2 w 77"/>
                <a:gd name="T25" fmla="*/ 1 h 35"/>
                <a:gd name="T26" fmla="*/ 1 w 77"/>
                <a:gd name="T27" fmla="*/ 1 h 35"/>
                <a:gd name="T28" fmla="*/ 1 w 77"/>
                <a:gd name="T29" fmla="*/ 1 h 35"/>
                <a:gd name="T30" fmla="*/ 1 w 77"/>
                <a:gd name="T31" fmla="*/ 0 h 35"/>
                <a:gd name="T32" fmla="*/ 1 w 77"/>
                <a:gd name="T33" fmla="*/ 0 h 35"/>
                <a:gd name="T34" fmla="*/ 0 w 77"/>
                <a:gd name="T35" fmla="*/ 0 h 35"/>
                <a:gd name="T36" fmla="*/ 0 w 77"/>
                <a:gd name="T37" fmla="*/ 1 h 35"/>
                <a:gd name="T38" fmla="*/ 0 w 77"/>
                <a:gd name="T39" fmla="*/ 1 h 35"/>
                <a:gd name="T40" fmla="*/ 0 w 77"/>
                <a:gd name="T41" fmla="*/ 1 h 35"/>
                <a:gd name="T42" fmla="*/ 0 w 77"/>
                <a:gd name="T43" fmla="*/ 1 h 35"/>
                <a:gd name="T44" fmla="*/ 0 w 77"/>
                <a:gd name="T45" fmla="*/ 1 h 35"/>
                <a:gd name="T46" fmla="*/ 0 w 77"/>
                <a:gd name="T47" fmla="*/ 1 h 35"/>
                <a:gd name="T48" fmla="*/ 0 w 77"/>
                <a:gd name="T49" fmla="*/ 1 h 35"/>
                <a:gd name="T50" fmla="*/ 0 w 77"/>
                <a:gd name="T51" fmla="*/ 1 h 35"/>
                <a:gd name="T52" fmla="*/ 0 w 77"/>
                <a:gd name="T53" fmla="*/ 1 h 35"/>
                <a:gd name="T54" fmla="*/ 0 w 77"/>
                <a:gd name="T55" fmla="*/ 1 h 35"/>
                <a:gd name="T56" fmla="*/ 0 w 77"/>
                <a:gd name="T57" fmla="*/ 1 h 35"/>
                <a:gd name="T58" fmla="*/ 0 w 77"/>
                <a:gd name="T59" fmla="*/ 1 h 35"/>
                <a:gd name="T60" fmla="*/ 0 w 77"/>
                <a:gd name="T61" fmla="*/ 2 h 35"/>
                <a:gd name="T62" fmla="*/ 0 w 77"/>
                <a:gd name="T63" fmla="*/ 2 h 35"/>
                <a:gd name="T64" fmla="*/ 1 w 77"/>
                <a:gd name="T65" fmla="*/ 2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 h="35">
                  <a:moveTo>
                    <a:pt x="38" y="35"/>
                  </a:moveTo>
                  <a:lnTo>
                    <a:pt x="46" y="35"/>
                  </a:lnTo>
                  <a:lnTo>
                    <a:pt x="53" y="34"/>
                  </a:lnTo>
                  <a:lnTo>
                    <a:pt x="60" y="32"/>
                  </a:lnTo>
                  <a:lnTo>
                    <a:pt x="66" y="30"/>
                  </a:lnTo>
                  <a:lnTo>
                    <a:pt x="70" y="27"/>
                  </a:lnTo>
                  <a:lnTo>
                    <a:pt x="74" y="24"/>
                  </a:lnTo>
                  <a:lnTo>
                    <a:pt x="76" y="21"/>
                  </a:lnTo>
                  <a:lnTo>
                    <a:pt x="77" y="17"/>
                  </a:lnTo>
                  <a:lnTo>
                    <a:pt x="76" y="14"/>
                  </a:lnTo>
                  <a:lnTo>
                    <a:pt x="74" y="10"/>
                  </a:lnTo>
                  <a:lnTo>
                    <a:pt x="70" y="8"/>
                  </a:lnTo>
                  <a:lnTo>
                    <a:pt x="66" y="4"/>
                  </a:lnTo>
                  <a:lnTo>
                    <a:pt x="60" y="3"/>
                  </a:lnTo>
                  <a:lnTo>
                    <a:pt x="53" y="1"/>
                  </a:lnTo>
                  <a:lnTo>
                    <a:pt x="46" y="0"/>
                  </a:lnTo>
                  <a:lnTo>
                    <a:pt x="38" y="0"/>
                  </a:lnTo>
                  <a:lnTo>
                    <a:pt x="30" y="0"/>
                  </a:lnTo>
                  <a:lnTo>
                    <a:pt x="23" y="1"/>
                  </a:lnTo>
                  <a:lnTo>
                    <a:pt x="17" y="3"/>
                  </a:lnTo>
                  <a:lnTo>
                    <a:pt x="12" y="4"/>
                  </a:lnTo>
                  <a:lnTo>
                    <a:pt x="7" y="8"/>
                  </a:lnTo>
                  <a:lnTo>
                    <a:pt x="3" y="10"/>
                  </a:lnTo>
                  <a:lnTo>
                    <a:pt x="1" y="14"/>
                  </a:lnTo>
                  <a:lnTo>
                    <a:pt x="0" y="17"/>
                  </a:lnTo>
                  <a:lnTo>
                    <a:pt x="1" y="21"/>
                  </a:lnTo>
                  <a:lnTo>
                    <a:pt x="3" y="24"/>
                  </a:lnTo>
                  <a:lnTo>
                    <a:pt x="7" y="27"/>
                  </a:lnTo>
                  <a:lnTo>
                    <a:pt x="12" y="30"/>
                  </a:lnTo>
                  <a:lnTo>
                    <a:pt x="17" y="32"/>
                  </a:lnTo>
                  <a:lnTo>
                    <a:pt x="23" y="34"/>
                  </a:lnTo>
                  <a:lnTo>
                    <a:pt x="30" y="35"/>
                  </a:lnTo>
                  <a:lnTo>
                    <a:pt x="38" y="35"/>
                  </a:lnTo>
                  <a:close/>
                </a:path>
              </a:pathLst>
            </a:custGeom>
            <a:solidFill>
              <a:srgbClr val="9EE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65" name="Freeform 1068">
              <a:extLst>
                <a:ext uri="{FF2B5EF4-FFF2-40B4-BE49-F238E27FC236}">
                  <a16:creationId xmlns:a16="http://schemas.microsoft.com/office/drawing/2014/main" id="{C0F01083-CDA2-8CC5-428C-999EB57B12B7}"/>
                </a:ext>
              </a:extLst>
            </p:cNvPr>
            <p:cNvSpPr>
              <a:spLocks/>
            </p:cNvSpPr>
            <p:nvPr/>
          </p:nvSpPr>
          <p:spPr bwMode="auto">
            <a:xfrm>
              <a:off x="4507" y="928"/>
              <a:ext cx="187" cy="185"/>
            </a:xfrm>
            <a:custGeom>
              <a:avLst/>
              <a:gdLst>
                <a:gd name="T0" fmla="*/ 11 w 375"/>
                <a:gd name="T1" fmla="*/ 0 h 371"/>
                <a:gd name="T2" fmla="*/ 11 w 375"/>
                <a:gd name="T3" fmla="*/ 0 h 371"/>
                <a:gd name="T4" fmla="*/ 10 w 375"/>
                <a:gd name="T5" fmla="*/ 0 h 371"/>
                <a:gd name="T6" fmla="*/ 10 w 375"/>
                <a:gd name="T7" fmla="*/ 0 h 371"/>
                <a:gd name="T8" fmla="*/ 9 w 375"/>
                <a:gd name="T9" fmla="*/ 1 h 371"/>
                <a:gd name="T10" fmla="*/ 8 w 375"/>
                <a:gd name="T11" fmla="*/ 1 h 371"/>
                <a:gd name="T12" fmla="*/ 7 w 375"/>
                <a:gd name="T13" fmla="*/ 2 h 371"/>
                <a:gd name="T14" fmla="*/ 5 w 375"/>
                <a:gd name="T15" fmla="*/ 2 h 371"/>
                <a:gd name="T16" fmla="*/ 4 w 375"/>
                <a:gd name="T17" fmla="*/ 3 h 371"/>
                <a:gd name="T18" fmla="*/ 3 w 375"/>
                <a:gd name="T19" fmla="*/ 3 h 371"/>
                <a:gd name="T20" fmla="*/ 2 w 375"/>
                <a:gd name="T21" fmla="*/ 3 h 371"/>
                <a:gd name="T22" fmla="*/ 1 w 375"/>
                <a:gd name="T23" fmla="*/ 2 h 371"/>
                <a:gd name="T24" fmla="*/ 0 w 375"/>
                <a:gd name="T25" fmla="*/ 2 h 371"/>
                <a:gd name="T26" fmla="*/ 0 w 375"/>
                <a:gd name="T27" fmla="*/ 2 h 371"/>
                <a:gd name="T28" fmla="*/ 0 w 375"/>
                <a:gd name="T29" fmla="*/ 2 h 371"/>
                <a:gd name="T30" fmla="*/ 0 w 375"/>
                <a:gd name="T31" fmla="*/ 3 h 371"/>
                <a:gd name="T32" fmla="*/ 2 w 375"/>
                <a:gd name="T33" fmla="*/ 4 h 371"/>
                <a:gd name="T34" fmla="*/ 3 w 375"/>
                <a:gd name="T35" fmla="*/ 6 h 371"/>
                <a:gd name="T36" fmla="*/ 3 w 375"/>
                <a:gd name="T37" fmla="*/ 8 h 371"/>
                <a:gd name="T38" fmla="*/ 3 w 375"/>
                <a:gd name="T39" fmla="*/ 9 h 371"/>
                <a:gd name="T40" fmla="*/ 2 w 375"/>
                <a:gd name="T41" fmla="*/ 10 h 371"/>
                <a:gd name="T42" fmla="*/ 2 w 375"/>
                <a:gd name="T43" fmla="*/ 11 h 371"/>
                <a:gd name="T44" fmla="*/ 3 w 375"/>
                <a:gd name="T45" fmla="*/ 11 h 371"/>
                <a:gd name="T46" fmla="*/ 4 w 375"/>
                <a:gd name="T47" fmla="*/ 11 h 371"/>
                <a:gd name="T48" fmla="*/ 5 w 375"/>
                <a:gd name="T49" fmla="*/ 11 h 371"/>
                <a:gd name="T50" fmla="*/ 6 w 375"/>
                <a:gd name="T51" fmla="*/ 10 h 371"/>
                <a:gd name="T52" fmla="*/ 7 w 375"/>
                <a:gd name="T53" fmla="*/ 10 h 371"/>
                <a:gd name="T54" fmla="*/ 8 w 375"/>
                <a:gd name="T55" fmla="*/ 9 h 371"/>
                <a:gd name="T56" fmla="*/ 9 w 375"/>
                <a:gd name="T57" fmla="*/ 8 h 371"/>
                <a:gd name="T58" fmla="*/ 10 w 375"/>
                <a:gd name="T59" fmla="*/ 6 h 371"/>
                <a:gd name="T60" fmla="*/ 11 w 375"/>
                <a:gd name="T61" fmla="*/ 4 h 371"/>
                <a:gd name="T62" fmla="*/ 11 w 375"/>
                <a:gd name="T63" fmla="*/ 2 h 3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75" h="371">
                  <a:moveTo>
                    <a:pt x="375" y="17"/>
                  </a:moveTo>
                  <a:lnTo>
                    <a:pt x="374" y="15"/>
                  </a:lnTo>
                  <a:lnTo>
                    <a:pt x="371" y="10"/>
                  </a:lnTo>
                  <a:lnTo>
                    <a:pt x="366" y="6"/>
                  </a:lnTo>
                  <a:lnTo>
                    <a:pt x="359" y="1"/>
                  </a:lnTo>
                  <a:lnTo>
                    <a:pt x="350" y="0"/>
                  </a:lnTo>
                  <a:lnTo>
                    <a:pt x="338" y="4"/>
                  </a:lnTo>
                  <a:lnTo>
                    <a:pt x="324" y="13"/>
                  </a:lnTo>
                  <a:lnTo>
                    <a:pt x="307" y="31"/>
                  </a:lnTo>
                  <a:lnTo>
                    <a:pt x="296" y="43"/>
                  </a:lnTo>
                  <a:lnTo>
                    <a:pt x="283" y="53"/>
                  </a:lnTo>
                  <a:lnTo>
                    <a:pt x="267" y="63"/>
                  </a:lnTo>
                  <a:lnTo>
                    <a:pt x="248" y="73"/>
                  </a:lnTo>
                  <a:lnTo>
                    <a:pt x="227" y="81"/>
                  </a:lnTo>
                  <a:lnTo>
                    <a:pt x="207" y="89"/>
                  </a:lnTo>
                  <a:lnTo>
                    <a:pt x="185" y="94"/>
                  </a:lnTo>
                  <a:lnTo>
                    <a:pt x="163" y="100"/>
                  </a:lnTo>
                  <a:lnTo>
                    <a:pt x="141" y="104"/>
                  </a:lnTo>
                  <a:lnTo>
                    <a:pt x="119" y="106"/>
                  </a:lnTo>
                  <a:lnTo>
                    <a:pt x="99" y="107"/>
                  </a:lnTo>
                  <a:lnTo>
                    <a:pt x="81" y="106"/>
                  </a:lnTo>
                  <a:lnTo>
                    <a:pt x="65" y="104"/>
                  </a:lnTo>
                  <a:lnTo>
                    <a:pt x="51" y="100"/>
                  </a:lnTo>
                  <a:lnTo>
                    <a:pt x="40" y="94"/>
                  </a:lnTo>
                  <a:lnTo>
                    <a:pt x="33" y="86"/>
                  </a:lnTo>
                  <a:lnTo>
                    <a:pt x="23" y="74"/>
                  </a:lnTo>
                  <a:lnTo>
                    <a:pt x="13" y="69"/>
                  </a:lnTo>
                  <a:lnTo>
                    <a:pt x="5" y="71"/>
                  </a:lnTo>
                  <a:lnTo>
                    <a:pt x="0" y="79"/>
                  </a:lnTo>
                  <a:lnTo>
                    <a:pt x="2" y="92"/>
                  </a:lnTo>
                  <a:lnTo>
                    <a:pt x="12" y="108"/>
                  </a:lnTo>
                  <a:lnTo>
                    <a:pt x="30" y="124"/>
                  </a:lnTo>
                  <a:lnTo>
                    <a:pt x="60" y="139"/>
                  </a:lnTo>
                  <a:lnTo>
                    <a:pt x="90" y="158"/>
                  </a:lnTo>
                  <a:lnTo>
                    <a:pt x="108" y="181"/>
                  </a:lnTo>
                  <a:lnTo>
                    <a:pt x="117" y="206"/>
                  </a:lnTo>
                  <a:lnTo>
                    <a:pt x="118" y="233"/>
                  </a:lnTo>
                  <a:lnTo>
                    <a:pt x="114" y="258"/>
                  </a:lnTo>
                  <a:lnTo>
                    <a:pt x="107" y="281"/>
                  </a:lnTo>
                  <a:lnTo>
                    <a:pt x="99" y="299"/>
                  </a:lnTo>
                  <a:lnTo>
                    <a:pt x="92" y="312"/>
                  </a:lnTo>
                  <a:lnTo>
                    <a:pt x="83" y="330"/>
                  </a:lnTo>
                  <a:lnTo>
                    <a:pt x="81" y="345"/>
                  </a:lnTo>
                  <a:lnTo>
                    <a:pt x="83" y="356"/>
                  </a:lnTo>
                  <a:lnTo>
                    <a:pt x="90" y="364"/>
                  </a:lnTo>
                  <a:lnTo>
                    <a:pt x="100" y="368"/>
                  </a:lnTo>
                  <a:lnTo>
                    <a:pt x="114" y="371"/>
                  </a:lnTo>
                  <a:lnTo>
                    <a:pt x="132" y="369"/>
                  </a:lnTo>
                  <a:lnTo>
                    <a:pt x="150" y="366"/>
                  </a:lnTo>
                  <a:lnTo>
                    <a:pt x="170" y="361"/>
                  </a:lnTo>
                  <a:lnTo>
                    <a:pt x="190" y="354"/>
                  </a:lnTo>
                  <a:lnTo>
                    <a:pt x="210" y="346"/>
                  </a:lnTo>
                  <a:lnTo>
                    <a:pt x="230" y="336"/>
                  </a:lnTo>
                  <a:lnTo>
                    <a:pt x="247" y="326"/>
                  </a:lnTo>
                  <a:lnTo>
                    <a:pt x="263" y="314"/>
                  </a:lnTo>
                  <a:lnTo>
                    <a:pt x="277" y="303"/>
                  </a:lnTo>
                  <a:lnTo>
                    <a:pt x="286" y="290"/>
                  </a:lnTo>
                  <a:lnTo>
                    <a:pt x="303" y="262"/>
                  </a:lnTo>
                  <a:lnTo>
                    <a:pt x="321" y="237"/>
                  </a:lnTo>
                  <a:lnTo>
                    <a:pt x="336" y="212"/>
                  </a:lnTo>
                  <a:lnTo>
                    <a:pt x="348" y="184"/>
                  </a:lnTo>
                  <a:lnTo>
                    <a:pt x="360" y="152"/>
                  </a:lnTo>
                  <a:lnTo>
                    <a:pt x="368" y="115"/>
                  </a:lnTo>
                  <a:lnTo>
                    <a:pt x="373" y="71"/>
                  </a:lnTo>
                  <a:lnTo>
                    <a:pt x="375" y="17"/>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66" name="Freeform 1069">
              <a:extLst>
                <a:ext uri="{FF2B5EF4-FFF2-40B4-BE49-F238E27FC236}">
                  <a16:creationId xmlns:a16="http://schemas.microsoft.com/office/drawing/2014/main" id="{04145D04-173E-6771-80AC-BBF585D14356}"/>
                </a:ext>
              </a:extLst>
            </p:cNvPr>
            <p:cNvSpPr>
              <a:spLocks/>
            </p:cNvSpPr>
            <p:nvPr/>
          </p:nvSpPr>
          <p:spPr bwMode="auto">
            <a:xfrm>
              <a:off x="4752" y="711"/>
              <a:ext cx="214" cy="143"/>
            </a:xfrm>
            <a:custGeom>
              <a:avLst/>
              <a:gdLst>
                <a:gd name="T0" fmla="*/ 3 w 428"/>
                <a:gd name="T1" fmla="*/ 6 h 287"/>
                <a:gd name="T2" fmla="*/ 3 w 428"/>
                <a:gd name="T3" fmla="*/ 5 h 287"/>
                <a:gd name="T4" fmla="*/ 4 w 428"/>
                <a:gd name="T5" fmla="*/ 4 h 287"/>
                <a:gd name="T6" fmla="*/ 5 w 428"/>
                <a:gd name="T7" fmla="*/ 2 h 287"/>
                <a:gd name="T8" fmla="*/ 5 w 428"/>
                <a:gd name="T9" fmla="*/ 1 h 287"/>
                <a:gd name="T10" fmla="*/ 5 w 428"/>
                <a:gd name="T11" fmla="*/ 1 h 287"/>
                <a:gd name="T12" fmla="*/ 6 w 428"/>
                <a:gd name="T13" fmla="*/ 0 h 287"/>
                <a:gd name="T14" fmla="*/ 6 w 428"/>
                <a:gd name="T15" fmla="*/ 0 h 287"/>
                <a:gd name="T16" fmla="*/ 7 w 428"/>
                <a:gd name="T17" fmla="*/ 1 h 287"/>
                <a:gd name="T18" fmla="*/ 8 w 428"/>
                <a:gd name="T19" fmla="*/ 1 h 287"/>
                <a:gd name="T20" fmla="*/ 8 w 428"/>
                <a:gd name="T21" fmla="*/ 2 h 287"/>
                <a:gd name="T22" fmla="*/ 8 w 428"/>
                <a:gd name="T23" fmla="*/ 2 h 287"/>
                <a:gd name="T24" fmla="*/ 10 w 428"/>
                <a:gd name="T25" fmla="*/ 2 h 287"/>
                <a:gd name="T26" fmla="*/ 11 w 428"/>
                <a:gd name="T27" fmla="*/ 2 h 287"/>
                <a:gd name="T28" fmla="*/ 11 w 428"/>
                <a:gd name="T29" fmla="*/ 1 h 287"/>
                <a:gd name="T30" fmla="*/ 11 w 428"/>
                <a:gd name="T31" fmla="*/ 1 h 287"/>
                <a:gd name="T32" fmla="*/ 11 w 428"/>
                <a:gd name="T33" fmla="*/ 1 h 287"/>
                <a:gd name="T34" fmla="*/ 11 w 428"/>
                <a:gd name="T35" fmla="*/ 0 h 287"/>
                <a:gd name="T36" fmla="*/ 11 w 428"/>
                <a:gd name="T37" fmla="*/ 0 h 287"/>
                <a:gd name="T38" fmla="*/ 11 w 428"/>
                <a:gd name="T39" fmla="*/ 0 h 287"/>
                <a:gd name="T40" fmla="*/ 13 w 428"/>
                <a:gd name="T41" fmla="*/ 0 h 287"/>
                <a:gd name="T42" fmla="*/ 14 w 428"/>
                <a:gd name="T43" fmla="*/ 1 h 287"/>
                <a:gd name="T44" fmla="*/ 14 w 428"/>
                <a:gd name="T45" fmla="*/ 2 h 287"/>
                <a:gd name="T46" fmla="*/ 14 w 428"/>
                <a:gd name="T47" fmla="*/ 3 h 287"/>
                <a:gd name="T48" fmla="*/ 13 w 428"/>
                <a:gd name="T49" fmla="*/ 4 h 287"/>
                <a:gd name="T50" fmla="*/ 12 w 428"/>
                <a:gd name="T51" fmla="*/ 4 h 287"/>
                <a:gd name="T52" fmla="*/ 10 w 428"/>
                <a:gd name="T53" fmla="*/ 5 h 287"/>
                <a:gd name="T54" fmla="*/ 9 w 428"/>
                <a:gd name="T55" fmla="*/ 6 h 287"/>
                <a:gd name="T56" fmla="*/ 8 w 428"/>
                <a:gd name="T57" fmla="*/ 6 h 287"/>
                <a:gd name="T58" fmla="*/ 7 w 428"/>
                <a:gd name="T59" fmla="*/ 6 h 287"/>
                <a:gd name="T60" fmla="*/ 6 w 428"/>
                <a:gd name="T61" fmla="*/ 7 h 287"/>
                <a:gd name="T62" fmla="*/ 5 w 428"/>
                <a:gd name="T63" fmla="*/ 7 h 287"/>
                <a:gd name="T64" fmla="*/ 4 w 428"/>
                <a:gd name="T65" fmla="*/ 8 h 287"/>
                <a:gd name="T66" fmla="*/ 3 w 428"/>
                <a:gd name="T67" fmla="*/ 8 h 287"/>
                <a:gd name="T68" fmla="*/ 2 w 428"/>
                <a:gd name="T69" fmla="*/ 8 h 287"/>
                <a:gd name="T70" fmla="*/ 1 w 428"/>
                <a:gd name="T71" fmla="*/ 8 h 287"/>
                <a:gd name="T72" fmla="*/ 1 w 428"/>
                <a:gd name="T73" fmla="*/ 8 h 287"/>
                <a:gd name="T74" fmla="*/ 0 w 428"/>
                <a:gd name="T75" fmla="*/ 8 h 287"/>
                <a:gd name="T76" fmla="*/ 1 w 428"/>
                <a:gd name="T77" fmla="*/ 8 h 287"/>
                <a:gd name="T78" fmla="*/ 2 w 428"/>
                <a:gd name="T79" fmla="*/ 7 h 2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428" h="287">
                  <a:moveTo>
                    <a:pt x="63" y="207"/>
                  </a:moveTo>
                  <a:lnTo>
                    <a:pt x="66" y="204"/>
                  </a:lnTo>
                  <a:lnTo>
                    <a:pt x="76" y="192"/>
                  </a:lnTo>
                  <a:lnTo>
                    <a:pt x="89" y="176"/>
                  </a:lnTo>
                  <a:lnTo>
                    <a:pt x="104" y="156"/>
                  </a:lnTo>
                  <a:lnTo>
                    <a:pt x="118" y="133"/>
                  </a:lnTo>
                  <a:lnTo>
                    <a:pt x="130" y="107"/>
                  </a:lnTo>
                  <a:lnTo>
                    <a:pt x="136" y="81"/>
                  </a:lnTo>
                  <a:lnTo>
                    <a:pt x="135" y="57"/>
                  </a:lnTo>
                  <a:lnTo>
                    <a:pt x="135" y="46"/>
                  </a:lnTo>
                  <a:lnTo>
                    <a:pt x="138" y="38"/>
                  </a:lnTo>
                  <a:lnTo>
                    <a:pt x="145" y="32"/>
                  </a:lnTo>
                  <a:lnTo>
                    <a:pt x="153" y="29"/>
                  </a:lnTo>
                  <a:lnTo>
                    <a:pt x="163" y="28"/>
                  </a:lnTo>
                  <a:lnTo>
                    <a:pt x="174" y="27"/>
                  </a:lnTo>
                  <a:lnTo>
                    <a:pt x="187" y="28"/>
                  </a:lnTo>
                  <a:lnTo>
                    <a:pt x="199" y="29"/>
                  </a:lnTo>
                  <a:lnTo>
                    <a:pt x="209" y="32"/>
                  </a:lnTo>
                  <a:lnTo>
                    <a:pt x="218" y="39"/>
                  </a:lnTo>
                  <a:lnTo>
                    <a:pt x="226" y="49"/>
                  </a:lnTo>
                  <a:lnTo>
                    <a:pt x="232" y="59"/>
                  </a:lnTo>
                  <a:lnTo>
                    <a:pt x="239" y="68"/>
                  </a:lnTo>
                  <a:lnTo>
                    <a:pt x="245" y="77"/>
                  </a:lnTo>
                  <a:lnTo>
                    <a:pt x="251" y="84"/>
                  </a:lnTo>
                  <a:lnTo>
                    <a:pt x="259" y="89"/>
                  </a:lnTo>
                  <a:lnTo>
                    <a:pt x="290" y="93"/>
                  </a:lnTo>
                  <a:lnTo>
                    <a:pt x="311" y="90"/>
                  </a:lnTo>
                  <a:lnTo>
                    <a:pt x="326" y="82"/>
                  </a:lnTo>
                  <a:lnTo>
                    <a:pt x="334" y="72"/>
                  </a:lnTo>
                  <a:lnTo>
                    <a:pt x="337" y="60"/>
                  </a:lnTo>
                  <a:lnTo>
                    <a:pt x="337" y="50"/>
                  </a:lnTo>
                  <a:lnTo>
                    <a:pt x="337" y="42"/>
                  </a:lnTo>
                  <a:lnTo>
                    <a:pt x="336" y="38"/>
                  </a:lnTo>
                  <a:lnTo>
                    <a:pt x="335" y="36"/>
                  </a:lnTo>
                  <a:lnTo>
                    <a:pt x="331" y="28"/>
                  </a:lnTo>
                  <a:lnTo>
                    <a:pt x="328" y="19"/>
                  </a:lnTo>
                  <a:lnTo>
                    <a:pt x="326" y="9"/>
                  </a:lnTo>
                  <a:lnTo>
                    <a:pt x="327" y="3"/>
                  </a:lnTo>
                  <a:lnTo>
                    <a:pt x="333" y="0"/>
                  </a:lnTo>
                  <a:lnTo>
                    <a:pt x="344" y="4"/>
                  </a:lnTo>
                  <a:lnTo>
                    <a:pt x="364" y="15"/>
                  </a:lnTo>
                  <a:lnTo>
                    <a:pt x="386" y="31"/>
                  </a:lnTo>
                  <a:lnTo>
                    <a:pt x="403" y="46"/>
                  </a:lnTo>
                  <a:lnTo>
                    <a:pt x="417" y="60"/>
                  </a:lnTo>
                  <a:lnTo>
                    <a:pt x="425" y="73"/>
                  </a:lnTo>
                  <a:lnTo>
                    <a:pt x="428" y="85"/>
                  </a:lnTo>
                  <a:lnTo>
                    <a:pt x="427" y="97"/>
                  </a:lnTo>
                  <a:lnTo>
                    <a:pt x="419" y="108"/>
                  </a:lnTo>
                  <a:lnTo>
                    <a:pt x="405" y="120"/>
                  </a:lnTo>
                  <a:lnTo>
                    <a:pt x="388" y="131"/>
                  </a:lnTo>
                  <a:lnTo>
                    <a:pt x="371" y="143"/>
                  </a:lnTo>
                  <a:lnTo>
                    <a:pt x="353" y="153"/>
                  </a:lnTo>
                  <a:lnTo>
                    <a:pt x="335" y="164"/>
                  </a:lnTo>
                  <a:lnTo>
                    <a:pt x="316" y="174"/>
                  </a:lnTo>
                  <a:lnTo>
                    <a:pt x="298" y="183"/>
                  </a:lnTo>
                  <a:lnTo>
                    <a:pt x="278" y="194"/>
                  </a:lnTo>
                  <a:lnTo>
                    <a:pt x="259" y="203"/>
                  </a:lnTo>
                  <a:lnTo>
                    <a:pt x="245" y="208"/>
                  </a:lnTo>
                  <a:lnTo>
                    <a:pt x="230" y="214"/>
                  </a:lnTo>
                  <a:lnTo>
                    <a:pt x="213" y="221"/>
                  </a:lnTo>
                  <a:lnTo>
                    <a:pt x="195" y="227"/>
                  </a:lnTo>
                  <a:lnTo>
                    <a:pt x="176" y="233"/>
                  </a:lnTo>
                  <a:lnTo>
                    <a:pt x="157" y="238"/>
                  </a:lnTo>
                  <a:lnTo>
                    <a:pt x="138" y="244"/>
                  </a:lnTo>
                  <a:lnTo>
                    <a:pt x="119" y="250"/>
                  </a:lnTo>
                  <a:lnTo>
                    <a:pt x="101" y="256"/>
                  </a:lnTo>
                  <a:lnTo>
                    <a:pt x="83" y="260"/>
                  </a:lnTo>
                  <a:lnTo>
                    <a:pt x="67" y="266"/>
                  </a:lnTo>
                  <a:lnTo>
                    <a:pt x="52" y="271"/>
                  </a:lnTo>
                  <a:lnTo>
                    <a:pt x="40" y="274"/>
                  </a:lnTo>
                  <a:lnTo>
                    <a:pt x="29" y="279"/>
                  </a:lnTo>
                  <a:lnTo>
                    <a:pt x="21" y="282"/>
                  </a:lnTo>
                  <a:lnTo>
                    <a:pt x="16" y="284"/>
                  </a:lnTo>
                  <a:lnTo>
                    <a:pt x="10" y="287"/>
                  </a:lnTo>
                  <a:lnTo>
                    <a:pt x="4" y="284"/>
                  </a:lnTo>
                  <a:lnTo>
                    <a:pt x="0" y="277"/>
                  </a:lnTo>
                  <a:lnTo>
                    <a:pt x="0" y="268"/>
                  </a:lnTo>
                  <a:lnTo>
                    <a:pt x="6" y="256"/>
                  </a:lnTo>
                  <a:lnTo>
                    <a:pt x="16" y="241"/>
                  </a:lnTo>
                  <a:lnTo>
                    <a:pt x="35" y="225"/>
                  </a:lnTo>
                  <a:lnTo>
                    <a:pt x="63" y="207"/>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67" name="Freeform 1070">
              <a:extLst>
                <a:ext uri="{FF2B5EF4-FFF2-40B4-BE49-F238E27FC236}">
                  <a16:creationId xmlns:a16="http://schemas.microsoft.com/office/drawing/2014/main" id="{7A14E2E4-087A-8323-0CCB-E1F742B4187C}"/>
                </a:ext>
              </a:extLst>
            </p:cNvPr>
            <p:cNvSpPr>
              <a:spLocks/>
            </p:cNvSpPr>
            <p:nvPr/>
          </p:nvSpPr>
          <p:spPr bwMode="auto">
            <a:xfrm>
              <a:off x="4678" y="842"/>
              <a:ext cx="54" cy="45"/>
            </a:xfrm>
            <a:custGeom>
              <a:avLst/>
              <a:gdLst>
                <a:gd name="T0" fmla="*/ 2 w 108"/>
                <a:gd name="T1" fmla="*/ 1 h 89"/>
                <a:gd name="T2" fmla="*/ 2 w 108"/>
                <a:gd name="T3" fmla="*/ 1 h 89"/>
                <a:gd name="T4" fmla="*/ 2 w 108"/>
                <a:gd name="T5" fmla="*/ 1 h 89"/>
                <a:gd name="T6" fmla="*/ 1 w 108"/>
                <a:gd name="T7" fmla="*/ 1 h 89"/>
                <a:gd name="T8" fmla="*/ 1 w 108"/>
                <a:gd name="T9" fmla="*/ 0 h 89"/>
                <a:gd name="T10" fmla="*/ 1 w 108"/>
                <a:gd name="T11" fmla="*/ 1 h 89"/>
                <a:gd name="T12" fmla="*/ 1 w 108"/>
                <a:gd name="T13" fmla="*/ 1 h 89"/>
                <a:gd name="T14" fmla="*/ 0 w 108"/>
                <a:gd name="T15" fmla="*/ 1 h 89"/>
                <a:gd name="T16" fmla="*/ 1 w 108"/>
                <a:gd name="T17" fmla="*/ 2 h 89"/>
                <a:gd name="T18" fmla="*/ 1 w 108"/>
                <a:gd name="T19" fmla="*/ 3 h 89"/>
                <a:gd name="T20" fmla="*/ 1 w 108"/>
                <a:gd name="T21" fmla="*/ 3 h 89"/>
                <a:gd name="T22" fmla="*/ 1 w 108"/>
                <a:gd name="T23" fmla="*/ 3 h 89"/>
                <a:gd name="T24" fmla="*/ 2 w 108"/>
                <a:gd name="T25" fmla="*/ 3 h 89"/>
                <a:gd name="T26" fmla="*/ 2 w 108"/>
                <a:gd name="T27" fmla="*/ 3 h 89"/>
                <a:gd name="T28" fmla="*/ 3 w 108"/>
                <a:gd name="T29" fmla="*/ 3 h 89"/>
                <a:gd name="T30" fmla="*/ 3 w 108"/>
                <a:gd name="T31" fmla="*/ 3 h 89"/>
                <a:gd name="T32" fmla="*/ 3 w 108"/>
                <a:gd name="T33" fmla="*/ 3 h 89"/>
                <a:gd name="T34" fmla="*/ 4 w 108"/>
                <a:gd name="T35" fmla="*/ 2 h 89"/>
                <a:gd name="T36" fmla="*/ 4 w 108"/>
                <a:gd name="T37" fmla="*/ 2 h 89"/>
                <a:gd name="T38" fmla="*/ 4 w 108"/>
                <a:gd name="T39" fmla="*/ 2 h 89"/>
                <a:gd name="T40" fmla="*/ 4 w 108"/>
                <a:gd name="T41" fmla="*/ 2 h 89"/>
                <a:gd name="T42" fmla="*/ 4 w 108"/>
                <a:gd name="T43" fmla="*/ 1 h 89"/>
                <a:gd name="T44" fmla="*/ 3 w 108"/>
                <a:gd name="T45" fmla="*/ 1 h 89"/>
                <a:gd name="T46" fmla="*/ 3 w 108"/>
                <a:gd name="T47" fmla="*/ 1 h 89"/>
                <a:gd name="T48" fmla="*/ 2 w 108"/>
                <a:gd name="T49" fmla="*/ 1 h 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8" h="89">
                  <a:moveTo>
                    <a:pt x="64" y="11"/>
                  </a:moveTo>
                  <a:lnTo>
                    <a:pt x="52" y="9"/>
                  </a:lnTo>
                  <a:lnTo>
                    <a:pt x="39" y="5"/>
                  </a:lnTo>
                  <a:lnTo>
                    <a:pt x="26" y="2"/>
                  </a:lnTo>
                  <a:lnTo>
                    <a:pt x="16" y="0"/>
                  </a:lnTo>
                  <a:lnTo>
                    <a:pt x="8" y="2"/>
                  </a:lnTo>
                  <a:lnTo>
                    <a:pt x="2" y="9"/>
                  </a:lnTo>
                  <a:lnTo>
                    <a:pt x="0" y="22"/>
                  </a:lnTo>
                  <a:lnTo>
                    <a:pt x="1" y="43"/>
                  </a:lnTo>
                  <a:lnTo>
                    <a:pt x="7" y="65"/>
                  </a:lnTo>
                  <a:lnTo>
                    <a:pt x="15" y="79"/>
                  </a:lnTo>
                  <a:lnTo>
                    <a:pt x="25" y="86"/>
                  </a:lnTo>
                  <a:lnTo>
                    <a:pt x="38" y="89"/>
                  </a:lnTo>
                  <a:lnTo>
                    <a:pt x="52" y="87"/>
                  </a:lnTo>
                  <a:lnTo>
                    <a:pt x="65" y="83"/>
                  </a:lnTo>
                  <a:lnTo>
                    <a:pt x="79" y="77"/>
                  </a:lnTo>
                  <a:lnTo>
                    <a:pt x="92" y="70"/>
                  </a:lnTo>
                  <a:lnTo>
                    <a:pt x="101" y="63"/>
                  </a:lnTo>
                  <a:lnTo>
                    <a:pt x="107" y="54"/>
                  </a:lnTo>
                  <a:lnTo>
                    <a:pt x="108" y="45"/>
                  </a:lnTo>
                  <a:lnTo>
                    <a:pt x="106" y="35"/>
                  </a:lnTo>
                  <a:lnTo>
                    <a:pt x="100" y="27"/>
                  </a:lnTo>
                  <a:lnTo>
                    <a:pt x="91" y="20"/>
                  </a:lnTo>
                  <a:lnTo>
                    <a:pt x="79" y="15"/>
                  </a:lnTo>
                  <a:lnTo>
                    <a:pt x="64" y="11"/>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68" name="Freeform 1071">
              <a:extLst>
                <a:ext uri="{FF2B5EF4-FFF2-40B4-BE49-F238E27FC236}">
                  <a16:creationId xmlns:a16="http://schemas.microsoft.com/office/drawing/2014/main" id="{36BF60B8-B5FE-681A-6827-E494096A3D12}"/>
                </a:ext>
              </a:extLst>
            </p:cNvPr>
            <p:cNvSpPr>
              <a:spLocks/>
            </p:cNvSpPr>
            <p:nvPr/>
          </p:nvSpPr>
          <p:spPr bwMode="auto">
            <a:xfrm>
              <a:off x="4458" y="834"/>
              <a:ext cx="34" cy="51"/>
            </a:xfrm>
            <a:custGeom>
              <a:avLst/>
              <a:gdLst>
                <a:gd name="T0" fmla="*/ 2 w 68"/>
                <a:gd name="T1" fmla="*/ 0 h 102"/>
                <a:gd name="T2" fmla="*/ 2 w 68"/>
                <a:gd name="T3" fmla="*/ 1 h 102"/>
                <a:gd name="T4" fmla="*/ 2 w 68"/>
                <a:gd name="T5" fmla="*/ 1 h 102"/>
                <a:gd name="T6" fmla="*/ 1 w 68"/>
                <a:gd name="T7" fmla="*/ 1 h 102"/>
                <a:gd name="T8" fmla="*/ 1 w 68"/>
                <a:gd name="T9" fmla="*/ 1 h 102"/>
                <a:gd name="T10" fmla="*/ 1 w 68"/>
                <a:gd name="T11" fmla="*/ 2 h 102"/>
                <a:gd name="T12" fmla="*/ 1 w 68"/>
                <a:gd name="T13" fmla="*/ 2 h 102"/>
                <a:gd name="T14" fmla="*/ 0 w 68"/>
                <a:gd name="T15" fmla="*/ 2 h 102"/>
                <a:gd name="T16" fmla="*/ 0 w 68"/>
                <a:gd name="T17" fmla="*/ 3 h 102"/>
                <a:gd name="T18" fmla="*/ 1 w 68"/>
                <a:gd name="T19" fmla="*/ 3 h 102"/>
                <a:gd name="T20" fmla="*/ 1 w 68"/>
                <a:gd name="T21" fmla="*/ 4 h 102"/>
                <a:gd name="T22" fmla="*/ 1 w 68"/>
                <a:gd name="T23" fmla="*/ 4 h 102"/>
                <a:gd name="T24" fmla="*/ 1 w 68"/>
                <a:gd name="T25" fmla="*/ 4 h 102"/>
                <a:gd name="T26" fmla="*/ 1 w 68"/>
                <a:gd name="T27" fmla="*/ 4 h 102"/>
                <a:gd name="T28" fmla="*/ 2 w 68"/>
                <a:gd name="T29" fmla="*/ 3 h 102"/>
                <a:gd name="T30" fmla="*/ 2 w 68"/>
                <a:gd name="T31" fmla="*/ 3 h 102"/>
                <a:gd name="T32" fmla="*/ 2 w 68"/>
                <a:gd name="T33" fmla="*/ 3 h 102"/>
                <a:gd name="T34" fmla="*/ 2 w 68"/>
                <a:gd name="T35" fmla="*/ 3 h 102"/>
                <a:gd name="T36" fmla="*/ 3 w 68"/>
                <a:gd name="T37" fmla="*/ 2 h 102"/>
                <a:gd name="T38" fmla="*/ 3 w 68"/>
                <a:gd name="T39" fmla="*/ 1 h 102"/>
                <a:gd name="T40" fmla="*/ 2 w 68"/>
                <a:gd name="T41" fmla="*/ 0 h 10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68" h="102">
                  <a:moveTo>
                    <a:pt x="55" y="0"/>
                  </a:moveTo>
                  <a:lnTo>
                    <a:pt x="47" y="1"/>
                  </a:lnTo>
                  <a:lnTo>
                    <a:pt x="38" y="5"/>
                  </a:lnTo>
                  <a:lnTo>
                    <a:pt x="28" y="13"/>
                  </a:lnTo>
                  <a:lnTo>
                    <a:pt x="19" y="24"/>
                  </a:lnTo>
                  <a:lnTo>
                    <a:pt x="10" y="36"/>
                  </a:lnTo>
                  <a:lnTo>
                    <a:pt x="4" y="50"/>
                  </a:lnTo>
                  <a:lnTo>
                    <a:pt x="0" y="64"/>
                  </a:lnTo>
                  <a:lnTo>
                    <a:pt x="0" y="79"/>
                  </a:lnTo>
                  <a:lnTo>
                    <a:pt x="4" y="92"/>
                  </a:lnTo>
                  <a:lnTo>
                    <a:pt x="9" y="100"/>
                  </a:lnTo>
                  <a:lnTo>
                    <a:pt x="16" y="102"/>
                  </a:lnTo>
                  <a:lnTo>
                    <a:pt x="24" y="102"/>
                  </a:lnTo>
                  <a:lnTo>
                    <a:pt x="32" y="100"/>
                  </a:lnTo>
                  <a:lnTo>
                    <a:pt x="39" y="95"/>
                  </a:lnTo>
                  <a:lnTo>
                    <a:pt x="45" y="92"/>
                  </a:lnTo>
                  <a:lnTo>
                    <a:pt x="50" y="89"/>
                  </a:lnTo>
                  <a:lnTo>
                    <a:pt x="61" y="71"/>
                  </a:lnTo>
                  <a:lnTo>
                    <a:pt x="68" y="41"/>
                  </a:lnTo>
                  <a:lnTo>
                    <a:pt x="67" y="13"/>
                  </a:lnTo>
                  <a:lnTo>
                    <a:pt x="55" y="0"/>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69" name="Freeform 1072">
              <a:extLst>
                <a:ext uri="{FF2B5EF4-FFF2-40B4-BE49-F238E27FC236}">
                  <a16:creationId xmlns:a16="http://schemas.microsoft.com/office/drawing/2014/main" id="{0940B7FB-BF3A-BC3E-8816-5A74A5892389}"/>
                </a:ext>
              </a:extLst>
            </p:cNvPr>
            <p:cNvSpPr>
              <a:spLocks/>
            </p:cNvSpPr>
            <p:nvPr/>
          </p:nvSpPr>
          <p:spPr bwMode="auto">
            <a:xfrm>
              <a:off x="4580" y="834"/>
              <a:ext cx="57" cy="72"/>
            </a:xfrm>
            <a:custGeom>
              <a:avLst/>
              <a:gdLst>
                <a:gd name="T0" fmla="*/ 2 w 114"/>
                <a:gd name="T1" fmla="*/ 0 h 145"/>
                <a:gd name="T2" fmla="*/ 2 w 114"/>
                <a:gd name="T3" fmla="*/ 0 h 145"/>
                <a:gd name="T4" fmla="*/ 2 w 114"/>
                <a:gd name="T5" fmla="*/ 0 h 145"/>
                <a:gd name="T6" fmla="*/ 2 w 114"/>
                <a:gd name="T7" fmla="*/ 0 h 145"/>
                <a:gd name="T8" fmla="*/ 2 w 114"/>
                <a:gd name="T9" fmla="*/ 0 h 145"/>
                <a:gd name="T10" fmla="*/ 2 w 114"/>
                <a:gd name="T11" fmla="*/ 1 h 145"/>
                <a:gd name="T12" fmla="*/ 1 w 114"/>
                <a:gd name="T13" fmla="*/ 1 h 145"/>
                <a:gd name="T14" fmla="*/ 1 w 114"/>
                <a:gd name="T15" fmla="*/ 1 h 145"/>
                <a:gd name="T16" fmla="*/ 1 w 114"/>
                <a:gd name="T17" fmla="*/ 2 h 145"/>
                <a:gd name="T18" fmla="*/ 1 w 114"/>
                <a:gd name="T19" fmla="*/ 2 h 145"/>
                <a:gd name="T20" fmla="*/ 1 w 114"/>
                <a:gd name="T21" fmla="*/ 2 h 145"/>
                <a:gd name="T22" fmla="*/ 0 w 114"/>
                <a:gd name="T23" fmla="*/ 3 h 145"/>
                <a:gd name="T24" fmla="*/ 1 w 114"/>
                <a:gd name="T25" fmla="*/ 3 h 145"/>
                <a:gd name="T26" fmla="*/ 1 w 114"/>
                <a:gd name="T27" fmla="*/ 3 h 145"/>
                <a:gd name="T28" fmla="*/ 1 w 114"/>
                <a:gd name="T29" fmla="*/ 3 h 145"/>
                <a:gd name="T30" fmla="*/ 2 w 114"/>
                <a:gd name="T31" fmla="*/ 4 h 145"/>
                <a:gd name="T32" fmla="*/ 2 w 114"/>
                <a:gd name="T33" fmla="*/ 4 h 145"/>
                <a:gd name="T34" fmla="*/ 2 w 114"/>
                <a:gd name="T35" fmla="*/ 4 h 145"/>
                <a:gd name="T36" fmla="*/ 3 w 114"/>
                <a:gd name="T37" fmla="*/ 4 h 145"/>
                <a:gd name="T38" fmla="*/ 3 w 114"/>
                <a:gd name="T39" fmla="*/ 4 h 145"/>
                <a:gd name="T40" fmla="*/ 4 w 114"/>
                <a:gd name="T41" fmla="*/ 4 h 145"/>
                <a:gd name="T42" fmla="*/ 4 w 114"/>
                <a:gd name="T43" fmla="*/ 3 h 145"/>
                <a:gd name="T44" fmla="*/ 4 w 114"/>
                <a:gd name="T45" fmla="*/ 2 h 145"/>
                <a:gd name="T46" fmla="*/ 4 w 114"/>
                <a:gd name="T47" fmla="*/ 2 h 145"/>
                <a:gd name="T48" fmla="*/ 4 w 114"/>
                <a:gd name="T49" fmla="*/ 1 h 145"/>
                <a:gd name="T50" fmla="*/ 4 w 114"/>
                <a:gd name="T51" fmla="*/ 1 h 145"/>
                <a:gd name="T52" fmla="*/ 4 w 114"/>
                <a:gd name="T53" fmla="*/ 1 h 145"/>
                <a:gd name="T54" fmla="*/ 4 w 114"/>
                <a:gd name="T55" fmla="*/ 0 h 145"/>
                <a:gd name="T56" fmla="*/ 3 w 114"/>
                <a:gd name="T57" fmla="*/ 0 h 145"/>
                <a:gd name="T58" fmla="*/ 3 w 114"/>
                <a:gd name="T59" fmla="*/ 0 h 145"/>
                <a:gd name="T60" fmla="*/ 3 w 114"/>
                <a:gd name="T61" fmla="*/ 0 h 145"/>
                <a:gd name="T62" fmla="*/ 3 w 114"/>
                <a:gd name="T63" fmla="*/ 0 h 145"/>
                <a:gd name="T64" fmla="*/ 2 w 114"/>
                <a:gd name="T65" fmla="*/ 0 h 1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4" h="145">
                  <a:moveTo>
                    <a:pt x="62" y="0"/>
                  </a:moveTo>
                  <a:lnTo>
                    <a:pt x="54" y="2"/>
                  </a:lnTo>
                  <a:lnTo>
                    <a:pt x="48" y="7"/>
                  </a:lnTo>
                  <a:lnTo>
                    <a:pt x="43" y="17"/>
                  </a:lnTo>
                  <a:lnTo>
                    <a:pt x="38" y="27"/>
                  </a:lnTo>
                  <a:lnTo>
                    <a:pt x="33" y="38"/>
                  </a:lnTo>
                  <a:lnTo>
                    <a:pt x="30" y="50"/>
                  </a:lnTo>
                  <a:lnTo>
                    <a:pt x="25" y="63"/>
                  </a:lnTo>
                  <a:lnTo>
                    <a:pt x="17" y="73"/>
                  </a:lnTo>
                  <a:lnTo>
                    <a:pt x="8" y="82"/>
                  </a:lnTo>
                  <a:lnTo>
                    <a:pt x="1" y="91"/>
                  </a:lnTo>
                  <a:lnTo>
                    <a:pt x="0" y="102"/>
                  </a:lnTo>
                  <a:lnTo>
                    <a:pt x="8" y="112"/>
                  </a:lnTo>
                  <a:lnTo>
                    <a:pt x="16" y="118"/>
                  </a:lnTo>
                  <a:lnTo>
                    <a:pt x="26" y="126"/>
                  </a:lnTo>
                  <a:lnTo>
                    <a:pt x="39" y="133"/>
                  </a:lnTo>
                  <a:lnTo>
                    <a:pt x="51" y="140"/>
                  </a:lnTo>
                  <a:lnTo>
                    <a:pt x="64" y="144"/>
                  </a:lnTo>
                  <a:lnTo>
                    <a:pt x="77" y="145"/>
                  </a:lnTo>
                  <a:lnTo>
                    <a:pt x="90" y="142"/>
                  </a:lnTo>
                  <a:lnTo>
                    <a:pt x="99" y="134"/>
                  </a:lnTo>
                  <a:lnTo>
                    <a:pt x="110" y="111"/>
                  </a:lnTo>
                  <a:lnTo>
                    <a:pt x="114" y="89"/>
                  </a:lnTo>
                  <a:lnTo>
                    <a:pt x="113" y="69"/>
                  </a:lnTo>
                  <a:lnTo>
                    <a:pt x="108" y="52"/>
                  </a:lnTo>
                  <a:lnTo>
                    <a:pt x="106" y="44"/>
                  </a:lnTo>
                  <a:lnTo>
                    <a:pt x="103" y="37"/>
                  </a:lnTo>
                  <a:lnTo>
                    <a:pt x="100" y="29"/>
                  </a:lnTo>
                  <a:lnTo>
                    <a:pt x="95" y="21"/>
                  </a:lnTo>
                  <a:lnTo>
                    <a:pt x="90" y="14"/>
                  </a:lnTo>
                  <a:lnTo>
                    <a:pt x="81" y="8"/>
                  </a:lnTo>
                  <a:lnTo>
                    <a:pt x="73" y="4"/>
                  </a:lnTo>
                  <a:lnTo>
                    <a:pt x="62" y="0"/>
                  </a:lnTo>
                  <a:close/>
                </a:path>
              </a:pathLst>
            </a:custGeom>
            <a:solidFill>
              <a:srgbClr val="BC1E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70" name="Freeform 1073">
              <a:extLst>
                <a:ext uri="{FF2B5EF4-FFF2-40B4-BE49-F238E27FC236}">
                  <a16:creationId xmlns:a16="http://schemas.microsoft.com/office/drawing/2014/main" id="{71534C61-1978-015E-1DF6-05F4EA1DBF63}"/>
                </a:ext>
              </a:extLst>
            </p:cNvPr>
            <p:cNvSpPr>
              <a:spLocks/>
            </p:cNvSpPr>
            <p:nvPr/>
          </p:nvSpPr>
          <p:spPr bwMode="auto">
            <a:xfrm>
              <a:off x="4396" y="1008"/>
              <a:ext cx="74" cy="62"/>
            </a:xfrm>
            <a:custGeom>
              <a:avLst/>
              <a:gdLst>
                <a:gd name="T0" fmla="*/ 0 w 148"/>
                <a:gd name="T1" fmla="*/ 2 h 124"/>
                <a:gd name="T2" fmla="*/ 1 w 148"/>
                <a:gd name="T3" fmla="*/ 2 h 124"/>
                <a:gd name="T4" fmla="*/ 1 w 148"/>
                <a:gd name="T5" fmla="*/ 2 h 124"/>
                <a:gd name="T6" fmla="*/ 1 w 148"/>
                <a:gd name="T7" fmla="*/ 1 h 124"/>
                <a:gd name="T8" fmla="*/ 2 w 148"/>
                <a:gd name="T9" fmla="*/ 1 h 124"/>
                <a:gd name="T10" fmla="*/ 2 w 148"/>
                <a:gd name="T11" fmla="*/ 1 h 124"/>
                <a:gd name="T12" fmla="*/ 3 w 148"/>
                <a:gd name="T13" fmla="*/ 0 h 124"/>
                <a:gd name="T14" fmla="*/ 3 w 148"/>
                <a:gd name="T15" fmla="*/ 1 h 124"/>
                <a:gd name="T16" fmla="*/ 4 w 148"/>
                <a:gd name="T17" fmla="*/ 1 h 124"/>
                <a:gd name="T18" fmla="*/ 4 w 148"/>
                <a:gd name="T19" fmla="*/ 2 h 124"/>
                <a:gd name="T20" fmla="*/ 4 w 148"/>
                <a:gd name="T21" fmla="*/ 2 h 124"/>
                <a:gd name="T22" fmla="*/ 5 w 148"/>
                <a:gd name="T23" fmla="*/ 2 h 124"/>
                <a:gd name="T24" fmla="*/ 5 w 148"/>
                <a:gd name="T25" fmla="*/ 2 h 124"/>
                <a:gd name="T26" fmla="*/ 5 w 148"/>
                <a:gd name="T27" fmla="*/ 3 h 124"/>
                <a:gd name="T28" fmla="*/ 5 w 148"/>
                <a:gd name="T29" fmla="*/ 3 h 124"/>
                <a:gd name="T30" fmla="*/ 5 w 148"/>
                <a:gd name="T31" fmla="*/ 4 h 124"/>
                <a:gd name="T32" fmla="*/ 5 w 148"/>
                <a:gd name="T33" fmla="*/ 4 h 124"/>
                <a:gd name="T34" fmla="*/ 5 w 148"/>
                <a:gd name="T35" fmla="*/ 4 h 124"/>
                <a:gd name="T36" fmla="*/ 5 w 148"/>
                <a:gd name="T37" fmla="*/ 4 h 124"/>
                <a:gd name="T38" fmla="*/ 4 w 148"/>
                <a:gd name="T39" fmla="*/ 3 h 124"/>
                <a:gd name="T40" fmla="*/ 4 w 148"/>
                <a:gd name="T41" fmla="*/ 3 h 124"/>
                <a:gd name="T42" fmla="*/ 3 w 148"/>
                <a:gd name="T43" fmla="*/ 2 h 124"/>
                <a:gd name="T44" fmla="*/ 3 w 148"/>
                <a:gd name="T45" fmla="*/ 2 h 124"/>
                <a:gd name="T46" fmla="*/ 2 w 148"/>
                <a:gd name="T47" fmla="*/ 2 h 124"/>
                <a:gd name="T48" fmla="*/ 0 w 148"/>
                <a:gd name="T49" fmla="*/ 2 h 12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48" h="124">
                  <a:moveTo>
                    <a:pt x="0" y="54"/>
                  </a:moveTo>
                  <a:lnTo>
                    <a:pt x="2" y="50"/>
                  </a:lnTo>
                  <a:lnTo>
                    <a:pt x="9" y="39"/>
                  </a:lnTo>
                  <a:lnTo>
                    <a:pt x="19" y="24"/>
                  </a:lnTo>
                  <a:lnTo>
                    <a:pt x="33" y="12"/>
                  </a:lnTo>
                  <a:lnTo>
                    <a:pt x="50" y="1"/>
                  </a:lnTo>
                  <a:lnTo>
                    <a:pt x="71" y="0"/>
                  </a:lnTo>
                  <a:lnTo>
                    <a:pt x="94" y="9"/>
                  </a:lnTo>
                  <a:lnTo>
                    <a:pt x="120" y="32"/>
                  </a:lnTo>
                  <a:lnTo>
                    <a:pt x="122" y="35"/>
                  </a:lnTo>
                  <a:lnTo>
                    <a:pt x="126" y="39"/>
                  </a:lnTo>
                  <a:lnTo>
                    <a:pt x="133" y="48"/>
                  </a:lnTo>
                  <a:lnTo>
                    <a:pt x="140" y="59"/>
                  </a:lnTo>
                  <a:lnTo>
                    <a:pt x="145" y="73"/>
                  </a:lnTo>
                  <a:lnTo>
                    <a:pt x="148" y="89"/>
                  </a:lnTo>
                  <a:lnTo>
                    <a:pt x="148" y="106"/>
                  </a:lnTo>
                  <a:lnTo>
                    <a:pt x="143" y="124"/>
                  </a:lnTo>
                  <a:lnTo>
                    <a:pt x="140" y="120"/>
                  </a:lnTo>
                  <a:lnTo>
                    <a:pt x="134" y="106"/>
                  </a:lnTo>
                  <a:lnTo>
                    <a:pt x="124" y="89"/>
                  </a:lnTo>
                  <a:lnTo>
                    <a:pt x="109" y="70"/>
                  </a:lnTo>
                  <a:lnTo>
                    <a:pt x="90" y="54"/>
                  </a:lnTo>
                  <a:lnTo>
                    <a:pt x="65" y="44"/>
                  </a:lnTo>
                  <a:lnTo>
                    <a:pt x="35" y="43"/>
                  </a:lnTo>
                  <a:lnTo>
                    <a:pt x="0" y="54"/>
                  </a:lnTo>
                  <a:close/>
                </a:path>
              </a:pathLst>
            </a:custGeom>
            <a:solidFill>
              <a:srgbClr val="BC1E1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sp>
          <p:nvSpPr>
            <p:cNvPr id="60471" name="Freeform 1074">
              <a:extLst>
                <a:ext uri="{FF2B5EF4-FFF2-40B4-BE49-F238E27FC236}">
                  <a16:creationId xmlns:a16="http://schemas.microsoft.com/office/drawing/2014/main" id="{9603D7F2-4337-7FEB-F0C8-CBDD895BF021}"/>
                </a:ext>
              </a:extLst>
            </p:cNvPr>
            <p:cNvSpPr>
              <a:spLocks/>
            </p:cNvSpPr>
            <p:nvPr/>
          </p:nvSpPr>
          <p:spPr bwMode="auto">
            <a:xfrm>
              <a:off x="4706" y="746"/>
              <a:ext cx="28" cy="30"/>
            </a:xfrm>
            <a:custGeom>
              <a:avLst/>
              <a:gdLst>
                <a:gd name="T0" fmla="*/ 1 w 57"/>
                <a:gd name="T1" fmla="*/ 0 h 61"/>
                <a:gd name="T2" fmla="*/ 0 w 57"/>
                <a:gd name="T3" fmla="*/ 0 h 61"/>
                <a:gd name="T4" fmla="*/ 0 w 57"/>
                <a:gd name="T5" fmla="*/ 0 h 61"/>
                <a:gd name="T6" fmla="*/ 0 w 57"/>
                <a:gd name="T7" fmla="*/ 0 h 61"/>
                <a:gd name="T8" fmla="*/ 0 w 57"/>
                <a:gd name="T9" fmla="*/ 0 h 61"/>
                <a:gd name="T10" fmla="*/ 0 w 57"/>
                <a:gd name="T11" fmla="*/ 0 h 61"/>
                <a:gd name="T12" fmla="*/ 0 w 57"/>
                <a:gd name="T13" fmla="*/ 0 h 61"/>
                <a:gd name="T14" fmla="*/ 0 w 57"/>
                <a:gd name="T15" fmla="*/ 0 h 61"/>
                <a:gd name="T16" fmla="*/ 0 w 57"/>
                <a:gd name="T17" fmla="*/ 1 h 61"/>
                <a:gd name="T18" fmla="*/ 0 w 57"/>
                <a:gd name="T19" fmla="*/ 1 h 61"/>
                <a:gd name="T20" fmla="*/ 0 w 57"/>
                <a:gd name="T21" fmla="*/ 1 h 61"/>
                <a:gd name="T22" fmla="*/ 0 w 57"/>
                <a:gd name="T23" fmla="*/ 1 h 61"/>
                <a:gd name="T24" fmla="*/ 0 w 57"/>
                <a:gd name="T25" fmla="*/ 1 h 61"/>
                <a:gd name="T26" fmla="*/ 0 w 57"/>
                <a:gd name="T27" fmla="*/ 1 h 61"/>
                <a:gd name="T28" fmla="*/ 0 w 57"/>
                <a:gd name="T29" fmla="*/ 1 h 61"/>
                <a:gd name="T30" fmla="*/ 0 w 57"/>
                <a:gd name="T31" fmla="*/ 1 h 61"/>
                <a:gd name="T32" fmla="*/ 1 w 57"/>
                <a:gd name="T33" fmla="*/ 1 h 61"/>
                <a:gd name="T34" fmla="*/ 1 w 57"/>
                <a:gd name="T35" fmla="*/ 1 h 61"/>
                <a:gd name="T36" fmla="*/ 1 w 57"/>
                <a:gd name="T37" fmla="*/ 0 h 61"/>
                <a:gd name="T38" fmla="*/ 1 w 57"/>
                <a:gd name="T39" fmla="*/ 0 h 61"/>
                <a:gd name="T40" fmla="*/ 1 w 57"/>
                <a:gd name="T41" fmla="*/ 0 h 61"/>
                <a:gd name="T42" fmla="*/ 1 w 57"/>
                <a:gd name="T43" fmla="*/ 0 h 61"/>
                <a:gd name="T44" fmla="*/ 1 w 57"/>
                <a:gd name="T45" fmla="*/ 0 h 61"/>
                <a:gd name="T46" fmla="*/ 1 w 57"/>
                <a:gd name="T47" fmla="*/ 0 h 61"/>
                <a:gd name="T48" fmla="*/ 1 w 57"/>
                <a:gd name="T49" fmla="*/ 0 h 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7" h="61">
                  <a:moveTo>
                    <a:pt x="38" y="4"/>
                  </a:moveTo>
                  <a:lnTo>
                    <a:pt x="31" y="7"/>
                  </a:lnTo>
                  <a:lnTo>
                    <a:pt x="25" y="11"/>
                  </a:lnTo>
                  <a:lnTo>
                    <a:pt x="20" y="14"/>
                  </a:lnTo>
                  <a:lnTo>
                    <a:pt x="14" y="18"/>
                  </a:lnTo>
                  <a:lnTo>
                    <a:pt x="9" y="22"/>
                  </a:lnTo>
                  <a:lnTo>
                    <a:pt x="6" y="26"/>
                  </a:lnTo>
                  <a:lnTo>
                    <a:pt x="3" y="30"/>
                  </a:lnTo>
                  <a:lnTo>
                    <a:pt x="2" y="35"/>
                  </a:lnTo>
                  <a:lnTo>
                    <a:pt x="0" y="45"/>
                  </a:lnTo>
                  <a:lnTo>
                    <a:pt x="0" y="53"/>
                  </a:lnTo>
                  <a:lnTo>
                    <a:pt x="3" y="60"/>
                  </a:lnTo>
                  <a:lnTo>
                    <a:pt x="10" y="61"/>
                  </a:lnTo>
                  <a:lnTo>
                    <a:pt x="16" y="59"/>
                  </a:lnTo>
                  <a:lnTo>
                    <a:pt x="23" y="56"/>
                  </a:lnTo>
                  <a:lnTo>
                    <a:pt x="31" y="50"/>
                  </a:lnTo>
                  <a:lnTo>
                    <a:pt x="39" y="44"/>
                  </a:lnTo>
                  <a:lnTo>
                    <a:pt x="46" y="38"/>
                  </a:lnTo>
                  <a:lnTo>
                    <a:pt x="51" y="31"/>
                  </a:lnTo>
                  <a:lnTo>
                    <a:pt x="55" y="27"/>
                  </a:lnTo>
                  <a:lnTo>
                    <a:pt x="57" y="23"/>
                  </a:lnTo>
                  <a:lnTo>
                    <a:pt x="57" y="15"/>
                  </a:lnTo>
                  <a:lnTo>
                    <a:pt x="54" y="6"/>
                  </a:lnTo>
                  <a:lnTo>
                    <a:pt x="48" y="0"/>
                  </a:lnTo>
                  <a:lnTo>
                    <a:pt x="38" y="4"/>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FR"/>
            </a:p>
          </p:txBody>
        </p:sp>
      </p:grpSp>
      <p:pic>
        <p:nvPicPr>
          <p:cNvPr id="60419" name="Picture 1075" descr="C:\Program Files\Microsoft Office\Clipart\CLIPART\POWERPNT\ALLUMTT.WMF">
            <a:extLst>
              <a:ext uri="{FF2B5EF4-FFF2-40B4-BE49-F238E27FC236}">
                <a16:creationId xmlns:a16="http://schemas.microsoft.com/office/drawing/2014/main" id="{85F5EBFB-F4E5-86DF-7176-D57663C27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1675" y="3878263"/>
            <a:ext cx="1371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Text Box 1076">
            <a:extLst>
              <a:ext uri="{FF2B5EF4-FFF2-40B4-BE49-F238E27FC236}">
                <a16:creationId xmlns:a16="http://schemas.microsoft.com/office/drawing/2014/main" id="{F15F596F-B4D1-3E5C-4664-448B2BB0C973}"/>
              </a:ext>
            </a:extLst>
          </p:cNvPr>
          <p:cNvSpPr txBox="1">
            <a:spLocks noChangeArrowheads="1"/>
          </p:cNvSpPr>
          <p:nvPr/>
        </p:nvSpPr>
        <p:spPr bwMode="auto">
          <a:xfrm>
            <a:off x="2825750" y="4981575"/>
            <a:ext cx="28162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400">
                <a:latin typeface="Times New Roman" panose="02020603050405020304" pitchFamily="18" charset="0"/>
              </a:rPr>
              <a:t>POINT ECLAIR</a:t>
            </a:r>
          </a:p>
        </p:txBody>
      </p:sp>
      <p:sp>
        <p:nvSpPr>
          <p:cNvPr id="60421" name="AutoShape 1077">
            <a:extLst>
              <a:ext uri="{FF2B5EF4-FFF2-40B4-BE49-F238E27FC236}">
                <a16:creationId xmlns:a16="http://schemas.microsoft.com/office/drawing/2014/main" id="{14E1348A-1597-B655-0479-A72723134AF8}"/>
              </a:ext>
            </a:extLst>
          </p:cNvPr>
          <p:cNvSpPr>
            <a:spLocks noChangeArrowheads="1"/>
          </p:cNvSpPr>
          <p:nvPr/>
        </p:nvSpPr>
        <p:spPr bwMode="auto">
          <a:xfrm>
            <a:off x="3995738" y="3962400"/>
            <a:ext cx="422275" cy="762000"/>
          </a:xfrm>
          <a:prstGeom prst="upArrow">
            <a:avLst>
              <a:gd name="adj1" fmla="val 50000"/>
              <a:gd name="adj2" fmla="val 45113"/>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60422" name="Text Box 1078">
            <a:extLst>
              <a:ext uri="{FF2B5EF4-FFF2-40B4-BE49-F238E27FC236}">
                <a16:creationId xmlns:a16="http://schemas.microsoft.com/office/drawing/2014/main" id="{6C940096-2C16-68B7-A985-7F0F80A11ED0}"/>
              </a:ext>
            </a:extLst>
          </p:cNvPr>
          <p:cNvSpPr txBox="1">
            <a:spLocks noChangeArrowheads="1"/>
          </p:cNvSpPr>
          <p:nvPr/>
        </p:nvSpPr>
        <p:spPr bwMode="auto">
          <a:xfrm>
            <a:off x="2011363" y="3303588"/>
            <a:ext cx="4813300"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400">
                <a:latin typeface="Times New Roman" panose="02020603050405020304" pitchFamily="18" charset="0"/>
              </a:rPr>
              <a:t>POINT D'INFLAMMATION</a:t>
            </a:r>
          </a:p>
        </p:txBody>
      </p:sp>
      <p:sp>
        <p:nvSpPr>
          <p:cNvPr id="60423" name="AutoShape 1079">
            <a:extLst>
              <a:ext uri="{FF2B5EF4-FFF2-40B4-BE49-F238E27FC236}">
                <a16:creationId xmlns:a16="http://schemas.microsoft.com/office/drawing/2014/main" id="{1983E12B-FC8D-CC49-C98A-5C69DF32B907}"/>
              </a:ext>
            </a:extLst>
          </p:cNvPr>
          <p:cNvSpPr>
            <a:spLocks noChangeArrowheads="1"/>
          </p:cNvSpPr>
          <p:nvPr/>
        </p:nvSpPr>
        <p:spPr bwMode="auto">
          <a:xfrm>
            <a:off x="3995738" y="2312988"/>
            <a:ext cx="422275" cy="762000"/>
          </a:xfrm>
          <a:prstGeom prst="upArrow">
            <a:avLst>
              <a:gd name="adj1" fmla="val 50000"/>
              <a:gd name="adj2" fmla="val 45113"/>
            </a:avLst>
          </a:prstGeom>
          <a:solidFill>
            <a:schemeClr val="hlink"/>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60424" name="Text Box 1080">
            <a:extLst>
              <a:ext uri="{FF2B5EF4-FFF2-40B4-BE49-F238E27FC236}">
                <a16:creationId xmlns:a16="http://schemas.microsoft.com/office/drawing/2014/main" id="{83028E91-6FD0-E4B5-9C71-D31DE0BA8113}"/>
              </a:ext>
            </a:extLst>
          </p:cNvPr>
          <p:cNvSpPr txBox="1">
            <a:spLocks noChangeArrowheads="1"/>
          </p:cNvSpPr>
          <p:nvPr/>
        </p:nvSpPr>
        <p:spPr bwMode="auto">
          <a:xfrm>
            <a:off x="1895475" y="1697038"/>
            <a:ext cx="55292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400">
                <a:latin typeface="Times New Roman" panose="02020603050405020304" pitchFamily="18" charset="0"/>
              </a:rPr>
              <a:t>POINT  D’AUTO-INFLAMMATION</a:t>
            </a:r>
          </a:p>
        </p:txBody>
      </p:sp>
      <p:sp>
        <p:nvSpPr>
          <p:cNvPr id="60425" name="Rectangle 1081">
            <a:extLst>
              <a:ext uri="{FF2B5EF4-FFF2-40B4-BE49-F238E27FC236}">
                <a16:creationId xmlns:a16="http://schemas.microsoft.com/office/drawing/2014/main" id="{820ABD2B-23EF-4FC4-2E86-003801E9FB96}"/>
              </a:ext>
            </a:extLst>
          </p:cNvPr>
          <p:cNvSpPr>
            <a:spLocks noChangeArrowheads="1"/>
          </p:cNvSpPr>
          <p:nvPr/>
        </p:nvSpPr>
        <p:spPr bwMode="auto">
          <a:xfrm>
            <a:off x="609600" y="2057400"/>
            <a:ext cx="152400" cy="3352800"/>
          </a:xfrm>
          <a:prstGeom prst="rect">
            <a:avLst/>
          </a:prstGeom>
          <a:noFill/>
          <a:ln w="28575">
            <a:solidFill>
              <a:schemeClr val="hlink"/>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60426" name="Oval 1082">
            <a:extLst>
              <a:ext uri="{FF2B5EF4-FFF2-40B4-BE49-F238E27FC236}">
                <a16:creationId xmlns:a16="http://schemas.microsoft.com/office/drawing/2014/main" id="{B2E41177-CBB4-7FB3-B495-6443EFE94C30}"/>
              </a:ext>
            </a:extLst>
          </p:cNvPr>
          <p:cNvSpPr>
            <a:spLocks noChangeArrowheads="1"/>
          </p:cNvSpPr>
          <p:nvPr/>
        </p:nvSpPr>
        <p:spPr bwMode="auto">
          <a:xfrm>
            <a:off x="457200" y="5334000"/>
            <a:ext cx="457200" cy="381000"/>
          </a:xfrm>
          <a:prstGeom prst="ellipse">
            <a:avLst/>
          </a:prstGeom>
          <a:solidFill>
            <a:schemeClr val="hlink"/>
          </a:solidFill>
          <a:ln w="28575">
            <a:solidFill>
              <a:schemeClr val="hlink"/>
            </a:solidFill>
            <a:round/>
            <a:headEnd type="none" w="sm" len="sm"/>
            <a:tailEnd type="none" w="sm" len="sm"/>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60427" name="Rectangle 1083">
            <a:extLst>
              <a:ext uri="{FF2B5EF4-FFF2-40B4-BE49-F238E27FC236}">
                <a16:creationId xmlns:a16="http://schemas.microsoft.com/office/drawing/2014/main" id="{A99F4CC5-FBF1-3335-20C7-693EBCE25FE7}"/>
              </a:ext>
            </a:extLst>
          </p:cNvPr>
          <p:cNvSpPr>
            <a:spLocks noChangeArrowheads="1"/>
          </p:cNvSpPr>
          <p:nvPr/>
        </p:nvSpPr>
        <p:spPr bwMode="auto">
          <a:xfrm>
            <a:off x="609600" y="2590800"/>
            <a:ext cx="152400" cy="2743200"/>
          </a:xfrm>
          <a:prstGeom prst="rect">
            <a:avLst/>
          </a:prstGeom>
          <a:solidFill>
            <a:schemeClr val="hlink"/>
          </a:solidFill>
          <a:ln w="28575">
            <a:solidFill>
              <a:schemeClr val="hlink"/>
            </a:solidFill>
            <a:miter lim="800000"/>
            <a:headEnd type="none" w="sm" len="sm"/>
            <a:tailEnd type="none" w="sm" len="sm"/>
          </a:ln>
          <a:effectLst/>
          <a:extLs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sp>
        <p:nvSpPr>
          <p:cNvPr id="60428" name="Titre 8">
            <a:extLst>
              <a:ext uri="{FF2B5EF4-FFF2-40B4-BE49-F238E27FC236}">
                <a16:creationId xmlns:a16="http://schemas.microsoft.com/office/drawing/2014/main" id="{3AFCEA33-71DF-10A4-844B-5DB597CE74CD}"/>
              </a:ext>
            </a:extLst>
          </p:cNvPr>
          <p:cNvSpPr txBox="1">
            <a:spLocks/>
          </p:cNvSpPr>
          <p:nvPr/>
        </p:nvSpPr>
        <p:spPr bwMode="auto">
          <a:xfrm>
            <a:off x="971550" y="333375"/>
            <a:ext cx="774223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Combustion des liquides</a:t>
            </a:r>
          </a:p>
        </p:txBody>
      </p:sp>
    </p:spTree>
  </p:cSld>
  <p:clrMapOvr>
    <a:masterClrMapping/>
  </p:clrMapOvr>
  <p:transition spd="slow">
    <p:split dir="in"/>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6">
            <a:extLst>
              <a:ext uri="{FF2B5EF4-FFF2-40B4-BE49-F238E27FC236}">
                <a16:creationId xmlns:a16="http://schemas.microsoft.com/office/drawing/2014/main" id="{E03F35E5-C47C-E736-3181-72C5E04868C6}"/>
              </a:ext>
            </a:extLst>
          </p:cNvPr>
          <p:cNvSpPr txBox="1">
            <a:spLocks noChangeArrowheads="1"/>
          </p:cNvSpPr>
          <p:nvPr/>
        </p:nvSpPr>
        <p:spPr bwMode="auto">
          <a:xfrm>
            <a:off x="395288" y="1463675"/>
            <a:ext cx="77724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latin typeface="Times New Roman" panose="02020603050405020304" pitchFamily="18" charset="0"/>
              </a:rPr>
              <a:t>Qu’ils soient naturellement gazeux, qu’ils soient distillés d’un solide ou d’un liquide, seuls les gaz brûlent.</a:t>
            </a:r>
          </a:p>
        </p:txBody>
      </p:sp>
      <p:sp>
        <p:nvSpPr>
          <p:cNvPr id="61443" name="Text Box 7">
            <a:extLst>
              <a:ext uri="{FF2B5EF4-FFF2-40B4-BE49-F238E27FC236}">
                <a16:creationId xmlns:a16="http://schemas.microsoft.com/office/drawing/2014/main" id="{1CADF004-6EC1-A282-0EA7-CF21101BBD2E}"/>
              </a:ext>
            </a:extLst>
          </p:cNvPr>
          <p:cNvSpPr txBox="1">
            <a:spLocks noChangeArrowheads="1"/>
          </p:cNvSpPr>
          <p:nvPr/>
        </p:nvSpPr>
        <p:spPr bwMode="auto">
          <a:xfrm>
            <a:off x="488950" y="2600325"/>
            <a:ext cx="8201025"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a:latin typeface="Times New Roman" panose="02020603050405020304" pitchFamily="18" charset="0"/>
              </a:rPr>
              <a:t>Pour permettre cette combustion, le mélange gaz/air doit avoir une certaine concentration en combustible comprise entre certaines limites dites : </a:t>
            </a:r>
          </a:p>
        </p:txBody>
      </p:sp>
      <p:sp>
        <p:nvSpPr>
          <p:cNvPr id="61444" name="Text Box 7">
            <a:extLst>
              <a:ext uri="{FF2B5EF4-FFF2-40B4-BE49-F238E27FC236}">
                <a16:creationId xmlns:a16="http://schemas.microsoft.com/office/drawing/2014/main" id="{59125810-7BFF-E761-A0F3-951C0B1191A1}"/>
              </a:ext>
            </a:extLst>
          </p:cNvPr>
          <p:cNvSpPr txBox="1">
            <a:spLocks noChangeArrowheads="1"/>
          </p:cNvSpPr>
          <p:nvPr/>
        </p:nvSpPr>
        <p:spPr bwMode="auto">
          <a:xfrm>
            <a:off x="1116013" y="4105275"/>
            <a:ext cx="6048375"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800" b="1">
                <a:latin typeface="Times New Roman" panose="02020603050405020304" pitchFamily="18" charset="0"/>
              </a:rPr>
              <a:t>L</a:t>
            </a:r>
            <a:r>
              <a:rPr lang="fr-FR" altLang="fr-FR" sz="2400">
                <a:latin typeface="Times New Roman" panose="02020603050405020304" pitchFamily="18" charset="0"/>
              </a:rPr>
              <a:t>imite </a:t>
            </a:r>
            <a:r>
              <a:rPr lang="fr-FR" altLang="fr-FR" sz="2800" b="1">
                <a:latin typeface="Times New Roman" panose="02020603050405020304" pitchFamily="18" charset="0"/>
              </a:rPr>
              <a:t>I</a:t>
            </a:r>
            <a:r>
              <a:rPr lang="fr-FR" altLang="fr-FR" sz="2400">
                <a:latin typeface="Times New Roman" panose="02020603050405020304" pitchFamily="18" charset="0"/>
              </a:rPr>
              <a:t>nférieure d'</a:t>
            </a:r>
            <a:r>
              <a:rPr lang="fr-FR" altLang="fr-FR" sz="2800" b="1">
                <a:latin typeface="Times New Roman" panose="02020603050405020304" pitchFamily="18" charset="0"/>
              </a:rPr>
              <a:t>E</a:t>
            </a:r>
            <a:r>
              <a:rPr lang="fr-FR" altLang="fr-FR" sz="2400">
                <a:latin typeface="Times New Roman" panose="02020603050405020304" pitchFamily="18" charset="0"/>
              </a:rPr>
              <a:t>xplosivité  = L.I.E</a:t>
            </a:r>
          </a:p>
        </p:txBody>
      </p:sp>
      <p:sp>
        <p:nvSpPr>
          <p:cNvPr id="61445" name="Text Box 7">
            <a:extLst>
              <a:ext uri="{FF2B5EF4-FFF2-40B4-BE49-F238E27FC236}">
                <a16:creationId xmlns:a16="http://schemas.microsoft.com/office/drawing/2014/main" id="{7DD50AA5-178B-7FDD-8AD7-16A84DA73887}"/>
              </a:ext>
            </a:extLst>
          </p:cNvPr>
          <p:cNvSpPr txBox="1">
            <a:spLocks noChangeArrowheads="1"/>
          </p:cNvSpPr>
          <p:nvPr/>
        </p:nvSpPr>
        <p:spPr bwMode="auto">
          <a:xfrm>
            <a:off x="2484438" y="5029200"/>
            <a:ext cx="536416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800" b="1">
                <a:latin typeface="Times New Roman" panose="02020603050405020304" pitchFamily="18" charset="0"/>
              </a:rPr>
              <a:t>L</a:t>
            </a:r>
            <a:r>
              <a:rPr lang="fr-FR" altLang="fr-FR" sz="2400">
                <a:latin typeface="Times New Roman" panose="02020603050405020304" pitchFamily="18" charset="0"/>
              </a:rPr>
              <a:t>imite </a:t>
            </a:r>
            <a:r>
              <a:rPr lang="fr-FR" altLang="fr-FR" sz="2800" b="1">
                <a:latin typeface="Times New Roman" panose="02020603050405020304" pitchFamily="18" charset="0"/>
              </a:rPr>
              <a:t>S</a:t>
            </a:r>
            <a:r>
              <a:rPr lang="fr-FR" altLang="fr-FR" sz="2400">
                <a:latin typeface="Times New Roman" panose="02020603050405020304" pitchFamily="18" charset="0"/>
              </a:rPr>
              <a:t>upérieure d'</a:t>
            </a:r>
            <a:r>
              <a:rPr lang="fr-FR" altLang="fr-FR" sz="2800" b="1">
                <a:latin typeface="Times New Roman" panose="02020603050405020304" pitchFamily="18" charset="0"/>
              </a:rPr>
              <a:t>E</a:t>
            </a:r>
            <a:r>
              <a:rPr lang="fr-FR" altLang="fr-FR" sz="2400">
                <a:latin typeface="Times New Roman" panose="02020603050405020304" pitchFamily="18" charset="0"/>
              </a:rPr>
              <a:t>xplosivité = L.S.E </a:t>
            </a:r>
          </a:p>
        </p:txBody>
      </p:sp>
      <p:sp>
        <p:nvSpPr>
          <p:cNvPr id="61446" name="Titre 8">
            <a:extLst>
              <a:ext uri="{FF2B5EF4-FFF2-40B4-BE49-F238E27FC236}">
                <a16:creationId xmlns:a16="http://schemas.microsoft.com/office/drawing/2014/main" id="{51D56E28-FEA8-4A88-85DA-937EC4C1EBEB}"/>
              </a:ext>
            </a:extLst>
          </p:cNvPr>
          <p:cNvSpPr txBox="1">
            <a:spLocks/>
          </p:cNvSpPr>
          <p:nvPr/>
        </p:nvSpPr>
        <p:spPr bwMode="auto">
          <a:xfrm>
            <a:off x="971550" y="333375"/>
            <a:ext cx="774223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Combustion des gaz</a:t>
            </a:r>
          </a:p>
        </p:txBody>
      </p:sp>
    </p:spTree>
  </p:cSld>
  <p:clrMapOvr>
    <a:masterClrMapping/>
  </p:clrMapOvr>
  <p:transition spd="slow">
    <p:pull di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053">
            <a:extLst>
              <a:ext uri="{FF2B5EF4-FFF2-40B4-BE49-F238E27FC236}">
                <a16:creationId xmlns:a16="http://schemas.microsoft.com/office/drawing/2014/main" id="{8967058D-13E2-4D63-E7A8-88AAE3C69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528" t="20819" r="15614" b="25003"/>
          <a:stretch>
            <a:fillRect/>
          </a:stretch>
        </p:blipFill>
        <p:spPr bwMode="auto">
          <a:xfrm>
            <a:off x="260350" y="1341438"/>
            <a:ext cx="8272463" cy="4899025"/>
          </a:xfrm>
          <a:prstGeom prst="rect">
            <a:avLst/>
          </a:prstGeom>
          <a:noFill/>
          <a:ln w="25400">
            <a:solidFill>
              <a:srgbClr val="44120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67" name="Titre 8">
            <a:extLst>
              <a:ext uri="{FF2B5EF4-FFF2-40B4-BE49-F238E27FC236}">
                <a16:creationId xmlns:a16="http://schemas.microsoft.com/office/drawing/2014/main" id="{1002DCC3-386E-50E3-16D7-7C7A08DEFE08}"/>
              </a:ext>
            </a:extLst>
          </p:cNvPr>
          <p:cNvSpPr txBox="1">
            <a:spLocks/>
          </p:cNvSpPr>
          <p:nvPr/>
        </p:nvSpPr>
        <p:spPr bwMode="auto">
          <a:xfrm>
            <a:off x="971550" y="333375"/>
            <a:ext cx="774223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Combustion des gaz</a:t>
            </a:r>
          </a:p>
        </p:txBody>
      </p:sp>
    </p:spTree>
  </p:cSld>
  <p:clrMapOvr>
    <a:masterClrMapping/>
  </p:clrMapOvr>
  <p:transition spd="slow">
    <p:pull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8">
            <a:extLst>
              <a:ext uri="{FF2B5EF4-FFF2-40B4-BE49-F238E27FC236}">
                <a16:creationId xmlns:a16="http://schemas.microsoft.com/office/drawing/2014/main" id="{728100E5-9433-547B-916A-827C82C68265}"/>
              </a:ext>
            </a:extLst>
          </p:cNvPr>
          <p:cNvSpPr txBox="1">
            <a:spLocks noChangeArrowheads="1"/>
          </p:cNvSpPr>
          <p:nvPr/>
        </p:nvSpPr>
        <p:spPr bwMode="auto">
          <a:xfrm>
            <a:off x="371475" y="1905000"/>
            <a:ext cx="8486775"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a:latin typeface="Times New Roman" panose="02020603050405020304" pitchFamily="18" charset="0"/>
                <a:cs typeface="Times New Roman" panose="02020603050405020304" pitchFamily="18" charset="0"/>
              </a:rPr>
              <a:t>Incendie :</a:t>
            </a:r>
            <a:r>
              <a:rPr lang="fr-FR" altLang="fr-FR" sz="2400">
                <a:latin typeface="Times New Roman" panose="02020603050405020304" pitchFamily="18" charset="0"/>
                <a:cs typeface="Times New Roman" panose="02020603050405020304" pitchFamily="18" charset="0"/>
              </a:rPr>
              <a:t> Feu qui se propage et qui échappe au contrôle de l'Homme </a:t>
            </a:r>
          </a:p>
        </p:txBody>
      </p:sp>
      <p:sp>
        <p:nvSpPr>
          <p:cNvPr id="8195" name="Titre 8">
            <a:extLst>
              <a:ext uri="{FF2B5EF4-FFF2-40B4-BE49-F238E27FC236}">
                <a16:creationId xmlns:a16="http://schemas.microsoft.com/office/drawing/2014/main" id="{05232AA9-DF87-3A90-31E6-D03AF4E0DD11}"/>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8196" name="Rectangle 1">
            <a:extLst>
              <a:ext uri="{FF2B5EF4-FFF2-40B4-BE49-F238E27FC236}">
                <a16:creationId xmlns:a16="http://schemas.microsoft.com/office/drawing/2014/main" id="{962D399F-DC1A-B00A-9BFA-D11B4014CC48}"/>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4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197" name="Picture 6" descr="I:\Images\Sapeurs-Pompiers\INC\feu\Photos\13anse2010CS.JPG">
            <a:extLst>
              <a:ext uri="{FF2B5EF4-FFF2-40B4-BE49-F238E27FC236}">
                <a16:creationId xmlns:a16="http://schemas.microsoft.com/office/drawing/2014/main" id="{721585B3-0F7D-74CA-E498-E68E08A73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5538" y="2565400"/>
            <a:ext cx="51816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di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5">
            <a:extLst>
              <a:ext uri="{FF2B5EF4-FFF2-40B4-BE49-F238E27FC236}">
                <a16:creationId xmlns:a16="http://schemas.microsoft.com/office/drawing/2014/main" id="{D535D6BD-74EA-57F4-093E-70040D5949FC}"/>
              </a:ext>
            </a:extLst>
          </p:cNvPr>
          <p:cNvSpPr txBox="1">
            <a:spLocks noChangeArrowheads="1"/>
          </p:cNvSpPr>
          <p:nvPr/>
        </p:nvSpPr>
        <p:spPr bwMode="auto">
          <a:xfrm>
            <a:off x="457200" y="1371600"/>
            <a:ext cx="411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u="sng">
                <a:solidFill>
                  <a:srgbClr val="CC3399"/>
                </a:solidFill>
                <a:latin typeface="Times New Roman" panose="02020603050405020304" pitchFamily="18" charset="0"/>
              </a:rPr>
              <a:t>Combustion des gaz : </a:t>
            </a:r>
          </a:p>
        </p:txBody>
      </p:sp>
      <p:sp>
        <p:nvSpPr>
          <p:cNvPr id="63491" name="Rectangle 6">
            <a:extLst>
              <a:ext uri="{FF2B5EF4-FFF2-40B4-BE49-F238E27FC236}">
                <a16:creationId xmlns:a16="http://schemas.microsoft.com/office/drawing/2014/main" id="{C83ABEE0-40AF-142B-FFDD-2BA2C4FC4F4C}"/>
              </a:ext>
            </a:extLst>
          </p:cNvPr>
          <p:cNvSpPr>
            <a:spLocks noChangeArrowheads="1"/>
          </p:cNvSpPr>
          <p:nvPr/>
        </p:nvSpPr>
        <p:spPr bwMode="auto">
          <a:xfrm>
            <a:off x="1643063" y="952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endParaRPr lang="fr-FR" altLang="fr-FR" sz="2000">
              <a:latin typeface="Times New Roman" panose="02020603050405020304" pitchFamily="18" charset="0"/>
            </a:endParaRPr>
          </a:p>
        </p:txBody>
      </p:sp>
      <p:pic>
        <p:nvPicPr>
          <p:cNvPr id="63492" name="Picture 5" descr="GTOD INC_Livre 1 - Concepts Essentiels - nov2020_Page_019">
            <a:extLst>
              <a:ext uri="{FF2B5EF4-FFF2-40B4-BE49-F238E27FC236}">
                <a16:creationId xmlns:a16="http://schemas.microsoft.com/office/drawing/2014/main" id="{3F426071-A9EC-8552-B3B1-8A9B6BEE1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4492" b="37807"/>
          <a:stretch>
            <a:fillRect/>
          </a:stretch>
        </p:blipFill>
        <p:spPr bwMode="auto">
          <a:xfrm>
            <a:off x="381000" y="1447800"/>
            <a:ext cx="83058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3" name="Titre 8">
            <a:extLst>
              <a:ext uri="{FF2B5EF4-FFF2-40B4-BE49-F238E27FC236}">
                <a16:creationId xmlns:a16="http://schemas.microsoft.com/office/drawing/2014/main" id="{3DA852CD-A06A-9FE6-15C6-7B665C9B00E1}"/>
              </a:ext>
            </a:extLst>
          </p:cNvPr>
          <p:cNvSpPr txBox="1">
            <a:spLocks/>
          </p:cNvSpPr>
          <p:nvPr/>
        </p:nvSpPr>
        <p:spPr bwMode="auto">
          <a:xfrm>
            <a:off x="971550" y="333375"/>
            <a:ext cx="774223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Combustion des gaz</a:t>
            </a:r>
          </a:p>
        </p:txBody>
      </p:sp>
    </p:spTree>
  </p:cSld>
  <p:clrMapOvr>
    <a:masterClrMapping/>
  </p:clrMapOvr>
  <p:transition spd="slow">
    <p:pull dir="d"/>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6">
            <a:extLst>
              <a:ext uri="{FF2B5EF4-FFF2-40B4-BE49-F238E27FC236}">
                <a16:creationId xmlns:a16="http://schemas.microsoft.com/office/drawing/2014/main" id="{981D1FA2-F6B3-4EA8-95F5-8D3A86A43D1B}"/>
              </a:ext>
            </a:extLst>
          </p:cNvPr>
          <p:cNvSpPr txBox="1">
            <a:spLocks noChangeArrowheads="1"/>
          </p:cNvSpPr>
          <p:nvPr/>
        </p:nvSpPr>
        <p:spPr bwMode="auto">
          <a:xfrm>
            <a:off x="533400" y="1371600"/>
            <a:ext cx="41910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solidFill>
                  <a:srgbClr val="CC3399"/>
                </a:solidFill>
                <a:latin typeface="Times New Roman" panose="02020603050405020304" pitchFamily="18" charset="0"/>
              </a:rPr>
              <a:t>Exemples :</a:t>
            </a:r>
          </a:p>
        </p:txBody>
      </p:sp>
      <p:sp>
        <p:nvSpPr>
          <p:cNvPr id="64515" name="Text Box 7">
            <a:extLst>
              <a:ext uri="{FF2B5EF4-FFF2-40B4-BE49-F238E27FC236}">
                <a16:creationId xmlns:a16="http://schemas.microsoft.com/office/drawing/2014/main" id="{373B560C-794B-F432-D700-9D5B9F15876D}"/>
              </a:ext>
            </a:extLst>
          </p:cNvPr>
          <p:cNvSpPr txBox="1">
            <a:spLocks noChangeArrowheads="1"/>
          </p:cNvSpPr>
          <p:nvPr/>
        </p:nvSpPr>
        <p:spPr bwMode="auto">
          <a:xfrm>
            <a:off x="1828800" y="1949450"/>
            <a:ext cx="5486400" cy="378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a:latin typeface="Times New Roman" panose="02020603050405020304" pitchFamily="18" charset="0"/>
              </a:rPr>
              <a:t>		L.I.E.	        L.S.E.</a:t>
            </a:r>
          </a:p>
          <a:p>
            <a:pPr>
              <a:spcBef>
                <a:spcPct val="50000"/>
              </a:spcBef>
              <a:buFontTx/>
              <a:buNone/>
            </a:pPr>
            <a:r>
              <a:rPr lang="fr-FR" altLang="fr-FR" sz="2400" b="1">
                <a:solidFill>
                  <a:schemeClr val="accent2"/>
                </a:solidFill>
                <a:latin typeface="Times New Roman" panose="02020603050405020304" pitchFamily="18" charset="0"/>
              </a:rPr>
              <a:t>Méthane	5		14</a:t>
            </a:r>
          </a:p>
          <a:p>
            <a:pPr>
              <a:spcBef>
                <a:spcPct val="50000"/>
              </a:spcBef>
              <a:buFontTx/>
              <a:buNone/>
            </a:pPr>
            <a:r>
              <a:rPr lang="fr-FR" altLang="fr-FR" sz="2400" b="1">
                <a:solidFill>
                  <a:srgbClr val="CC00CC"/>
                </a:solidFill>
                <a:latin typeface="Times New Roman" panose="02020603050405020304" pitchFamily="18" charset="0"/>
              </a:rPr>
              <a:t>Butane	1.8		8.8</a:t>
            </a:r>
          </a:p>
          <a:p>
            <a:pPr>
              <a:spcBef>
                <a:spcPct val="50000"/>
              </a:spcBef>
              <a:buFontTx/>
              <a:buNone/>
            </a:pPr>
            <a:r>
              <a:rPr lang="fr-FR" altLang="fr-FR" sz="2400" b="1">
                <a:solidFill>
                  <a:srgbClr val="FF9999"/>
                </a:solidFill>
                <a:latin typeface="Times New Roman" panose="02020603050405020304" pitchFamily="18" charset="0"/>
              </a:rPr>
              <a:t>Propane	2.4		9.3</a:t>
            </a:r>
          </a:p>
          <a:p>
            <a:pPr>
              <a:spcBef>
                <a:spcPct val="50000"/>
              </a:spcBef>
              <a:buFontTx/>
              <a:buNone/>
            </a:pPr>
            <a:r>
              <a:rPr lang="fr-FR" altLang="fr-FR" sz="2400" b="1">
                <a:solidFill>
                  <a:schemeClr val="accent2"/>
                </a:solidFill>
                <a:latin typeface="Times New Roman" panose="02020603050405020304" pitchFamily="18" charset="0"/>
              </a:rPr>
              <a:t>Alcool		2.5		19</a:t>
            </a:r>
          </a:p>
          <a:p>
            <a:pPr>
              <a:spcBef>
                <a:spcPct val="50000"/>
              </a:spcBef>
              <a:buFontTx/>
              <a:buNone/>
            </a:pPr>
            <a:r>
              <a:rPr lang="fr-FR" altLang="fr-FR" sz="2400" b="1">
                <a:solidFill>
                  <a:schemeClr val="accent1"/>
                </a:solidFill>
                <a:latin typeface="Times New Roman" panose="02020603050405020304" pitchFamily="18" charset="0"/>
              </a:rPr>
              <a:t>C.O.		12.5		74</a:t>
            </a:r>
          </a:p>
          <a:p>
            <a:pPr>
              <a:spcBef>
                <a:spcPct val="50000"/>
              </a:spcBef>
              <a:buFontTx/>
              <a:buNone/>
            </a:pPr>
            <a:r>
              <a:rPr lang="fr-FR" altLang="fr-FR" sz="2400" b="1">
                <a:solidFill>
                  <a:srgbClr val="FF5050"/>
                </a:solidFill>
                <a:latin typeface="Times New Roman" panose="02020603050405020304" pitchFamily="18" charset="0"/>
              </a:rPr>
              <a:t>Acétylène	2.5</a:t>
            </a:r>
            <a:r>
              <a:rPr lang="fr-FR" altLang="fr-FR" sz="2400" b="1">
                <a:latin typeface="Times New Roman" panose="02020603050405020304" pitchFamily="18" charset="0"/>
              </a:rPr>
              <a:t>		100</a:t>
            </a:r>
          </a:p>
        </p:txBody>
      </p:sp>
      <p:sp>
        <p:nvSpPr>
          <p:cNvPr id="64516" name="Titre 8">
            <a:extLst>
              <a:ext uri="{FF2B5EF4-FFF2-40B4-BE49-F238E27FC236}">
                <a16:creationId xmlns:a16="http://schemas.microsoft.com/office/drawing/2014/main" id="{35A5161D-D759-6DDF-0CC2-EDCC7FF37D01}"/>
              </a:ext>
            </a:extLst>
          </p:cNvPr>
          <p:cNvSpPr txBox="1">
            <a:spLocks/>
          </p:cNvSpPr>
          <p:nvPr/>
        </p:nvSpPr>
        <p:spPr bwMode="auto">
          <a:xfrm>
            <a:off x="971550" y="333375"/>
            <a:ext cx="7742238"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Combustion des gaz</a:t>
            </a:r>
          </a:p>
        </p:txBody>
      </p:sp>
    </p:spTree>
  </p:cSld>
  <p:clrMapOvr>
    <a:masterClrMapping/>
  </p:clrMapOvr>
  <p:transition spd="slow">
    <p:dissolv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re 8">
            <a:extLst>
              <a:ext uri="{FF2B5EF4-FFF2-40B4-BE49-F238E27FC236}">
                <a16:creationId xmlns:a16="http://schemas.microsoft.com/office/drawing/2014/main" id="{D4F43E76-C2DD-F1B5-291C-11EF9EC2206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Conclusion</a:t>
            </a:r>
          </a:p>
        </p:txBody>
      </p:sp>
      <p:sp>
        <p:nvSpPr>
          <p:cNvPr id="65539" name="Espace réservé du numéro de diapositive 4">
            <a:extLst>
              <a:ext uri="{FF2B5EF4-FFF2-40B4-BE49-F238E27FC236}">
                <a16:creationId xmlns:a16="http://schemas.microsoft.com/office/drawing/2014/main" id="{E42124F0-092B-34D4-00D0-43F14A081BDE}"/>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EAC6613-CF35-4305-B2BA-292A5808A642}" type="slidenum">
              <a:rPr lang="fr-FR" altLang="fr-FR" sz="2000">
                <a:solidFill>
                  <a:srgbClr val="984807"/>
                </a:solidFill>
              </a:rPr>
              <a:pPr algn="r" eaLnBrk="1" hangingPunct="1">
                <a:spcBef>
                  <a:spcPct val="0"/>
                </a:spcBef>
                <a:buFontTx/>
                <a:buNone/>
              </a:pPr>
              <a:t>62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5B8D7738-5853-7472-9EEA-AC58DD2B7687}"/>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65541" name="ZoneTexte 12">
            <a:extLst>
              <a:ext uri="{FF2B5EF4-FFF2-40B4-BE49-F238E27FC236}">
                <a16:creationId xmlns:a16="http://schemas.microsoft.com/office/drawing/2014/main" id="{4A7D2BA2-8B5E-7864-5D0B-456FDD93D9CA}"/>
              </a:ext>
            </a:extLst>
          </p:cNvPr>
          <p:cNvSpPr txBox="1">
            <a:spLocks noChangeArrowheads="1"/>
          </p:cNvSpPr>
          <p:nvPr/>
        </p:nvSpPr>
        <p:spPr bwMode="auto">
          <a:xfrm>
            <a:off x="4711700" y="2133600"/>
            <a:ext cx="40370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a:latin typeface="Times New Roman" panose="02020603050405020304" pitchFamily="18" charset="0"/>
                <a:cs typeface="Arial" panose="020B0604020202020204" pitchFamily="34" charset="0"/>
              </a:rPr>
              <a:t>Année : 2024</a:t>
            </a:r>
          </a:p>
          <a:p>
            <a:pPr>
              <a:spcBef>
                <a:spcPct val="0"/>
              </a:spcBef>
              <a:buFontTx/>
              <a:buNone/>
            </a:pP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a:p>
            <a:pPr algn="just">
              <a:spcBef>
                <a:spcPct val="0"/>
              </a:spcBef>
              <a:buFontTx/>
              <a:buNone/>
            </a:pPr>
            <a:r>
              <a:rPr lang="fr-FR" altLang="fr-FR" sz="18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1800">
              <a:latin typeface="Times New Roman" panose="02020603050405020304" pitchFamily="18" charset="0"/>
              <a:cs typeface="Arial" panose="020B0604020202020204" pitchFamily="34" charset="0"/>
            </a:endParaRPr>
          </a:p>
          <a:p>
            <a:pPr algn="ctr">
              <a:spcBef>
                <a:spcPct val="0"/>
              </a:spcBef>
              <a:buFontTx/>
              <a:buNone/>
            </a:pPr>
            <a:r>
              <a:rPr lang="fr-FR" altLang="fr-FR" sz="1800" b="1">
                <a:latin typeface="Times New Roman" panose="02020603050405020304" pitchFamily="18" charset="0"/>
                <a:cs typeface="Arial" panose="020B0604020202020204" pitchFamily="34" charset="0"/>
              </a:rPr>
              <a:t>gfor_jsp@sdmis.fr</a:t>
            </a: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p:txBody>
      </p:sp>
      <p:sp>
        <p:nvSpPr>
          <p:cNvPr id="65542" name="ZoneTexte 15">
            <a:extLst>
              <a:ext uri="{FF2B5EF4-FFF2-40B4-BE49-F238E27FC236}">
                <a16:creationId xmlns:a16="http://schemas.microsoft.com/office/drawing/2014/main" id="{A2E68AFF-5B75-F477-2449-E2DFB4356188}"/>
              </a:ext>
            </a:extLst>
          </p:cNvPr>
          <p:cNvSpPr txBox="1">
            <a:spLocks noChangeArrowheads="1"/>
          </p:cNvSpPr>
          <p:nvPr/>
        </p:nvSpPr>
        <p:spPr bwMode="auto">
          <a:xfrm>
            <a:off x="500063" y="1627188"/>
            <a:ext cx="3795712"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a:latin typeface="Times New Roman" panose="02020603050405020304" pitchFamily="18" charset="0"/>
              </a:rPr>
              <a:t>Généralités / définitions</a:t>
            </a:r>
          </a:p>
          <a:p>
            <a:pPr>
              <a:spcBef>
                <a:spcPct val="0"/>
              </a:spcBef>
              <a:buFontTx/>
              <a:buNone/>
            </a:pPr>
            <a:endParaRPr lang="fr-FR" altLang="fr-FR" sz="2400" b="1">
              <a:latin typeface="Times New Roman" panose="02020603050405020304" pitchFamily="18" charset="0"/>
            </a:endParaRPr>
          </a:p>
          <a:p>
            <a:pPr>
              <a:spcBef>
                <a:spcPct val="0"/>
              </a:spcBef>
              <a:buFontTx/>
              <a:buNone/>
            </a:pPr>
            <a:r>
              <a:rPr lang="fr-FR" altLang="fr-FR" sz="2400" b="1">
                <a:latin typeface="Times New Roman" panose="02020603050405020304" pitchFamily="18" charset="0"/>
              </a:rPr>
              <a:t>Triangle du feu</a:t>
            </a:r>
          </a:p>
          <a:p>
            <a:pPr>
              <a:spcBef>
                <a:spcPct val="0"/>
              </a:spcBef>
              <a:buFontTx/>
              <a:buNone/>
            </a:pPr>
            <a:endParaRPr lang="fr-FR" altLang="fr-FR" sz="2400" b="1">
              <a:latin typeface="Times New Roman" panose="02020603050405020304" pitchFamily="18" charset="0"/>
            </a:endParaRPr>
          </a:p>
          <a:p>
            <a:pPr>
              <a:spcBef>
                <a:spcPct val="0"/>
              </a:spcBef>
              <a:buFontTx/>
              <a:buNone/>
            </a:pPr>
            <a:r>
              <a:rPr lang="fr-FR" altLang="fr-FR" sz="2400" b="1">
                <a:latin typeface="Times New Roman" panose="02020603050405020304" pitchFamily="18" charset="0"/>
              </a:rPr>
              <a:t>Types de combustions</a:t>
            </a:r>
          </a:p>
          <a:p>
            <a:pPr>
              <a:spcBef>
                <a:spcPct val="0"/>
              </a:spcBef>
              <a:buFontTx/>
              <a:buNone/>
            </a:pPr>
            <a:endParaRPr lang="fr-FR" altLang="fr-FR" sz="2400" b="1">
              <a:latin typeface="Times New Roman" panose="02020603050405020304" pitchFamily="18" charset="0"/>
            </a:endParaRPr>
          </a:p>
          <a:p>
            <a:pPr>
              <a:spcBef>
                <a:spcPct val="0"/>
              </a:spcBef>
              <a:buFontTx/>
              <a:buNone/>
            </a:pPr>
            <a:r>
              <a:rPr lang="fr-FR" altLang="fr-FR" sz="2400" b="1">
                <a:latin typeface="Times New Roman" panose="02020603050405020304" pitchFamily="18" charset="0"/>
              </a:rPr>
              <a:t>Caractérisation des combustibles</a:t>
            </a:r>
          </a:p>
          <a:p>
            <a:pPr>
              <a:spcBef>
                <a:spcPct val="0"/>
              </a:spcBef>
              <a:buFontTx/>
              <a:buNone/>
            </a:pPr>
            <a:endParaRPr lang="fr-FR" altLang="fr-FR" sz="2400" b="1">
              <a:latin typeface="Times New Roman" panose="02020603050405020304" pitchFamily="18" charset="0"/>
            </a:endParaRPr>
          </a:p>
          <a:p>
            <a:pPr>
              <a:spcBef>
                <a:spcPct val="0"/>
              </a:spcBef>
              <a:buFontTx/>
              <a:buNone/>
            </a:pPr>
            <a:r>
              <a:rPr lang="fr-FR" altLang="fr-FR" sz="2400" b="1">
                <a:latin typeface="Times New Roman" panose="02020603050405020304" pitchFamily="18" charset="0"/>
              </a:rPr>
              <a:t>Combustion des solides, des liquides et des gaz</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7">
            <a:extLst>
              <a:ext uri="{FF2B5EF4-FFF2-40B4-BE49-F238E27FC236}">
                <a16:creationId xmlns:a16="http://schemas.microsoft.com/office/drawing/2014/main" id="{D74794E6-77D6-A108-6171-818E99749CE9}"/>
              </a:ext>
            </a:extLst>
          </p:cNvPr>
          <p:cNvSpPr txBox="1">
            <a:spLocks noChangeArrowheads="1"/>
          </p:cNvSpPr>
          <p:nvPr/>
        </p:nvSpPr>
        <p:spPr bwMode="auto">
          <a:xfrm>
            <a:off x="609600" y="2209800"/>
            <a:ext cx="7562850"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u="sng">
                <a:latin typeface="Times New Roman" panose="02020603050405020304" pitchFamily="18" charset="0"/>
                <a:cs typeface="Calibri" panose="020F0502020204030204" pitchFamily="34" charset="0"/>
              </a:rPr>
              <a:t>Pyrolyse </a:t>
            </a:r>
            <a:r>
              <a:rPr lang="fr-FR" altLang="fr-FR" sz="2400">
                <a:latin typeface="Times New Roman" panose="02020603050405020304" pitchFamily="18" charset="0"/>
                <a:cs typeface="Calibri" panose="020F0502020204030204" pitchFamily="34" charset="0"/>
              </a:rPr>
              <a:t>: </a:t>
            </a:r>
          </a:p>
          <a:p>
            <a:pPr>
              <a:spcBef>
                <a:spcPct val="50000"/>
              </a:spcBef>
              <a:buFontTx/>
              <a:buNone/>
            </a:pPr>
            <a:endParaRPr lang="fr-FR" altLang="fr-FR" sz="2400">
              <a:latin typeface="Times New Roman" panose="02020603050405020304" pitchFamily="18" charset="0"/>
              <a:cs typeface="Calibri" panose="020F0502020204030204" pitchFamily="34" charset="0"/>
            </a:endParaRPr>
          </a:p>
          <a:p>
            <a:pPr>
              <a:spcBef>
                <a:spcPct val="50000"/>
              </a:spcBef>
              <a:buFontTx/>
              <a:buNone/>
            </a:pPr>
            <a:r>
              <a:rPr lang="fr-FR" altLang="fr-FR" sz="2400">
                <a:latin typeface="Times New Roman" panose="02020603050405020304" pitchFamily="18" charset="0"/>
                <a:cs typeface="Calibri" panose="020F0502020204030204" pitchFamily="34" charset="0"/>
              </a:rPr>
              <a:t>Processus de dégradations irréversibles de matières sous l'effet de la chaleur.</a:t>
            </a:r>
            <a:r>
              <a:rPr lang="fr-FR" altLang="fr-FR" sz="2400">
                <a:latin typeface="Times New Roman" panose="02020603050405020304" pitchFamily="18" charset="0"/>
                <a:cs typeface="Times New Roman" panose="02020603050405020304" pitchFamily="18" charset="0"/>
              </a:rPr>
              <a:t> </a:t>
            </a:r>
          </a:p>
        </p:txBody>
      </p:sp>
      <p:sp>
        <p:nvSpPr>
          <p:cNvPr id="9219" name="Titre 8">
            <a:extLst>
              <a:ext uri="{FF2B5EF4-FFF2-40B4-BE49-F238E27FC236}">
                <a16:creationId xmlns:a16="http://schemas.microsoft.com/office/drawing/2014/main" id="{938D06CB-BC71-30D9-67C0-E2B1CA49DEFE}"/>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9220" name="Rectangle 1">
            <a:extLst>
              <a:ext uri="{FF2B5EF4-FFF2-40B4-BE49-F238E27FC236}">
                <a16:creationId xmlns:a16="http://schemas.microsoft.com/office/drawing/2014/main" id="{2ADFBCF9-F8A0-44C3-AE88-097E03E7CD10}"/>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4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cover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7">
            <a:extLst>
              <a:ext uri="{FF2B5EF4-FFF2-40B4-BE49-F238E27FC236}">
                <a16:creationId xmlns:a16="http://schemas.microsoft.com/office/drawing/2014/main" id="{18C0D1CF-48E4-DBEF-67DD-FE8EB9BF490E}"/>
              </a:ext>
            </a:extLst>
          </p:cNvPr>
          <p:cNvSpPr txBox="1">
            <a:spLocks noChangeArrowheads="1"/>
          </p:cNvSpPr>
          <p:nvPr/>
        </p:nvSpPr>
        <p:spPr bwMode="auto">
          <a:xfrm>
            <a:off x="414338" y="1916113"/>
            <a:ext cx="8153400"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400" b="1" u="sng">
                <a:latin typeface="Times New Roman" panose="02020603050405020304" pitchFamily="18" charset="0"/>
                <a:cs typeface="Calibri" panose="020F0502020204030204" pitchFamily="34" charset="0"/>
              </a:rPr>
              <a:t>Produits de combustion :</a:t>
            </a:r>
            <a:r>
              <a:rPr lang="fr-FR" altLang="fr-FR" sz="2400">
                <a:latin typeface="Times New Roman" panose="02020603050405020304" pitchFamily="18" charset="0"/>
                <a:cs typeface="Calibri" panose="020F0502020204030204" pitchFamily="34" charset="0"/>
              </a:rPr>
              <a:t> </a:t>
            </a:r>
            <a:r>
              <a:rPr lang="fr-FR" altLang="fr-FR" sz="2400">
                <a:latin typeface="Times New Roman" panose="02020603050405020304" pitchFamily="18" charset="0"/>
                <a:cs typeface="Times New Roman" panose="02020603050405020304" pitchFamily="18" charset="0"/>
              </a:rPr>
              <a:t>soumis à une énergie, la T° de surface du combustible solide ou liquide va augmenter et émettre des gaz inflammables, appelés gaz de pyrolyse.</a:t>
            </a:r>
            <a:endParaRPr lang="fr-FR" altLang="fr-FR" sz="2400">
              <a:latin typeface="Times New Roman" panose="02020603050405020304" pitchFamily="18" charset="0"/>
              <a:cs typeface="Calibri" panose="020F0502020204030204" pitchFamily="34"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 </a:t>
            </a:r>
            <a:endParaRPr lang="fr-FR" altLang="fr-FR" sz="2400">
              <a:latin typeface="Times New Roman" panose="02020603050405020304" pitchFamily="18" charset="0"/>
              <a:cs typeface="Calibri" panose="020F0502020204030204" pitchFamily="34"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Gaz de pyrolyse libérés en quantité suffisante et mélangés au comburant s’enflamment sous l’action d’une énergie d’activation suffisante. </a:t>
            </a:r>
          </a:p>
          <a:p>
            <a:pPr algn="just">
              <a:spcBef>
                <a:spcPct val="0"/>
              </a:spcBef>
              <a:buFontTx/>
              <a:buNone/>
            </a:pPr>
            <a:endParaRPr lang="fr-FR" altLang="fr-FR" sz="2400">
              <a:latin typeface="Times New Roman" panose="02020603050405020304" pitchFamily="18" charset="0"/>
              <a:cs typeface="Times New Roman" panose="02020603050405020304" pitchFamily="18" charset="0"/>
            </a:endParaRPr>
          </a:p>
          <a:p>
            <a:pPr algn="just">
              <a:spcBef>
                <a:spcPct val="0"/>
              </a:spcBef>
              <a:buFontTx/>
              <a:buNone/>
            </a:pPr>
            <a:r>
              <a:rPr lang="fr-FR" altLang="fr-FR" sz="2400">
                <a:latin typeface="Times New Roman" panose="02020603050405020304" pitchFamily="18" charset="0"/>
                <a:cs typeface="Times New Roman" panose="02020603050405020304" pitchFamily="18" charset="0"/>
              </a:rPr>
              <a:t>Processus émet des « </a:t>
            </a:r>
            <a:r>
              <a:rPr lang="fr-FR" altLang="fr-FR" sz="2400" b="1">
                <a:latin typeface="Times New Roman" panose="02020603050405020304" pitchFamily="18" charset="0"/>
                <a:cs typeface="Times New Roman" panose="02020603050405020304" pitchFamily="18" charset="0"/>
              </a:rPr>
              <a:t>Produits de Combustion</a:t>
            </a:r>
            <a:r>
              <a:rPr lang="fr-FR" altLang="fr-FR" sz="2400">
                <a:latin typeface="Times New Roman" panose="02020603050405020304" pitchFamily="18" charset="0"/>
                <a:cs typeface="Times New Roman" panose="02020603050405020304" pitchFamily="18" charset="0"/>
              </a:rPr>
              <a:t> », plus communément appelés « </a:t>
            </a:r>
            <a:r>
              <a:rPr lang="fr-FR" altLang="fr-FR" sz="2400" b="1">
                <a:latin typeface="Times New Roman" panose="02020603050405020304" pitchFamily="18" charset="0"/>
                <a:cs typeface="Times New Roman" panose="02020603050405020304" pitchFamily="18" charset="0"/>
              </a:rPr>
              <a:t>FUMÉES</a:t>
            </a:r>
            <a:r>
              <a:rPr lang="fr-FR" altLang="fr-FR" sz="2400">
                <a:latin typeface="Times New Roman" panose="02020603050405020304" pitchFamily="18" charset="0"/>
                <a:cs typeface="Times New Roman" panose="02020603050405020304" pitchFamily="18" charset="0"/>
              </a:rPr>
              <a:t> ». </a:t>
            </a:r>
            <a:endParaRPr lang="fr-FR" altLang="fr-FR" sz="2400">
              <a:latin typeface="Times New Roman" panose="02020603050405020304" pitchFamily="18" charset="0"/>
              <a:cs typeface="Calibri" panose="020F0502020204030204" pitchFamily="34" charset="0"/>
            </a:endParaRPr>
          </a:p>
        </p:txBody>
      </p:sp>
      <p:sp>
        <p:nvSpPr>
          <p:cNvPr id="10243" name="Titre 8">
            <a:extLst>
              <a:ext uri="{FF2B5EF4-FFF2-40B4-BE49-F238E27FC236}">
                <a16:creationId xmlns:a16="http://schemas.microsoft.com/office/drawing/2014/main" id="{784258A4-D617-C621-6CC4-83D767DECB32}"/>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10244" name="Rectangle 1">
            <a:extLst>
              <a:ext uri="{FF2B5EF4-FFF2-40B4-BE49-F238E27FC236}">
                <a16:creationId xmlns:a16="http://schemas.microsoft.com/office/drawing/2014/main" id="{9305B3A9-3614-E377-98C6-7B8B117269DC}"/>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4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ransition spd="slow">
    <p:cover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7">
            <a:extLst>
              <a:ext uri="{FF2B5EF4-FFF2-40B4-BE49-F238E27FC236}">
                <a16:creationId xmlns:a16="http://schemas.microsoft.com/office/drawing/2014/main" id="{576FC1A2-DAE5-63D9-4154-1D388898835D}"/>
              </a:ext>
            </a:extLst>
          </p:cNvPr>
          <p:cNvSpPr txBox="1">
            <a:spLocks noChangeArrowheads="1"/>
          </p:cNvSpPr>
          <p:nvPr/>
        </p:nvSpPr>
        <p:spPr bwMode="auto">
          <a:xfrm>
            <a:off x="414338" y="1995488"/>
            <a:ext cx="8153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Fumées correspondent à l'ensemble visible des particules solides (suies, poussières, particules fines, etc.) et/ou liquides en suspension (eau, etc.) et des gaz résultant d'une combustion ou d'une pyrolyse. </a:t>
            </a:r>
          </a:p>
          <a:p>
            <a:pPr algn="just">
              <a:lnSpc>
                <a:spcPct val="107000"/>
              </a:lnSpc>
              <a:buFont typeface="Arial" panose="020B0604020202020204" pitchFamily="34" charset="0"/>
              <a:buNone/>
            </a:pP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buFont typeface="Arial" panose="020B0604020202020204" pitchFamily="34" charset="0"/>
              <a:buNone/>
            </a:pPr>
            <a:r>
              <a:rPr lang="fr-FR" altLang="fr-FR" sz="2400">
                <a:latin typeface="Times New Roman" panose="02020603050405020304" pitchFamily="18" charset="0"/>
                <a:ea typeface="Calibri" panose="020F0502020204030204" pitchFamily="34" charset="0"/>
                <a:cs typeface="Times New Roman" panose="02020603050405020304" pitchFamily="18" charset="0"/>
              </a:rPr>
              <a:t>Fumées sont plus ou moins diluées dans l'air ambiant.</a:t>
            </a:r>
            <a:endParaRPr lang="fr-FR" altLang="fr-FR" sz="4800">
              <a:latin typeface="Calibri" panose="020F0502020204030204" pitchFamily="34" charset="0"/>
              <a:ea typeface="Calibri" panose="020F0502020204030204" pitchFamily="34" charset="0"/>
              <a:cs typeface="Times New Roman" panose="02020603050405020304" pitchFamily="18" charset="0"/>
            </a:endParaRPr>
          </a:p>
        </p:txBody>
      </p:sp>
      <p:sp>
        <p:nvSpPr>
          <p:cNvPr id="11267" name="Titre 8">
            <a:extLst>
              <a:ext uri="{FF2B5EF4-FFF2-40B4-BE49-F238E27FC236}">
                <a16:creationId xmlns:a16="http://schemas.microsoft.com/office/drawing/2014/main" id="{B7EC6864-48B3-CDAA-D04A-E15A094CAFB0}"/>
              </a:ext>
            </a:extLst>
          </p:cNvPr>
          <p:cNvSpPr txBox="1">
            <a:spLocks/>
          </p:cNvSpPr>
          <p:nvPr/>
        </p:nvSpPr>
        <p:spPr bwMode="auto">
          <a:xfrm>
            <a:off x="1116013" y="274638"/>
            <a:ext cx="77422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eaLnBrk="1" hangingPunct="1">
              <a:spcBef>
                <a:spcPct val="0"/>
              </a:spcBef>
              <a:buFontTx/>
              <a:buNone/>
            </a:pPr>
            <a:r>
              <a:rPr lang="fr-FR" altLang="fr-FR" b="1">
                <a:solidFill>
                  <a:srgbClr val="984807"/>
                </a:solidFill>
              </a:rPr>
              <a:t>Généralités </a:t>
            </a:r>
          </a:p>
        </p:txBody>
      </p:sp>
      <p:sp>
        <p:nvSpPr>
          <p:cNvPr id="11268" name="Rectangle 1">
            <a:extLst>
              <a:ext uri="{FF2B5EF4-FFF2-40B4-BE49-F238E27FC236}">
                <a16:creationId xmlns:a16="http://schemas.microsoft.com/office/drawing/2014/main" id="{759A3B09-CA80-CA21-70FC-5540E01DA7A0}"/>
              </a:ext>
            </a:extLst>
          </p:cNvPr>
          <p:cNvSpPr>
            <a:spLocks noChangeArrowheads="1"/>
          </p:cNvSpPr>
          <p:nvPr/>
        </p:nvSpPr>
        <p:spPr bwMode="auto">
          <a:xfrm>
            <a:off x="414338" y="1316038"/>
            <a:ext cx="8189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400" b="1" u="sng">
                <a:latin typeface="Times New Roman" panose="02020603050405020304" pitchFamily="18" charset="0"/>
                <a:ea typeface="Calibri" panose="020F0502020204030204" pitchFamily="34" charset="0"/>
                <a:cs typeface="Times New Roman" panose="02020603050405020304" pitchFamily="18" charset="0"/>
              </a:rPr>
              <a:t>Définition :</a:t>
            </a:r>
            <a:r>
              <a:rPr lang="fr-FR" altLang="fr-FR" sz="2400" u="sng">
                <a:latin typeface="Times New Roman" panose="02020603050405020304" pitchFamily="18" charset="0"/>
                <a:ea typeface="Calibri" panose="020F0502020204030204" pitchFamily="34" charset="0"/>
                <a:cs typeface="Times New Roman" panose="02020603050405020304" pitchFamily="18" charset="0"/>
              </a:rPr>
              <a:t> </a:t>
            </a:r>
            <a:endParaRPr lang="fr-FR" altLang="fr-FR"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269" name="Text Box 7">
            <a:extLst>
              <a:ext uri="{FF2B5EF4-FFF2-40B4-BE49-F238E27FC236}">
                <a16:creationId xmlns:a16="http://schemas.microsoft.com/office/drawing/2014/main" id="{1D8832AC-45D4-ED6D-C3CE-5400FFD00A6B}"/>
              </a:ext>
            </a:extLst>
          </p:cNvPr>
          <p:cNvSpPr txBox="1">
            <a:spLocks noChangeArrowheads="1"/>
          </p:cNvSpPr>
          <p:nvPr/>
        </p:nvSpPr>
        <p:spPr bwMode="auto">
          <a:xfrm>
            <a:off x="407988" y="5273675"/>
            <a:ext cx="8442325"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50000"/>
              </a:spcBef>
              <a:buFontTx/>
              <a:buNone/>
            </a:pPr>
            <a:r>
              <a:rPr lang="fr-FR" altLang="fr-FR" sz="2400" b="1">
                <a:latin typeface="Times New Roman" panose="02020603050405020304" pitchFamily="18" charset="0"/>
                <a:cs typeface="Calibri" panose="020F0502020204030204" pitchFamily="34" charset="0"/>
              </a:rPr>
              <a:t>Suies : </a:t>
            </a:r>
            <a:r>
              <a:rPr lang="fr-FR" altLang="fr-FR" sz="2400">
                <a:latin typeface="Times New Roman" panose="02020603050405020304" pitchFamily="18" charset="0"/>
                <a:cs typeface="Calibri" panose="020F0502020204030204" pitchFamily="34" charset="0"/>
              </a:rPr>
              <a:t>particules charbonneuses finement divisées, produites et/ou déposées au cours de la combustion de matériaux organiques.</a:t>
            </a:r>
            <a:endParaRPr lang="fr-FR" altLang="fr-FR" sz="2400">
              <a:latin typeface="Times New Roman" panose="02020603050405020304" pitchFamily="18" charset="0"/>
              <a:cs typeface="Times New Roman" panose="02020603050405020304" pitchFamily="18" charset="0"/>
            </a:endParaRPr>
          </a:p>
        </p:txBody>
      </p:sp>
    </p:spTree>
  </p:cSld>
  <p:clrMapOvr>
    <a:masterClrMapping/>
  </p:clrMapOvr>
  <p:transition spd="slow">
    <p:cover dir="d"/>
  </p:transition>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1315</TotalTime>
  <Words>2136</Words>
  <Application>Microsoft Office PowerPoint</Application>
  <PresentationFormat>Affichage à l'écran (4:3)</PresentationFormat>
  <Paragraphs>321</Paragraphs>
  <Slides>62</Slides>
  <Notes>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2</vt:i4>
      </vt:variant>
      <vt:variant>
        <vt:lpstr>Titres des diapositives</vt:lpstr>
      </vt:variant>
      <vt:variant>
        <vt:i4>62</vt:i4>
      </vt:variant>
    </vt:vector>
  </HeadingPairs>
  <TitlesOfParts>
    <vt:vector size="71" baseType="lpstr">
      <vt:lpstr>Times New Roman</vt:lpstr>
      <vt:lpstr>Arial</vt:lpstr>
      <vt:lpstr>Myriad Pro</vt:lpstr>
      <vt:lpstr>Calibri</vt:lpstr>
      <vt:lpstr>Wingdings</vt:lpstr>
      <vt:lpstr>Symbol</vt:lpstr>
      <vt:lpstr>GCCAR</vt:lpstr>
      <vt:lpstr>Graphique CorelDRAW 9.0</vt:lpstr>
      <vt:lpstr>Dessin Microsoft Draw 98</vt:lpstr>
      <vt:lpstr>Combustion</vt:lpstr>
      <vt:lpstr>La combustion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Triangle du feu</vt:lpstr>
      <vt:lpstr>Triangle du feu</vt:lpstr>
      <vt:lpstr>Triangle du feu</vt:lpstr>
      <vt:lpstr>Triangle du feu</vt:lpstr>
      <vt:lpstr>Types de combustion</vt:lpstr>
      <vt:lpstr>Types de combustion</vt:lpstr>
      <vt:lpstr>Types de combustion</vt:lpstr>
      <vt:lpstr>Types de combustion</vt:lpstr>
      <vt:lpstr>Types de combustion</vt:lpstr>
      <vt:lpstr>Types de combustion</vt:lpstr>
      <vt:lpstr>Présentation PowerPoint</vt:lpstr>
      <vt:lpstr>Types de combustion</vt:lpstr>
      <vt:lpstr>Types de combustion</vt:lpstr>
      <vt:lpstr>Types de combustion</vt:lpstr>
      <vt:lpstr>Types de combustion</vt:lpstr>
      <vt:lpstr>Types de combustion</vt:lpstr>
      <vt:lpstr>Types de combustion</vt:lpstr>
      <vt:lpstr>Types de combustion</vt:lpstr>
      <vt:lpstr>Types de combustion</vt:lpstr>
      <vt:lpstr>Types de combustion</vt:lpstr>
      <vt:lpstr>Types de combustion</vt:lpstr>
      <vt:lpstr>Caractérisation du combustible </vt:lpstr>
      <vt:lpstr>Caractérisation du combustible </vt:lpstr>
      <vt:lpstr>Présentation PowerPoint</vt:lpstr>
      <vt:lpstr>Présentation PowerPoint</vt:lpstr>
      <vt:lpstr>Présentation PowerPoint</vt:lpstr>
      <vt:lpstr>Combustion des solides, liquides, gaz</vt:lpstr>
      <vt:lpstr>Combustion des solides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103</cp:revision>
  <cp:lastPrinted>2015-08-06T08:01:37Z</cp:lastPrinted>
  <dcterms:created xsi:type="dcterms:W3CDTF">2015-08-05T10:19:35Z</dcterms:created>
  <dcterms:modified xsi:type="dcterms:W3CDTF">2025-01-14T16:16:01Z</dcterms:modified>
</cp:coreProperties>
</file>