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71" r:id="rId3"/>
    <p:sldId id="362" r:id="rId4"/>
    <p:sldId id="298" r:id="rId5"/>
    <p:sldId id="312" r:id="rId6"/>
    <p:sldId id="299" r:id="rId7"/>
    <p:sldId id="265" r:id="rId8"/>
    <p:sldId id="266" r:id="rId9"/>
    <p:sldId id="267" r:id="rId10"/>
    <p:sldId id="268" r:id="rId11"/>
    <p:sldId id="363" r:id="rId12"/>
    <p:sldId id="316" r:id="rId13"/>
    <p:sldId id="317" r:id="rId14"/>
    <p:sldId id="303" r:id="rId15"/>
    <p:sldId id="318" r:id="rId16"/>
    <p:sldId id="319" r:id="rId17"/>
    <p:sldId id="306" r:id="rId18"/>
    <p:sldId id="320" r:id="rId19"/>
    <p:sldId id="364" r:id="rId20"/>
    <p:sldId id="304" r:id="rId21"/>
    <p:sldId id="365" r:id="rId22"/>
    <p:sldId id="322" r:id="rId23"/>
    <p:sldId id="323" r:id="rId24"/>
    <p:sldId id="361" r:id="rId25"/>
    <p:sldId id="270" r:id="rId26"/>
    <p:sldId id="327" r:id="rId27"/>
    <p:sldId id="366" r:id="rId28"/>
    <p:sldId id="300" r:id="rId29"/>
    <p:sldId id="330" r:id="rId30"/>
    <p:sldId id="331" r:id="rId31"/>
    <p:sldId id="301" r:id="rId32"/>
    <p:sldId id="336" r:id="rId33"/>
    <p:sldId id="334" r:id="rId34"/>
    <p:sldId id="367" r:id="rId35"/>
    <p:sldId id="335" r:id="rId36"/>
    <p:sldId id="337" r:id="rId37"/>
    <p:sldId id="274" r:id="rId38"/>
    <p:sldId id="368" r:id="rId39"/>
    <p:sldId id="275" r:id="rId40"/>
    <p:sldId id="276" r:id="rId41"/>
    <p:sldId id="294" r:id="rId42"/>
    <p:sldId id="277" r:id="rId43"/>
    <p:sldId id="278" r:id="rId44"/>
    <p:sldId id="33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5" r:id="rId57"/>
    <p:sldId id="290" r:id="rId58"/>
    <p:sldId id="291" r:id="rId59"/>
    <p:sldId id="292" r:id="rId60"/>
    <p:sldId id="293" r:id="rId61"/>
    <p:sldId id="273" r:id="rId62"/>
    <p:sldId id="369" r:id="rId63"/>
    <p:sldId id="326" r:id="rId64"/>
    <p:sldId id="314" r:id="rId65"/>
    <p:sldId id="315" r:id="rId66"/>
    <p:sldId id="296" r:id="rId67"/>
    <p:sldId id="370" r:id="rId68"/>
    <p:sldId id="321" r:id="rId69"/>
    <p:sldId id="371" r:id="rId70"/>
    <p:sldId id="297" r:id="rId71"/>
    <p:sldId id="372" r:id="rId72"/>
    <p:sldId id="272" r:id="rId73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5" d="100"/>
          <a:sy n="85" d="100"/>
        </p:scale>
        <p:origin x="136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ED90F83-08BF-7A67-B3AE-F2FB428654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9389BE-B21A-7E76-D5CC-C7279612A5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17CDD2-C72D-415B-AA2C-212062BCB234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C232A52-1B49-60A5-C52A-E1B0AFABE4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059F2C4B-5133-F0B2-2153-F7A14A77E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1C277A-7623-A50B-F603-D27DF8853D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E6B644-A18D-85CE-4DE7-3E53F40EC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EC5BDD-40A8-404D-90E8-836E1DCD47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3B81EF-7CA5-EBC7-BC59-B387DCB3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81ABE-72BE-4B39-99DC-4B55F52A63B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3114F6-27F0-44BF-FEFC-1DDBF473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D7381-554F-9B63-300B-2B8542D4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E1CF-8EF8-4855-A320-D2EDB5D2B5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559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974420-1928-CC2C-9FD0-7A70CFB9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E307-BE1A-4987-BB08-E20FA13F47A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CC6D50-B5F5-C3B0-131A-31D02706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9136C5-1F04-C54A-D9E4-067C87FA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B605-9EA5-441B-AEEB-8F88F32CA71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08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0C1B03-5F6C-59E4-85AB-C741FBC4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E3A6-02D6-40BD-9DDC-E45E81148B4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9B9F3A-5E14-8C8D-E9DA-655B55CA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A927F9-A6D4-385E-BE73-69124CBB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794D-CCEE-4E8E-A0AD-91BA969DB5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259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769073-5E01-32E9-9B13-6F893AF4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9B14-DF4A-42E2-98E4-4AFA13F849E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D740AA-F695-6B7B-EF42-D8718A97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3E6918-2480-C45E-95C7-976408EA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BEEA-1B8D-4EF5-8201-04AA6E3013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323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40C21-3277-0BAA-D91C-A5DC4626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E5E4-3A59-4C92-A58A-4DB3963A26B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55DA50-FC14-1AC4-62AF-115F05D3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7D1642-E43B-E19E-F252-1CCEC6B6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C81F-D012-4D63-9B86-F8E4C102AA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011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3EDE50E-2F34-FF82-5928-DB9635D3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5627-BA15-4C82-8FA3-30DBD7AF901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B4D90DA-84C0-3F3B-E25C-F09628876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5E486B8-32A3-1A17-FEA0-211C5E01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EA51-75B4-4426-A0C4-277EED70DC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835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F3C5D93-6195-6B63-9EFF-B2B4C38C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B579F-10DC-4496-8519-7D5B04A14BE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97C4B2F-F29E-DEDD-CF74-F55F0453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D1DA986-7098-A13C-DBBB-C6015A7A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7253-33AF-4310-A9EF-A3D42573A2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20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9AD27778-8D59-BD83-C63C-A63D9BA1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2230-3494-4FCE-9FC0-9B2E65DECA0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8C6A7D1-23D3-81F0-3FE3-AF791CF6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9B6F74D-615A-2C22-81EB-EFF4B8EC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A2B12-03B6-4AAA-A26D-3A20849025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222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31FAFE0-033E-71A1-A8F1-E7272D51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9645-2F8B-473E-8C9B-72627844E53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2EDE922-83CC-B3EE-ECA6-FBA37589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8E2D247-2AFB-5767-6F58-171B1E33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3C7E3-A845-44FD-AFB2-B3094BD155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122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40BC0AA-E690-98A1-1FAC-D756AFA7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9DEB-FE20-4C5E-848C-07288BA0599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1591A3C-FE44-CE31-E26F-DED758D4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FA99E2B-61BD-2DDB-F174-01117332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311D-6C77-4AEC-8AF2-A436B0FF3A5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871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C2501D1-C3D0-825A-C589-981195D8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4E1CC-9193-44E9-924B-07BBC5B4DA1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1C98CBA-77DC-1783-B20A-8DE09E38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968E7F3-28BA-F161-0DC3-FD197316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FA55-301E-46EA-A26B-A4D4EF8666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375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DDBA5DD5-FC73-2DFB-BA1B-D9D125BEAD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3DB8681E-78B7-BE53-BD71-A6BF811ABD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C2CCAE-6A54-219F-1893-F3ADB117F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6A8F69-BDA5-465C-8F0E-20723446D895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FDC38E-C88A-60F7-CDFF-80271E99E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EC1EC-D1D1-92C3-89DC-7208258AA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8B03E6E7-1098-4E40-9C02-87295EF660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Philippe\Mes%20documents\JSP%20SDMIS\D&#233;mat&#233;rialisation\JSP%202\PWP\Incendie\AKitchenOilFire.wmv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F1CA922-C986-846D-9F6C-DE8580EFD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Classes de feux et les Agents extincteurs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C4BDCB2F-2CCB-477F-6E3E-57232CC6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61658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26">
            <a:extLst>
              <a:ext uri="{FF2B5EF4-FFF2-40B4-BE49-F238E27FC236}">
                <a16:creationId xmlns:a16="http://schemas.microsoft.com/office/drawing/2014/main" id="{B333C806-8B35-4BAB-4C63-751E699A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813593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Les solides liquéfiables :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Feux de </a:t>
            </a: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plastiques, caoutchouc et goudrons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qui dégagent 1 grande quantité de chaleur et de fumées.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Généralement l’extinction s’obtient à l’eau.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Cependant, dans certains cas, son action pourra se révéler insuffisante.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L’extinction est alors menée à l’aide de mousse. 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3A879EB3-0F81-7754-9552-3AF486A33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2292" name="Picture 6" descr="pictogramme classe b">
            <a:extLst>
              <a:ext uri="{FF2B5EF4-FFF2-40B4-BE49-F238E27FC236}">
                <a16:creationId xmlns:a16="http://schemas.microsoft.com/office/drawing/2014/main" id="{072D2B49-18EB-D70D-379F-7ECE9E923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re 8">
            <a:extLst>
              <a:ext uri="{FF2B5EF4-FFF2-40B4-BE49-F238E27FC236}">
                <a16:creationId xmlns:a16="http://schemas.microsoft.com/office/drawing/2014/main" id="{7A6C6D35-B460-5A3F-55DD-A99C8A9D3D16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F99095B5-D600-1F47-2D3C-6D6C831F8F0E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13315" name="Picture 7" descr="pictogramme classe c">
            <a:extLst>
              <a:ext uri="{FF2B5EF4-FFF2-40B4-BE49-F238E27FC236}">
                <a16:creationId xmlns:a16="http://schemas.microsoft.com/office/drawing/2014/main" id="{11033F42-86AF-566E-0CDB-48B91FBA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C:\ERIC\photo combus\PhotoPC mardi 26 septembre 2000 1101 20.jpg">
            <a:extLst>
              <a:ext uri="{FF2B5EF4-FFF2-40B4-BE49-F238E27FC236}">
                <a16:creationId xmlns:a16="http://schemas.microsoft.com/office/drawing/2014/main" id="{A6A6225C-9E5E-C611-510C-DE925822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7244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C:\ERIC\photo combus\PhotoPC mardi 26 septembre 2000 1102 23.jpg">
            <a:extLst>
              <a:ext uri="{FF2B5EF4-FFF2-40B4-BE49-F238E27FC236}">
                <a16:creationId xmlns:a16="http://schemas.microsoft.com/office/drawing/2014/main" id="{D15F2EBA-4845-B21E-62D3-F4B7B5EB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0363"/>
            <a:ext cx="3114675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2059">
            <a:extLst>
              <a:ext uri="{FF2B5EF4-FFF2-40B4-BE49-F238E27FC236}">
                <a16:creationId xmlns:a16="http://schemas.microsoft.com/office/drawing/2014/main" id="{B73A1154-0D28-B255-A5BC-36AAC5FF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2251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Feux de gaz : </a:t>
            </a:r>
          </a:p>
        </p:txBody>
      </p:sp>
      <p:sp>
        <p:nvSpPr>
          <p:cNvPr id="13319" name="Rectangle 4">
            <a:extLst>
              <a:ext uri="{FF2B5EF4-FFF2-40B4-BE49-F238E27FC236}">
                <a16:creationId xmlns:a16="http://schemas.microsoft.com/office/drawing/2014/main" id="{DE3CA4F6-6F08-04D5-0112-5811208FD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354263"/>
            <a:ext cx="3733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fr-FR" altLang="fr-FR" sz="2400">
                <a:solidFill>
                  <a:srgbClr val="FFFF00"/>
                </a:solidFill>
                <a:latin typeface="Times New Roman" panose="02020603050405020304" pitchFamily="18" charset="0"/>
              </a:rPr>
              <a:t> Gaz naturel : méthane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fr-FR" altLang="fr-FR" sz="24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fr-FR" altLang="fr-FR" sz="2400">
                <a:solidFill>
                  <a:srgbClr val="FFFF00"/>
                </a:solidFill>
                <a:latin typeface="Times New Roman" panose="02020603050405020304" pitchFamily="18" charset="0"/>
              </a:rPr>
              <a:t> Gaz de pétrole: butane, propane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fr-FR" altLang="fr-FR" sz="24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FF00"/>
                </a:solidFill>
                <a:latin typeface="Times New Roman" panose="02020603050405020304" pitchFamily="18" charset="0"/>
              </a:rPr>
              <a:t>- Produits chimiques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fr-FR" altLang="fr-FR" sz="2400">
                <a:solidFill>
                  <a:srgbClr val="FFFF00"/>
                </a:solidFill>
                <a:latin typeface="Times New Roman" panose="02020603050405020304" pitchFamily="18" charset="0"/>
              </a:rPr>
              <a:t>Tous les combustibles qui à température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FF00"/>
                </a:solidFill>
                <a:latin typeface="Times New Roman" panose="02020603050405020304" pitchFamily="18" charset="0"/>
              </a:rPr>
              <a:t>ambiante sont gazeux.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75FB5EEE-1721-7050-E0B9-0E7450637915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14339" name="Picture 7" descr="pictogramme classe c">
            <a:extLst>
              <a:ext uri="{FF2B5EF4-FFF2-40B4-BE49-F238E27FC236}">
                <a16:creationId xmlns:a16="http://schemas.microsoft.com/office/drawing/2014/main" id="{43F1A052-301D-BF9E-B037-7BE44ADDC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2059">
            <a:extLst>
              <a:ext uri="{FF2B5EF4-FFF2-40B4-BE49-F238E27FC236}">
                <a16:creationId xmlns:a16="http://schemas.microsoft.com/office/drawing/2014/main" id="{D5240674-BE59-693B-3CE1-E655B057E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2540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Feux de gaz : </a:t>
            </a:r>
          </a:p>
        </p:txBody>
      </p:sp>
      <p:sp>
        <p:nvSpPr>
          <p:cNvPr id="14341" name="Text Box 2059">
            <a:extLst>
              <a:ext uri="{FF2B5EF4-FFF2-40B4-BE49-F238E27FC236}">
                <a16:creationId xmlns:a16="http://schemas.microsoft.com/office/drawing/2014/main" id="{A598A4ED-6919-56D0-63CA-555BD39C1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2533650"/>
            <a:ext cx="8431212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 Mise à feu s'accompagne généralement d’1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explosion.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 Se présentent toujours sous forme de fuites enflammées, + ou - importantes en fonction de la pression de stockage ou de transport </a:t>
            </a:r>
          </a:p>
        </p:txBody>
      </p:sp>
      <p:sp>
        <p:nvSpPr>
          <p:cNvPr id="14342" name="Text Box 2059">
            <a:extLst>
              <a:ext uri="{FF2B5EF4-FFF2-40B4-BE49-F238E27FC236}">
                <a16:creationId xmlns:a16="http://schemas.microsoft.com/office/drawing/2014/main" id="{040A16E4-83C5-756B-24A2-EDCCB85C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4595813"/>
            <a:ext cx="84883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Attention :</a:t>
            </a:r>
            <a:r>
              <a:rPr lang="fr-FR" altLang="fr-FR" sz="24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  <a:latin typeface="Times New Roman" panose="02020603050405020304" pitchFamily="18" charset="0"/>
              </a:rPr>
              <a:t>ne pas chercher à éteindre une fuite de gaz enflammée</a:t>
            </a:r>
            <a:r>
              <a:rPr lang="fr-FR" altLang="fr-FR" sz="2400"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sym typeface="Wingdings" panose="05000000000000000000" pitchFamily="2" charset="2"/>
              </a:rPr>
              <a:t> B</a:t>
            </a:r>
            <a:r>
              <a:rPr lang="fr-FR" altLang="fr-FR" sz="2400">
                <a:latin typeface="Times New Roman" panose="02020603050405020304" pitchFamily="18" charset="0"/>
              </a:rPr>
              <a:t>arrage de la conduite ou colmatage de la fuite.</a:t>
            </a:r>
          </a:p>
        </p:txBody>
      </p:sp>
      <p:pic>
        <p:nvPicPr>
          <p:cNvPr id="14343" name="Image 1">
            <a:extLst>
              <a:ext uri="{FF2B5EF4-FFF2-40B4-BE49-F238E27FC236}">
                <a16:creationId xmlns:a16="http://schemas.microsoft.com/office/drawing/2014/main" id="{8C543979-6C63-4DFC-D897-BE8F62670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t="22424" r="8717" b="14818"/>
          <a:stretch>
            <a:fillRect/>
          </a:stretch>
        </p:blipFill>
        <p:spPr bwMode="auto">
          <a:xfrm>
            <a:off x="6248400" y="1219200"/>
            <a:ext cx="2667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9F918602-0DA5-9D5C-2342-3B6C3F1D9370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15363" name="Picture 7" descr="pictogramme classe c">
            <a:extLst>
              <a:ext uri="{FF2B5EF4-FFF2-40B4-BE49-F238E27FC236}">
                <a16:creationId xmlns:a16="http://schemas.microsoft.com/office/drawing/2014/main" id="{860B6027-8B08-97D2-B038-2767578D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2059">
            <a:extLst>
              <a:ext uri="{FF2B5EF4-FFF2-40B4-BE49-F238E27FC236}">
                <a16:creationId xmlns:a16="http://schemas.microsoft.com/office/drawing/2014/main" id="{91BC99B1-CC8C-BED2-8F12-A22F7F3B5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2035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Feux de gaz : </a:t>
            </a:r>
          </a:p>
        </p:txBody>
      </p:sp>
      <p:sp>
        <p:nvSpPr>
          <p:cNvPr id="15365" name="Text Box 2059">
            <a:extLst>
              <a:ext uri="{FF2B5EF4-FFF2-40B4-BE49-F238E27FC236}">
                <a16:creationId xmlns:a16="http://schemas.microsoft.com/office/drawing/2014/main" id="{99B7F248-6C18-DFD2-6E36-C1A4A26A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409825"/>
            <a:ext cx="8001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Se caractérisent par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 Très fort dégagement calorifique susceptible de propager l'incendie par rayonnement ;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 Danger potentiel d'explosion ;  </a:t>
            </a:r>
          </a:p>
        </p:txBody>
      </p:sp>
      <p:sp>
        <p:nvSpPr>
          <p:cNvPr id="15366" name="Text Box 2059">
            <a:extLst>
              <a:ext uri="{FF2B5EF4-FFF2-40B4-BE49-F238E27FC236}">
                <a16:creationId xmlns:a16="http://schemas.microsoft.com/office/drawing/2014/main" id="{978B4C00-6FAB-4BA8-572D-F9C912AB9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918075"/>
            <a:ext cx="8001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 Dégagement de vapeurs toxiques, dans le cas de produits chimiques dangereux.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C:\ERIC\photo combus\PhotoPC mercredi 27 septembre 2000 0838 2.jpg">
            <a:extLst>
              <a:ext uri="{FF2B5EF4-FFF2-40B4-BE49-F238E27FC236}">
                <a16:creationId xmlns:a16="http://schemas.microsoft.com/office/drawing/2014/main" id="{F2B22196-E428-2FA7-54AB-919B7BA07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09600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CD26BAD0-0590-CDB7-4E18-B8E1FE39D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09800"/>
            <a:ext cx="4114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	</a:t>
            </a:r>
            <a:r>
              <a:rPr lang="fr-FR" altLang="fr-FR" sz="2400" b="1">
                <a:solidFill>
                  <a:srgbClr val="FFFFFF"/>
                </a:solidFill>
                <a:latin typeface="Times New Roman" panose="02020603050405020304" pitchFamily="18" charset="0"/>
              </a:rPr>
              <a:t>- Limaille de fer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FFFF"/>
                </a:solidFill>
                <a:latin typeface="Times New Roman" panose="02020603050405020304" pitchFamily="18" charset="0"/>
              </a:rPr>
              <a:t>	- Poudre d’aluminium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FFFF"/>
                </a:solidFill>
                <a:latin typeface="Times New Roman" panose="02020603050405020304" pitchFamily="18" charset="0"/>
              </a:rPr>
              <a:t>	- Poudre de magnésium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FFFF"/>
                </a:solidFill>
                <a:latin typeface="Times New Roman" panose="02020603050405020304" pitchFamily="18" charset="0"/>
              </a:rPr>
              <a:t>	- Sodium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FFFF"/>
                </a:solidFill>
                <a:latin typeface="Times New Roman" panose="02020603050405020304" pitchFamily="18" charset="0"/>
              </a:rPr>
              <a:t>	- Etc...</a:t>
            </a:r>
          </a:p>
        </p:txBody>
      </p:sp>
      <p:sp>
        <p:nvSpPr>
          <p:cNvPr id="16388" name="Titre 8">
            <a:extLst>
              <a:ext uri="{FF2B5EF4-FFF2-40B4-BE49-F238E27FC236}">
                <a16:creationId xmlns:a16="http://schemas.microsoft.com/office/drawing/2014/main" id="{D7567FDF-4751-EF85-3230-90FCB8D09AEA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16389" name="Picture 8" descr="pictogramme classe d">
            <a:extLst>
              <a:ext uri="{FF2B5EF4-FFF2-40B4-BE49-F238E27FC236}">
                <a16:creationId xmlns:a16="http://schemas.microsoft.com/office/drawing/2014/main" id="{BA701C84-11E4-4036-D9B6-CE81337F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2059">
            <a:extLst>
              <a:ext uri="{FF2B5EF4-FFF2-40B4-BE49-F238E27FC236}">
                <a16:creationId xmlns:a16="http://schemas.microsoft.com/office/drawing/2014/main" id="{E84252BA-7917-DF6A-7734-DEBD2B490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3403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Feux de métaux :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1D847254-D8ED-3BDC-E497-F0CEDBC357EB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17411" name="Picture 8" descr="pictogramme classe d">
            <a:extLst>
              <a:ext uri="{FF2B5EF4-FFF2-40B4-BE49-F238E27FC236}">
                <a16:creationId xmlns:a16="http://schemas.microsoft.com/office/drawing/2014/main" id="{B398382B-ECAA-4D55-490E-18DE688D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2059">
            <a:extLst>
              <a:ext uri="{FF2B5EF4-FFF2-40B4-BE49-F238E27FC236}">
                <a16:creationId xmlns:a16="http://schemas.microsoft.com/office/drawing/2014/main" id="{8E0ABC88-E2D7-36C5-260E-B0E520486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34766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Feux de métaux :</a:t>
            </a:r>
          </a:p>
        </p:txBody>
      </p:sp>
      <p:sp>
        <p:nvSpPr>
          <p:cNvPr id="17413" name="Text Box 2059">
            <a:extLst>
              <a:ext uri="{FF2B5EF4-FFF2-40B4-BE49-F238E27FC236}">
                <a16:creationId xmlns:a16="http://schemas.microsoft.com/office/drawing/2014/main" id="{18FCE140-76DF-FDF0-E713-16104708C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01900"/>
            <a:ext cx="81422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Toxiques par inhalation, ingestion ou simple contact, leur combustion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</a:rPr>
              <a:t>violente et très lumineuse.</a:t>
            </a:r>
          </a:p>
        </p:txBody>
      </p:sp>
      <p:sp>
        <p:nvSpPr>
          <p:cNvPr id="17414" name="Text Box 2059">
            <a:extLst>
              <a:ext uri="{FF2B5EF4-FFF2-40B4-BE49-F238E27FC236}">
                <a16:creationId xmlns:a16="http://schemas.microsoft.com/office/drawing/2014/main" id="{C726BB4D-0F73-7E35-1BCE-558E6F779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867150"/>
            <a:ext cx="8280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Plupart de ces métaux réagissent violemment à l'eau, en provoquant un dégagement d'hydrogène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</a:rPr>
              <a:t>risque d'explosion.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111A8BC6-FF9A-A113-23F9-EBD948D47667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18435" name="Picture 8" descr="pictogramme classe d">
            <a:extLst>
              <a:ext uri="{FF2B5EF4-FFF2-40B4-BE49-F238E27FC236}">
                <a16:creationId xmlns:a16="http://schemas.microsoft.com/office/drawing/2014/main" id="{472CBCDF-B299-11E6-9D60-9963DD370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2059">
            <a:extLst>
              <a:ext uri="{FF2B5EF4-FFF2-40B4-BE49-F238E27FC236}">
                <a16:creationId xmlns:a16="http://schemas.microsoft.com/office/drawing/2014/main" id="{D3381606-DF45-C38C-3BD3-8BAE6D6FF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3259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Feux de métaux : </a:t>
            </a:r>
          </a:p>
        </p:txBody>
      </p:sp>
      <p:sp>
        <p:nvSpPr>
          <p:cNvPr id="18437" name="Text Box 2059">
            <a:extLst>
              <a:ext uri="{FF2B5EF4-FFF2-40B4-BE49-F238E27FC236}">
                <a16:creationId xmlns:a16="http://schemas.microsoft.com/office/drawing/2014/main" id="{978B7EF2-BBC5-D169-5BA8-FCC03889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370138"/>
            <a:ext cx="8305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Certains comme magnésium, potassium, phosphore peuvent s'enflammer spontanément en présence d'air, voire exploser.</a:t>
            </a:r>
          </a:p>
        </p:txBody>
      </p:sp>
      <p:sp>
        <p:nvSpPr>
          <p:cNvPr id="18438" name="Text Box 2059">
            <a:extLst>
              <a:ext uri="{FF2B5EF4-FFF2-40B4-BE49-F238E27FC236}">
                <a16:creationId xmlns:a16="http://schemas.microsoft.com/office/drawing/2014/main" id="{5A012AB7-6E3A-A018-3C87-AAB08F410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614738"/>
            <a:ext cx="8001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D'autres, comme l'aluminium par exemple, ne peuvent le faire que lorsqu'ils sont en poudre ou en copeaux.</a:t>
            </a:r>
          </a:p>
        </p:txBody>
      </p:sp>
      <p:sp>
        <p:nvSpPr>
          <p:cNvPr id="18439" name="Text Box 2059">
            <a:extLst>
              <a:ext uri="{FF2B5EF4-FFF2-40B4-BE49-F238E27FC236}">
                <a16:creationId xmlns:a16="http://schemas.microsoft.com/office/drawing/2014/main" id="{506E944B-05F8-36FC-047B-21216903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4872038"/>
            <a:ext cx="830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Moyens d'extinction particuliers comme : sables secs, ciment, etc.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E4C225A2-AF1F-1D92-7C76-F4FD4FF2BA70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19459" name="Picture 9" descr="pictogramme classe f">
            <a:extLst>
              <a:ext uri="{FF2B5EF4-FFF2-40B4-BE49-F238E27FC236}">
                <a16:creationId xmlns:a16="http://schemas.microsoft.com/office/drawing/2014/main" id="{5DE83B2C-5DE3-CF0A-C0FE-E78FA9B2C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059">
            <a:extLst>
              <a:ext uri="{FF2B5EF4-FFF2-40B4-BE49-F238E27FC236}">
                <a16:creationId xmlns:a16="http://schemas.microsoft.com/office/drawing/2014/main" id="{3F469A08-861A-35B6-A2C1-FE490C2C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5924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Feux liés aux auxiliaires de cuisson : </a:t>
            </a:r>
          </a:p>
        </p:txBody>
      </p:sp>
      <p:pic>
        <p:nvPicPr>
          <p:cNvPr id="19461" name="Picture 7" descr="C:\Documents and Settings\Philippe\Mes documents\JSP SDMIS\Dématérialisation\doc\INC\classe f.3.png">
            <a:extLst>
              <a:ext uri="{FF2B5EF4-FFF2-40B4-BE49-F238E27FC236}">
                <a16:creationId xmlns:a16="http://schemas.microsoft.com/office/drawing/2014/main" id="{748032DF-692C-54CE-3E2D-EF5CC701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2672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C:\Documents and Settings\Philippe\Mes documents\JSP SDMIS\Dématérialisation\doc\INC\imagesCAQ4N3XH.jpg">
            <a:extLst>
              <a:ext uri="{FF2B5EF4-FFF2-40B4-BE49-F238E27FC236}">
                <a16:creationId xmlns:a16="http://schemas.microsoft.com/office/drawing/2014/main" id="{29B6850D-D96A-AC7F-BB28-76F2BBBFE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413125"/>
            <a:ext cx="30511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2059">
            <a:extLst>
              <a:ext uri="{FF2B5EF4-FFF2-40B4-BE49-F238E27FC236}">
                <a16:creationId xmlns:a16="http://schemas.microsoft.com/office/drawing/2014/main" id="{199ECE9E-7991-788E-05D9-99CA7CDBD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24125"/>
            <a:ext cx="7848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Huiles végétales et animales sur les appareils de cuisson.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314449EC-E6F1-8D57-4484-D7949968F93D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20483" name="Picture 9" descr="pictogramme classe f">
            <a:extLst>
              <a:ext uri="{FF2B5EF4-FFF2-40B4-BE49-F238E27FC236}">
                <a16:creationId xmlns:a16="http://schemas.microsoft.com/office/drawing/2014/main" id="{45543A98-5D27-C5BA-6FCA-84438EFBB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059">
            <a:extLst>
              <a:ext uri="{FF2B5EF4-FFF2-40B4-BE49-F238E27FC236}">
                <a16:creationId xmlns:a16="http://schemas.microsoft.com/office/drawing/2014/main" id="{CA083DFE-E046-FB25-0F4C-2D220A2C8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56356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Feux liés aux auxiliaires de cuisson : </a:t>
            </a:r>
          </a:p>
        </p:txBody>
      </p:sp>
      <p:sp>
        <p:nvSpPr>
          <p:cNvPr id="20485" name="Text Box 2059">
            <a:extLst>
              <a:ext uri="{FF2B5EF4-FFF2-40B4-BE49-F238E27FC236}">
                <a16:creationId xmlns:a16="http://schemas.microsoft.com/office/drawing/2014/main" id="{2930CFDF-8364-E173-08DC-6349BD870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2386013"/>
            <a:ext cx="846296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Feu d'huile se déclenche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</a:rPr>
              <a:t>huile de cuisson est trop chaude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 Elle commence par bouillir,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 Puis à fumer,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 Et enfin elle prend feu.</a:t>
            </a:r>
          </a:p>
        </p:txBody>
      </p:sp>
      <p:sp>
        <p:nvSpPr>
          <p:cNvPr id="20486" name="Text Box 2059">
            <a:extLst>
              <a:ext uri="{FF2B5EF4-FFF2-40B4-BE49-F238E27FC236}">
                <a16:creationId xmlns:a16="http://schemas.microsoft.com/office/drawing/2014/main" id="{9D646506-AC64-EC38-0D5D-B932EDE21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49775"/>
            <a:ext cx="8351837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Huiles s'enflamment à partir de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 230° C </a:t>
            </a:r>
            <a:r>
              <a:rPr lang="fr-FR" altLang="fr-FR" sz="240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</a:rPr>
              <a:t> végétales 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 190° C </a:t>
            </a:r>
            <a:r>
              <a:rPr lang="fr-FR" altLang="fr-FR" sz="240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</a:rPr>
              <a:t> Animales (saindoux ou graisse d'oie par exemple). 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FC770346-C86D-8CDA-22B6-550346013CFE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21507" name="Picture 9" descr="pictogramme classe f">
            <a:extLst>
              <a:ext uri="{FF2B5EF4-FFF2-40B4-BE49-F238E27FC236}">
                <a16:creationId xmlns:a16="http://schemas.microsoft.com/office/drawing/2014/main" id="{56C3BD57-CAB9-45A6-F42E-F4FE8866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2059">
            <a:extLst>
              <a:ext uri="{FF2B5EF4-FFF2-40B4-BE49-F238E27FC236}">
                <a16:creationId xmlns:a16="http://schemas.microsoft.com/office/drawing/2014/main" id="{48692A53-2CCD-BADA-124B-996082082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4114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Feux liés aux auxiliaires de cuisson : </a:t>
            </a:r>
          </a:p>
        </p:txBody>
      </p:sp>
      <p:sp>
        <p:nvSpPr>
          <p:cNvPr id="21509" name="Text Box 2059">
            <a:extLst>
              <a:ext uri="{FF2B5EF4-FFF2-40B4-BE49-F238E27FC236}">
                <a16:creationId xmlns:a16="http://schemas.microsoft.com/office/drawing/2014/main" id="{13B2D074-0F18-278F-6238-BF542E56A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068638"/>
            <a:ext cx="203517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  <a:latin typeface="Times New Roman" panose="02020603050405020304" pitchFamily="18" charset="0"/>
              </a:rPr>
              <a:t>ATTENTION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  <a:latin typeface="Times New Roman" panose="02020603050405020304" pitchFamily="18" charset="0"/>
              </a:rPr>
              <a:t>NE PAS METTRE D'EAU </a:t>
            </a:r>
          </a:p>
        </p:txBody>
      </p:sp>
      <p:pic>
        <p:nvPicPr>
          <p:cNvPr id="64520" name="AKitchenOilFire.wmv">
            <a:hlinkClick r:id="" action="ppaction://media"/>
            <a:extLst>
              <a:ext uri="{FF2B5EF4-FFF2-40B4-BE49-F238E27FC236}">
                <a16:creationId xmlns:a16="http://schemas.microsoft.com/office/drawing/2014/main" id="{45176027-8769-6D3A-13FD-917D1EF5F0D5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4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452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E872472A-1F77-B718-BB52-DE3FF509F9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Classes de feux et agents extincteurs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25C90E6A-1A48-B306-AE01-80D48AA477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5A2023-28E3-451A-B230-15341E178A4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65925EF-B91A-6012-5C0D-2AFDFE8410F6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374EB18C-3AFD-2283-81AA-0673B0FEE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253D1B97-020D-5797-F257-C8D21271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différentes classes de feux et les différents agents extincteurs ainsi que leurs précautions d’emploi.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1ECE8730-30B1-3CD7-0881-A683E25F2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06688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Classes de feux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Agents extincteurs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908DD5EE-61A5-4323-97C2-8B9636AF290F}"/>
              </a:ext>
            </a:extLst>
          </p:cNvPr>
          <p:cNvSpPr txBox="1">
            <a:spLocks/>
          </p:cNvSpPr>
          <p:nvPr/>
        </p:nvSpPr>
        <p:spPr bwMode="auto">
          <a:xfrm>
            <a:off x="611188" y="2781300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Facteurs aggravants</a:t>
            </a:r>
          </a:p>
        </p:txBody>
      </p:sp>
    </p:spTree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059">
            <a:extLst>
              <a:ext uri="{FF2B5EF4-FFF2-40B4-BE49-F238E27FC236}">
                <a16:creationId xmlns:a16="http://schemas.microsoft.com/office/drawing/2014/main" id="{71FF2D0D-7C64-7466-C8CD-864DB188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98588"/>
            <a:ext cx="4343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Courant électrique  :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pic>
        <p:nvPicPr>
          <p:cNvPr id="23555" name="Picture 2" descr="C:\Users\i25671\Desktop\imagesCAOHUVC6.jpg">
            <a:extLst>
              <a:ext uri="{FF2B5EF4-FFF2-40B4-BE49-F238E27FC236}">
                <a16:creationId xmlns:a16="http://schemas.microsoft.com/office/drawing/2014/main" id="{0176BA38-1121-B0D0-68C1-0139077E5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3024188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0">
            <a:extLst>
              <a:ext uri="{FF2B5EF4-FFF2-40B4-BE49-F238E27FC236}">
                <a16:creationId xmlns:a16="http://schemas.microsoft.com/office/drawing/2014/main" id="{5C4D8230-960A-5111-CB76-ED150D8FF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12033" r="5533" b="55022"/>
          <a:stretch>
            <a:fillRect/>
          </a:stretch>
        </p:blipFill>
        <p:spPr bwMode="auto">
          <a:xfrm>
            <a:off x="252413" y="2444750"/>
            <a:ext cx="5486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itre 8">
            <a:extLst>
              <a:ext uri="{FF2B5EF4-FFF2-40B4-BE49-F238E27FC236}">
                <a16:creationId xmlns:a16="http://schemas.microsoft.com/office/drawing/2014/main" id="{36173112-50B7-F2B7-6846-F77F0513632B}"/>
              </a:ext>
            </a:extLst>
          </p:cNvPr>
          <p:cNvSpPr txBox="1">
            <a:spLocks/>
          </p:cNvSpPr>
          <p:nvPr/>
        </p:nvSpPr>
        <p:spPr bwMode="auto">
          <a:xfrm>
            <a:off x="900113" y="279400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Facteurs aggravants</a:t>
            </a:r>
          </a:p>
        </p:txBody>
      </p:sp>
    </p:spTree>
  </p:cSld>
  <p:clrMapOvr>
    <a:masterClrMapping/>
  </p:clrMapOvr>
  <p:transition spd="slow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059">
            <a:extLst>
              <a:ext uri="{FF2B5EF4-FFF2-40B4-BE49-F238E27FC236}">
                <a16:creationId xmlns:a16="http://schemas.microsoft.com/office/drawing/2014/main" id="{A4E12F37-7FE2-B024-BAAB-68C5A8AF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468438"/>
            <a:ext cx="6096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Produits chimiques :  </a:t>
            </a:r>
          </a:p>
        </p:txBody>
      </p:sp>
      <p:pic>
        <p:nvPicPr>
          <p:cNvPr id="24579" name="Picture 8" descr="C:\Documents and Settings\Philippe\Mes documents\JSP SDMIS\Dématérialisation\doc\INC\Rsiques technologiques\Risque chimique\sans-titre.png">
            <a:extLst>
              <a:ext uri="{FF2B5EF4-FFF2-40B4-BE49-F238E27FC236}">
                <a16:creationId xmlns:a16="http://schemas.microsoft.com/office/drawing/2014/main" id="{AEE4BA3D-BE7E-6220-71FF-DD853A66A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29829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9" descr="C:\Documents and Settings\Philippe\Mes documents\JSP SDMIS\Dématérialisation\doc\INC\Rsiques technologiques\Risque chimique\imagesAHHP6GMB.jpg">
            <a:extLst>
              <a:ext uri="{FF2B5EF4-FFF2-40B4-BE49-F238E27FC236}">
                <a16:creationId xmlns:a16="http://schemas.microsoft.com/office/drawing/2014/main" id="{71080425-1E97-E88F-A612-31D16FED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382963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images6X5CMJ2M">
            <a:extLst>
              <a:ext uri="{FF2B5EF4-FFF2-40B4-BE49-F238E27FC236}">
                <a16:creationId xmlns:a16="http://schemas.microsoft.com/office/drawing/2014/main" id="{9077F59B-CDE5-A80D-3AF8-C45FCEAB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itre 8">
            <a:extLst>
              <a:ext uri="{FF2B5EF4-FFF2-40B4-BE49-F238E27FC236}">
                <a16:creationId xmlns:a16="http://schemas.microsoft.com/office/drawing/2014/main" id="{3DF83619-DD9A-189D-08E9-16A935E8C89C}"/>
              </a:ext>
            </a:extLst>
          </p:cNvPr>
          <p:cNvSpPr txBox="1">
            <a:spLocks/>
          </p:cNvSpPr>
          <p:nvPr/>
        </p:nvSpPr>
        <p:spPr bwMode="auto">
          <a:xfrm>
            <a:off x="900113" y="279400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Facteurs aggravants</a:t>
            </a:r>
          </a:p>
        </p:txBody>
      </p:sp>
    </p:spTree>
  </p:cSld>
  <p:clrMapOvr>
    <a:masterClrMapping/>
  </p:clrMapOvr>
  <p:transition spd="slow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059">
            <a:extLst>
              <a:ext uri="{FF2B5EF4-FFF2-40B4-BE49-F238E27FC236}">
                <a16:creationId xmlns:a16="http://schemas.microsoft.com/office/drawing/2014/main" id="{5E055444-CE12-3967-1D76-F6A76152C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84313"/>
            <a:ext cx="6096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Éléments radioactifs  :</a:t>
            </a:r>
          </a:p>
        </p:txBody>
      </p:sp>
      <p:pic>
        <p:nvPicPr>
          <p:cNvPr id="25603" name="Picture 1032">
            <a:extLst>
              <a:ext uri="{FF2B5EF4-FFF2-40B4-BE49-F238E27FC236}">
                <a16:creationId xmlns:a16="http://schemas.microsoft.com/office/drawing/2014/main" id="{BBF0C672-8E25-E917-818A-C3EBD7457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276475"/>
            <a:ext cx="52546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tre 8">
            <a:extLst>
              <a:ext uri="{FF2B5EF4-FFF2-40B4-BE49-F238E27FC236}">
                <a16:creationId xmlns:a16="http://schemas.microsoft.com/office/drawing/2014/main" id="{2CBFB047-9C30-ACC4-D8DD-C2086B0512DC}"/>
              </a:ext>
            </a:extLst>
          </p:cNvPr>
          <p:cNvSpPr txBox="1">
            <a:spLocks/>
          </p:cNvSpPr>
          <p:nvPr/>
        </p:nvSpPr>
        <p:spPr bwMode="auto">
          <a:xfrm>
            <a:off x="900113" y="279400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Facteurs aggravants</a:t>
            </a:r>
          </a:p>
        </p:txBody>
      </p:sp>
    </p:spTree>
  </p:cSld>
  <p:clrMapOvr>
    <a:masterClrMapping/>
  </p:clrMapOvr>
  <p:transition spd="slow"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>
            <a:extLst>
              <a:ext uri="{FF2B5EF4-FFF2-40B4-BE49-F238E27FC236}">
                <a16:creationId xmlns:a16="http://schemas.microsoft.com/office/drawing/2014/main" id="{5A28BEB6-4B31-FD85-178D-11B4891FF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8BA711-B834-4582-A0BF-156F1DEA9A9C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6627" name="Titre 8">
            <a:extLst>
              <a:ext uri="{FF2B5EF4-FFF2-40B4-BE49-F238E27FC236}">
                <a16:creationId xmlns:a16="http://schemas.microsoft.com/office/drawing/2014/main" id="{3FDCB9FA-81D0-67D3-D77F-3E51A742C79A}"/>
              </a:ext>
            </a:extLst>
          </p:cNvPr>
          <p:cNvSpPr txBox="1">
            <a:spLocks/>
          </p:cNvSpPr>
          <p:nvPr/>
        </p:nvSpPr>
        <p:spPr bwMode="auto">
          <a:xfrm>
            <a:off x="933450" y="2781300"/>
            <a:ext cx="77422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différents agents extincteurs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8">
            <a:extLst>
              <a:ext uri="{FF2B5EF4-FFF2-40B4-BE49-F238E27FC236}">
                <a16:creationId xmlns:a16="http://schemas.microsoft.com/office/drawing/2014/main" id="{D6346896-B910-B825-468D-542FE0CD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27651" name="Espace réservé du numéro de diapositive 4">
            <a:extLst>
              <a:ext uri="{FF2B5EF4-FFF2-40B4-BE49-F238E27FC236}">
                <a16:creationId xmlns:a16="http://schemas.microsoft.com/office/drawing/2014/main" id="{CEE0FEC4-58C0-3EDF-C276-9BF796296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FFB2C-EFD9-4DCC-A988-4BFD303102FC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7652" name="Rectangle 1">
            <a:extLst>
              <a:ext uri="{FF2B5EF4-FFF2-40B4-BE49-F238E27FC236}">
                <a16:creationId xmlns:a16="http://schemas.microsoft.com/office/drawing/2014/main" id="{4953C7D5-01E9-6804-DAD9-9A08B27B2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58900"/>
            <a:ext cx="836771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Agent extincteur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utilisée à l'état naturel ou avec l'adjonction d'un additif pour améliorer son pouvoir extincteur.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Agent d'extinction le + employé car le + répandu, le + pratique, le + économique et le + efficace.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Agit par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abaissement de la T° (refroidissement) : l'eau absorbe des grandes quantités de chaleur pour élever sa T° et pour se vaporiser. Elle prend cette chaleur au foyer et le refroidit par conséquent. 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Lorsqu'un litre d'eau se vaporise, il absorbe 540 000 calories.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8">
            <a:extLst>
              <a:ext uri="{FF2B5EF4-FFF2-40B4-BE49-F238E27FC236}">
                <a16:creationId xmlns:a16="http://schemas.microsoft.com/office/drawing/2014/main" id="{0BA6EFED-BEEF-B897-D25B-F79A53F01B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28675" name="Espace réservé du numéro de diapositive 4">
            <a:extLst>
              <a:ext uri="{FF2B5EF4-FFF2-40B4-BE49-F238E27FC236}">
                <a16:creationId xmlns:a16="http://schemas.microsoft.com/office/drawing/2014/main" id="{234A33B5-F741-9A6C-AD7A-32C12AAFB4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39B345-D242-4CAE-9B4F-7FD96F1F0A9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8676" name="Rectangle 1">
            <a:extLst>
              <a:ext uri="{FF2B5EF4-FFF2-40B4-BE49-F238E27FC236}">
                <a16:creationId xmlns:a16="http://schemas.microsoft.com/office/drawing/2014/main" id="{0E321F3B-1500-978F-DB1C-C219F8B81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43038"/>
            <a:ext cx="8189912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Productions de vapeurs d'eau : par étouffement car la vapeur d'eau isole le combustible de l'air. </a:t>
            </a:r>
          </a:p>
        </p:txBody>
      </p:sp>
      <p:sp>
        <p:nvSpPr>
          <p:cNvPr id="28677" name="Rectangle 6">
            <a:extLst>
              <a:ext uri="{FF2B5EF4-FFF2-40B4-BE49-F238E27FC236}">
                <a16:creationId xmlns:a16="http://schemas.microsoft.com/office/drawing/2014/main" id="{D09963A6-A7B5-6E70-E42C-BE9F462DE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28678" name="Picture 6" descr="l'attaque - source_Page_05">
            <a:extLst>
              <a:ext uri="{FF2B5EF4-FFF2-40B4-BE49-F238E27FC236}">
                <a16:creationId xmlns:a16="http://schemas.microsoft.com/office/drawing/2014/main" id="{15C8D165-43E4-3DBD-B2F1-18E8F7D59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43541" r="5455" b="25554"/>
          <a:stretch>
            <a:fillRect/>
          </a:stretch>
        </p:blipFill>
        <p:spPr bwMode="auto">
          <a:xfrm>
            <a:off x="571500" y="2341563"/>
            <a:ext cx="7745413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8">
            <a:extLst>
              <a:ext uri="{FF2B5EF4-FFF2-40B4-BE49-F238E27FC236}">
                <a16:creationId xmlns:a16="http://schemas.microsoft.com/office/drawing/2014/main" id="{237B9E1F-C449-6452-923A-D55A10BAC3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29699" name="Espace réservé du numéro de diapositive 4">
            <a:extLst>
              <a:ext uri="{FF2B5EF4-FFF2-40B4-BE49-F238E27FC236}">
                <a16:creationId xmlns:a16="http://schemas.microsoft.com/office/drawing/2014/main" id="{CEE6DC94-6CBB-ED3F-7BEC-6A7B3E5F128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C32EFE-A482-4C06-86BB-FBBD0F18E96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9700" name="Rectangle 1">
            <a:extLst>
              <a:ext uri="{FF2B5EF4-FFF2-40B4-BE49-F238E27FC236}">
                <a16:creationId xmlns:a16="http://schemas.microsoft.com/office/drawing/2014/main" id="{55B41BA8-0A78-895C-9977-7DB49890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8189912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Soufflage : à condition que le jet d'eau soit violent et abondant.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Dispersion : sous l'effet des jets pleins des lances.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T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rès efficace sur les feux dits secs = classe A.</a:t>
            </a:r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C1A72C7D-0DC3-B24E-C0B2-DBBE07983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8">
            <a:extLst>
              <a:ext uri="{FF2B5EF4-FFF2-40B4-BE49-F238E27FC236}">
                <a16:creationId xmlns:a16="http://schemas.microsoft.com/office/drawing/2014/main" id="{87A71D37-8807-3D8B-2D10-94AE12CF54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0723" name="Espace réservé du numéro de diapositive 4">
            <a:extLst>
              <a:ext uri="{FF2B5EF4-FFF2-40B4-BE49-F238E27FC236}">
                <a16:creationId xmlns:a16="http://schemas.microsoft.com/office/drawing/2014/main" id="{AF67031A-C40A-A03C-E3DF-C65FBDCDA61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508E7A5-110F-436E-AC0B-6F43A6EB961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0724" name="Rectangle 1">
            <a:extLst>
              <a:ext uri="{FF2B5EF4-FFF2-40B4-BE49-F238E27FC236}">
                <a16:creationId xmlns:a16="http://schemas.microsoft.com/office/drawing/2014/main" id="{DEBC9D83-483F-9C98-FE66-093F48989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17663"/>
            <a:ext cx="835342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Eau naturelle :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Utilisée en jet pulvérisé, elle arrive sur le foyer en une multitude de gouttelettes présentant au rayonnement une action importante.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refroidissement est activé.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grande partie de l'eau est transformée en vapeur qui freine la combustion.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8">
            <a:extLst>
              <a:ext uri="{FF2B5EF4-FFF2-40B4-BE49-F238E27FC236}">
                <a16:creationId xmlns:a16="http://schemas.microsoft.com/office/drawing/2014/main" id="{02A26B96-617E-C19B-A2C4-558393E00D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1747" name="Espace réservé du numéro de diapositive 4">
            <a:extLst>
              <a:ext uri="{FF2B5EF4-FFF2-40B4-BE49-F238E27FC236}">
                <a16:creationId xmlns:a16="http://schemas.microsoft.com/office/drawing/2014/main" id="{61BA2D6F-04A6-A565-095F-F9FBA301F4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73CAE28-945B-40EB-B0DF-18DA4AF6FBA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1748" name="Rectangle 1">
            <a:extLst>
              <a:ext uri="{FF2B5EF4-FFF2-40B4-BE49-F238E27FC236}">
                <a16:creationId xmlns:a16="http://schemas.microsoft.com/office/drawing/2014/main" id="{9EBBF650-4062-3A7D-9D99-043ADC718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55725"/>
            <a:ext cx="842486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L'eau dopée :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 composée d’eau + </a:t>
            </a: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additif.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Additif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détruit la tension superficielle.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Cela provoque son étalement, accroît l'effet de refroidissement et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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pouvoir de pénétration.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Présente les mêmes avantages et inconvénients que l’eau seule.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P</a:t>
            </a: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ouvoir refroidissant sur les surfaces est bien </a:t>
            </a: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</a:t>
            </a: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>
            <a:extLst>
              <a:ext uri="{FF2B5EF4-FFF2-40B4-BE49-F238E27FC236}">
                <a16:creationId xmlns:a16="http://schemas.microsoft.com/office/drawing/2014/main" id="{7FC9F7BE-1DA7-29A0-0869-511DE3A5B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2946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La norme européenne range les feux en CINQ classes qui se définissent par la nature du </a:t>
            </a: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COMBUSTIBLE</a:t>
            </a:r>
            <a:r>
              <a:rPr lang="fr-FR" altLang="fr-FR" sz="24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3" name="Titre 8">
            <a:extLst>
              <a:ext uri="{FF2B5EF4-FFF2-40B4-BE49-F238E27FC236}">
                <a16:creationId xmlns:a16="http://schemas.microsoft.com/office/drawing/2014/main" id="{824FA1B8-426A-9045-5EBB-AE7301D875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5124" name="Picture 9" descr="pictogramme classe f">
            <a:extLst>
              <a:ext uri="{FF2B5EF4-FFF2-40B4-BE49-F238E27FC236}">
                <a16:creationId xmlns:a16="http://schemas.microsoft.com/office/drawing/2014/main" id="{7860A13F-1415-A80A-3BAE-72CC759B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18002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pictogramme classe d">
            <a:extLst>
              <a:ext uri="{FF2B5EF4-FFF2-40B4-BE49-F238E27FC236}">
                <a16:creationId xmlns:a16="http://schemas.microsoft.com/office/drawing/2014/main" id="{6E38DF10-3A97-B18C-10F2-396D09B2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pictogramme classe c">
            <a:extLst>
              <a:ext uri="{FF2B5EF4-FFF2-40B4-BE49-F238E27FC236}">
                <a16:creationId xmlns:a16="http://schemas.microsoft.com/office/drawing/2014/main" id="{94A0EC8C-3B5E-4B39-0615-010001E25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56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pictogramme classe b">
            <a:extLst>
              <a:ext uri="{FF2B5EF4-FFF2-40B4-BE49-F238E27FC236}">
                <a16:creationId xmlns:a16="http://schemas.microsoft.com/office/drawing/2014/main" id="{C4680A43-CFCA-CE42-3F75-0479D674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" descr="pictogramme classe a">
            <a:extLst>
              <a:ext uri="{FF2B5EF4-FFF2-40B4-BE49-F238E27FC236}">
                <a16:creationId xmlns:a16="http://schemas.microsoft.com/office/drawing/2014/main" id="{406898FC-4C9E-86D3-9698-F67385DB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8">
            <a:extLst>
              <a:ext uri="{FF2B5EF4-FFF2-40B4-BE49-F238E27FC236}">
                <a16:creationId xmlns:a16="http://schemas.microsoft.com/office/drawing/2014/main" id="{62C9BAE9-301E-986A-1C15-90C9D11209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2771" name="Espace réservé du numéro de diapositive 4">
            <a:extLst>
              <a:ext uri="{FF2B5EF4-FFF2-40B4-BE49-F238E27FC236}">
                <a16:creationId xmlns:a16="http://schemas.microsoft.com/office/drawing/2014/main" id="{F2024D98-E6AA-1976-2D9B-9F74942072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7282F7-1CF6-427C-BA7F-D71CCE4FD96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32772" name="Picture 5" descr="E:\JSP SDMIS\Dématérialisation\Nouvelles DO etc\INC C4_Différents agents extincteurs V2_Page_03.jpg">
            <a:extLst>
              <a:ext uri="{FF2B5EF4-FFF2-40B4-BE49-F238E27FC236}">
                <a16:creationId xmlns:a16="http://schemas.microsoft.com/office/drawing/2014/main" id="{CCA23523-28BC-BF50-903B-7107B804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36397" r="17686" b="39339"/>
          <a:stretch>
            <a:fillRect/>
          </a:stretch>
        </p:blipFill>
        <p:spPr bwMode="auto">
          <a:xfrm>
            <a:off x="395288" y="1503363"/>
            <a:ext cx="82804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8">
            <a:extLst>
              <a:ext uri="{FF2B5EF4-FFF2-40B4-BE49-F238E27FC236}">
                <a16:creationId xmlns:a16="http://schemas.microsoft.com/office/drawing/2014/main" id="{4917F178-5423-DD05-1839-4B31818CA2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3795" name="Espace réservé du numéro de diapositive 4">
            <a:extLst>
              <a:ext uri="{FF2B5EF4-FFF2-40B4-BE49-F238E27FC236}">
                <a16:creationId xmlns:a16="http://schemas.microsoft.com/office/drawing/2014/main" id="{5CCB859E-3CE8-25FE-0567-63D8BDA4E6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FA76C14-6242-4670-83D6-0C076CD88C0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3796" name="Rectangle 1">
            <a:extLst>
              <a:ext uri="{FF2B5EF4-FFF2-40B4-BE49-F238E27FC236}">
                <a16:creationId xmlns:a16="http://schemas.microsoft.com/office/drawing/2014/main" id="{2EBFF1E3-2317-E57E-E727-C28C6D6E6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01750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d'emploi :</a:t>
            </a:r>
            <a:r>
              <a:rPr lang="fr-FR" altLang="fr-FR" sz="24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7" name="Rectangle 1">
            <a:extLst>
              <a:ext uri="{FF2B5EF4-FFF2-40B4-BE49-F238E27FC236}">
                <a16:creationId xmlns:a16="http://schemas.microsoft.com/office/drawing/2014/main" id="{CE432A33-185A-CF07-5A19-04DFEAA23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878013"/>
            <a:ext cx="8308975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L’utilisation de l’eau présente toutefois les risques suivants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Feux de métaux,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métaux en fusion, sur des éléments chauffés (choc thermique) et sur certaines substances chimiques ou radioactives : risque de provoquer des réactions dangereuses (explosion, dégagement de gaz toxiques ou explosifs, etc.).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: métal en fusion entraîne la décomposition instantanée de l’eau avec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dégagement d’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altLang="fr-FR" sz="24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d’hydrogène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pouvant s’enflammer de manière explosive sous l’action de la chaleur.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8">
            <a:extLst>
              <a:ext uri="{FF2B5EF4-FFF2-40B4-BE49-F238E27FC236}">
                <a16:creationId xmlns:a16="http://schemas.microsoft.com/office/drawing/2014/main" id="{8DBA35F9-9C71-9F18-5A80-B40EC6129A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4819" name="Espace réservé du numéro de diapositive 4">
            <a:extLst>
              <a:ext uri="{FF2B5EF4-FFF2-40B4-BE49-F238E27FC236}">
                <a16:creationId xmlns:a16="http://schemas.microsoft.com/office/drawing/2014/main" id="{7AF7B806-38C4-6A8B-545D-2F0711A155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AB0133-C9DC-4C16-807D-C7F9C1D1F65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4820" name="Rectangle 1">
            <a:extLst>
              <a:ext uri="{FF2B5EF4-FFF2-40B4-BE49-F238E27FC236}">
                <a16:creationId xmlns:a16="http://schemas.microsoft.com/office/drawing/2014/main" id="{7D736648-E4EC-A6B3-3B77-85E348B75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d'emploi :</a:t>
            </a:r>
            <a:r>
              <a:rPr lang="fr-FR" altLang="fr-FR" sz="24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21" name="Rectangle 1">
            <a:extLst>
              <a:ext uri="{FF2B5EF4-FFF2-40B4-BE49-F238E27FC236}">
                <a16:creationId xmlns:a16="http://schemas.microsoft.com/office/drawing/2014/main" id="{74860B56-77B0-0F5B-E703-A0C830424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205038"/>
            <a:ext cx="818991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produits en cause peuvent être disséminés par les écoulements d’eau d’extinction risquant ainsi d’atteindre les équipes d’attaque (risques corrosif, toxique, etc.).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 projection d’eau dans un récipient contenant un hydrocarbure en ébullition peut provoquer des projections ou entraîner son débordement.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8">
            <a:extLst>
              <a:ext uri="{FF2B5EF4-FFF2-40B4-BE49-F238E27FC236}">
                <a16:creationId xmlns:a16="http://schemas.microsoft.com/office/drawing/2014/main" id="{7738B7CA-3476-CCFB-8B0D-F85D18CD5B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5843" name="Espace réservé du numéro de diapositive 4">
            <a:extLst>
              <a:ext uri="{FF2B5EF4-FFF2-40B4-BE49-F238E27FC236}">
                <a16:creationId xmlns:a16="http://schemas.microsoft.com/office/drawing/2014/main" id="{0C99138B-0924-2102-80DA-A5A4C36027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A7C0D73-9280-4448-AC53-21F2FAC0682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5844" name="Rectangle 1">
            <a:extLst>
              <a:ext uri="{FF2B5EF4-FFF2-40B4-BE49-F238E27FC236}">
                <a16:creationId xmlns:a16="http://schemas.microsoft.com/office/drawing/2014/main" id="{763103E0-BADF-00B3-F42B-A0598BC33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d'emploi :</a:t>
            </a:r>
            <a:r>
              <a:rPr lang="fr-FR" altLang="fr-FR" sz="24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5" name="Rectangle 1">
            <a:extLst>
              <a:ext uri="{FF2B5EF4-FFF2-40B4-BE49-F238E27FC236}">
                <a16:creationId xmlns:a16="http://schemas.microsoft.com/office/drawing/2014/main" id="{52FB10DB-6FB0-4AF9-D971-A92916730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381250"/>
            <a:ext cx="81899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Propage le feu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écoulement,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Risques de pollution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particulièrement par les écoulements ;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8">
            <a:extLst>
              <a:ext uri="{FF2B5EF4-FFF2-40B4-BE49-F238E27FC236}">
                <a16:creationId xmlns:a16="http://schemas.microsoft.com/office/drawing/2014/main" id="{583A682B-B60E-8F36-6A62-4784168CE1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6867" name="Espace réservé du numéro de diapositive 4">
            <a:extLst>
              <a:ext uri="{FF2B5EF4-FFF2-40B4-BE49-F238E27FC236}">
                <a16:creationId xmlns:a16="http://schemas.microsoft.com/office/drawing/2014/main" id="{72464FDD-F07E-4E04-D098-C3B3BD33C9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0BCD54-FD47-42A1-AA04-0F07D3A1644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6868" name="Rectangle 1">
            <a:extLst>
              <a:ext uri="{FF2B5EF4-FFF2-40B4-BE49-F238E27FC236}">
                <a16:creationId xmlns:a16="http://schemas.microsoft.com/office/drawing/2014/main" id="{C91C97C4-E187-B043-F776-D8358BC58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d'emploi :</a:t>
            </a:r>
            <a:r>
              <a:rPr lang="fr-FR" altLang="fr-FR" sz="24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3" name="Rectangle 1">
            <a:extLst>
              <a:ext uri="{FF2B5EF4-FFF2-40B4-BE49-F238E27FC236}">
                <a16:creationId xmlns:a16="http://schemas.microsoft.com/office/drawing/2014/main" id="{7FE7A85A-1459-16B3-0218-F841599F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8189913" cy="3622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alt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Conduit l'électricité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  <a:defRPr/>
            </a:pPr>
            <a:endParaRPr lang="fr-FR" altLang="fr-FR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Compte tenu de sa conductivité, l’eau ne doit pas être projetée sur un conducteur sous tension ou à proximité.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électrique, les équipes engagées dans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l’attaque doivent prendre garde aux écoulements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d’eau, générés par les lances, qui peuvent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conduire l’électricité jusqu’à eux.</a:t>
            </a:r>
            <a:endParaRPr lang="fr-FR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870" name="Image 39">
            <a:extLst>
              <a:ext uri="{FF2B5EF4-FFF2-40B4-BE49-F238E27FC236}">
                <a16:creationId xmlns:a16="http://schemas.microsoft.com/office/drawing/2014/main" id="{C1505B53-2324-21B3-CAF5-0AF880746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455988"/>
            <a:ext cx="205263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8">
            <a:extLst>
              <a:ext uri="{FF2B5EF4-FFF2-40B4-BE49-F238E27FC236}">
                <a16:creationId xmlns:a16="http://schemas.microsoft.com/office/drawing/2014/main" id="{1167E51B-CA38-BC28-DD98-0A7619B554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7891" name="Espace réservé du numéro de diapositive 4">
            <a:extLst>
              <a:ext uri="{FF2B5EF4-FFF2-40B4-BE49-F238E27FC236}">
                <a16:creationId xmlns:a16="http://schemas.microsoft.com/office/drawing/2014/main" id="{400A9DF6-89F4-C2BA-7903-769356E1E3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6EEE8D-1E37-4AB7-98B9-CB949C4F1D5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17FB099F-0AE3-9338-5FDD-B91E01402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d'emploi :</a:t>
            </a:r>
            <a:r>
              <a:rPr lang="fr-FR" altLang="fr-FR" sz="24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3" name="Rectangle 1">
            <a:extLst>
              <a:ext uri="{FF2B5EF4-FFF2-40B4-BE49-F238E27FC236}">
                <a16:creationId xmlns:a16="http://schemas.microsoft.com/office/drawing/2014/main" id="{10D771D3-9C97-B70E-4B49-512386BDC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887538"/>
            <a:ext cx="844391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Dégâts supplémentaires et surcharge des structures bâtimentaires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Imprègne l'ensemble des matériaux provoquant ainsi une augmentation du poids supporté par les structures de construction.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Surcharge, associée à un éventuel affaiblissement des structures de soutien par l'action de l'incendie, risque de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fragiliser la stabilité du bâtiment.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effondrement peut alors se produire.</a:t>
            </a:r>
          </a:p>
        </p:txBody>
      </p:sp>
      <p:pic>
        <p:nvPicPr>
          <p:cNvPr id="37894" name="Image 10">
            <a:extLst>
              <a:ext uri="{FF2B5EF4-FFF2-40B4-BE49-F238E27FC236}">
                <a16:creationId xmlns:a16="http://schemas.microsoft.com/office/drawing/2014/main" id="{9E40D62D-39F0-479A-7AE7-1FDC8678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4229100"/>
            <a:ext cx="182245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8">
            <a:extLst>
              <a:ext uri="{FF2B5EF4-FFF2-40B4-BE49-F238E27FC236}">
                <a16:creationId xmlns:a16="http://schemas.microsoft.com/office/drawing/2014/main" id="{786D6ACD-5592-09F7-1FF9-F892CB722C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8915" name="Espace réservé du numéro de diapositive 4">
            <a:extLst>
              <a:ext uri="{FF2B5EF4-FFF2-40B4-BE49-F238E27FC236}">
                <a16:creationId xmlns:a16="http://schemas.microsoft.com/office/drawing/2014/main" id="{E2E0E5DA-1549-3DDF-FD13-CB7A625E3F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594022-F9EF-4F40-8D73-85D18877385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8916" name="Rectangle 1">
            <a:extLst>
              <a:ext uri="{FF2B5EF4-FFF2-40B4-BE49-F238E27FC236}">
                <a16:creationId xmlns:a16="http://schemas.microsoft.com/office/drawing/2014/main" id="{6E876B1F-166A-EB35-9CAE-7282A0C01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d'emploi :</a:t>
            </a:r>
            <a:r>
              <a:rPr lang="fr-FR" altLang="fr-FR" sz="24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7" name="Rectangle 1">
            <a:extLst>
              <a:ext uri="{FF2B5EF4-FFF2-40B4-BE49-F238E27FC236}">
                <a16:creationId xmlns:a16="http://schemas.microsoft.com/office/drawing/2014/main" id="{EE5ED57F-8E08-61F6-4235-43DC231C2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81899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production excessive de vapeur d’eau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limite la visibilité des intervenants et risque de provoquer de graves brûlures au personnel d’attaque.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bien sûr le gel en cas de T° négative ;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8">
            <a:extLst>
              <a:ext uri="{FF2B5EF4-FFF2-40B4-BE49-F238E27FC236}">
                <a16:creationId xmlns:a16="http://schemas.microsoft.com/office/drawing/2014/main" id="{B2471876-81A7-E8B0-4A69-A14BC41418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2708275"/>
            <a:ext cx="7742238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39939" name="Text Box 4">
            <a:extLst>
              <a:ext uri="{FF2B5EF4-FFF2-40B4-BE49-F238E27FC236}">
                <a16:creationId xmlns:a16="http://schemas.microsoft.com/office/drawing/2014/main" id="{0784AC3A-CB85-5F79-BB9F-4AC84D46D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26">
            <a:extLst>
              <a:ext uri="{FF2B5EF4-FFF2-40B4-BE49-F238E27FC236}">
                <a16:creationId xmlns:a16="http://schemas.microsoft.com/office/drawing/2014/main" id="{FDF0CFE2-5094-BA0C-ECBD-0EBEB7A3C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80708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La mousse est un ensemble de bulles gazeuses séparées par une mince paroi liquide, douée d’une certaine tension superficielle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Calibri" panose="020F0502020204030204" pitchFamily="34" charset="0"/>
              </a:rPr>
              <a:t>ou plus simplement 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Calibri" panose="020F0502020204030204" pitchFamily="34" charset="0"/>
              </a:rPr>
              <a:t>Un mélange d’eau et de produit émulseur avec de l’air !</a:t>
            </a:r>
            <a:r>
              <a:rPr lang="fr-FR" altLang="fr-FR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63" name="Titre 8">
            <a:extLst>
              <a:ext uri="{FF2B5EF4-FFF2-40B4-BE49-F238E27FC236}">
                <a16:creationId xmlns:a16="http://schemas.microsoft.com/office/drawing/2014/main" id="{DA17E28F-12D8-F323-DD45-CD8EC21249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DF19B701-92BB-3A21-F451-A98A5D34D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40965" name="Rectangle 1">
            <a:extLst>
              <a:ext uri="{FF2B5EF4-FFF2-40B4-BE49-F238E27FC236}">
                <a16:creationId xmlns:a16="http://schemas.microsoft.com/office/drawing/2014/main" id="{07038335-2AF1-1301-5BAE-A001ACBF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oneTexte 26">
            <a:extLst>
              <a:ext uri="{FF2B5EF4-FFF2-40B4-BE49-F238E27FC236}">
                <a16:creationId xmlns:a16="http://schemas.microsoft.com/office/drawing/2014/main" id="{973AE174-D204-9428-C3F2-A8EFE7F1B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05000"/>
            <a:ext cx="792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Utilisée pour l’extinction des feux d’hydrocarbures et de solvants polaires (produit miscible et produit non miscible à l’eau).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Peut être employée en préventif sur des nappes ou écoulements de liquides inflammables. </a:t>
            </a:r>
          </a:p>
        </p:txBody>
      </p:sp>
      <p:sp>
        <p:nvSpPr>
          <p:cNvPr id="41987" name="Titre 8">
            <a:extLst>
              <a:ext uri="{FF2B5EF4-FFF2-40B4-BE49-F238E27FC236}">
                <a16:creationId xmlns:a16="http://schemas.microsoft.com/office/drawing/2014/main" id="{A4F9AA85-226E-BEB0-7015-95651D07B7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67CB45C1-5003-82CC-6F28-87FD325A3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2">
            <a:extLst>
              <a:ext uri="{FF2B5EF4-FFF2-40B4-BE49-F238E27FC236}">
                <a16:creationId xmlns:a16="http://schemas.microsoft.com/office/drawing/2014/main" id="{61C89F75-7FF3-32F9-6B11-39EC8CB8E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5" r="1945" b="12444"/>
          <a:stretch>
            <a:fillRect/>
          </a:stretch>
        </p:blipFill>
        <p:spPr bwMode="auto">
          <a:xfrm>
            <a:off x="1524000" y="2209800"/>
            <a:ext cx="64770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re 8">
            <a:extLst>
              <a:ext uri="{FF2B5EF4-FFF2-40B4-BE49-F238E27FC236}">
                <a16:creationId xmlns:a16="http://schemas.microsoft.com/office/drawing/2014/main" id="{4C95C928-8721-6CBA-3AEA-9A333BADA862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6148" name="Picture 5" descr="pictogramme classe a">
            <a:extLst>
              <a:ext uri="{FF2B5EF4-FFF2-40B4-BE49-F238E27FC236}">
                <a16:creationId xmlns:a16="http://schemas.microsoft.com/office/drawing/2014/main" id="{9977ED98-230E-40C9-9AB1-E76270CBF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2059">
            <a:extLst>
              <a:ext uri="{FF2B5EF4-FFF2-40B4-BE49-F238E27FC236}">
                <a16:creationId xmlns:a16="http://schemas.microsoft.com/office/drawing/2014/main" id="{1DCB79AE-A6F3-D3CE-85B4-EA725D3AB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16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Feux dits "secs" avec formation de braise.</a:t>
            </a:r>
          </a:p>
        </p:txBody>
      </p:sp>
    </p:spTree>
  </p:cSld>
  <p:clrMapOvr>
    <a:masterClrMapping/>
  </p:clrMapOvr>
  <p:transition spd="slow">
    <p:pull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26">
            <a:extLst>
              <a:ext uri="{FF2B5EF4-FFF2-40B4-BE49-F238E27FC236}">
                <a16:creationId xmlns:a16="http://schemas.microsoft.com/office/drawing/2014/main" id="{594F5766-918B-57D0-5BC7-4578572AB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isolement (étouffement) :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Opère comme une couverture isolante qui empêche l’apport d’</a:t>
            </a:r>
            <a:r>
              <a:rPr lang="fr-FR" altLang="fr-FR" sz="2400">
                <a:latin typeface="Times New Roman" panose="02020603050405020304" pitchFamily="18" charset="0"/>
              </a:rPr>
              <a:t>O</a:t>
            </a:r>
            <a:r>
              <a:rPr lang="fr-FR" altLang="fr-FR" sz="2400" baseline="-25000">
                <a:latin typeface="Times New Roman" panose="02020603050405020304" pitchFamily="18" charset="0"/>
              </a:rPr>
              <a:t>2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 le liquide en feu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43011" name="Titre 8">
            <a:extLst>
              <a:ext uri="{FF2B5EF4-FFF2-40B4-BE49-F238E27FC236}">
                <a16:creationId xmlns:a16="http://schemas.microsoft.com/office/drawing/2014/main" id="{04D59128-E9AF-6749-96BE-5853A55230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A3A014F0-ADAF-42E1-DB85-6C9ADF95A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43013" name="Rectangle 1">
            <a:extLst>
              <a:ext uri="{FF2B5EF4-FFF2-40B4-BE49-F238E27FC236}">
                <a16:creationId xmlns:a16="http://schemas.microsoft.com/office/drawing/2014/main" id="{7D3D3B6A-0134-E1A4-2207-A7496DA0B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Comment agit la mousse ?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014" name="Image 1">
            <a:extLst>
              <a:ext uri="{FF2B5EF4-FFF2-40B4-BE49-F238E27FC236}">
                <a16:creationId xmlns:a16="http://schemas.microsoft.com/office/drawing/2014/main" id="{5A23C306-9CD5-B96B-C66B-3150F3375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873500"/>
            <a:ext cx="84439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oneTexte 26">
            <a:extLst>
              <a:ext uri="{FF2B5EF4-FFF2-40B4-BE49-F238E27FC236}">
                <a16:creationId xmlns:a16="http://schemas.microsoft.com/office/drawing/2014/main" id="{F9B3C155-68EA-5EEC-CA9C-02598354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isolement (étouffement) :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elle arrête les émissions de vapeurs inflammables.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44035" name="Titre 8">
            <a:extLst>
              <a:ext uri="{FF2B5EF4-FFF2-40B4-BE49-F238E27FC236}">
                <a16:creationId xmlns:a16="http://schemas.microsoft.com/office/drawing/2014/main" id="{BC1BC626-063B-336D-24A7-928C19A3CA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5F0766F1-353E-9FFF-F47C-98030B8B7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44037" name="Rectangle 1">
            <a:extLst>
              <a:ext uri="{FF2B5EF4-FFF2-40B4-BE49-F238E27FC236}">
                <a16:creationId xmlns:a16="http://schemas.microsoft.com/office/drawing/2014/main" id="{B61ACDFC-41B9-75CF-E1F7-B0E4AFB4A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Comment agit la mousse ?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038" name="Image 1">
            <a:extLst>
              <a:ext uri="{FF2B5EF4-FFF2-40B4-BE49-F238E27FC236}">
                <a16:creationId xmlns:a16="http://schemas.microsoft.com/office/drawing/2014/main" id="{C90856D9-4F1B-DB74-9F5F-CA44A9F7B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403600"/>
            <a:ext cx="84201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oneTexte 26">
            <a:extLst>
              <a:ext uri="{FF2B5EF4-FFF2-40B4-BE49-F238E27FC236}">
                <a16:creationId xmlns:a16="http://schemas.microsoft.com/office/drawing/2014/main" id="{704E1321-78A7-E79E-CCBB-16A19993D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873250"/>
            <a:ext cx="81899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refroidissement 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Constituant essentiel de la mousse : l’eau.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absorbe des calories provoquant ainsi une action de refroidissement qui se traduit par une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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des gaz et vapeurs émises. </a:t>
            </a:r>
          </a:p>
        </p:txBody>
      </p:sp>
      <p:sp>
        <p:nvSpPr>
          <p:cNvPr id="45059" name="Titre 8">
            <a:extLst>
              <a:ext uri="{FF2B5EF4-FFF2-40B4-BE49-F238E27FC236}">
                <a16:creationId xmlns:a16="http://schemas.microsoft.com/office/drawing/2014/main" id="{818615AA-CE80-AB84-AFF2-E3D57ECDC1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94AA8F39-A265-FD62-9EB4-2B4F43569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45061" name="Rectangle 1">
            <a:extLst>
              <a:ext uri="{FF2B5EF4-FFF2-40B4-BE49-F238E27FC236}">
                <a16:creationId xmlns:a16="http://schemas.microsoft.com/office/drawing/2014/main" id="{D5D84E21-EC42-7162-95D0-933D12E0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Comment agit la mousse ?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062" name="Image 1">
            <a:extLst>
              <a:ext uri="{FF2B5EF4-FFF2-40B4-BE49-F238E27FC236}">
                <a16:creationId xmlns:a16="http://schemas.microsoft.com/office/drawing/2014/main" id="{9084AB6D-0C2F-40CA-B67A-F19851D6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998913"/>
            <a:ext cx="81883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oneTexte 26">
            <a:extLst>
              <a:ext uri="{FF2B5EF4-FFF2-40B4-BE49-F238E27FC236}">
                <a16:creationId xmlns:a16="http://schemas.microsoft.com/office/drawing/2014/main" id="{85720E46-6C9E-A177-E623-D5ADA4063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S’effectue en 3 étapes successives ou simultanées.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1.   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Réaliser un mélange d’eau et d’agent moussant dans des proportions déterminées. </a:t>
            </a:r>
          </a:p>
        </p:txBody>
      </p:sp>
      <p:sp>
        <p:nvSpPr>
          <p:cNvPr id="46083" name="Titre 8">
            <a:extLst>
              <a:ext uri="{FF2B5EF4-FFF2-40B4-BE49-F238E27FC236}">
                <a16:creationId xmlns:a16="http://schemas.microsoft.com/office/drawing/2014/main" id="{99EE580B-7B82-55DB-7BEB-AB33EE6282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46084" name="Ellipse 2">
            <a:extLst>
              <a:ext uri="{FF2B5EF4-FFF2-40B4-BE49-F238E27FC236}">
                <a16:creationId xmlns:a16="http://schemas.microsoft.com/office/drawing/2014/main" id="{AC50C533-268A-C00C-3EBF-59B70B26F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005263"/>
            <a:ext cx="2273300" cy="1633537"/>
          </a:xfrm>
          <a:prstGeom prst="ellipse">
            <a:avLst/>
          </a:prstGeom>
          <a:solidFill>
            <a:srgbClr val="00FFFF"/>
          </a:solidFill>
          <a:ln w="2540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Eau</a:t>
            </a:r>
          </a:p>
        </p:txBody>
      </p:sp>
      <p:sp>
        <p:nvSpPr>
          <p:cNvPr id="46085" name="Ellipse 11">
            <a:extLst>
              <a:ext uri="{FF2B5EF4-FFF2-40B4-BE49-F238E27FC236}">
                <a16:creationId xmlns:a16="http://schemas.microsoft.com/office/drawing/2014/main" id="{B40CC100-0121-6B65-1FC4-6E31200DB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165600"/>
            <a:ext cx="3105150" cy="1470025"/>
          </a:xfrm>
          <a:prstGeom prst="ellipse">
            <a:avLst/>
          </a:prstGeom>
          <a:solidFill>
            <a:srgbClr val="0B2C91"/>
          </a:solidFill>
          <a:ln w="25400" algn="ctr">
            <a:solidFill>
              <a:srgbClr val="558ED5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FF"/>
                </a:solidFill>
                <a:latin typeface="Times New Roman" panose="02020603050405020304" pitchFamily="18" charset="0"/>
              </a:rPr>
              <a:t>Emulseur</a:t>
            </a:r>
          </a:p>
        </p:txBody>
      </p:sp>
      <p:sp>
        <p:nvSpPr>
          <p:cNvPr id="4" name="Plus 3">
            <a:extLst>
              <a:ext uri="{FF2B5EF4-FFF2-40B4-BE49-F238E27FC236}">
                <a16:creationId xmlns:a16="http://schemas.microsoft.com/office/drawing/2014/main" id="{8291DD78-3AF4-C1EF-A95C-BBD06F3E5500}"/>
              </a:ext>
            </a:extLst>
          </p:cNvPr>
          <p:cNvSpPr/>
          <p:nvPr/>
        </p:nvSpPr>
        <p:spPr>
          <a:xfrm>
            <a:off x="3635375" y="4437063"/>
            <a:ext cx="868363" cy="760412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0"/>
          </a:p>
        </p:txBody>
      </p:sp>
      <p:sp>
        <p:nvSpPr>
          <p:cNvPr id="46087" name="Rectangle 1">
            <a:extLst>
              <a:ext uri="{FF2B5EF4-FFF2-40B4-BE49-F238E27FC236}">
                <a16:creationId xmlns:a16="http://schemas.microsoft.com/office/drawing/2014/main" id="{BE5523FB-B999-FDD2-0235-B4242C61A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de mousse : 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oneTexte 26">
            <a:extLst>
              <a:ext uri="{FF2B5EF4-FFF2-40B4-BE49-F238E27FC236}">
                <a16:creationId xmlns:a16="http://schemas.microsoft.com/office/drawing/2014/main" id="{BD850B50-240C-15D2-4C00-D59E0348C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895475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2.   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Adjonction d’un gaz = de l’air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7107" name="Titre 8">
            <a:extLst>
              <a:ext uri="{FF2B5EF4-FFF2-40B4-BE49-F238E27FC236}">
                <a16:creationId xmlns:a16="http://schemas.microsoft.com/office/drawing/2014/main" id="{B95928F5-8D5C-C055-EB91-267CBD4C07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47108" name="Ellipse 2">
            <a:extLst>
              <a:ext uri="{FF2B5EF4-FFF2-40B4-BE49-F238E27FC236}">
                <a16:creationId xmlns:a16="http://schemas.microsoft.com/office/drawing/2014/main" id="{13EB669B-F609-A095-8A50-F1303F10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5600"/>
            <a:ext cx="1344613" cy="919163"/>
          </a:xfrm>
          <a:prstGeom prst="ellipse">
            <a:avLst/>
          </a:prstGeom>
          <a:solidFill>
            <a:srgbClr val="00FFFF"/>
          </a:solidFill>
          <a:ln w="2540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Eau</a:t>
            </a:r>
          </a:p>
        </p:txBody>
      </p:sp>
      <p:sp>
        <p:nvSpPr>
          <p:cNvPr id="47109" name="Ellipse 11">
            <a:extLst>
              <a:ext uri="{FF2B5EF4-FFF2-40B4-BE49-F238E27FC236}">
                <a16:creationId xmlns:a16="http://schemas.microsoft.com/office/drawing/2014/main" id="{3E669089-45F2-B1FA-868A-99944F78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95600"/>
            <a:ext cx="1828800" cy="919163"/>
          </a:xfrm>
          <a:prstGeom prst="ellipse">
            <a:avLst/>
          </a:prstGeom>
          <a:solidFill>
            <a:srgbClr val="0B2C91"/>
          </a:solidFill>
          <a:ln w="25400" algn="ctr">
            <a:solidFill>
              <a:srgbClr val="558ED5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FF"/>
                </a:solidFill>
                <a:latin typeface="Times New Roman" panose="02020603050405020304" pitchFamily="18" charset="0"/>
              </a:rPr>
              <a:t>Emulseur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18F0FA4-6694-0C81-C966-9121F38DE84B}"/>
              </a:ext>
            </a:extLst>
          </p:cNvPr>
          <p:cNvSpPr/>
          <p:nvPr/>
        </p:nvSpPr>
        <p:spPr>
          <a:xfrm>
            <a:off x="4953000" y="2895600"/>
            <a:ext cx="1346200" cy="9191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>
                <a:solidFill>
                  <a:srgbClr val="FFFFFF"/>
                </a:solidFill>
                <a:latin typeface="Times New Roman" panose="02020603050405020304" pitchFamily="18" charset="0"/>
              </a:rPr>
              <a:t>Air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7E3C78C-FC89-057F-9471-D0B547778115}"/>
              </a:ext>
            </a:extLst>
          </p:cNvPr>
          <p:cNvSpPr/>
          <p:nvPr/>
        </p:nvSpPr>
        <p:spPr>
          <a:xfrm>
            <a:off x="6858000" y="2819400"/>
            <a:ext cx="2033588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 b="1">
                <a:latin typeface="Times New Roman" panose="02020603050405020304" pitchFamily="18" charset="0"/>
              </a:rPr>
              <a:t>MOUSSE</a:t>
            </a:r>
          </a:p>
        </p:txBody>
      </p:sp>
      <p:sp>
        <p:nvSpPr>
          <p:cNvPr id="4" name="Plus 3">
            <a:extLst>
              <a:ext uri="{FF2B5EF4-FFF2-40B4-BE49-F238E27FC236}">
                <a16:creationId xmlns:a16="http://schemas.microsoft.com/office/drawing/2014/main" id="{8BF52F93-7176-BBA9-FE79-040C7D4F9A52}"/>
              </a:ext>
            </a:extLst>
          </p:cNvPr>
          <p:cNvSpPr/>
          <p:nvPr/>
        </p:nvSpPr>
        <p:spPr>
          <a:xfrm>
            <a:off x="1905000" y="3124200"/>
            <a:ext cx="409575" cy="431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Plus 15">
            <a:extLst>
              <a:ext uri="{FF2B5EF4-FFF2-40B4-BE49-F238E27FC236}">
                <a16:creationId xmlns:a16="http://schemas.microsoft.com/office/drawing/2014/main" id="{C892D48C-9A3C-D730-6992-0DB0B84CC94F}"/>
              </a:ext>
            </a:extLst>
          </p:cNvPr>
          <p:cNvSpPr/>
          <p:nvPr/>
        </p:nvSpPr>
        <p:spPr>
          <a:xfrm>
            <a:off x="4419600" y="3124200"/>
            <a:ext cx="409575" cy="431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Égal 4">
            <a:extLst>
              <a:ext uri="{FF2B5EF4-FFF2-40B4-BE49-F238E27FC236}">
                <a16:creationId xmlns:a16="http://schemas.microsoft.com/office/drawing/2014/main" id="{E65B429F-816C-10AB-C9CF-1E7637A0ADD3}"/>
              </a:ext>
            </a:extLst>
          </p:cNvPr>
          <p:cNvSpPr/>
          <p:nvPr/>
        </p:nvSpPr>
        <p:spPr>
          <a:xfrm>
            <a:off x="6400800" y="3276600"/>
            <a:ext cx="433388" cy="242888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7115" name="Rectangle 1">
            <a:extLst>
              <a:ext uri="{FF2B5EF4-FFF2-40B4-BE49-F238E27FC236}">
                <a16:creationId xmlns:a16="http://schemas.microsoft.com/office/drawing/2014/main" id="{A8F6C59B-2BC3-7130-A8F8-87A642020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de mousse : 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16" name="Rectangle 12">
            <a:extLst>
              <a:ext uri="{FF2B5EF4-FFF2-40B4-BE49-F238E27FC236}">
                <a16:creationId xmlns:a16="http://schemas.microsoft.com/office/drawing/2014/main" id="{1C4DB491-F81E-4597-C2E4-2A936381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4260850"/>
            <a:ext cx="84391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 faisant varier les proportions des éléments de base et la qualité du brassage, on peut obtenir des mousses de consistances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Procédés purement mécaniques : Brassage de l’ensemble</a:t>
            </a:r>
            <a:r>
              <a:rPr lang="fr-FR" altLang="fr-FR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oneTexte 26">
            <a:extLst>
              <a:ext uri="{FF2B5EF4-FFF2-40B4-BE49-F238E27FC236}">
                <a16:creationId xmlns:a16="http://schemas.microsoft.com/office/drawing/2014/main" id="{51C8B7D3-85B1-D4A2-D431-4FB00FA49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81311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Avantages :  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Air illimité,</a:t>
            </a:r>
          </a:p>
          <a:p>
            <a:pPr algn="just"/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Eau en très grande quantité,</a:t>
            </a:r>
          </a:p>
          <a:p>
            <a:pPr algn="just"/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et utilisation rapide et en très grande quantité,</a:t>
            </a:r>
          </a:p>
          <a:p>
            <a:pPr algn="just"/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de mousses aux caractéristiques différentes,</a:t>
            </a:r>
          </a:p>
          <a:p>
            <a:pPr algn="just"/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Appareils générateurs universels, robustes, simples et d’un entretien facile.</a:t>
            </a:r>
          </a:p>
        </p:txBody>
      </p:sp>
      <p:sp>
        <p:nvSpPr>
          <p:cNvPr id="48131" name="Titre 8">
            <a:extLst>
              <a:ext uri="{FF2B5EF4-FFF2-40B4-BE49-F238E27FC236}">
                <a16:creationId xmlns:a16="http://schemas.microsoft.com/office/drawing/2014/main" id="{438C843F-45D8-A2DD-36E6-71EC754B05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pic>
        <p:nvPicPr>
          <p:cNvPr id="48132" name="Picture 19">
            <a:extLst>
              <a:ext uri="{FF2B5EF4-FFF2-40B4-BE49-F238E27FC236}">
                <a16:creationId xmlns:a16="http://schemas.microsoft.com/office/drawing/2014/main" id="{B41AC0CF-A4BA-67A3-D0C8-664894733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95275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8">
            <a:extLst>
              <a:ext uri="{FF2B5EF4-FFF2-40B4-BE49-F238E27FC236}">
                <a16:creationId xmlns:a16="http://schemas.microsoft.com/office/drawing/2014/main" id="{1FDFB29E-4923-7FC0-077D-9923A0CFCB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grpSp>
        <p:nvGrpSpPr>
          <p:cNvPr id="49155" name="Group 55">
            <a:extLst>
              <a:ext uri="{FF2B5EF4-FFF2-40B4-BE49-F238E27FC236}">
                <a16:creationId xmlns:a16="http://schemas.microsoft.com/office/drawing/2014/main" id="{E0080FBA-571C-F841-6F6C-7155398F2E7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8477250" cy="5029200"/>
            <a:chOff x="-3" y="429"/>
            <a:chExt cx="3990" cy="2858"/>
          </a:xfrm>
        </p:grpSpPr>
        <p:grpSp>
          <p:nvGrpSpPr>
            <p:cNvPr id="49156" name="Group 53">
              <a:extLst>
                <a:ext uri="{FF2B5EF4-FFF2-40B4-BE49-F238E27FC236}">
                  <a16:creationId xmlns:a16="http://schemas.microsoft.com/office/drawing/2014/main" id="{2C115984-BE97-4258-82A7-55BAFFC5C8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32"/>
              <a:ext cx="3984" cy="2852"/>
              <a:chOff x="0" y="432"/>
              <a:chExt cx="3984" cy="2852"/>
            </a:xfrm>
          </p:grpSpPr>
          <p:grpSp>
            <p:nvGrpSpPr>
              <p:cNvPr id="49158" name="Group 20">
                <a:extLst>
                  <a:ext uri="{FF2B5EF4-FFF2-40B4-BE49-F238E27FC236}">
                    <a16:creationId xmlns:a16="http://schemas.microsoft.com/office/drawing/2014/main" id="{15724AFC-EE20-9E56-3B43-8A6350912A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32"/>
                <a:ext cx="850" cy="567"/>
                <a:chOff x="0" y="432"/>
                <a:chExt cx="850" cy="567"/>
              </a:xfrm>
            </p:grpSpPr>
            <p:sp>
              <p:nvSpPr>
                <p:cNvPr id="49202" name="Rectangle 19">
                  <a:extLst>
                    <a:ext uri="{FF2B5EF4-FFF2-40B4-BE49-F238E27FC236}">
                      <a16:creationId xmlns:a16="http://schemas.microsoft.com/office/drawing/2014/main" id="{31013CCC-C69F-47C3-526A-4E51EE745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32"/>
                  <a:ext cx="850" cy="56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9203" name="Group 18">
                  <a:extLst>
                    <a:ext uri="{FF2B5EF4-FFF2-40B4-BE49-F238E27FC236}">
                      <a16:creationId xmlns:a16="http://schemas.microsoft.com/office/drawing/2014/main" id="{12B6E2E7-7604-CC30-1AFA-DD855863C5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432"/>
                  <a:ext cx="850" cy="567"/>
                  <a:chOff x="0" y="432"/>
                  <a:chExt cx="850" cy="567"/>
                </a:xfrm>
              </p:grpSpPr>
              <p:sp>
                <p:nvSpPr>
                  <p:cNvPr id="49204" name="Rectangle 5">
                    <a:extLst>
                      <a:ext uri="{FF2B5EF4-FFF2-40B4-BE49-F238E27FC236}">
                        <a16:creationId xmlns:a16="http://schemas.microsoft.com/office/drawing/2014/main" id="{0B7561AF-5FFE-0B94-298B-B3D95CB26E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" y="432"/>
                    <a:ext cx="794" cy="567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 QUALITES</a:t>
                    </a:r>
                  </a:p>
                </p:txBody>
              </p:sp>
              <p:sp>
                <p:nvSpPr>
                  <p:cNvPr id="49205" name="Rectangle 17">
                    <a:extLst>
                      <a:ext uri="{FF2B5EF4-FFF2-40B4-BE49-F238E27FC236}">
                        <a16:creationId xmlns:a16="http://schemas.microsoft.com/office/drawing/2014/main" id="{B7199AA7-5DC2-AB24-2E27-4D50B82790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432"/>
                    <a:ext cx="850" cy="56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49159" name="Group 24">
                <a:extLst>
                  <a:ext uri="{FF2B5EF4-FFF2-40B4-BE49-F238E27FC236}">
                    <a16:creationId xmlns:a16="http://schemas.microsoft.com/office/drawing/2014/main" id="{4C11D97E-0CF1-F5A2-CA65-118E2F6909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0" y="432"/>
                <a:ext cx="1474" cy="567"/>
                <a:chOff x="850" y="432"/>
                <a:chExt cx="1474" cy="567"/>
              </a:xfrm>
            </p:grpSpPr>
            <p:sp>
              <p:nvSpPr>
                <p:cNvPr id="49198" name="Rectangle 23">
                  <a:extLst>
                    <a:ext uri="{FF2B5EF4-FFF2-40B4-BE49-F238E27FC236}">
                      <a16:creationId xmlns:a16="http://schemas.microsoft.com/office/drawing/2014/main" id="{A1A9FFAD-5FB9-C07B-CD2C-78A1E050E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" y="432"/>
                  <a:ext cx="1474" cy="567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9199" name="Group 22">
                  <a:extLst>
                    <a:ext uri="{FF2B5EF4-FFF2-40B4-BE49-F238E27FC236}">
                      <a16:creationId xmlns:a16="http://schemas.microsoft.com/office/drawing/2014/main" id="{85D49198-4314-DCA4-4425-BFCFA02C2D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0" y="432"/>
                  <a:ext cx="1474" cy="567"/>
                  <a:chOff x="850" y="432"/>
                  <a:chExt cx="1474" cy="567"/>
                </a:xfrm>
              </p:grpSpPr>
              <p:sp>
                <p:nvSpPr>
                  <p:cNvPr id="49200" name="Rectangle 6">
                    <a:extLst>
                      <a:ext uri="{FF2B5EF4-FFF2-40B4-BE49-F238E27FC236}">
                        <a16:creationId xmlns:a16="http://schemas.microsoft.com/office/drawing/2014/main" id="{AD46D981-FC3F-7CF5-107E-87D150F281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8" y="432"/>
                    <a:ext cx="1418" cy="567"/>
                  </a:xfrm>
                  <a:prstGeom prst="rect">
                    <a:avLst/>
                  </a:prstGeom>
                  <a:solidFill>
                    <a:srgbClr val="70AD4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AVANTAGES</a:t>
                    </a:r>
                  </a:p>
                </p:txBody>
              </p:sp>
              <p:sp>
                <p:nvSpPr>
                  <p:cNvPr id="49201" name="Rectangle 21">
                    <a:extLst>
                      <a:ext uri="{FF2B5EF4-FFF2-40B4-BE49-F238E27FC236}">
                        <a16:creationId xmlns:a16="http://schemas.microsoft.com/office/drawing/2014/main" id="{3D81AA4E-F861-712A-9621-46BC7D5C2E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" y="432"/>
                    <a:ext cx="1474" cy="56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49160" name="Group 28">
                <a:extLst>
                  <a:ext uri="{FF2B5EF4-FFF2-40B4-BE49-F238E27FC236}">
                    <a16:creationId xmlns:a16="http://schemas.microsoft.com/office/drawing/2014/main" id="{016218F1-8C26-682C-9DCB-89E9277A95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4" y="432"/>
                <a:ext cx="1660" cy="567"/>
                <a:chOff x="2324" y="432"/>
                <a:chExt cx="1660" cy="567"/>
              </a:xfrm>
            </p:grpSpPr>
            <p:sp>
              <p:nvSpPr>
                <p:cNvPr id="49194" name="Rectangle 27">
                  <a:extLst>
                    <a:ext uri="{FF2B5EF4-FFF2-40B4-BE49-F238E27FC236}">
                      <a16:creationId xmlns:a16="http://schemas.microsoft.com/office/drawing/2014/main" id="{E63E3A60-8B4A-628C-B394-8CE45316B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4" y="432"/>
                  <a:ext cx="1660" cy="56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9195" name="Group 26">
                  <a:extLst>
                    <a:ext uri="{FF2B5EF4-FFF2-40B4-BE49-F238E27FC236}">
                      <a16:creationId xmlns:a16="http://schemas.microsoft.com/office/drawing/2014/main" id="{072200ED-9F19-7432-F060-21616DE347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24" y="432"/>
                  <a:ext cx="1660" cy="567"/>
                  <a:chOff x="2324" y="432"/>
                  <a:chExt cx="1660" cy="567"/>
                </a:xfrm>
              </p:grpSpPr>
              <p:sp>
                <p:nvSpPr>
                  <p:cNvPr id="49196" name="Rectangle 7">
                    <a:extLst>
                      <a:ext uri="{FF2B5EF4-FFF2-40B4-BE49-F238E27FC236}">
                        <a16:creationId xmlns:a16="http://schemas.microsoft.com/office/drawing/2014/main" id="{9A707B46-5FB4-2BF6-BEC4-A6074BE545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432"/>
                    <a:ext cx="1604" cy="56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INCONVENIENTS</a:t>
                    </a:r>
                  </a:p>
                </p:txBody>
              </p:sp>
              <p:sp>
                <p:nvSpPr>
                  <p:cNvPr id="49197" name="Rectangle 25">
                    <a:extLst>
                      <a:ext uri="{FF2B5EF4-FFF2-40B4-BE49-F238E27FC236}">
                        <a16:creationId xmlns:a16="http://schemas.microsoft.com/office/drawing/2014/main" id="{CB4C0DAB-D2F8-0BAA-D189-61EE9C30E9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24" y="432"/>
                    <a:ext cx="1660" cy="56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49161" name="Group 32">
                <a:extLst>
                  <a:ext uri="{FF2B5EF4-FFF2-40B4-BE49-F238E27FC236}">
                    <a16:creationId xmlns:a16="http://schemas.microsoft.com/office/drawing/2014/main" id="{CB508FDB-AF90-268F-45C2-E2FE97F72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99"/>
                <a:ext cx="850" cy="691"/>
                <a:chOff x="0" y="999"/>
                <a:chExt cx="850" cy="691"/>
              </a:xfrm>
            </p:grpSpPr>
            <p:sp>
              <p:nvSpPr>
                <p:cNvPr id="49190" name="Rectangle 31">
                  <a:extLst>
                    <a:ext uri="{FF2B5EF4-FFF2-40B4-BE49-F238E27FC236}">
                      <a16:creationId xmlns:a16="http://schemas.microsoft.com/office/drawing/2014/main" id="{40CD118E-D32E-6D1F-CA94-EC8095932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999"/>
                  <a:ext cx="850" cy="6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9191" name="Group 30">
                  <a:extLst>
                    <a:ext uri="{FF2B5EF4-FFF2-40B4-BE49-F238E27FC236}">
                      <a16:creationId xmlns:a16="http://schemas.microsoft.com/office/drawing/2014/main" id="{9EBDE331-5B31-6445-4E8D-8646CD1933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999"/>
                  <a:ext cx="850" cy="691"/>
                  <a:chOff x="0" y="999"/>
                  <a:chExt cx="850" cy="691"/>
                </a:xfrm>
              </p:grpSpPr>
              <p:sp>
                <p:nvSpPr>
                  <p:cNvPr id="49192" name="Rectangle 8">
                    <a:extLst>
                      <a:ext uri="{FF2B5EF4-FFF2-40B4-BE49-F238E27FC236}">
                        <a16:creationId xmlns:a16="http://schemas.microsoft.com/office/drawing/2014/main" id="{F8B043CD-4585-DB65-28A0-155C7522B9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" y="999"/>
                    <a:ext cx="794" cy="69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just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Faible teneur en eau</a:t>
                    </a:r>
                  </a:p>
                </p:txBody>
              </p:sp>
              <p:sp>
                <p:nvSpPr>
                  <p:cNvPr id="49193" name="Rectangle 29">
                    <a:extLst>
                      <a:ext uri="{FF2B5EF4-FFF2-40B4-BE49-F238E27FC236}">
                        <a16:creationId xmlns:a16="http://schemas.microsoft.com/office/drawing/2014/main" id="{0D58C025-7F9A-FE0F-649C-C64DD495DA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999"/>
                    <a:ext cx="850" cy="6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49162" name="Group 34">
                <a:extLst>
                  <a:ext uri="{FF2B5EF4-FFF2-40B4-BE49-F238E27FC236}">
                    <a16:creationId xmlns:a16="http://schemas.microsoft.com/office/drawing/2014/main" id="{CFDA3796-5E3E-769A-001D-91C3BA05BE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0" y="999"/>
                <a:ext cx="1474" cy="691"/>
                <a:chOff x="850" y="999"/>
                <a:chExt cx="1474" cy="691"/>
              </a:xfrm>
            </p:grpSpPr>
            <p:sp>
              <p:nvSpPr>
                <p:cNvPr id="49188" name="Rectangle 9">
                  <a:extLst>
                    <a:ext uri="{FF2B5EF4-FFF2-40B4-BE49-F238E27FC236}">
                      <a16:creationId xmlns:a16="http://schemas.microsoft.com/office/drawing/2014/main" id="{2734BF1C-1FA0-33BF-4AB0-A043C9F59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8" y="999"/>
                  <a:ext cx="1418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Débit de mousse important</a:t>
                  </a:r>
                </a:p>
              </p:txBody>
            </p:sp>
            <p:sp>
              <p:nvSpPr>
                <p:cNvPr id="49189" name="Rectangle 33">
                  <a:extLst>
                    <a:ext uri="{FF2B5EF4-FFF2-40B4-BE49-F238E27FC236}">
                      <a16:creationId xmlns:a16="http://schemas.microsoft.com/office/drawing/2014/main" id="{3C279703-599A-C43B-5E8E-C9FB1AE997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" y="999"/>
                  <a:ext cx="1474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9163" name="Group 36">
                <a:extLst>
                  <a:ext uri="{FF2B5EF4-FFF2-40B4-BE49-F238E27FC236}">
                    <a16:creationId xmlns:a16="http://schemas.microsoft.com/office/drawing/2014/main" id="{09C630FD-1480-0FE8-83F9-A193FE39D3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4" y="999"/>
                <a:ext cx="1660" cy="691"/>
                <a:chOff x="2324" y="999"/>
                <a:chExt cx="1660" cy="691"/>
              </a:xfrm>
            </p:grpSpPr>
            <p:sp>
              <p:nvSpPr>
                <p:cNvPr id="49186" name="Rectangle 10">
                  <a:extLst>
                    <a:ext uri="{FF2B5EF4-FFF2-40B4-BE49-F238E27FC236}">
                      <a16:creationId xmlns:a16="http://schemas.microsoft.com/office/drawing/2014/main" id="{F6BA7B75-7A0B-20CE-5164-D4313D26DB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99"/>
                  <a:ext cx="1604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Destruction de la mousse par les flammes et la chaleur</a:t>
                  </a:r>
                </a:p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Pouvoir refroidissant médiocre</a:t>
                  </a:r>
                </a:p>
              </p:txBody>
            </p:sp>
            <p:sp>
              <p:nvSpPr>
                <p:cNvPr id="49187" name="Rectangle 35">
                  <a:extLst>
                    <a:ext uri="{FF2B5EF4-FFF2-40B4-BE49-F238E27FC236}">
                      <a16:creationId xmlns:a16="http://schemas.microsoft.com/office/drawing/2014/main" id="{AB5AC4DB-AEE5-C351-F90A-8E69E41E00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4" y="999"/>
                  <a:ext cx="1660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9164" name="Group 40">
                <a:extLst>
                  <a:ext uri="{FF2B5EF4-FFF2-40B4-BE49-F238E27FC236}">
                    <a16:creationId xmlns:a16="http://schemas.microsoft.com/office/drawing/2014/main" id="{A955D6F3-46B6-0AB4-5D44-9FB9831419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690"/>
                <a:ext cx="850" cy="797"/>
                <a:chOff x="0" y="1690"/>
                <a:chExt cx="850" cy="797"/>
              </a:xfrm>
            </p:grpSpPr>
            <p:sp>
              <p:nvSpPr>
                <p:cNvPr id="49182" name="Rectangle 39">
                  <a:extLst>
                    <a:ext uri="{FF2B5EF4-FFF2-40B4-BE49-F238E27FC236}">
                      <a16:creationId xmlns:a16="http://schemas.microsoft.com/office/drawing/2014/main" id="{D3CF9BFB-7AF1-1664-5D11-E65133B42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690"/>
                  <a:ext cx="850" cy="7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9183" name="Group 38">
                  <a:extLst>
                    <a:ext uri="{FF2B5EF4-FFF2-40B4-BE49-F238E27FC236}">
                      <a16:creationId xmlns:a16="http://schemas.microsoft.com/office/drawing/2014/main" id="{E591DD61-FB6C-D204-1681-03E0F55B53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690"/>
                  <a:ext cx="850" cy="797"/>
                  <a:chOff x="0" y="1690"/>
                  <a:chExt cx="850" cy="797"/>
                </a:xfrm>
              </p:grpSpPr>
              <p:sp>
                <p:nvSpPr>
                  <p:cNvPr id="49184" name="Rectangle 11">
                    <a:extLst>
                      <a:ext uri="{FF2B5EF4-FFF2-40B4-BE49-F238E27FC236}">
                        <a16:creationId xmlns:a16="http://schemas.microsoft.com/office/drawing/2014/main" id="{8079CC9F-B107-F5F4-550D-9F74C33075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" y="1690"/>
                    <a:ext cx="794" cy="79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just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Légèreté</a:t>
                    </a:r>
                  </a:p>
                </p:txBody>
              </p:sp>
              <p:sp>
                <p:nvSpPr>
                  <p:cNvPr id="49185" name="Rectangle 37">
                    <a:extLst>
                      <a:ext uri="{FF2B5EF4-FFF2-40B4-BE49-F238E27FC236}">
                        <a16:creationId xmlns:a16="http://schemas.microsoft.com/office/drawing/2014/main" id="{56654F55-37D3-722E-E2F7-2F72531081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690"/>
                    <a:ext cx="850" cy="79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49165" name="Group 42">
                <a:extLst>
                  <a:ext uri="{FF2B5EF4-FFF2-40B4-BE49-F238E27FC236}">
                    <a16:creationId xmlns:a16="http://schemas.microsoft.com/office/drawing/2014/main" id="{2308230D-DCA4-F038-4436-07EF8AE00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0" y="1690"/>
                <a:ext cx="1474" cy="797"/>
                <a:chOff x="850" y="1690"/>
                <a:chExt cx="1474" cy="797"/>
              </a:xfrm>
            </p:grpSpPr>
            <p:sp>
              <p:nvSpPr>
                <p:cNvPr id="49180" name="Rectangle 12">
                  <a:extLst>
                    <a:ext uri="{FF2B5EF4-FFF2-40B4-BE49-F238E27FC236}">
                      <a16:creationId xmlns:a16="http://schemas.microsoft.com/office/drawing/2014/main" id="{4BF69526-BF78-F465-F132-5D983F6EE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8" y="1690"/>
                  <a:ext cx="1418" cy="7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Adhérence</a:t>
                  </a:r>
                </a:p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Occupation des espaces libres</a:t>
                  </a:r>
                </a:p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181" name="Rectangle 41">
                  <a:extLst>
                    <a:ext uri="{FF2B5EF4-FFF2-40B4-BE49-F238E27FC236}">
                      <a16:creationId xmlns:a16="http://schemas.microsoft.com/office/drawing/2014/main" id="{8E517E9A-8797-2BEA-A587-359273FC3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" y="1690"/>
                  <a:ext cx="1474" cy="7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9166" name="Group 44">
                <a:extLst>
                  <a:ext uri="{FF2B5EF4-FFF2-40B4-BE49-F238E27FC236}">
                    <a16:creationId xmlns:a16="http://schemas.microsoft.com/office/drawing/2014/main" id="{91A72174-E56F-31FE-7E7F-4F5687A7A5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4" y="1690"/>
                <a:ext cx="1660" cy="797"/>
                <a:chOff x="2324" y="1690"/>
                <a:chExt cx="1660" cy="797"/>
              </a:xfrm>
            </p:grpSpPr>
            <p:sp>
              <p:nvSpPr>
                <p:cNvPr id="49178" name="Rectangle 13">
                  <a:extLst>
                    <a:ext uri="{FF2B5EF4-FFF2-40B4-BE49-F238E27FC236}">
                      <a16:creationId xmlns:a16="http://schemas.microsoft.com/office/drawing/2014/main" id="{F5C97283-1B75-0272-5A07-5621164CD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1690"/>
                  <a:ext cx="1604" cy="7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Portée réduite des lances</a:t>
                  </a:r>
                </a:p>
              </p:txBody>
            </p:sp>
            <p:sp>
              <p:nvSpPr>
                <p:cNvPr id="49179" name="Rectangle 43">
                  <a:extLst>
                    <a:ext uri="{FF2B5EF4-FFF2-40B4-BE49-F238E27FC236}">
                      <a16:creationId xmlns:a16="http://schemas.microsoft.com/office/drawing/2014/main" id="{865DE9F3-2CE3-B141-E8FC-E629565A06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4" y="1690"/>
                  <a:ext cx="1660" cy="7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9167" name="Group 48">
                <a:extLst>
                  <a:ext uri="{FF2B5EF4-FFF2-40B4-BE49-F238E27FC236}">
                    <a16:creationId xmlns:a16="http://schemas.microsoft.com/office/drawing/2014/main" id="{22F320E6-0E71-AA6E-3D53-101209BC22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487"/>
                <a:ext cx="850" cy="797"/>
                <a:chOff x="0" y="2487"/>
                <a:chExt cx="850" cy="797"/>
              </a:xfrm>
            </p:grpSpPr>
            <p:sp>
              <p:nvSpPr>
                <p:cNvPr id="49174" name="Rectangle 47">
                  <a:extLst>
                    <a:ext uri="{FF2B5EF4-FFF2-40B4-BE49-F238E27FC236}">
                      <a16:creationId xmlns:a16="http://schemas.microsoft.com/office/drawing/2014/main" id="{DBD8409A-8635-DD5B-8269-71B7CD6AE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487"/>
                  <a:ext cx="850" cy="7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9175" name="Group 46">
                  <a:extLst>
                    <a:ext uri="{FF2B5EF4-FFF2-40B4-BE49-F238E27FC236}">
                      <a16:creationId xmlns:a16="http://schemas.microsoft.com/office/drawing/2014/main" id="{D6AD6061-6BEE-9E3B-3358-5B76002B84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2487"/>
                  <a:ext cx="850" cy="797"/>
                  <a:chOff x="0" y="2487"/>
                  <a:chExt cx="850" cy="797"/>
                </a:xfrm>
              </p:grpSpPr>
              <p:sp>
                <p:nvSpPr>
                  <p:cNvPr id="49176" name="Rectangle 14">
                    <a:extLst>
                      <a:ext uri="{FF2B5EF4-FFF2-40B4-BE49-F238E27FC236}">
                        <a16:creationId xmlns:a16="http://schemas.microsoft.com/office/drawing/2014/main" id="{B5B0EF5A-6135-5EE8-2E10-B25988850F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" y="2487"/>
                    <a:ext cx="794" cy="79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just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Persistance</a:t>
                    </a:r>
                  </a:p>
                </p:txBody>
              </p:sp>
              <p:sp>
                <p:nvSpPr>
                  <p:cNvPr id="49177" name="Rectangle 45">
                    <a:extLst>
                      <a:ext uri="{FF2B5EF4-FFF2-40B4-BE49-F238E27FC236}">
                        <a16:creationId xmlns:a16="http://schemas.microsoft.com/office/drawing/2014/main" id="{079ECE0E-BB2C-6F14-2F8C-0DD226A294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487"/>
                    <a:ext cx="850" cy="79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49168" name="Group 50">
                <a:extLst>
                  <a:ext uri="{FF2B5EF4-FFF2-40B4-BE49-F238E27FC236}">
                    <a16:creationId xmlns:a16="http://schemas.microsoft.com/office/drawing/2014/main" id="{0D077E7B-C5B0-99A2-CDE8-CF040728A0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0" y="2487"/>
                <a:ext cx="1474" cy="797"/>
                <a:chOff x="850" y="2487"/>
                <a:chExt cx="1474" cy="797"/>
              </a:xfrm>
            </p:grpSpPr>
            <p:sp>
              <p:nvSpPr>
                <p:cNvPr id="49172" name="Rectangle 15">
                  <a:extLst>
                    <a:ext uri="{FF2B5EF4-FFF2-40B4-BE49-F238E27FC236}">
                      <a16:creationId xmlns:a16="http://schemas.microsoft.com/office/drawing/2014/main" id="{97A190EE-39E8-CD15-6698-19BF0D7178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8" y="2487"/>
                  <a:ext cx="1418" cy="7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L’autodestruction lente garantie contre les risques de ré-inflammation</a:t>
                  </a:r>
                </a:p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173" name="Rectangle 49">
                  <a:extLst>
                    <a:ext uri="{FF2B5EF4-FFF2-40B4-BE49-F238E27FC236}">
                      <a16:creationId xmlns:a16="http://schemas.microsoft.com/office/drawing/2014/main" id="{98186614-2F2F-539F-8211-D385F4EE94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" y="2487"/>
                  <a:ext cx="1474" cy="7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9169" name="Group 52">
                <a:extLst>
                  <a:ext uri="{FF2B5EF4-FFF2-40B4-BE49-F238E27FC236}">
                    <a16:creationId xmlns:a16="http://schemas.microsoft.com/office/drawing/2014/main" id="{1121D861-9F34-EA3B-42A6-F85F434342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4" y="2487"/>
                <a:ext cx="1660" cy="797"/>
                <a:chOff x="2324" y="2487"/>
                <a:chExt cx="1660" cy="797"/>
              </a:xfrm>
            </p:grpSpPr>
            <p:sp>
              <p:nvSpPr>
                <p:cNvPr id="49170" name="Rectangle 16">
                  <a:extLst>
                    <a:ext uri="{FF2B5EF4-FFF2-40B4-BE49-F238E27FC236}">
                      <a16:creationId xmlns:a16="http://schemas.microsoft.com/office/drawing/2014/main" id="{6114D594-4840-87B4-7E3B-D96A654D5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2487"/>
                  <a:ext cx="1604" cy="7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Pour la suite des opérations obligation de détruire la mousse artificiellement</a:t>
                  </a:r>
                </a:p>
              </p:txBody>
            </p:sp>
            <p:sp>
              <p:nvSpPr>
                <p:cNvPr id="49171" name="Rectangle 51">
                  <a:extLst>
                    <a:ext uri="{FF2B5EF4-FFF2-40B4-BE49-F238E27FC236}">
                      <a16:creationId xmlns:a16="http://schemas.microsoft.com/office/drawing/2014/main" id="{C0B35A86-27CF-F8FC-5407-370F848011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4" y="2487"/>
                  <a:ext cx="1660" cy="7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49157" name="Rectangle 54">
              <a:extLst>
                <a:ext uri="{FF2B5EF4-FFF2-40B4-BE49-F238E27FC236}">
                  <a16:creationId xmlns:a16="http://schemas.microsoft.com/office/drawing/2014/main" id="{EE09947B-23CF-32DD-A743-8C79AA902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429"/>
              <a:ext cx="3990" cy="285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oneTexte 26">
            <a:extLst>
              <a:ext uri="{FF2B5EF4-FFF2-40B4-BE49-F238E27FC236}">
                <a16:creationId xmlns:a16="http://schemas.microsoft.com/office/drawing/2014/main" id="{CA7CDC5E-AD55-1011-228B-B40FB2344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8229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Autres inconvénients :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Incompatibilité avec d’autres moyens d’extinction :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L’eau et la poudre contrarient la bonne efficacité des mousses et accélèrent leur destruction. 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Mousse est conductrice de l’électricité surtout en bas foisonnement.</a:t>
            </a:r>
            <a:r>
              <a:rPr lang="fr-FR" altLang="fr-FR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0179" name="Titre 8">
            <a:extLst>
              <a:ext uri="{FF2B5EF4-FFF2-40B4-BE49-F238E27FC236}">
                <a16:creationId xmlns:a16="http://schemas.microsoft.com/office/drawing/2014/main" id="{E85E162C-D567-FC1B-28A9-41D19F1E6D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oneTexte 26">
            <a:extLst>
              <a:ext uri="{FF2B5EF4-FFF2-40B4-BE49-F238E27FC236}">
                <a16:creationId xmlns:a16="http://schemas.microsoft.com/office/drawing/2014/main" id="{0E22F82F-A54B-10AB-B78A-7717089B4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84313"/>
            <a:ext cx="81311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La concentration :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% d’émulseur dans une solution moussante.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fr-FR" altLang="fr-FR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: 97 L d’eau + 3 L d’émulseur = 100 L de solution moussante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Dans ce cas, la concentration est de 3 %. </a:t>
            </a:r>
          </a:p>
        </p:txBody>
      </p:sp>
      <p:sp>
        <p:nvSpPr>
          <p:cNvPr id="51203" name="Titre 8">
            <a:extLst>
              <a:ext uri="{FF2B5EF4-FFF2-40B4-BE49-F238E27FC236}">
                <a16:creationId xmlns:a16="http://schemas.microsoft.com/office/drawing/2014/main" id="{101DA80A-AA06-863A-8B68-B14049972F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oneTexte 26">
            <a:extLst>
              <a:ext uri="{FF2B5EF4-FFF2-40B4-BE49-F238E27FC236}">
                <a16:creationId xmlns:a16="http://schemas.microsoft.com/office/drawing/2014/main" id="{F09ED2B9-F60C-5D92-F510-0A296423D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8280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Le rendement d’un émulseur :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Rapport entre la mousse produite et l’émulseur utilisé.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Ex 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900 L de mousse produite avec 3 L d’émulseur, </a:t>
            </a:r>
          </a:p>
          <a:p>
            <a:pPr algn="ctr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le rendement sera de 900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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 = 300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Autrement dit, l’émulseur a donné 300 fois son volume en mousse. </a:t>
            </a:r>
          </a:p>
        </p:txBody>
      </p:sp>
      <p:sp>
        <p:nvSpPr>
          <p:cNvPr id="52227" name="Titre 8">
            <a:extLst>
              <a:ext uri="{FF2B5EF4-FFF2-40B4-BE49-F238E27FC236}">
                <a16:creationId xmlns:a16="http://schemas.microsoft.com/office/drawing/2014/main" id="{82F7991D-4DBC-2264-F547-2AA6F147EA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35761B9F-18F9-5ECC-0FEB-9C02CFD8583C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7171" name="Picture 5" descr="pictogramme classe a">
            <a:extLst>
              <a:ext uri="{FF2B5EF4-FFF2-40B4-BE49-F238E27FC236}">
                <a16:creationId xmlns:a16="http://schemas.microsoft.com/office/drawing/2014/main" id="{7C3EC216-F3BE-C515-E324-B91463CE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2059">
            <a:extLst>
              <a:ext uri="{FF2B5EF4-FFF2-40B4-BE49-F238E27FC236}">
                <a16:creationId xmlns:a16="http://schemas.microsoft.com/office/drawing/2014/main" id="{0CDFA86F-53A1-BA7F-D7A9-07B0F9E6B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2293938"/>
            <a:ext cx="7162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2 modes de combustion :</a:t>
            </a:r>
          </a:p>
        </p:txBody>
      </p:sp>
      <p:sp>
        <p:nvSpPr>
          <p:cNvPr id="7173" name="Text Box 2059">
            <a:extLst>
              <a:ext uri="{FF2B5EF4-FFF2-40B4-BE49-F238E27FC236}">
                <a16:creationId xmlns:a16="http://schemas.microsoft.com/office/drawing/2014/main" id="{140EFB6E-88C6-EC12-B884-9561A2876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19400"/>
            <a:ext cx="82153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 Vive avec flammes,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 Lente sans flamme visible mais avec formation de braises incandescentes.</a:t>
            </a:r>
          </a:p>
        </p:txBody>
      </p:sp>
      <p:sp>
        <p:nvSpPr>
          <p:cNvPr id="7174" name="Text Box 2059">
            <a:extLst>
              <a:ext uri="{FF2B5EF4-FFF2-40B4-BE49-F238E27FC236}">
                <a16:creationId xmlns:a16="http://schemas.microsoft.com/office/drawing/2014/main" id="{5049D258-8B3C-8374-D1FB-67A54CBC1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330700"/>
            <a:ext cx="83534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Phase de combustion lente peut-être relativement longue avant que n'apparaissent les flammes, notamment lorsqu'il y a un manque de comburant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sym typeface="Wingdings" panose="05000000000000000000" pitchFamily="2" charset="2"/>
              </a:rPr>
              <a:t> F</a:t>
            </a:r>
            <a:r>
              <a:rPr lang="fr-FR" altLang="fr-FR" sz="2400" b="1" u="sng">
                <a:latin typeface="Times New Roman" panose="02020603050405020304" pitchFamily="18" charset="0"/>
              </a:rPr>
              <a:t>eux couvant.</a:t>
            </a:r>
          </a:p>
        </p:txBody>
      </p:sp>
      <p:sp>
        <p:nvSpPr>
          <p:cNvPr id="7175" name="Text Box 2059">
            <a:extLst>
              <a:ext uri="{FF2B5EF4-FFF2-40B4-BE49-F238E27FC236}">
                <a16:creationId xmlns:a16="http://schemas.microsoft.com/office/drawing/2014/main" id="{712B1E2C-7347-9577-01DF-599ABDA56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63" y="1273175"/>
            <a:ext cx="510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Feux dits "secs" avec formation de braise.</a:t>
            </a:r>
          </a:p>
        </p:txBody>
      </p:sp>
      <p:pic>
        <p:nvPicPr>
          <p:cNvPr id="7176" name="Picture 1033" descr="C:\Documents and Settings\Philippe\Mes documents\JSP SDMIS\Dématérialisation\doc\INC\200px-Feu.jpg">
            <a:extLst>
              <a:ext uri="{FF2B5EF4-FFF2-40B4-BE49-F238E27FC236}">
                <a16:creationId xmlns:a16="http://schemas.microsoft.com/office/drawing/2014/main" id="{166D1B58-C9A4-C7CB-D22B-0FE97628B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oneTexte 26">
            <a:extLst>
              <a:ext uri="{FF2B5EF4-FFF2-40B4-BE49-F238E27FC236}">
                <a16:creationId xmlns:a16="http://schemas.microsoft.com/office/drawing/2014/main" id="{D9753FF9-54A5-F9B2-9720-5743DA126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81311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Taux d’application :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Débit de solution moussante calculé en m² et en min qui permettra d’éteindre une nappe en feu malgré la destruction d’une certaine partie de la mousse.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fr-FR" altLang="fr-FR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: 10 litres de pré mélange / M² / Minute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Taux d’application varie en fonction de beaucoup de paramètres : nature du liquide combustible, la T° du combustible, mode d’application, type d’émulseur utilisé… </a:t>
            </a:r>
          </a:p>
        </p:txBody>
      </p:sp>
      <p:sp>
        <p:nvSpPr>
          <p:cNvPr id="53251" name="Titre 8">
            <a:extLst>
              <a:ext uri="{FF2B5EF4-FFF2-40B4-BE49-F238E27FC236}">
                <a16:creationId xmlns:a16="http://schemas.microsoft.com/office/drawing/2014/main" id="{D36747ED-C941-31FB-2F05-1C9D3AAEEC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oneTexte 26">
            <a:extLst>
              <a:ext uri="{FF2B5EF4-FFF2-40B4-BE49-F238E27FC236}">
                <a16:creationId xmlns:a16="http://schemas.microsoft.com/office/drawing/2014/main" id="{5DEDF59F-F89D-F286-B3C6-FDE332E3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268413"/>
            <a:ext cx="83534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Le foisonnement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Rapport entre la mousse produite et la solution moussante.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: 100 L de solution produise = 1 500 L de mousse.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		Le foisonnement est 1 500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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100 = 15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Foisonnement est lié au volume d’air utilisé.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Bas foisonnement de 2 à 20                                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Moyen foisonnement de 20 à 200                       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Haut foisonnement au-dessus de 200 </a:t>
            </a:r>
          </a:p>
        </p:txBody>
      </p:sp>
      <p:sp>
        <p:nvSpPr>
          <p:cNvPr id="54275" name="Titre 8">
            <a:extLst>
              <a:ext uri="{FF2B5EF4-FFF2-40B4-BE49-F238E27FC236}">
                <a16:creationId xmlns:a16="http://schemas.microsoft.com/office/drawing/2014/main" id="{F8461D7B-CD44-5A9E-4560-3D4042BC80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oneTexte 26">
            <a:extLst>
              <a:ext uri="{FF2B5EF4-FFF2-40B4-BE49-F238E27FC236}">
                <a16:creationId xmlns:a16="http://schemas.microsoft.com/office/drawing/2014/main" id="{9701BD78-B9DA-5BF0-D963-B5C04CC3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68413"/>
            <a:ext cx="83597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Mousse bas foisonnement 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Résiste bien aux agents atmosphériques (vent, pluie), à l’action destructive du feu et à la ré-inflammation.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Employée pour réaliser des attaques à distance. </a:t>
            </a:r>
          </a:p>
        </p:txBody>
      </p:sp>
      <p:sp>
        <p:nvSpPr>
          <p:cNvPr id="55299" name="Titre 8">
            <a:extLst>
              <a:ext uri="{FF2B5EF4-FFF2-40B4-BE49-F238E27FC236}">
                <a16:creationId xmlns:a16="http://schemas.microsoft.com/office/drawing/2014/main" id="{EABEF2CF-F820-B2E7-8DE4-2AC1B42230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pic>
        <p:nvPicPr>
          <p:cNvPr id="55300" name="Picture 4" descr="I:\Images\Sapeurs-Pompiers\INC\Manoeuvre\Lance mousse\DSCF0459.JPG">
            <a:extLst>
              <a:ext uri="{FF2B5EF4-FFF2-40B4-BE49-F238E27FC236}">
                <a16:creationId xmlns:a16="http://schemas.microsoft.com/office/drawing/2014/main" id="{9268474D-75A8-75D5-0A38-C175215A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13295" r="32414" b="46956"/>
          <a:stretch>
            <a:fillRect/>
          </a:stretch>
        </p:blipFill>
        <p:spPr bwMode="auto">
          <a:xfrm>
            <a:off x="2438400" y="3208338"/>
            <a:ext cx="6400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E:\JSP SDMIS\Dématérialisation\Nouvelles DO etc\INC C4_Différents agents extincteurs V2_Page_08.jpg">
            <a:extLst>
              <a:ext uri="{FF2B5EF4-FFF2-40B4-BE49-F238E27FC236}">
                <a16:creationId xmlns:a16="http://schemas.microsoft.com/office/drawing/2014/main" id="{6EEE1661-F691-4FC8-4DA9-458803E0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1" t="55664" r="72745" b="37199"/>
          <a:stretch>
            <a:fillRect/>
          </a:stretch>
        </p:blipFill>
        <p:spPr bwMode="auto">
          <a:xfrm>
            <a:off x="600075" y="3860800"/>
            <a:ext cx="1543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oneTexte 26">
            <a:extLst>
              <a:ext uri="{FF2B5EF4-FFF2-40B4-BE49-F238E27FC236}">
                <a16:creationId xmlns:a16="http://schemas.microsoft.com/office/drawing/2014/main" id="{11584640-3437-EC04-E1C8-21625E7C2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31913"/>
            <a:ext cx="82835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Mousse moyen foisonnement 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Conseillée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feux de liquides dont le rayonnement permettra une certaine approche et qui nécessite un minimum d’eau tout en conservant à la mousse une tenue satisfaisante. Peut être employée en tapis préventif sur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 écoulement.</a:t>
            </a:r>
          </a:p>
        </p:txBody>
      </p:sp>
      <p:sp>
        <p:nvSpPr>
          <p:cNvPr id="56323" name="Titre 8">
            <a:extLst>
              <a:ext uri="{FF2B5EF4-FFF2-40B4-BE49-F238E27FC236}">
                <a16:creationId xmlns:a16="http://schemas.microsoft.com/office/drawing/2014/main" id="{7FEE07BB-9BBD-2CA1-5947-EE2DD1D335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pic>
        <p:nvPicPr>
          <p:cNvPr id="56324" name="Picture 4" descr="F:\150_lance_moyen_foisonnement_(copier).jpg">
            <a:extLst>
              <a:ext uri="{FF2B5EF4-FFF2-40B4-BE49-F238E27FC236}">
                <a16:creationId xmlns:a16="http://schemas.microsoft.com/office/drawing/2014/main" id="{6B296DB8-C3D7-C496-453C-5192A5D3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t="18730"/>
          <a:stretch>
            <a:fillRect/>
          </a:stretch>
        </p:blipFill>
        <p:spPr bwMode="auto">
          <a:xfrm>
            <a:off x="5724525" y="3319463"/>
            <a:ext cx="26717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E:\JSP SDMIS\Dématérialisation\Nouvelles DO etc\INC C4_Différents agents extincteurs V2_Page_08.jpg">
            <a:extLst>
              <a:ext uri="{FF2B5EF4-FFF2-40B4-BE49-F238E27FC236}">
                <a16:creationId xmlns:a16="http://schemas.microsoft.com/office/drawing/2014/main" id="{F5A01047-48B8-A092-B87B-6B9DC1F9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t="55664" r="50537" b="30777"/>
          <a:stretch>
            <a:fillRect/>
          </a:stretch>
        </p:blipFill>
        <p:spPr bwMode="auto">
          <a:xfrm>
            <a:off x="2809875" y="4043363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6">
            <a:extLst>
              <a:ext uri="{FF2B5EF4-FFF2-40B4-BE49-F238E27FC236}">
                <a16:creationId xmlns:a16="http://schemas.microsoft.com/office/drawing/2014/main" id="{41C4090E-26D6-41CD-35C0-93A4759AC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95400"/>
            <a:ext cx="8534400" cy="2368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defRPr/>
            </a:pPr>
            <a:r>
              <a:rPr lang="fr-FR" alt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Mousse haut foisonnement : </a:t>
            </a: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Sera utilisée 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 E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mploi de l’eau réduite au maximum où l’approche sera possible et le vent et turbulence sont négligeables (cale de navire, volume clos, galeries, chaufferies, entrepôts).  </a:t>
            </a:r>
            <a:endParaRPr lang="fr-FR" altLang="fr-FR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Certaine efficacité sur les feux de solides (caoutchouc, matières plastiques, tissus). </a:t>
            </a:r>
          </a:p>
        </p:txBody>
      </p:sp>
      <p:sp>
        <p:nvSpPr>
          <p:cNvPr id="57347" name="Titre 8">
            <a:extLst>
              <a:ext uri="{FF2B5EF4-FFF2-40B4-BE49-F238E27FC236}">
                <a16:creationId xmlns:a16="http://schemas.microsoft.com/office/drawing/2014/main" id="{72D72745-29B8-515F-BDF7-C9480C8348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pic>
        <p:nvPicPr>
          <p:cNvPr id="57348" name="Picture 4" descr="F:\imagesBOX1QT1L.jpg">
            <a:extLst>
              <a:ext uri="{FF2B5EF4-FFF2-40B4-BE49-F238E27FC236}">
                <a16:creationId xmlns:a16="http://schemas.microsoft.com/office/drawing/2014/main" id="{B90EC45F-782D-3B9A-0BBB-0ABFBF552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t="12393" r="12105" b="13252"/>
          <a:stretch>
            <a:fillRect/>
          </a:stretch>
        </p:blipFill>
        <p:spPr bwMode="auto">
          <a:xfrm>
            <a:off x="542925" y="38481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F:\mousse8.jpg">
            <a:extLst>
              <a:ext uri="{FF2B5EF4-FFF2-40B4-BE49-F238E27FC236}">
                <a16:creationId xmlns:a16="http://schemas.microsoft.com/office/drawing/2014/main" id="{15DD0A5D-30CA-DCFE-91FE-256FFF93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6" t="22060" r="14836" b="32257"/>
          <a:stretch>
            <a:fillRect/>
          </a:stretch>
        </p:blipFill>
        <p:spPr bwMode="auto">
          <a:xfrm>
            <a:off x="5776913" y="3663950"/>
            <a:ext cx="2933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E:\JSP SDMIS\Dématérialisation\Nouvelles DO etc\INC C4_Différents agents extincteurs V2_Page_08.jpg">
            <a:extLst>
              <a:ext uri="{FF2B5EF4-FFF2-40B4-BE49-F238E27FC236}">
                <a16:creationId xmlns:a16="http://schemas.microsoft.com/office/drawing/2014/main" id="{9F1042F8-335E-438B-902D-26DE3F04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0" t="55664" r="15205" b="26495"/>
          <a:stretch>
            <a:fillRect/>
          </a:stretch>
        </p:blipFill>
        <p:spPr bwMode="auto">
          <a:xfrm>
            <a:off x="3429000" y="3886200"/>
            <a:ext cx="244633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8">
            <a:extLst>
              <a:ext uri="{FF2B5EF4-FFF2-40B4-BE49-F238E27FC236}">
                <a16:creationId xmlns:a16="http://schemas.microsoft.com/office/drawing/2014/main" id="{6E3E65CA-E691-86D3-E8B5-A3958D6D7C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Propriétés d'une mousse </a:t>
            </a:r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D50C2A35-B46A-ABAF-6DD9-098958BDA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20788"/>
            <a:ext cx="8462962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La tenue au feu</a:t>
            </a:r>
            <a:r>
              <a:rPr lang="fr-FR" altLang="fr-FR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Doit résister aux hautes T° (flammes, gaz chauds, objets métalliques portés au rouge, contact du foyer, etc.)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R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ésistance à l’action destructrice des liquides en feu 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Plupart des liquides ont une action de destruction sur la mousse.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Liquides dits polaires,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avides d’eau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 : liquides hydrophiles tels que l’alcool, l’acétone, l’éther etc.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8">
            <a:extLst>
              <a:ext uri="{FF2B5EF4-FFF2-40B4-BE49-F238E27FC236}">
                <a16:creationId xmlns:a16="http://schemas.microsoft.com/office/drawing/2014/main" id="{38E07B0F-DA6C-BE61-2FAF-BBF1915FBC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Propriétés d'une mousse </a:t>
            </a:r>
          </a:p>
        </p:txBody>
      </p:sp>
      <p:sp>
        <p:nvSpPr>
          <p:cNvPr id="59395" name="Text Box 4">
            <a:extLst>
              <a:ext uri="{FF2B5EF4-FFF2-40B4-BE49-F238E27FC236}">
                <a16:creationId xmlns:a16="http://schemas.microsoft.com/office/drawing/2014/main" id="{5062D7C7-B78A-8FCD-7577-93773D816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2296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La tenue au feu</a:t>
            </a:r>
            <a:r>
              <a:rPr lang="fr-FR" altLang="fr-FR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b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L’imperméabilité aux gaz ou vapeurs émis par les liquides chauds 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Il ne faut pas que les vapeurs ou gaz viennent se ré-enflammer au-dessus de la couverture de mousse en contact des parois ou objets portés à haute T°.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8">
            <a:extLst>
              <a:ext uri="{FF2B5EF4-FFF2-40B4-BE49-F238E27FC236}">
                <a16:creationId xmlns:a16="http://schemas.microsoft.com/office/drawing/2014/main" id="{9302B95E-99DD-301B-282B-E35B9127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Propriétés d'une mousse </a:t>
            </a: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9DB436B6-9F97-B9A3-2285-4A2D4DD65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2804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La fluidité :</a:t>
            </a:r>
            <a:endParaRPr lang="fr-FR" altLang="fr-F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Permet à la mousse de 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Circuler facilement dans les tuyauteries, lances et appareils de projection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 faciliter le recouvrement de la surface de la nappe en feu.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8">
            <a:extLst>
              <a:ext uri="{FF2B5EF4-FFF2-40B4-BE49-F238E27FC236}">
                <a16:creationId xmlns:a16="http://schemas.microsoft.com/office/drawing/2014/main" id="{3921A206-1AD1-4066-C849-8F9C817D49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Propriétés d'une mousse </a:t>
            </a: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0FB3568-9FAD-479A-4227-9C53DE890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8462962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L’élasticité :</a:t>
            </a:r>
            <a:endParaRPr lang="fr-FR" altLang="fr-F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Aptitude du tapis de mousse à se reformer, en cas de rupture de la nappe de mousse, de supporter sans déformation irréversible les mouvements de cette surface.</a:t>
            </a:r>
            <a:r>
              <a:rPr lang="fr-FR" altLang="fr-FR" sz="24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Adhérence :</a:t>
            </a:r>
            <a:endParaRPr lang="fr-FR" altLang="fr-F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Permet à la mousse de s’accrocher aux parois verticales et lisses.</a:t>
            </a:r>
            <a:r>
              <a:rPr lang="fr-FR" altLang="fr-FR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8">
            <a:extLst>
              <a:ext uri="{FF2B5EF4-FFF2-40B4-BE49-F238E27FC236}">
                <a16:creationId xmlns:a16="http://schemas.microsoft.com/office/drawing/2014/main" id="{D78A9AC9-7FDD-55F9-6661-D3A329406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Propriétés d'une mousse 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1C60A1C9-F7B6-B9FB-F212-3C1583C5C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628775"/>
            <a:ext cx="813752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Innocuité : </a:t>
            </a:r>
            <a:r>
              <a:rPr lang="fr-FR" altLang="fr-FR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Absolue du point de vue physiologique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Non-agressivité :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Vis-à-vis des matériaux usuels, pour le stockage et l’utilisation.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ERIC\photo combus\PhotoPC mardi 26 septembre 2000 1059 6.jpg">
            <a:extLst>
              <a:ext uri="{FF2B5EF4-FFF2-40B4-BE49-F238E27FC236}">
                <a16:creationId xmlns:a16="http://schemas.microsoft.com/office/drawing/2014/main" id="{274D74D6-1B07-F0E1-282B-63FFEECD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4876800" cy="365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4">
            <a:extLst>
              <a:ext uri="{FF2B5EF4-FFF2-40B4-BE49-F238E27FC236}">
                <a16:creationId xmlns:a16="http://schemas.microsoft.com/office/drawing/2014/main" id="{047D7977-D507-ADE5-EDF7-34E61DDF3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185988"/>
            <a:ext cx="3733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FF00"/>
                </a:solidFill>
                <a:latin typeface="Times New Roman" panose="02020603050405020304" pitchFamily="18" charset="0"/>
              </a:rPr>
              <a:t>- Hydrocarbures (essence, fioul)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FF00"/>
                </a:solidFill>
                <a:latin typeface="Times New Roman" panose="02020603050405020304" pitchFamily="18" charset="0"/>
              </a:rPr>
              <a:t>- Acétone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FF00"/>
                </a:solidFill>
                <a:latin typeface="Times New Roman" panose="02020603050405020304" pitchFamily="18" charset="0"/>
              </a:rPr>
              <a:t>- Alcools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FF00"/>
                </a:solidFill>
                <a:latin typeface="Times New Roman" panose="02020603050405020304" pitchFamily="18" charset="0"/>
              </a:rPr>
              <a:t>- Solvants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FF00"/>
                </a:solidFill>
                <a:latin typeface="Times New Roman" panose="02020603050405020304" pitchFamily="18" charset="0"/>
              </a:rPr>
              <a:t>- Graisses, huiles, peintures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FF00"/>
                </a:solidFill>
                <a:latin typeface="Times New Roman" panose="02020603050405020304" pitchFamily="18" charset="0"/>
              </a:rPr>
              <a:t>- Etc...</a:t>
            </a:r>
          </a:p>
        </p:txBody>
      </p:sp>
      <p:sp>
        <p:nvSpPr>
          <p:cNvPr id="8196" name="Titre 8">
            <a:extLst>
              <a:ext uri="{FF2B5EF4-FFF2-40B4-BE49-F238E27FC236}">
                <a16:creationId xmlns:a16="http://schemas.microsoft.com/office/drawing/2014/main" id="{7563E04B-9680-4A9E-1555-74B2C4111EB0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8197" name="Picture 6" descr="pictogramme classe b">
            <a:extLst>
              <a:ext uri="{FF2B5EF4-FFF2-40B4-BE49-F238E27FC236}">
                <a16:creationId xmlns:a16="http://schemas.microsoft.com/office/drawing/2014/main" id="{48E4F5D8-B76B-F344-8858-04317E167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2059">
            <a:extLst>
              <a:ext uri="{FF2B5EF4-FFF2-40B4-BE49-F238E27FC236}">
                <a16:creationId xmlns:a16="http://schemas.microsoft.com/office/drawing/2014/main" id="{2C9DA0D3-2E9E-7051-0786-67A00B8FB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2900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Feux dits "gras" : </a:t>
            </a:r>
          </a:p>
        </p:txBody>
      </p:sp>
      <p:pic>
        <p:nvPicPr>
          <p:cNvPr id="8199" name="Image 1">
            <a:extLst>
              <a:ext uri="{FF2B5EF4-FFF2-40B4-BE49-F238E27FC236}">
                <a16:creationId xmlns:a16="http://schemas.microsoft.com/office/drawing/2014/main" id="{AB07E868-9848-9586-B160-62F870826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" b="2936"/>
          <a:stretch>
            <a:fillRect/>
          </a:stretch>
        </p:blipFill>
        <p:spPr bwMode="auto">
          <a:xfrm>
            <a:off x="457200" y="2895600"/>
            <a:ext cx="3041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8">
            <a:extLst>
              <a:ext uri="{FF2B5EF4-FFF2-40B4-BE49-F238E27FC236}">
                <a16:creationId xmlns:a16="http://schemas.microsoft.com/office/drawing/2014/main" id="{097302C0-4803-ADD1-793D-5EFAD163A4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82F69BFB-0EA7-5A7F-8999-210EEEA22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536700"/>
            <a:ext cx="8391525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Emulseurs sont classés en fonction du foisonnement :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Bas foisonnement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Moyen foisonnement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Haut foisonnement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Emulseur au SDMIS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FFFP AR 3/3 utilisable en bas et moyen foisonnement ;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8">
            <a:extLst>
              <a:ext uri="{FF2B5EF4-FFF2-40B4-BE49-F238E27FC236}">
                <a16:creationId xmlns:a16="http://schemas.microsoft.com/office/drawing/2014/main" id="{ECAA9B49-D27C-1DD3-9B39-3D247A5A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2959100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poudres</a:t>
            </a:r>
          </a:p>
        </p:txBody>
      </p:sp>
      <p:sp>
        <p:nvSpPr>
          <p:cNvPr id="64515" name="Espace réservé du numéro de diapositive 4">
            <a:extLst>
              <a:ext uri="{FF2B5EF4-FFF2-40B4-BE49-F238E27FC236}">
                <a16:creationId xmlns:a16="http://schemas.microsoft.com/office/drawing/2014/main" id="{B449E5B5-051F-79E3-72FC-523256476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1DC52C-1894-4A7E-BA24-7DF813A23F87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8">
            <a:extLst>
              <a:ext uri="{FF2B5EF4-FFF2-40B4-BE49-F238E27FC236}">
                <a16:creationId xmlns:a16="http://schemas.microsoft.com/office/drawing/2014/main" id="{5C6BC5CD-AFC1-2F60-9C75-AEA1A487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poudres</a:t>
            </a:r>
          </a:p>
        </p:txBody>
      </p:sp>
      <p:sp>
        <p:nvSpPr>
          <p:cNvPr id="65539" name="Espace réservé du numéro de diapositive 4">
            <a:extLst>
              <a:ext uri="{FF2B5EF4-FFF2-40B4-BE49-F238E27FC236}">
                <a16:creationId xmlns:a16="http://schemas.microsoft.com/office/drawing/2014/main" id="{B4F6C26C-09B1-8C0B-6E70-6A8F672DB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751518-1916-4A7A-AC90-3B88EF48F0F9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5540" name="Rectangle 1">
            <a:extLst>
              <a:ext uri="{FF2B5EF4-FFF2-40B4-BE49-F238E27FC236}">
                <a16:creationId xmlns:a16="http://schemas.microsoft.com/office/drawing/2014/main" id="{7CD1A30E-CF41-2205-D2CA-F52956B80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20813"/>
            <a:ext cx="8353425" cy="401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Sont constituées d'éléments solides finement divisés.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Comprennent 1 ou plusieurs éléments principaux auxquels on a ajouté des additifs destinés à améliorer leurs caractéristiques.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Sont traitées pour éviter qu'elles s'agglomèrent sous l'action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conditions atmosphériques (humidité) </a:t>
            </a: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vibrations dues au transport.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8">
            <a:extLst>
              <a:ext uri="{FF2B5EF4-FFF2-40B4-BE49-F238E27FC236}">
                <a16:creationId xmlns:a16="http://schemas.microsoft.com/office/drawing/2014/main" id="{9CB07587-8531-DE82-C651-782A85C942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poudres</a:t>
            </a:r>
          </a:p>
        </p:txBody>
      </p:sp>
      <p:sp>
        <p:nvSpPr>
          <p:cNvPr id="66563" name="Espace réservé du numéro de diapositive 4">
            <a:extLst>
              <a:ext uri="{FF2B5EF4-FFF2-40B4-BE49-F238E27FC236}">
                <a16:creationId xmlns:a16="http://schemas.microsoft.com/office/drawing/2014/main" id="{01515828-13FA-9FF3-62F3-C55FBB4106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16FDA8-4C5D-45B8-A081-0137569D0B1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6564" name="Rectangle 1">
            <a:extLst>
              <a:ext uri="{FF2B5EF4-FFF2-40B4-BE49-F238E27FC236}">
                <a16:creationId xmlns:a16="http://schemas.microsoft.com/office/drawing/2014/main" id="{CE7B27EB-8C29-BDAB-4C07-19AF94DEF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81899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Agissent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étouffement et inhibition (réaction chimique sur les flammes qui prive le foyer d’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fr-FR" altLang="fr-FR" sz="24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Inhibition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effet anti–oxygène.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Procéder par balayage, comme pour chasser la flamme en avant.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Poudres polyvalentes permettent l'extinction des braises.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8">
            <a:extLst>
              <a:ext uri="{FF2B5EF4-FFF2-40B4-BE49-F238E27FC236}">
                <a16:creationId xmlns:a16="http://schemas.microsoft.com/office/drawing/2014/main" id="{22741BC5-24B0-B52D-208D-161C53452A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poudres</a:t>
            </a:r>
          </a:p>
        </p:txBody>
      </p:sp>
      <p:sp>
        <p:nvSpPr>
          <p:cNvPr id="67587" name="Espace réservé du numéro de diapositive 4">
            <a:extLst>
              <a:ext uri="{FF2B5EF4-FFF2-40B4-BE49-F238E27FC236}">
                <a16:creationId xmlns:a16="http://schemas.microsoft.com/office/drawing/2014/main" id="{6FC055DD-3E95-992E-782F-1D82DA48AB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37F9326-D663-4E73-B8BD-7B246754E32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7588" name="Rectangle 1">
            <a:extLst>
              <a:ext uri="{FF2B5EF4-FFF2-40B4-BE49-F238E27FC236}">
                <a16:creationId xmlns:a16="http://schemas.microsoft.com/office/drawing/2014/main" id="{1A9FC1C7-B55F-6A8F-D2A1-138FD3028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81125"/>
            <a:ext cx="85344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Identifiées selon les classes de feux sur lesquelles elles agissent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Poudres B.C.  	: 	valables sur les feux de classes B et C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Poudres polyvalentes 	:valables sur les feux de classes A, B et C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Poudre pour feux spéciaux : valables sur les feux de la classe D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8">
            <a:extLst>
              <a:ext uri="{FF2B5EF4-FFF2-40B4-BE49-F238E27FC236}">
                <a16:creationId xmlns:a16="http://schemas.microsoft.com/office/drawing/2014/main" id="{A1D65254-C8C8-E4E6-113D-884B0A0E24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poudres</a:t>
            </a:r>
          </a:p>
        </p:txBody>
      </p:sp>
      <p:sp>
        <p:nvSpPr>
          <p:cNvPr id="68611" name="Espace réservé du numéro de diapositive 4">
            <a:extLst>
              <a:ext uri="{FF2B5EF4-FFF2-40B4-BE49-F238E27FC236}">
                <a16:creationId xmlns:a16="http://schemas.microsoft.com/office/drawing/2014/main" id="{4C931BBD-D9A9-5B1C-11DB-F80C8F00DE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27094A0-923F-4660-8F5F-A06301B2C67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8612" name="Rectangle 1">
            <a:extLst>
              <a:ext uri="{FF2B5EF4-FFF2-40B4-BE49-F238E27FC236}">
                <a16:creationId xmlns:a16="http://schemas.microsoft.com/office/drawing/2014/main" id="{94E31022-8DA2-0DF8-E3E5-7670860A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 d'emploi : 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613" name="Rectangle 1">
            <a:extLst>
              <a:ext uri="{FF2B5EF4-FFF2-40B4-BE49-F238E27FC236}">
                <a16:creationId xmlns:a16="http://schemas.microsoft.com/office/drawing/2014/main" id="{928C72DD-4F78-9B9F-5F2A-584E0CFB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33600"/>
            <a:ext cx="81899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Agent extincteur relativement efficace à éviter d'utiliser dans certaines conditions (salle informatique par exemple).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refroidit pas. </a:t>
            </a:r>
          </a:p>
        </p:txBody>
      </p:sp>
      <p:pic>
        <p:nvPicPr>
          <p:cNvPr id="68614" name="Image 276">
            <a:extLst>
              <a:ext uri="{FF2B5EF4-FFF2-40B4-BE49-F238E27FC236}">
                <a16:creationId xmlns:a16="http://schemas.microsoft.com/office/drawing/2014/main" id="{7EFD4BE1-190F-4BB7-3CCD-21A2CD85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852863"/>
            <a:ext cx="24257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Image 277">
            <a:extLst>
              <a:ext uri="{FF2B5EF4-FFF2-40B4-BE49-F238E27FC236}">
                <a16:creationId xmlns:a16="http://schemas.microsoft.com/office/drawing/2014/main" id="{AB63E36B-016F-E1FB-EE55-09D3EEB70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006725"/>
            <a:ext cx="1319213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8">
            <a:extLst>
              <a:ext uri="{FF2B5EF4-FFF2-40B4-BE49-F238E27FC236}">
                <a16:creationId xmlns:a16="http://schemas.microsoft.com/office/drawing/2014/main" id="{C8E4E1EE-E2B2-001B-5329-B6911D8031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50" y="2959100"/>
            <a:ext cx="7742238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gaz carbonique</a:t>
            </a:r>
          </a:p>
        </p:txBody>
      </p:sp>
      <p:sp>
        <p:nvSpPr>
          <p:cNvPr id="69635" name="Espace réservé du numéro de diapositive 4">
            <a:extLst>
              <a:ext uri="{FF2B5EF4-FFF2-40B4-BE49-F238E27FC236}">
                <a16:creationId xmlns:a16="http://schemas.microsoft.com/office/drawing/2014/main" id="{8AA30FD2-C4BF-4772-2E85-D003108033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271C7A-5880-494D-AD5F-DA2F02E1FAA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8">
            <a:extLst>
              <a:ext uri="{FF2B5EF4-FFF2-40B4-BE49-F238E27FC236}">
                <a16:creationId xmlns:a16="http://schemas.microsoft.com/office/drawing/2014/main" id="{8C5E31A1-A7B5-408F-D91F-D81B973710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gaz carbonique</a:t>
            </a:r>
          </a:p>
        </p:txBody>
      </p:sp>
      <p:sp>
        <p:nvSpPr>
          <p:cNvPr id="70659" name="Espace réservé du numéro de diapositive 4">
            <a:extLst>
              <a:ext uri="{FF2B5EF4-FFF2-40B4-BE49-F238E27FC236}">
                <a16:creationId xmlns:a16="http://schemas.microsoft.com/office/drawing/2014/main" id="{A227C47C-88B6-DCEC-6E3D-5CBB37FF2A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FA83CD5-45B7-4E52-ACA6-11DFD152443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0660" name="Rectangle 1">
            <a:extLst>
              <a:ext uri="{FF2B5EF4-FFF2-40B4-BE49-F238E27FC236}">
                <a16:creationId xmlns:a16="http://schemas.microsoft.com/office/drawing/2014/main" id="{70B2E714-A6FA-9DED-E15C-48CA167B3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1420813"/>
            <a:ext cx="8355012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 inerte qui agit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supprimant l' O</a:t>
            </a:r>
            <a:r>
              <a:rPr lang="fr-FR" altLang="fr-FR" sz="24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</a:p>
          <a:p>
            <a:pPr lvl="3"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refroidissement (- 80°).</a:t>
            </a:r>
          </a:p>
          <a:p>
            <a:pPr lvl="3"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Soufflage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Attaquer par-dessus pour étouffer la flamme.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conducteur d'électricité, il est indiqué pour les appareils électriques et électroniques.</a:t>
            </a:r>
          </a:p>
        </p:txBody>
      </p:sp>
      <p:pic>
        <p:nvPicPr>
          <p:cNvPr id="70661" name="Image 1">
            <a:extLst>
              <a:ext uri="{FF2B5EF4-FFF2-40B4-BE49-F238E27FC236}">
                <a16:creationId xmlns:a16="http://schemas.microsoft.com/office/drawing/2014/main" id="{2F2E06AA-6322-425C-2352-A56C9F16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1" r="18936"/>
          <a:stretch>
            <a:fillRect/>
          </a:stretch>
        </p:blipFill>
        <p:spPr bwMode="auto">
          <a:xfrm>
            <a:off x="6972300" y="1484313"/>
            <a:ext cx="1762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8">
            <a:extLst>
              <a:ext uri="{FF2B5EF4-FFF2-40B4-BE49-F238E27FC236}">
                <a16:creationId xmlns:a16="http://schemas.microsoft.com/office/drawing/2014/main" id="{3D64E24F-CAB2-C145-9E26-C806F7FFC6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gaz carbonique</a:t>
            </a:r>
          </a:p>
        </p:txBody>
      </p:sp>
      <p:sp>
        <p:nvSpPr>
          <p:cNvPr id="71683" name="Espace réservé du numéro de diapositive 4">
            <a:extLst>
              <a:ext uri="{FF2B5EF4-FFF2-40B4-BE49-F238E27FC236}">
                <a16:creationId xmlns:a16="http://schemas.microsoft.com/office/drawing/2014/main" id="{A0F9F468-6DAD-D7AF-DA09-0651E87D41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B2A75C-BA53-4919-AE34-F6C2FA21F8B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684" name="Rectangle 1">
            <a:extLst>
              <a:ext uri="{FF2B5EF4-FFF2-40B4-BE49-F238E27FC236}">
                <a16:creationId xmlns:a16="http://schemas.microsoft.com/office/drawing/2014/main" id="{30E2E8D9-D823-B7E3-D8E1-70A636FF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d'emploi : </a:t>
            </a:r>
          </a:p>
        </p:txBody>
      </p:sp>
      <p:sp>
        <p:nvSpPr>
          <p:cNvPr id="71685" name="Rectangle 7">
            <a:extLst>
              <a:ext uri="{FF2B5EF4-FFF2-40B4-BE49-F238E27FC236}">
                <a16:creationId xmlns:a16="http://schemas.microsoft.com/office/drawing/2014/main" id="{F1A0BABB-229F-F1F4-72CD-38B7AFA9D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8291513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Attention aux brûlures cryogéniques et à l'électricité statique due à l'écoulement du gaz,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Dans les locaux, risque de sous–oxygénation,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Interdit sur les feux de métaux,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8">
            <a:extLst>
              <a:ext uri="{FF2B5EF4-FFF2-40B4-BE49-F238E27FC236}">
                <a16:creationId xmlns:a16="http://schemas.microsoft.com/office/drawing/2014/main" id="{AE7B7677-9EA2-7518-2935-EE7311D3B8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gaz carbonique</a:t>
            </a:r>
          </a:p>
        </p:txBody>
      </p:sp>
      <p:sp>
        <p:nvSpPr>
          <p:cNvPr id="72707" name="Espace réservé du numéro de diapositive 4">
            <a:extLst>
              <a:ext uri="{FF2B5EF4-FFF2-40B4-BE49-F238E27FC236}">
                <a16:creationId xmlns:a16="http://schemas.microsoft.com/office/drawing/2014/main" id="{2A4202DA-C68B-30AA-ED19-2ECAFA2506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342C78F-8849-47CE-8385-A1F550FA0C7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2708" name="Rectangle 1">
            <a:extLst>
              <a:ext uri="{FF2B5EF4-FFF2-40B4-BE49-F238E27FC236}">
                <a16:creationId xmlns:a16="http://schemas.microsoft.com/office/drawing/2014/main" id="{D2C48D32-0CE9-74BE-D6A4-2A6634FEF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d'emploi : </a:t>
            </a:r>
          </a:p>
        </p:txBody>
      </p:sp>
      <p:sp>
        <p:nvSpPr>
          <p:cNvPr id="72709" name="Rectangle 7">
            <a:extLst>
              <a:ext uri="{FF2B5EF4-FFF2-40B4-BE49-F238E27FC236}">
                <a16:creationId xmlns:a16="http://schemas.microsoft.com/office/drawing/2014/main" id="{281A1DF2-B64E-4A17-E107-E193172DC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8077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Pour un feu de flaque, effectuer une attaque rapprochée avec le CO</a:t>
            </a:r>
            <a:r>
              <a:rPr lang="fr-FR" altLang="fr-FR" sz="2400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en tenant le tromblon presque à la verticale.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Attention il peut y avoir des projections de liquide enflammé dangereuses pour l'utilisateur.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26">
            <a:extLst>
              <a:ext uri="{FF2B5EF4-FFF2-40B4-BE49-F238E27FC236}">
                <a16:creationId xmlns:a16="http://schemas.microsoft.com/office/drawing/2014/main" id="{286E82CD-2CA3-978F-AEDE-86D7B56AE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576388"/>
            <a:ext cx="81899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	Particularité de flamber ou de s’éteindre mais ne 	couvent pas.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P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as de combustion lente et l’abattage des flammes provoque l’extinction du foyer.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Capacité à s’enflammer dépend du « point-éclair », propre à chaque produit, mais il peut se produire un rallumage brutal si la T° atteint celle de « l’auto inflammation ».</a:t>
            </a:r>
            <a:r>
              <a:rPr lang="fr-FR" altLang="fr-FR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19" name="ZoneTexte 26">
            <a:extLst>
              <a:ext uri="{FF2B5EF4-FFF2-40B4-BE49-F238E27FC236}">
                <a16:creationId xmlns:a16="http://schemas.microsoft.com/office/drawing/2014/main" id="{8040B700-B84D-0967-57A8-47B996FB8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5364163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On distingue : </a:t>
            </a:r>
          </a:p>
        </p:txBody>
      </p:sp>
      <p:pic>
        <p:nvPicPr>
          <p:cNvPr id="9220" name="Picture 6" descr="pictogramme classe b">
            <a:extLst>
              <a:ext uri="{FF2B5EF4-FFF2-40B4-BE49-F238E27FC236}">
                <a16:creationId xmlns:a16="http://schemas.microsoft.com/office/drawing/2014/main" id="{10727E0F-42BE-DA14-9137-959963ACC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re 8">
            <a:extLst>
              <a:ext uri="{FF2B5EF4-FFF2-40B4-BE49-F238E27FC236}">
                <a16:creationId xmlns:a16="http://schemas.microsoft.com/office/drawing/2014/main" id="{7F9B1C34-A486-C39C-6083-0776A88414DB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8">
            <a:extLst>
              <a:ext uri="{FF2B5EF4-FFF2-40B4-BE49-F238E27FC236}">
                <a16:creationId xmlns:a16="http://schemas.microsoft.com/office/drawing/2014/main" id="{C7D9CBD9-2AC2-AEFF-0DB4-6EEB61DD9D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0088" y="28527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Autres agents</a:t>
            </a:r>
          </a:p>
        </p:txBody>
      </p:sp>
      <p:sp>
        <p:nvSpPr>
          <p:cNvPr id="73731" name="Espace réservé du numéro de diapositive 4">
            <a:extLst>
              <a:ext uri="{FF2B5EF4-FFF2-40B4-BE49-F238E27FC236}">
                <a16:creationId xmlns:a16="http://schemas.microsoft.com/office/drawing/2014/main" id="{402FF1CE-86E9-47BF-DE0C-71D26E9307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B059733-0A6F-47CB-89A1-95D7BAC4236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re 8">
            <a:extLst>
              <a:ext uri="{FF2B5EF4-FFF2-40B4-BE49-F238E27FC236}">
                <a16:creationId xmlns:a16="http://schemas.microsoft.com/office/drawing/2014/main" id="{5F5EF36E-EEBB-2416-5376-7EA2993B12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Autres agents</a:t>
            </a:r>
          </a:p>
        </p:txBody>
      </p:sp>
      <p:sp>
        <p:nvSpPr>
          <p:cNvPr id="74755" name="Espace réservé du numéro de diapositive 4">
            <a:extLst>
              <a:ext uri="{FF2B5EF4-FFF2-40B4-BE49-F238E27FC236}">
                <a16:creationId xmlns:a16="http://schemas.microsoft.com/office/drawing/2014/main" id="{EED6A55F-43D4-5FE8-A525-BBFCBB4865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CEAE61-9C8D-4400-9A94-548C4BD025A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4756" name="Rectangle 1">
            <a:extLst>
              <a:ext uri="{FF2B5EF4-FFF2-40B4-BE49-F238E27FC236}">
                <a16:creationId xmlns:a16="http://schemas.microsoft.com/office/drawing/2014/main" id="{5A88ADED-CF53-D1C0-50CF-7039DE9A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484313"/>
            <a:ext cx="818991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Sable sec, ciment, terre sèche peuvent être utilisés notamment pour les feux de métaux.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Agissent par étouffement mais ils ne peuvent pas être projetés de loin.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Utilisés par les SP pour des cas bien particuliers.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re 8">
            <a:extLst>
              <a:ext uri="{FF2B5EF4-FFF2-40B4-BE49-F238E27FC236}">
                <a16:creationId xmlns:a16="http://schemas.microsoft.com/office/drawing/2014/main" id="{1CFFAE4B-F972-DE2F-AC63-97226FB3E5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75779" name="Espace réservé du numéro de diapositive 4">
            <a:extLst>
              <a:ext uri="{FF2B5EF4-FFF2-40B4-BE49-F238E27FC236}">
                <a16:creationId xmlns:a16="http://schemas.microsoft.com/office/drawing/2014/main" id="{9EFD62E7-0403-DB5B-5251-DAC0C94F5BD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160BF8A-4ED6-42A9-9982-F58E1760747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1339592-4AB6-0B2B-DC0D-B7E96A01E114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1" name="ZoneTexte 12">
            <a:extLst>
              <a:ext uri="{FF2B5EF4-FFF2-40B4-BE49-F238E27FC236}">
                <a16:creationId xmlns:a16="http://schemas.microsoft.com/office/drawing/2014/main" id="{1C39F8BE-AA15-9694-3C78-BC8DFF206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5782" name="ZoneTexte 15">
            <a:extLst>
              <a:ext uri="{FF2B5EF4-FFF2-40B4-BE49-F238E27FC236}">
                <a16:creationId xmlns:a16="http://schemas.microsoft.com/office/drawing/2014/main" id="{4FAD5CA3-A4E2-3C04-8068-09BCF3163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06688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Classes de feux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Agents extincteurs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26">
            <a:extLst>
              <a:ext uri="{FF2B5EF4-FFF2-40B4-BE49-F238E27FC236}">
                <a16:creationId xmlns:a16="http://schemas.microsoft.com/office/drawing/2014/main" id="{6B404925-11B3-D53D-173D-FF99AF813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720850"/>
            <a:ext cx="8302625" cy="3416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Les liquides inflammables non miscibles à l’eau :</a:t>
            </a:r>
            <a:endParaRPr lang="fr-FR" altLang="fr-FR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Feux de liquides de </a:t>
            </a:r>
            <a:r>
              <a:rPr lang="fr-FR" alt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type essences, huiles, éthers, pétrole 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généralement impossibles à éteindre à l’eau, </a:t>
            </a:r>
            <a:r>
              <a:rPr lang="fr-FR" altLang="fr-FR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sauf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au jet diffusé s’ils sont de faible étendue. 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fr-FR" altLang="fr-FR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Les 2 agents extincteurs les + efficaces étant la poudre pour les feux de faible importance et la mousse pour les nappes de grande superficie. 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3A106A28-2EA7-A583-2868-B640AEAF4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0244" name="Picture 6" descr="pictogramme classe b">
            <a:extLst>
              <a:ext uri="{FF2B5EF4-FFF2-40B4-BE49-F238E27FC236}">
                <a16:creationId xmlns:a16="http://schemas.microsoft.com/office/drawing/2014/main" id="{353671B8-4E0F-1340-1849-DF547E7E9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itre 8">
            <a:extLst>
              <a:ext uri="{FF2B5EF4-FFF2-40B4-BE49-F238E27FC236}">
                <a16:creationId xmlns:a16="http://schemas.microsoft.com/office/drawing/2014/main" id="{080322FA-8D58-B2C4-F447-56171BA76FF4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26">
            <a:extLst>
              <a:ext uri="{FF2B5EF4-FFF2-40B4-BE49-F238E27FC236}">
                <a16:creationId xmlns:a16="http://schemas.microsoft.com/office/drawing/2014/main" id="{981F606B-B788-409E-FF35-86145197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8353425" cy="3786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Les liquides inflammables miscibles à l’eau :</a:t>
            </a:r>
            <a:endParaRPr lang="fr-FR" altLang="fr-FR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Feux de </a:t>
            </a:r>
            <a:r>
              <a:rPr lang="fr-FR" alt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liquides de type alcool de faible étendue 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qui peuvent être éteints à l’eau en jet diffusé. 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fr-FR" altLang="fr-FR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Pour les feux + importants, le CO</a:t>
            </a:r>
            <a:r>
              <a:rPr lang="fr-FR" altLang="fr-FR" sz="24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et la poudre sont les meilleurs agents d’extinction. 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fr-FR" altLang="fr-FR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Recours à la mousse </a:t>
            </a: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s’assurer de la compatibilité de l’émulseur avec ce type de feux et de son mode d’application. </a:t>
            </a: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E6F194C5-3A91-F1F6-8F85-C35E41768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1268" name="Picture 6" descr="pictogramme classe b">
            <a:extLst>
              <a:ext uri="{FF2B5EF4-FFF2-40B4-BE49-F238E27FC236}">
                <a16:creationId xmlns:a16="http://schemas.microsoft.com/office/drawing/2014/main" id="{0FB6D07E-4EEF-6FDE-7B8B-21B210FD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itre 8">
            <a:extLst>
              <a:ext uri="{FF2B5EF4-FFF2-40B4-BE49-F238E27FC236}">
                <a16:creationId xmlns:a16="http://schemas.microsoft.com/office/drawing/2014/main" id="{3835F8AD-FD9A-5225-0C81-D9E315F4E69B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911</TotalTime>
  <Words>2871</Words>
  <Application>Microsoft Office PowerPoint</Application>
  <PresentationFormat>Affichage à l'écran (4:3)</PresentationFormat>
  <Paragraphs>537</Paragraphs>
  <Slides>72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9" baseType="lpstr">
      <vt:lpstr>Arial</vt:lpstr>
      <vt:lpstr>Myriad Pro</vt:lpstr>
      <vt:lpstr>Calibri</vt:lpstr>
      <vt:lpstr>Times New Roman</vt:lpstr>
      <vt:lpstr>Wingdings</vt:lpstr>
      <vt:lpstr>Symbol</vt:lpstr>
      <vt:lpstr>GCCAR</vt:lpstr>
      <vt:lpstr>Classes de feux et les Agents extincteurs</vt:lpstr>
      <vt:lpstr>Classes de feux et agents extincteurs</vt:lpstr>
      <vt:lpstr>Les classes de feux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L’eau</vt:lpstr>
      <vt:lpstr>L’eau</vt:lpstr>
      <vt:lpstr>L’eau</vt:lpstr>
      <vt:lpstr>L’eau</vt:lpstr>
      <vt:lpstr>L’eau</vt:lpstr>
      <vt:lpstr>L’eau</vt:lpstr>
      <vt:lpstr>L’eau</vt:lpstr>
      <vt:lpstr>L’eau</vt:lpstr>
      <vt:lpstr>L’eau</vt:lpstr>
      <vt:lpstr>L’eau</vt:lpstr>
      <vt:lpstr>L’eau</vt:lpstr>
      <vt:lpstr>L’eau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Propriétés d'une mousse </vt:lpstr>
      <vt:lpstr>Propriétés d'une mousse </vt:lpstr>
      <vt:lpstr>Propriétés d'une mousse </vt:lpstr>
      <vt:lpstr>Propriétés d'une mousse </vt:lpstr>
      <vt:lpstr>Propriétés d'une mousse </vt:lpstr>
      <vt:lpstr>La mousse</vt:lpstr>
      <vt:lpstr>Les poudres</vt:lpstr>
      <vt:lpstr>Les poudres</vt:lpstr>
      <vt:lpstr>Les poudres</vt:lpstr>
      <vt:lpstr>Les poudres</vt:lpstr>
      <vt:lpstr>Les poudres</vt:lpstr>
      <vt:lpstr>Le gaz carbonique</vt:lpstr>
      <vt:lpstr>Le gaz carbonique</vt:lpstr>
      <vt:lpstr>Le gaz carbonique</vt:lpstr>
      <vt:lpstr>Le gaz carbonique</vt:lpstr>
      <vt:lpstr>Autres agents</vt:lpstr>
      <vt:lpstr>Autres agents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80</cp:revision>
  <cp:lastPrinted>2015-08-06T08:01:37Z</cp:lastPrinted>
  <dcterms:created xsi:type="dcterms:W3CDTF">2015-08-05T10:19:35Z</dcterms:created>
  <dcterms:modified xsi:type="dcterms:W3CDTF">2025-01-14T16:17:18Z</dcterms:modified>
</cp:coreProperties>
</file>