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91" r:id="rId3"/>
    <p:sldId id="293" r:id="rId4"/>
    <p:sldId id="306" r:id="rId5"/>
    <p:sldId id="305" r:id="rId6"/>
    <p:sldId id="334" r:id="rId7"/>
    <p:sldId id="269" r:id="rId8"/>
    <p:sldId id="335" r:id="rId9"/>
    <p:sldId id="294" r:id="rId10"/>
    <p:sldId id="336" r:id="rId11"/>
    <p:sldId id="270" r:id="rId12"/>
    <p:sldId id="271" r:id="rId13"/>
    <p:sldId id="272" r:id="rId14"/>
    <p:sldId id="274" r:id="rId15"/>
    <p:sldId id="273" r:id="rId16"/>
    <p:sldId id="275" r:id="rId17"/>
    <p:sldId id="276" r:id="rId18"/>
    <p:sldId id="277" r:id="rId19"/>
    <p:sldId id="296" r:id="rId20"/>
    <p:sldId id="295" r:id="rId21"/>
    <p:sldId id="307" r:id="rId22"/>
    <p:sldId id="308" r:id="rId23"/>
    <p:sldId id="312" r:id="rId24"/>
    <p:sldId id="310" r:id="rId25"/>
    <p:sldId id="313" r:id="rId26"/>
    <p:sldId id="311" r:id="rId27"/>
    <p:sldId id="314" r:id="rId28"/>
    <p:sldId id="298" r:id="rId29"/>
    <p:sldId id="315" r:id="rId30"/>
    <p:sldId id="309" r:id="rId31"/>
    <p:sldId id="316" r:id="rId32"/>
    <p:sldId id="330" r:id="rId33"/>
    <p:sldId id="331" r:id="rId34"/>
    <p:sldId id="332" r:id="rId35"/>
    <p:sldId id="333" r:id="rId36"/>
    <p:sldId id="297" r:id="rId37"/>
    <p:sldId id="317" r:id="rId38"/>
    <p:sldId id="318" r:id="rId39"/>
    <p:sldId id="322" r:id="rId40"/>
    <p:sldId id="319" r:id="rId41"/>
    <p:sldId id="337" r:id="rId42"/>
    <p:sldId id="320" r:id="rId43"/>
    <p:sldId id="323" r:id="rId44"/>
    <p:sldId id="326" r:id="rId45"/>
    <p:sldId id="327" r:id="rId46"/>
    <p:sldId id="324" r:id="rId47"/>
    <p:sldId id="325" r:id="rId48"/>
    <p:sldId id="328" r:id="rId49"/>
    <p:sldId id="329" r:id="rId50"/>
    <p:sldId id="278" r:id="rId51"/>
    <p:sldId id="338" r:id="rId52"/>
    <p:sldId id="279" r:id="rId53"/>
    <p:sldId id="299" r:id="rId54"/>
    <p:sldId id="280" r:id="rId55"/>
    <p:sldId id="281" r:id="rId56"/>
    <p:sldId id="300" r:id="rId57"/>
    <p:sldId id="282" r:id="rId58"/>
    <p:sldId id="283" r:id="rId59"/>
    <p:sldId id="285" r:id="rId60"/>
    <p:sldId id="303" r:id="rId61"/>
    <p:sldId id="302" r:id="rId62"/>
    <p:sldId id="304" r:id="rId63"/>
    <p:sldId id="339" r:id="rId64"/>
    <p:sldId id="341" r:id="rId65"/>
    <p:sldId id="342" r:id="rId66"/>
    <p:sldId id="343" r:id="rId67"/>
    <p:sldId id="344" r:id="rId68"/>
    <p:sldId id="350" r:id="rId69"/>
    <p:sldId id="351" r:id="rId70"/>
    <p:sldId id="345" r:id="rId71"/>
    <p:sldId id="352" r:id="rId72"/>
    <p:sldId id="346" r:id="rId73"/>
    <p:sldId id="353" r:id="rId74"/>
    <p:sldId id="347" r:id="rId75"/>
    <p:sldId id="354" r:id="rId76"/>
    <p:sldId id="348" r:id="rId77"/>
    <p:sldId id="355" r:id="rId78"/>
    <p:sldId id="349" r:id="rId79"/>
    <p:sldId id="356" r:id="rId80"/>
    <p:sldId id="340" r:id="rId81"/>
    <p:sldId id="357" r:id="rId82"/>
    <p:sldId id="360" r:id="rId83"/>
    <p:sldId id="358" r:id="rId84"/>
    <p:sldId id="292" r:id="rId85"/>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5" d="100"/>
          <a:sy n="85" d="100"/>
        </p:scale>
        <p:origin x="136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EB3CEB5-4C7D-710C-27A4-261F639897E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29E936EE-43E3-F0A1-9753-0A45D597E045}"/>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FB096CC8-5EF4-4B70-8A35-F74B5EC0C8A0}"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C70CCFCF-B93E-C481-CA39-FB28781DC280}"/>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E86F1E4F-D51A-AC94-BCB0-A5BB895BBE97}"/>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2A21B36A-BA14-3FA1-6F41-2108E40D4B8C}"/>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ED34B6A6-9E13-E50A-F406-C94733637237}"/>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CC5097B-B473-435D-B0CE-4175C6495E6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E8A45B2-42D4-BFC4-FADF-816C20BA881F}"/>
              </a:ext>
            </a:extLst>
          </p:cNvPr>
          <p:cNvSpPr>
            <a:spLocks noGrp="1"/>
          </p:cNvSpPr>
          <p:nvPr>
            <p:ph type="dt" sz="half" idx="10"/>
          </p:nvPr>
        </p:nvSpPr>
        <p:spPr/>
        <p:txBody>
          <a:bodyPr/>
          <a:lstStyle>
            <a:lvl1pPr>
              <a:defRPr/>
            </a:lvl1pPr>
          </a:lstStyle>
          <a:p>
            <a:pPr>
              <a:defRPr/>
            </a:pPr>
            <a:fld id="{11D205B2-B4FE-4C73-B4F2-671EFA30F52E}"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4BFBE0C8-768D-D9D8-A3B9-1DCAFE5DEC3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91FB769-0B56-BB3F-68BF-2A494E56378A}"/>
              </a:ext>
            </a:extLst>
          </p:cNvPr>
          <p:cNvSpPr>
            <a:spLocks noGrp="1"/>
          </p:cNvSpPr>
          <p:nvPr>
            <p:ph type="sldNum" sz="quarter" idx="12"/>
          </p:nvPr>
        </p:nvSpPr>
        <p:spPr/>
        <p:txBody>
          <a:bodyPr/>
          <a:lstStyle>
            <a:lvl1pPr>
              <a:defRPr/>
            </a:lvl1pPr>
          </a:lstStyle>
          <a:p>
            <a:pPr>
              <a:defRPr/>
            </a:pPr>
            <a:fld id="{D3AA19B8-0F37-48CC-B153-AB5FF810CBD2}" type="slidenum">
              <a:rPr lang="fr-FR" altLang="fr-FR"/>
              <a:pPr>
                <a:defRPr/>
              </a:pPr>
              <a:t>‹N°›</a:t>
            </a:fld>
            <a:endParaRPr lang="fr-FR" altLang="fr-FR"/>
          </a:p>
        </p:txBody>
      </p:sp>
    </p:spTree>
    <p:extLst>
      <p:ext uri="{BB962C8B-B14F-4D97-AF65-F5344CB8AC3E}">
        <p14:creationId xmlns:p14="http://schemas.microsoft.com/office/powerpoint/2010/main" val="20389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DB77FC-CB5B-6AE7-D42F-9F7E11AE56A9}"/>
              </a:ext>
            </a:extLst>
          </p:cNvPr>
          <p:cNvSpPr>
            <a:spLocks noGrp="1"/>
          </p:cNvSpPr>
          <p:nvPr>
            <p:ph type="dt" sz="half" idx="10"/>
          </p:nvPr>
        </p:nvSpPr>
        <p:spPr/>
        <p:txBody>
          <a:bodyPr/>
          <a:lstStyle>
            <a:lvl1pPr>
              <a:defRPr/>
            </a:lvl1pPr>
          </a:lstStyle>
          <a:p>
            <a:pPr>
              <a:defRPr/>
            </a:pPr>
            <a:fld id="{AB21C57D-A454-4B71-9D55-3923ECA904AE}"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08396A17-6A4A-424E-C6AE-E709CC5D46C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6DE6C2E-B1F0-1B8A-9ECA-601185115507}"/>
              </a:ext>
            </a:extLst>
          </p:cNvPr>
          <p:cNvSpPr>
            <a:spLocks noGrp="1"/>
          </p:cNvSpPr>
          <p:nvPr>
            <p:ph type="sldNum" sz="quarter" idx="12"/>
          </p:nvPr>
        </p:nvSpPr>
        <p:spPr/>
        <p:txBody>
          <a:bodyPr/>
          <a:lstStyle>
            <a:lvl1pPr>
              <a:defRPr/>
            </a:lvl1pPr>
          </a:lstStyle>
          <a:p>
            <a:pPr>
              <a:defRPr/>
            </a:pPr>
            <a:fld id="{3780FDBB-11A3-4A47-B277-700E2D7595E6}" type="slidenum">
              <a:rPr lang="fr-FR" altLang="fr-FR"/>
              <a:pPr>
                <a:defRPr/>
              </a:pPr>
              <a:t>‹N°›</a:t>
            </a:fld>
            <a:endParaRPr lang="fr-FR" altLang="fr-FR"/>
          </a:p>
        </p:txBody>
      </p:sp>
    </p:spTree>
    <p:extLst>
      <p:ext uri="{BB962C8B-B14F-4D97-AF65-F5344CB8AC3E}">
        <p14:creationId xmlns:p14="http://schemas.microsoft.com/office/powerpoint/2010/main" val="289293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791878-F775-1CBC-EBC6-6C6032B0D1F1}"/>
              </a:ext>
            </a:extLst>
          </p:cNvPr>
          <p:cNvSpPr>
            <a:spLocks noGrp="1"/>
          </p:cNvSpPr>
          <p:nvPr>
            <p:ph type="dt" sz="half" idx="10"/>
          </p:nvPr>
        </p:nvSpPr>
        <p:spPr/>
        <p:txBody>
          <a:bodyPr/>
          <a:lstStyle>
            <a:lvl1pPr>
              <a:defRPr/>
            </a:lvl1pPr>
          </a:lstStyle>
          <a:p>
            <a:pPr>
              <a:defRPr/>
            </a:pPr>
            <a:fld id="{D9641D95-E2F6-4F70-A836-59A4C3750ACF}"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F6006724-42AC-D8F2-FDE2-BA9FD439607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5457143-58AF-EA72-0D63-86E8486C2B64}"/>
              </a:ext>
            </a:extLst>
          </p:cNvPr>
          <p:cNvSpPr>
            <a:spLocks noGrp="1"/>
          </p:cNvSpPr>
          <p:nvPr>
            <p:ph type="sldNum" sz="quarter" idx="12"/>
          </p:nvPr>
        </p:nvSpPr>
        <p:spPr/>
        <p:txBody>
          <a:bodyPr/>
          <a:lstStyle>
            <a:lvl1pPr>
              <a:defRPr/>
            </a:lvl1pPr>
          </a:lstStyle>
          <a:p>
            <a:pPr>
              <a:defRPr/>
            </a:pPr>
            <a:fld id="{A798DAC3-9204-4F62-B802-736CEA14BD17}" type="slidenum">
              <a:rPr lang="fr-FR" altLang="fr-FR"/>
              <a:pPr>
                <a:defRPr/>
              </a:pPr>
              <a:t>‹N°›</a:t>
            </a:fld>
            <a:endParaRPr lang="fr-FR" altLang="fr-FR"/>
          </a:p>
        </p:txBody>
      </p:sp>
    </p:spTree>
    <p:extLst>
      <p:ext uri="{BB962C8B-B14F-4D97-AF65-F5344CB8AC3E}">
        <p14:creationId xmlns:p14="http://schemas.microsoft.com/office/powerpoint/2010/main" val="9674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F3FC50-9341-7A2F-2936-1D94F292A747}"/>
              </a:ext>
            </a:extLst>
          </p:cNvPr>
          <p:cNvSpPr>
            <a:spLocks noGrp="1"/>
          </p:cNvSpPr>
          <p:nvPr>
            <p:ph type="dt" sz="half" idx="10"/>
          </p:nvPr>
        </p:nvSpPr>
        <p:spPr/>
        <p:txBody>
          <a:bodyPr/>
          <a:lstStyle>
            <a:lvl1pPr>
              <a:defRPr/>
            </a:lvl1pPr>
          </a:lstStyle>
          <a:p>
            <a:pPr>
              <a:defRPr/>
            </a:pPr>
            <a:fld id="{2AA0718B-0218-4CD9-BD33-3229F350E558}"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CD7CACC-D90C-688B-3373-073C2BBC772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287A9AB-F998-FEA7-17B4-399CBFAC0925}"/>
              </a:ext>
            </a:extLst>
          </p:cNvPr>
          <p:cNvSpPr>
            <a:spLocks noGrp="1"/>
          </p:cNvSpPr>
          <p:nvPr>
            <p:ph type="sldNum" sz="quarter" idx="12"/>
          </p:nvPr>
        </p:nvSpPr>
        <p:spPr/>
        <p:txBody>
          <a:bodyPr/>
          <a:lstStyle>
            <a:lvl1pPr>
              <a:defRPr/>
            </a:lvl1pPr>
          </a:lstStyle>
          <a:p>
            <a:pPr>
              <a:defRPr/>
            </a:pPr>
            <a:fld id="{12B202E5-C58C-4CF8-8A18-5DF5D9DFD388}" type="slidenum">
              <a:rPr lang="fr-FR" altLang="fr-FR"/>
              <a:pPr>
                <a:defRPr/>
              </a:pPr>
              <a:t>‹N°›</a:t>
            </a:fld>
            <a:endParaRPr lang="fr-FR" altLang="fr-FR"/>
          </a:p>
        </p:txBody>
      </p:sp>
    </p:spTree>
    <p:extLst>
      <p:ext uri="{BB962C8B-B14F-4D97-AF65-F5344CB8AC3E}">
        <p14:creationId xmlns:p14="http://schemas.microsoft.com/office/powerpoint/2010/main" val="35308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FEDA7E97-C7BF-518B-852F-5474E7F2CC4B}"/>
              </a:ext>
            </a:extLst>
          </p:cNvPr>
          <p:cNvSpPr>
            <a:spLocks noGrp="1"/>
          </p:cNvSpPr>
          <p:nvPr>
            <p:ph type="dt" sz="half" idx="10"/>
          </p:nvPr>
        </p:nvSpPr>
        <p:spPr/>
        <p:txBody>
          <a:bodyPr/>
          <a:lstStyle>
            <a:lvl1pPr>
              <a:defRPr/>
            </a:lvl1pPr>
          </a:lstStyle>
          <a:p>
            <a:pPr>
              <a:defRPr/>
            </a:pPr>
            <a:fld id="{B9E57123-A953-4B7B-9889-D126C1443862}"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917889B-BFDE-4BFC-8D02-8F9F20BF954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D6C187F-94C2-1264-F498-565499273EFA}"/>
              </a:ext>
            </a:extLst>
          </p:cNvPr>
          <p:cNvSpPr>
            <a:spLocks noGrp="1"/>
          </p:cNvSpPr>
          <p:nvPr>
            <p:ph type="sldNum" sz="quarter" idx="12"/>
          </p:nvPr>
        </p:nvSpPr>
        <p:spPr/>
        <p:txBody>
          <a:bodyPr/>
          <a:lstStyle>
            <a:lvl1pPr>
              <a:defRPr/>
            </a:lvl1pPr>
          </a:lstStyle>
          <a:p>
            <a:pPr>
              <a:defRPr/>
            </a:pPr>
            <a:fld id="{023A1321-94AF-42A5-B7D7-73B93480B45E}" type="slidenum">
              <a:rPr lang="fr-FR" altLang="fr-FR"/>
              <a:pPr>
                <a:defRPr/>
              </a:pPr>
              <a:t>‹N°›</a:t>
            </a:fld>
            <a:endParaRPr lang="fr-FR" altLang="fr-FR"/>
          </a:p>
        </p:txBody>
      </p:sp>
    </p:spTree>
    <p:extLst>
      <p:ext uri="{BB962C8B-B14F-4D97-AF65-F5344CB8AC3E}">
        <p14:creationId xmlns:p14="http://schemas.microsoft.com/office/powerpoint/2010/main" val="343996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011D8261-AC84-3331-F6E9-BA19E8BA8158}"/>
              </a:ext>
            </a:extLst>
          </p:cNvPr>
          <p:cNvSpPr>
            <a:spLocks noGrp="1"/>
          </p:cNvSpPr>
          <p:nvPr>
            <p:ph type="dt" sz="half" idx="10"/>
          </p:nvPr>
        </p:nvSpPr>
        <p:spPr/>
        <p:txBody>
          <a:bodyPr/>
          <a:lstStyle>
            <a:lvl1pPr>
              <a:defRPr/>
            </a:lvl1pPr>
          </a:lstStyle>
          <a:p>
            <a:pPr>
              <a:defRPr/>
            </a:pPr>
            <a:fld id="{FCB92017-21F8-4357-942B-95838360666A}"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06342710-9333-C519-F1B3-6347C128A19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01DD736B-6BA8-9171-8CF4-61CA809A97F1}"/>
              </a:ext>
            </a:extLst>
          </p:cNvPr>
          <p:cNvSpPr>
            <a:spLocks noGrp="1"/>
          </p:cNvSpPr>
          <p:nvPr>
            <p:ph type="sldNum" sz="quarter" idx="12"/>
          </p:nvPr>
        </p:nvSpPr>
        <p:spPr/>
        <p:txBody>
          <a:bodyPr/>
          <a:lstStyle>
            <a:lvl1pPr>
              <a:defRPr/>
            </a:lvl1pPr>
          </a:lstStyle>
          <a:p>
            <a:pPr>
              <a:defRPr/>
            </a:pPr>
            <a:fld id="{CF4A4121-ACEE-48EA-9622-AF37FA6FD6B4}" type="slidenum">
              <a:rPr lang="fr-FR" altLang="fr-FR"/>
              <a:pPr>
                <a:defRPr/>
              </a:pPr>
              <a:t>‹N°›</a:t>
            </a:fld>
            <a:endParaRPr lang="fr-FR" altLang="fr-FR"/>
          </a:p>
        </p:txBody>
      </p:sp>
    </p:spTree>
    <p:extLst>
      <p:ext uri="{BB962C8B-B14F-4D97-AF65-F5344CB8AC3E}">
        <p14:creationId xmlns:p14="http://schemas.microsoft.com/office/powerpoint/2010/main" val="241375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A44A94D6-FDF1-C27F-1955-ADBDB9D94B07}"/>
              </a:ext>
            </a:extLst>
          </p:cNvPr>
          <p:cNvSpPr>
            <a:spLocks noGrp="1"/>
          </p:cNvSpPr>
          <p:nvPr>
            <p:ph type="dt" sz="half" idx="10"/>
          </p:nvPr>
        </p:nvSpPr>
        <p:spPr/>
        <p:txBody>
          <a:bodyPr/>
          <a:lstStyle>
            <a:lvl1pPr>
              <a:defRPr/>
            </a:lvl1pPr>
          </a:lstStyle>
          <a:p>
            <a:pPr>
              <a:defRPr/>
            </a:pPr>
            <a:fld id="{1F9214C7-93E3-4572-8FF6-DBCF46DF4AF3}"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B8AFAA3F-1894-96E1-C231-F4F60A7CCDD7}"/>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C95F75F-48DA-8943-E2BC-D7668F153634}"/>
              </a:ext>
            </a:extLst>
          </p:cNvPr>
          <p:cNvSpPr>
            <a:spLocks noGrp="1"/>
          </p:cNvSpPr>
          <p:nvPr>
            <p:ph type="sldNum" sz="quarter" idx="12"/>
          </p:nvPr>
        </p:nvSpPr>
        <p:spPr/>
        <p:txBody>
          <a:bodyPr/>
          <a:lstStyle>
            <a:lvl1pPr>
              <a:defRPr/>
            </a:lvl1pPr>
          </a:lstStyle>
          <a:p>
            <a:pPr>
              <a:defRPr/>
            </a:pPr>
            <a:fld id="{777E1AA5-9764-41A1-8A2C-381635F23180}" type="slidenum">
              <a:rPr lang="fr-FR" altLang="fr-FR"/>
              <a:pPr>
                <a:defRPr/>
              </a:pPr>
              <a:t>‹N°›</a:t>
            </a:fld>
            <a:endParaRPr lang="fr-FR" altLang="fr-FR"/>
          </a:p>
        </p:txBody>
      </p:sp>
    </p:spTree>
    <p:extLst>
      <p:ext uri="{BB962C8B-B14F-4D97-AF65-F5344CB8AC3E}">
        <p14:creationId xmlns:p14="http://schemas.microsoft.com/office/powerpoint/2010/main" val="180231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E7E9CB5-A639-A169-D6AA-3D8DE569D121}"/>
              </a:ext>
            </a:extLst>
          </p:cNvPr>
          <p:cNvSpPr>
            <a:spLocks noGrp="1"/>
          </p:cNvSpPr>
          <p:nvPr>
            <p:ph type="dt" sz="half" idx="10"/>
          </p:nvPr>
        </p:nvSpPr>
        <p:spPr/>
        <p:txBody>
          <a:bodyPr/>
          <a:lstStyle>
            <a:lvl1pPr>
              <a:defRPr/>
            </a:lvl1pPr>
          </a:lstStyle>
          <a:p>
            <a:pPr>
              <a:defRPr/>
            </a:pPr>
            <a:fld id="{AA5BFBD7-B79D-4A41-BFA3-A8E2F72340B4}"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E3EF9A03-BD94-874B-AFBE-82A39DF13646}"/>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B261188C-E7FF-BEDE-1AD7-38C8B8CAF76A}"/>
              </a:ext>
            </a:extLst>
          </p:cNvPr>
          <p:cNvSpPr>
            <a:spLocks noGrp="1"/>
          </p:cNvSpPr>
          <p:nvPr>
            <p:ph type="sldNum" sz="quarter" idx="12"/>
          </p:nvPr>
        </p:nvSpPr>
        <p:spPr/>
        <p:txBody>
          <a:bodyPr/>
          <a:lstStyle>
            <a:lvl1pPr>
              <a:defRPr/>
            </a:lvl1pPr>
          </a:lstStyle>
          <a:p>
            <a:pPr>
              <a:defRPr/>
            </a:pPr>
            <a:fld id="{BB59FC5D-5086-4B36-A529-D14916845CEE}" type="slidenum">
              <a:rPr lang="fr-FR" altLang="fr-FR"/>
              <a:pPr>
                <a:defRPr/>
              </a:pPr>
              <a:t>‹N°›</a:t>
            </a:fld>
            <a:endParaRPr lang="fr-FR" altLang="fr-FR"/>
          </a:p>
        </p:txBody>
      </p:sp>
    </p:spTree>
    <p:extLst>
      <p:ext uri="{BB962C8B-B14F-4D97-AF65-F5344CB8AC3E}">
        <p14:creationId xmlns:p14="http://schemas.microsoft.com/office/powerpoint/2010/main" val="243740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A782B8EE-ED9A-1397-461D-8FB521B7159E}"/>
              </a:ext>
            </a:extLst>
          </p:cNvPr>
          <p:cNvSpPr>
            <a:spLocks noGrp="1"/>
          </p:cNvSpPr>
          <p:nvPr>
            <p:ph type="dt" sz="half" idx="10"/>
          </p:nvPr>
        </p:nvSpPr>
        <p:spPr/>
        <p:txBody>
          <a:bodyPr/>
          <a:lstStyle>
            <a:lvl1pPr>
              <a:defRPr/>
            </a:lvl1pPr>
          </a:lstStyle>
          <a:p>
            <a:pPr>
              <a:defRPr/>
            </a:pPr>
            <a:fld id="{5BF4EABD-B185-46E3-971B-2C118A1A25C0}"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ACC4CCDE-EA4C-B54E-249C-49848F2040B0}"/>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BF88DD41-1DB4-AC0D-6E5F-DC2216BB7134}"/>
              </a:ext>
            </a:extLst>
          </p:cNvPr>
          <p:cNvSpPr>
            <a:spLocks noGrp="1"/>
          </p:cNvSpPr>
          <p:nvPr>
            <p:ph type="sldNum" sz="quarter" idx="12"/>
          </p:nvPr>
        </p:nvSpPr>
        <p:spPr/>
        <p:txBody>
          <a:bodyPr/>
          <a:lstStyle>
            <a:lvl1pPr>
              <a:defRPr/>
            </a:lvl1pPr>
          </a:lstStyle>
          <a:p>
            <a:pPr>
              <a:defRPr/>
            </a:pPr>
            <a:fld id="{496E23F5-BF40-44BF-A540-DCC9FB2709D8}" type="slidenum">
              <a:rPr lang="fr-FR" altLang="fr-FR"/>
              <a:pPr>
                <a:defRPr/>
              </a:pPr>
              <a:t>‹N°›</a:t>
            </a:fld>
            <a:endParaRPr lang="fr-FR" altLang="fr-FR"/>
          </a:p>
        </p:txBody>
      </p:sp>
    </p:spTree>
    <p:extLst>
      <p:ext uri="{BB962C8B-B14F-4D97-AF65-F5344CB8AC3E}">
        <p14:creationId xmlns:p14="http://schemas.microsoft.com/office/powerpoint/2010/main" val="256904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1B366EC8-5B86-723E-1861-EA478E656CED}"/>
              </a:ext>
            </a:extLst>
          </p:cNvPr>
          <p:cNvSpPr>
            <a:spLocks noGrp="1"/>
          </p:cNvSpPr>
          <p:nvPr>
            <p:ph type="dt" sz="half" idx="10"/>
          </p:nvPr>
        </p:nvSpPr>
        <p:spPr/>
        <p:txBody>
          <a:bodyPr/>
          <a:lstStyle>
            <a:lvl1pPr>
              <a:defRPr/>
            </a:lvl1pPr>
          </a:lstStyle>
          <a:p>
            <a:pPr>
              <a:defRPr/>
            </a:pPr>
            <a:fld id="{F5CA90CF-7512-40D5-B459-A6E0A364D2DD}"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2F98FD14-9BAA-3ADC-C96B-0918BD74FAD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2016461-6BFB-7747-DE6C-CCD0AC39D93B}"/>
              </a:ext>
            </a:extLst>
          </p:cNvPr>
          <p:cNvSpPr>
            <a:spLocks noGrp="1"/>
          </p:cNvSpPr>
          <p:nvPr>
            <p:ph type="sldNum" sz="quarter" idx="12"/>
          </p:nvPr>
        </p:nvSpPr>
        <p:spPr/>
        <p:txBody>
          <a:bodyPr/>
          <a:lstStyle>
            <a:lvl1pPr>
              <a:defRPr/>
            </a:lvl1pPr>
          </a:lstStyle>
          <a:p>
            <a:pPr>
              <a:defRPr/>
            </a:pPr>
            <a:fld id="{A345E05F-3F08-4075-A5CB-CA0B26900336}" type="slidenum">
              <a:rPr lang="fr-FR" altLang="fr-FR"/>
              <a:pPr>
                <a:defRPr/>
              </a:pPr>
              <a:t>‹N°›</a:t>
            </a:fld>
            <a:endParaRPr lang="fr-FR" altLang="fr-FR"/>
          </a:p>
        </p:txBody>
      </p:sp>
    </p:spTree>
    <p:extLst>
      <p:ext uri="{BB962C8B-B14F-4D97-AF65-F5344CB8AC3E}">
        <p14:creationId xmlns:p14="http://schemas.microsoft.com/office/powerpoint/2010/main" val="371639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A34A98B7-FA0B-D423-FCC0-A5C69F489B77}"/>
              </a:ext>
            </a:extLst>
          </p:cNvPr>
          <p:cNvSpPr>
            <a:spLocks noGrp="1"/>
          </p:cNvSpPr>
          <p:nvPr>
            <p:ph type="dt" sz="half" idx="10"/>
          </p:nvPr>
        </p:nvSpPr>
        <p:spPr/>
        <p:txBody>
          <a:bodyPr/>
          <a:lstStyle>
            <a:lvl1pPr>
              <a:defRPr/>
            </a:lvl1pPr>
          </a:lstStyle>
          <a:p>
            <a:pPr>
              <a:defRPr/>
            </a:pPr>
            <a:fld id="{FFD4B09D-1095-4F9A-9B7E-B8D368132D49}"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41642E75-F820-588C-3C3D-5893B3157B9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D0039EB-9465-822F-746B-4DE9E32BEDC2}"/>
              </a:ext>
            </a:extLst>
          </p:cNvPr>
          <p:cNvSpPr>
            <a:spLocks noGrp="1"/>
          </p:cNvSpPr>
          <p:nvPr>
            <p:ph type="sldNum" sz="quarter" idx="12"/>
          </p:nvPr>
        </p:nvSpPr>
        <p:spPr/>
        <p:txBody>
          <a:bodyPr/>
          <a:lstStyle>
            <a:lvl1pPr>
              <a:defRPr/>
            </a:lvl1pPr>
          </a:lstStyle>
          <a:p>
            <a:pPr>
              <a:defRPr/>
            </a:pPr>
            <a:fld id="{5B5AB526-3457-4EDC-8378-823D88117475}" type="slidenum">
              <a:rPr lang="fr-FR" altLang="fr-FR"/>
              <a:pPr>
                <a:defRPr/>
              </a:pPr>
              <a:t>‹N°›</a:t>
            </a:fld>
            <a:endParaRPr lang="fr-FR" altLang="fr-FR"/>
          </a:p>
        </p:txBody>
      </p:sp>
    </p:spTree>
    <p:extLst>
      <p:ext uri="{BB962C8B-B14F-4D97-AF65-F5344CB8AC3E}">
        <p14:creationId xmlns:p14="http://schemas.microsoft.com/office/powerpoint/2010/main" val="204249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5600D8A8-79F6-5FE8-D2A6-6C5FE3A9F10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D68F8477-056E-AA78-964B-A0EBB6DDAE0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8F477614-825E-DC76-CDB6-E31ECDA09EF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E34CD3D-BB13-4A7A-8EA7-511589DF5045}"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2372C73C-C6AC-FF3D-D8C1-0F3CB93F42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9B5FCED7-52C1-B26A-5423-55BCD422929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pPr>
              <a:defRPr/>
            </a:pPr>
            <a:fld id="{DF833A90-3593-417B-B2AD-22403403981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8">
            <a:extLst>
              <a:ext uri="{FF2B5EF4-FFF2-40B4-BE49-F238E27FC236}">
                <a16:creationId xmlns:a16="http://schemas.microsoft.com/office/drawing/2014/main" id="{840285C5-F20A-A2A3-74DD-BFF7571AFD5B}"/>
              </a:ext>
            </a:extLst>
          </p:cNvPr>
          <p:cNvSpPr>
            <a:spLocks noGrp="1"/>
          </p:cNvSpPr>
          <p:nvPr>
            <p:ph type="title"/>
          </p:nvPr>
        </p:nvSpPr>
        <p:spPr>
          <a:xfrm>
            <a:off x="684213" y="188913"/>
            <a:ext cx="8459787" cy="1008062"/>
          </a:xfrm>
        </p:spPr>
        <p:txBody>
          <a:bodyPr/>
          <a:lstStyle/>
          <a:p>
            <a:pPr eaLnBrk="1" hangingPunct="1">
              <a:defRPr/>
            </a:pPr>
            <a:r>
              <a:rPr lang="fr-FR" altLang="fr-FR" sz="2400" b="1">
                <a:solidFill>
                  <a:schemeClr val="bg1"/>
                </a:solidFill>
                <a:effectLst>
                  <a:outerShdw blurRad="38100" dist="38100" dir="2700000" algn="tl">
                    <a:srgbClr val="C0C0C0"/>
                  </a:outerShdw>
                </a:effectLst>
              </a:rPr>
              <a:t>COMPORTEMENT ET REACTION AU FEU</a:t>
            </a:r>
          </a:p>
        </p:txBody>
      </p:sp>
      <p:sp>
        <p:nvSpPr>
          <p:cNvPr id="3075" name="ZoneTexte 5">
            <a:extLst>
              <a:ext uri="{FF2B5EF4-FFF2-40B4-BE49-F238E27FC236}">
                <a16:creationId xmlns:a16="http://schemas.microsoft.com/office/drawing/2014/main" id="{B3D9FB40-8DB7-2558-7BA1-643B465E0238}"/>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cs typeface="Times New Roman" panose="02020603050405020304" pitchFamily="18" charset="0"/>
              </a:rPr>
              <a:t>ADMJSP / </a:t>
            </a:r>
            <a:r>
              <a:rPr lang="fr-FR" altLang="fr-FR" sz="1200">
                <a:solidFill>
                  <a:srgbClr val="441202"/>
                </a:solidFill>
                <a:latin typeface="Times New Roman" panose="02020603050405020304" pitchFamily="18" charset="0"/>
                <a:cs typeface="Times New Roman" panose="02020603050405020304" pitchFamily="18" charset="0"/>
              </a:rPr>
              <a:t>Pôle pédagogie – 2024 -  Version 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a:extLst>
              <a:ext uri="{FF2B5EF4-FFF2-40B4-BE49-F238E27FC236}">
                <a16:creationId xmlns:a16="http://schemas.microsoft.com/office/drawing/2014/main" id="{66FC38E4-7B93-F63E-E806-18EA41AD34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1AF7A97-B1DB-4A11-835C-C3832C0AFBEA}" type="slidenum">
              <a:rPr lang="fr-FR" altLang="fr-FR" sz="1200" smtClean="0">
                <a:solidFill>
                  <a:srgbClr val="898989"/>
                </a:solidFill>
              </a:rPr>
              <a:pPr>
                <a:spcBef>
                  <a:spcPct val="0"/>
                </a:spcBef>
                <a:buFontTx/>
                <a:buNone/>
              </a:pPr>
              <a:t>10</a:t>
            </a:fld>
            <a:endParaRPr lang="fr-FR" altLang="fr-FR" sz="1200">
              <a:solidFill>
                <a:srgbClr val="898989"/>
              </a:solidFill>
            </a:endParaRPr>
          </a:p>
        </p:txBody>
      </p:sp>
      <p:sp>
        <p:nvSpPr>
          <p:cNvPr id="5" name="Titre 8">
            <a:extLst>
              <a:ext uri="{FF2B5EF4-FFF2-40B4-BE49-F238E27FC236}">
                <a16:creationId xmlns:a16="http://schemas.microsoft.com/office/drawing/2014/main" id="{579E68C1-201D-5748-1DAD-1FACF822DF22}"/>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12292" name="ZoneTexte 2">
            <a:extLst>
              <a:ext uri="{FF2B5EF4-FFF2-40B4-BE49-F238E27FC236}">
                <a16:creationId xmlns:a16="http://schemas.microsoft.com/office/drawing/2014/main" id="{E7902408-A316-96CA-F75A-26BDE98AB9A2}"/>
              </a:ext>
            </a:extLst>
          </p:cNvPr>
          <p:cNvSpPr txBox="1">
            <a:spLocks noChangeArrowheads="1"/>
          </p:cNvSpPr>
          <p:nvPr/>
        </p:nvSpPr>
        <p:spPr bwMode="auto">
          <a:xfrm>
            <a:off x="1331913" y="2205038"/>
            <a:ext cx="54006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800">
                <a:latin typeface="Times New Roman" panose="02020603050405020304" pitchFamily="18" charset="0"/>
                <a:cs typeface="Times New Roman" panose="02020603050405020304" pitchFamily="18" charset="0"/>
              </a:rPr>
              <a:t>3 catégories de performances :</a:t>
            </a:r>
          </a:p>
          <a:p>
            <a:pPr>
              <a:spcBef>
                <a:spcPct val="0"/>
              </a:spcBef>
              <a:buFontTx/>
              <a:buNone/>
            </a:pPr>
            <a:r>
              <a:rPr lang="fr-FR" altLang="fr-FR" sz="2800">
                <a:latin typeface="Times New Roman" panose="02020603050405020304" pitchFamily="18" charset="0"/>
                <a:cs typeface="Times New Roman" panose="02020603050405020304" pitchFamily="18" charset="0"/>
              </a:rPr>
              <a:t> </a:t>
            </a:r>
          </a:p>
          <a:p>
            <a:pPr>
              <a:spcBef>
                <a:spcPct val="0"/>
              </a:spcBef>
              <a:buFont typeface="Wingdings" panose="05000000000000000000" pitchFamily="2" charset="2"/>
              <a:buChar char="v"/>
            </a:pPr>
            <a:r>
              <a:rPr lang="fr-FR" altLang="fr-FR" sz="2800">
                <a:latin typeface="Times New Roman" panose="02020603050405020304" pitchFamily="18" charset="0"/>
                <a:cs typeface="Times New Roman" panose="02020603050405020304" pitchFamily="18" charset="0"/>
              </a:rPr>
              <a:t> Stabilité au feu,</a:t>
            </a:r>
          </a:p>
          <a:p>
            <a:pPr>
              <a:spcBef>
                <a:spcPct val="0"/>
              </a:spcBef>
              <a:buFont typeface="Wingdings" panose="05000000000000000000" pitchFamily="2" charset="2"/>
              <a:buChar char="v"/>
            </a:pPr>
            <a:r>
              <a:rPr lang="fr-FR" altLang="fr-FR" sz="2800">
                <a:latin typeface="Times New Roman" panose="02020603050405020304" pitchFamily="18" charset="0"/>
                <a:cs typeface="Times New Roman" panose="02020603050405020304" pitchFamily="18" charset="0"/>
              </a:rPr>
              <a:t> Pare flamme,</a:t>
            </a:r>
          </a:p>
          <a:p>
            <a:pPr>
              <a:spcBef>
                <a:spcPct val="0"/>
              </a:spcBef>
              <a:buFont typeface="Wingdings" panose="05000000000000000000" pitchFamily="2" charset="2"/>
              <a:buChar char="v"/>
            </a:pPr>
            <a:r>
              <a:rPr lang="fr-FR" altLang="fr-FR" sz="2800">
                <a:latin typeface="Times New Roman" panose="02020603050405020304" pitchFamily="18" charset="0"/>
                <a:cs typeface="Times New Roman" panose="02020603050405020304" pitchFamily="18" charset="0"/>
              </a:rPr>
              <a:t> Coupe-feu.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a:extLst>
              <a:ext uri="{FF2B5EF4-FFF2-40B4-BE49-F238E27FC236}">
                <a16:creationId xmlns:a16="http://schemas.microsoft.com/office/drawing/2014/main" id="{C19C20D4-CEE8-181B-26C7-5C7FC8DFED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D9BC59A-DC4B-4032-8FBB-9C2009EE31C1}" type="slidenum">
              <a:rPr lang="fr-FR" altLang="fr-FR" sz="1200" smtClean="0">
                <a:solidFill>
                  <a:srgbClr val="898989"/>
                </a:solidFill>
              </a:rPr>
              <a:pPr>
                <a:spcBef>
                  <a:spcPct val="0"/>
                </a:spcBef>
                <a:buFontTx/>
                <a:buNone/>
              </a:pPr>
              <a:t>11</a:t>
            </a:fld>
            <a:endParaRPr lang="fr-FR" altLang="fr-FR" sz="1200">
              <a:solidFill>
                <a:srgbClr val="898989"/>
              </a:solidFill>
            </a:endParaRPr>
          </a:p>
        </p:txBody>
      </p:sp>
      <p:sp>
        <p:nvSpPr>
          <p:cNvPr id="5" name="Titre 8">
            <a:extLst>
              <a:ext uri="{FF2B5EF4-FFF2-40B4-BE49-F238E27FC236}">
                <a16:creationId xmlns:a16="http://schemas.microsoft.com/office/drawing/2014/main" id="{2844E0A4-35DA-B8B5-9231-61E676296A06}"/>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15" name="Rectangle 14">
            <a:extLst>
              <a:ext uri="{FF2B5EF4-FFF2-40B4-BE49-F238E27FC236}">
                <a16:creationId xmlns:a16="http://schemas.microsoft.com/office/drawing/2014/main" id="{89954F7F-0CFE-0201-E1DA-6C47E7861557}"/>
              </a:ext>
            </a:extLst>
          </p:cNvPr>
          <p:cNvSpPr/>
          <p:nvPr/>
        </p:nvSpPr>
        <p:spPr>
          <a:xfrm>
            <a:off x="522288" y="1412875"/>
            <a:ext cx="8064500" cy="461963"/>
          </a:xfrm>
          <a:prstGeom prst="rect">
            <a:avLst/>
          </a:prstGeom>
        </p:spPr>
        <p:txBody>
          <a:bodyPr>
            <a:spAutoFit/>
          </a:bodyPr>
          <a:lstStyle/>
          <a:p>
            <a:pPr algn="just" defTabSz="957263" eaLnBrk="1" fontAlgn="auto" hangingPunct="1">
              <a:spcAft>
                <a:spcPts val="0"/>
              </a:spcAft>
              <a:buClr>
                <a:srgbClr val="FF6414"/>
              </a:buClr>
              <a:buSzPct val="75000"/>
              <a:buFont typeface="Wingdings 2" pitchFamily="18" charset="2"/>
              <a:buNone/>
              <a:defRPr/>
            </a:pPr>
            <a:r>
              <a:rPr lang="fr-FR" sz="2400" b="1" u="sng" dirty="0">
                <a:solidFill>
                  <a:srgbClr val="000000"/>
                </a:solidFill>
                <a:latin typeface="Times New Roman" panose="02020603050405020304" pitchFamily="18" charset="0"/>
                <a:cs typeface="Times New Roman" panose="02020603050405020304" pitchFamily="18" charset="0"/>
              </a:rPr>
              <a:t>Stabilité au feu (SF) : </a:t>
            </a:r>
            <a:endParaRPr lang="fr-FR" sz="2400" b="1"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3317" name="Rectangle 1">
            <a:extLst>
              <a:ext uri="{FF2B5EF4-FFF2-40B4-BE49-F238E27FC236}">
                <a16:creationId xmlns:a16="http://schemas.microsoft.com/office/drawing/2014/main" id="{02014B32-5D41-C921-05DF-98B7D8F259B2}"/>
              </a:ext>
            </a:extLst>
          </p:cNvPr>
          <p:cNvSpPr>
            <a:spLocks noChangeArrowheads="1"/>
          </p:cNvSpPr>
          <p:nvPr/>
        </p:nvSpPr>
        <p:spPr bwMode="auto">
          <a:xfrm>
            <a:off x="522288" y="2025650"/>
            <a:ext cx="8164512"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a:latin typeface="Times New Roman" panose="02020603050405020304" pitchFamily="18" charset="0"/>
                <a:cs typeface="Times New Roman" panose="02020603050405020304" pitchFamily="18" charset="0"/>
              </a:rPr>
              <a:t>Conserve, durant le temps indiqué, ses capacités de portance et d'auto-portance.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Exemple : un poteau</a:t>
            </a:r>
          </a:p>
        </p:txBody>
      </p:sp>
      <p:pic>
        <p:nvPicPr>
          <p:cNvPr id="13318" name="Picture 14" descr="imagesCAY3GH6O">
            <a:extLst>
              <a:ext uri="{FF2B5EF4-FFF2-40B4-BE49-F238E27FC236}">
                <a16:creationId xmlns:a16="http://schemas.microsoft.com/office/drawing/2014/main" id="{76DC366D-4A1C-E1ED-2060-1307225D4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636838"/>
            <a:ext cx="4116387"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a:extLst>
              <a:ext uri="{FF2B5EF4-FFF2-40B4-BE49-F238E27FC236}">
                <a16:creationId xmlns:a16="http://schemas.microsoft.com/office/drawing/2014/main" id="{4A44329D-4BDB-230F-B24E-0A40A37267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6D9FE1E-42CD-49BF-8F7B-503D4D136BA6}" type="slidenum">
              <a:rPr lang="fr-FR" altLang="fr-FR" sz="1200" smtClean="0">
                <a:solidFill>
                  <a:srgbClr val="898989"/>
                </a:solidFill>
              </a:rPr>
              <a:pPr>
                <a:spcBef>
                  <a:spcPct val="0"/>
                </a:spcBef>
                <a:buFontTx/>
                <a:buNone/>
              </a:pPr>
              <a:t>12</a:t>
            </a:fld>
            <a:endParaRPr lang="fr-FR" altLang="fr-FR" sz="1200">
              <a:solidFill>
                <a:srgbClr val="898989"/>
              </a:solidFill>
            </a:endParaRPr>
          </a:p>
        </p:txBody>
      </p:sp>
      <p:sp>
        <p:nvSpPr>
          <p:cNvPr id="5" name="Titre 8">
            <a:extLst>
              <a:ext uri="{FF2B5EF4-FFF2-40B4-BE49-F238E27FC236}">
                <a16:creationId xmlns:a16="http://schemas.microsoft.com/office/drawing/2014/main" id="{78DCE64E-DA46-0CD6-3014-5D3D4C784B68}"/>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17" name="Rectangle 16">
            <a:extLst>
              <a:ext uri="{FF2B5EF4-FFF2-40B4-BE49-F238E27FC236}">
                <a16:creationId xmlns:a16="http://schemas.microsoft.com/office/drawing/2014/main" id="{A8B8959B-35CF-1D4C-BD29-3347DEC46255}"/>
              </a:ext>
            </a:extLst>
          </p:cNvPr>
          <p:cNvSpPr/>
          <p:nvPr/>
        </p:nvSpPr>
        <p:spPr>
          <a:xfrm>
            <a:off x="395288" y="1355725"/>
            <a:ext cx="8064500" cy="461963"/>
          </a:xfrm>
          <a:prstGeom prst="rect">
            <a:avLst/>
          </a:prstGeom>
        </p:spPr>
        <p:txBody>
          <a:bodyPr>
            <a:spAutoFit/>
          </a:bodyPr>
          <a:lstStyle/>
          <a:p>
            <a:pPr algn="just" defTabSz="957263" eaLnBrk="1" fontAlgn="auto" hangingPunct="1">
              <a:spcAft>
                <a:spcPts val="0"/>
              </a:spcAft>
              <a:buClr>
                <a:srgbClr val="FF6414"/>
              </a:buClr>
              <a:buSzPct val="75000"/>
              <a:buFont typeface="Wingdings 2" pitchFamily="18" charset="2"/>
              <a:buNone/>
              <a:defRPr/>
            </a:pPr>
            <a:r>
              <a:rPr lang="fr-FR" sz="2400" b="1" u="sng" dirty="0">
                <a:solidFill>
                  <a:srgbClr val="000000"/>
                </a:solidFill>
                <a:latin typeface="Times New Roman" panose="02020603050405020304" pitchFamily="18" charset="0"/>
                <a:cs typeface="Times New Roman" panose="02020603050405020304" pitchFamily="18" charset="0"/>
              </a:rPr>
              <a:t>Pare-flammes (PF) : </a:t>
            </a:r>
            <a:endParaRPr lang="fr-FR" sz="2400" b="1"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341" name="Rectangle 2">
            <a:extLst>
              <a:ext uri="{FF2B5EF4-FFF2-40B4-BE49-F238E27FC236}">
                <a16:creationId xmlns:a16="http://schemas.microsoft.com/office/drawing/2014/main" id="{8A027B66-A511-B147-9B99-BD49B785B52E}"/>
              </a:ext>
            </a:extLst>
          </p:cNvPr>
          <p:cNvSpPr>
            <a:spLocks noChangeArrowheads="1"/>
          </p:cNvSpPr>
          <p:nvPr/>
        </p:nvSpPr>
        <p:spPr bwMode="auto">
          <a:xfrm>
            <a:off x="420688" y="1955800"/>
            <a:ext cx="8266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rPr>
              <a:t>SF + évite, durant le temps indiqué, l'avancée des flammes et  aux gaz chauds</a:t>
            </a:r>
            <a:endParaRPr lang="fr-FR" altLang="fr-FR" sz="2400">
              <a:latin typeface="Arial" panose="020B0604020202020204" pitchFamily="34" charset="0"/>
            </a:endParaRPr>
          </a:p>
        </p:txBody>
      </p:sp>
      <p:pic>
        <p:nvPicPr>
          <p:cNvPr id="14342" name="Picture 17" descr="imagesCAX96J88">
            <a:extLst>
              <a:ext uri="{FF2B5EF4-FFF2-40B4-BE49-F238E27FC236}">
                <a16:creationId xmlns:a16="http://schemas.microsoft.com/office/drawing/2014/main" id="{8CE8B7AF-3DEF-3FEF-027F-8D66492CA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925763"/>
            <a:ext cx="410527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3">
            <a:extLst>
              <a:ext uri="{FF2B5EF4-FFF2-40B4-BE49-F238E27FC236}">
                <a16:creationId xmlns:a16="http://schemas.microsoft.com/office/drawing/2014/main" id="{EAD343A5-6CE8-BA1F-06EE-56B8D522917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193196B-0EE1-472F-B57D-E2E1B45F0556}" type="slidenum">
              <a:rPr lang="fr-FR" altLang="fr-FR" sz="1200" smtClean="0">
                <a:solidFill>
                  <a:srgbClr val="898989"/>
                </a:solidFill>
              </a:rPr>
              <a:pPr>
                <a:spcBef>
                  <a:spcPct val="0"/>
                </a:spcBef>
                <a:buFontTx/>
                <a:buNone/>
              </a:pPr>
              <a:t>13</a:t>
            </a:fld>
            <a:endParaRPr lang="fr-FR" altLang="fr-FR" sz="1200">
              <a:solidFill>
                <a:srgbClr val="898989"/>
              </a:solidFill>
            </a:endParaRPr>
          </a:p>
        </p:txBody>
      </p:sp>
      <p:sp>
        <p:nvSpPr>
          <p:cNvPr id="5" name="Titre 8">
            <a:extLst>
              <a:ext uri="{FF2B5EF4-FFF2-40B4-BE49-F238E27FC236}">
                <a16:creationId xmlns:a16="http://schemas.microsoft.com/office/drawing/2014/main" id="{BFA62B2D-7377-65E6-7238-09C71543E2FE}"/>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17" name="Rectangle 16">
            <a:extLst>
              <a:ext uri="{FF2B5EF4-FFF2-40B4-BE49-F238E27FC236}">
                <a16:creationId xmlns:a16="http://schemas.microsoft.com/office/drawing/2014/main" id="{4DB4D3A0-0433-0DB5-C11F-EB7CE4D52306}"/>
              </a:ext>
            </a:extLst>
          </p:cNvPr>
          <p:cNvSpPr/>
          <p:nvPr/>
        </p:nvSpPr>
        <p:spPr>
          <a:xfrm>
            <a:off x="428625" y="1304925"/>
            <a:ext cx="8064500" cy="461963"/>
          </a:xfrm>
          <a:prstGeom prst="rect">
            <a:avLst/>
          </a:prstGeom>
        </p:spPr>
        <p:txBody>
          <a:bodyPr>
            <a:spAutoFit/>
          </a:bodyPr>
          <a:lstStyle/>
          <a:p>
            <a:pPr algn="just" defTabSz="957263" eaLnBrk="1" fontAlgn="auto" hangingPunct="1">
              <a:spcAft>
                <a:spcPts val="0"/>
              </a:spcAft>
              <a:buClr>
                <a:srgbClr val="FF6414"/>
              </a:buClr>
              <a:buSzPct val="75000"/>
              <a:buFont typeface="Wingdings 2" pitchFamily="18" charset="2"/>
              <a:buNone/>
              <a:defRPr/>
            </a:pPr>
            <a:r>
              <a:rPr lang="fr-FR" sz="2400" b="1" u="sng" dirty="0">
                <a:solidFill>
                  <a:srgbClr val="000000"/>
                </a:solidFill>
                <a:latin typeface="Times New Roman" panose="02020603050405020304" pitchFamily="18" charset="0"/>
                <a:cs typeface="Times New Roman" panose="02020603050405020304" pitchFamily="18" charset="0"/>
              </a:rPr>
              <a:t>Coupe-feu (CF) : </a:t>
            </a:r>
            <a:endParaRPr lang="fr-FR" sz="2400" b="1" u="sng"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5365" name="Picture 17" descr="imagesCAMLRE7W">
            <a:extLst>
              <a:ext uri="{FF2B5EF4-FFF2-40B4-BE49-F238E27FC236}">
                <a16:creationId xmlns:a16="http://schemas.microsoft.com/office/drawing/2014/main" id="{8E872EC4-DB9F-7E33-7C0D-C1D775A8F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8" y="2879725"/>
            <a:ext cx="415766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a:extLst>
              <a:ext uri="{FF2B5EF4-FFF2-40B4-BE49-F238E27FC236}">
                <a16:creationId xmlns:a16="http://schemas.microsoft.com/office/drawing/2014/main" id="{483B17B9-4627-0DBA-2F73-6B9208551A0D}"/>
              </a:ext>
            </a:extLst>
          </p:cNvPr>
          <p:cNvSpPr>
            <a:spLocks noChangeArrowheads="1"/>
          </p:cNvSpPr>
          <p:nvPr/>
        </p:nvSpPr>
        <p:spPr bwMode="auto">
          <a:xfrm>
            <a:off x="344488" y="1989138"/>
            <a:ext cx="823277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rPr>
              <a:t>PF + évite, durant le temps indiqué, du côté non sinistré, la propagation des gaz de combustion et des fumées ainsi que de la chaleur.</a:t>
            </a:r>
            <a:endParaRPr lang="fr-FR" altLang="fr-FR" sz="2400">
              <a:latin typeface="Times New Roman" panose="02020603050405020304" pitchFamily="18" charset="0"/>
              <a:cs typeface="Calibri" panose="020F0502020204030204" pitchFamily="34" charset="0"/>
            </a:endParaRPr>
          </a:p>
          <a:p>
            <a:pPr>
              <a:spcBef>
                <a:spcPct val="0"/>
              </a:spcBef>
              <a:buFontTx/>
              <a:buNone/>
            </a:pPr>
            <a:r>
              <a:rPr lang="fr-FR" altLang="fr-FR" sz="2400">
                <a:latin typeface="Times New Roman" panose="02020603050405020304" pitchFamily="18" charset="0"/>
                <a:cs typeface="Times New Roman" panose="02020603050405020304" pitchFamily="18" charset="0"/>
              </a:rPr>
              <a:t> </a:t>
            </a:r>
          </a:p>
          <a:p>
            <a:pPr>
              <a:spcBef>
                <a:spcPct val="0"/>
              </a:spcBef>
              <a:buFontTx/>
              <a:buNone/>
            </a:pPr>
            <a:endParaRPr lang="fr-FR" altLang="fr-FR" sz="2400">
              <a:latin typeface="Times New Roman" panose="02020603050405020304" pitchFamily="18" charset="0"/>
              <a:cs typeface="Calibri" panose="020F0502020204030204" pitchFamily="34" charset="0"/>
            </a:endParaRPr>
          </a:p>
          <a:p>
            <a:pPr>
              <a:lnSpc>
                <a:spcPct val="107000"/>
              </a:lnSpc>
              <a:spcBef>
                <a:spcPct val="0"/>
              </a:spcBef>
              <a:buFontTx/>
              <a:buNone/>
            </a:pPr>
            <a:r>
              <a:rPr lang="fr-FR" altLang="fr-FR" sz="2400">
                <a:latin typeface="Times New Roman" panose="02020603050405020304" pitchFamily="18" charset="0"/>
                <a:cs typeface="Times New Roman" panose="02020603050405020304" pitchFamily="18" charset="0"/>
              </a:rPr>
              <a:t>Isolation thermique correspond à </a:t>
            </a:r>
          </a:p>
          <a:p>
            <a:pPr>
              <a:lnSpc>
                <a:spcPct val="107000"/>
              </a:lnSpc>
              <a:spcBef>
                <a:spcPct val="0"/>
              </a:spcBef>
              <a:buFontTx/>
              <a:buNone/>
            </a:pPr>
            <a:r>
              <a:rPr lang="fr-FR" altLang="fr-FR" sz="2400">
                <a:latin typeface="Times New Roman" panose="02020603050405020304" pitchFamily="18" charset="0"/>
                <a:cs typeface="Times New Roman" panose="02020603050405020304" pitchFamily="18" charset="0"/>
              </a:rPr>
              <a:t>1 maximum de 180 °C en 1 point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a:extLst>
              <a:ext uri="{FF2B5EF4-FFF2-40B4-BE49-F238E27FC236}">
                <a16:creationId xmlns:a16="http://schemas.microsoft.com/office/drawing/2014/main" id="{98864EFF-2D53-6B5D-94D7-3330B11D8F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C4B17D6-E057-4C99-9C25-9974B883D466}" type="slidenum">
              <a:rPr lang="fr-FR" altLang="fr-FR" sz="1200" smtClean="0">
                <a:solidFill>
                  <a:srgbClr val="898989"/>
                </a:solidFill>
              </a:rPr>
              <a:pPr>
                <a:spcBef>
                  <a:spcPct val="0"/>
                </a:spcBef>
                <a:buFontTx/>
                <a:buNone/>
              </a:pPr>
              <a:t>14</a:t>
            </a:fld>
            <a:endParaRPr lang="fr-FR" altLang="fr-FR" sz="1200">
              <a:solidFill>
                <a:srgbClr val="898989"/>
              </a:solidFill>
            </a:endParaRPr>
          </a:p>
        </p:txBody>
      </p:sp>
      <p:sp>
        <p:nvSpPr>
          <p:cNvPr id="5" name="Titre 8">
            <a:extLst>
              <a:ext uri="{FF2B5EF4-FFF2-40B4-BE49-F238E27FC236}">
                <a16:creationId xmlns:a16="http://schemas.microsoft.com/office/drawing/2014/main" id="{46EE1D6D-BD56-7AB1-99C5-B0348A5875D3}"/>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16388" name="ZoneTexte 5">
            <a:extLst>
              <a:ext uri="{FF2B5EF4-FFF2-40B4-BE49-F238E27FC236}">
                <a16:creationId xmlns:a16="http://schemas.microsoft.com/office/drawing/2014/main" id="{22DD4763-0D22-12C4-D8A0-26DD051F5EAB}"/>
              </a:ext>
            </a:extLst>
          </p:cNvPr>
          <p:cNvSpPr txBox="1">
            <a:spLocks noChangeArrowheads="1"/>
          </p:cNvSpPr>
          <p:nvPr/>
        </p:nvSpPr>
        <p:spPr bwMode="auto">
          <a:xfrm>
            <a:off x="539750" y="1484313"/>
            <a:ext cx="381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Tableau récapitulatif:</a:t>
            </a:r>
          </a:p>
        </p:txBody>
      </p:sp>
      <p:pic>
        <p:nvPicPr>
          <p:cNvPr id="16389" name="Picture 3">
            <a:extLst>
              <a:ext uri="{FF2B5EF4-FFF2-40B4-BE49-F238E27FC236}">
                <a16:creationId xmlns:a16="http://schemas.microsoft.com/office/drawing/2014/main" id="{5AC18070-760A-5428-0114-233B6A53E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76475"/>
            <a:ext cx="8085138"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a:extLst>
              <a:ext uri="{FF2B5EF4-FFF2-40B4-BE49-F238E27FC236}">
                <a16:creationId xmlns:a16="http://schemas.microsoft.com/office/drawing/2014/main" id="{8E424EA3-2703-8C21-2FAC-C789A5D4A9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D46BE34-7B03-4088-88C3-EA0F56BB5869}" type="slidenum">
              <a:rPr lang="fr-FR" altLang="fr-FR" sz="1200" smtClean="0">
                <a:solidFill>
                  <a:srgbClr val="898989"/>
                </a:solidFill>
              </a:rPr>
              <a:pPr>
                <a:spcBef>
                  <a:spcPct val="0"/>
                </a:spcBef>
                <a:buFontTx/>
                <a:buNone/>
              </a:pPr>
              <a:t>15</a:t>
            </a:fld>
            <a:endParaRPr lang="fr-FR" altLang="fr-FR" sz="1200">
              <a:solidFill>
                <a:srgbClr val="898989"/>
              </a:solidFill>
            </a:endParaRPr>
          </a:p>
        </p:txBody>
      </p:sp>
      <p:sp>
        <p:nvSpPr>
          <p:cNvPr id="5" name="Titre 8">
            <a:extLst>
              <a:ext uri="{FF2B5EF4-FFF2-40B4-BE49-F238E27FC236}">
                <a16:creationId xmlns:a16="http://schemas.microsoft.com/office/drawing/2014/main" id="{5773E07B-5D08-5D5D-1FE0-2CC81EF39985}"/>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17412" name="Rectangle 1">
            <a:extLst>
              <a:ext uri="{FF2B5EF4-FFF2-40B4-BE49-F238E27FC236}">
                <a16:creationId xmlns:a16="http://schemas.microsoft.com/office/drawing/2014/main" id="{B7A9E8D1-BB1C-8B82-8E7A-98EEC4FA8E99}"/>
              </a:ext>
            </a:extLst>
          </p:cNvPr>
          <p:cNvSpPr>
            <a:spLocks noChangeArrowheads="1"/>
          </p:cNvSpPr>
          <p:nvPr/>
        </p:nvSpPr>
        <p:spPr bwMode="auto">
          <a:xfrm>
            <a:off x="395288" y="1720850"/>
            <a:ext cx="81470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Clr>
                <a:srgbClr val="FF6414"/>
              </a:buClr>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Il est également attribué un degré de classement, selon la durée minimale de résistance au feu. </a:t>
            </a:r>
          </a:p>
          <a:p>
            <a:pPr algn="just" eaLnBrk="1" hangingPunct="1">
              <a:spcBef>
                <a:spcPct val="0"/>
              </a:spcBef>
              <a:buClr>
                <a:srgbClr val="FF6414"/>
              </a:buClr>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Clr>
                <a:srgbClr val="FF6414"/>
              </a:buClr>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En fonction des familles de bâtiments, les exigences de stabilité au feu sont </a:t>
            </a:r>
            <a:r>
              <a:rPr lang="fr-FR" altLang="fr-FR" sz="24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p>
          <a:p>
            <a:pPr algn="just" eaLnBrk="1" hangingPunct="1">
              <a:spcBef>
                <a:spcPct val="0"/>
              </a:spcBef>
              <a:buClr>
                <a:srgbClr val="FF6414"/>
              </a:buClr>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Clr>
                <a:srgbClr val="FF6414"/>
              </a:buClr>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S’exprime au moyen de 9 degrés d’un ¼ d’heure à 6 heures : </a:t>
            </a:r>
          </a:p>
          <a:p>
            <a:pPr algn="just" eaLnBrk="1" hangingPunct="1">
              <a:spcBef>
                <a:spcPct val="0"/>
              </a:spcBef>
              <a:buClr>
                <a:srgbClr val="FF6414"/>
              </a:buClr>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ctr" eaLnBrk="1" hangingPunct="1">
              <a:spcBef>
                <a:spcPct val="0"/>
              </a:spcBef>
              <a:buClr>
                <a:srgbClr val="FF6414"/>
              </a:buClr>
              <a:buSzPct val="75000"/>
              <a:buFont typeface="Wingdings 2" panose="05020102010507070707" pitchFamily="18" charset="2"/>
              <a:buNone/>
            </a:pPr>
            <a:r>
              <a:rPr lang="fr-FR" altLang="fr-FR" sz="2400" b="1">
                <a:solidFill>
                  <a:srgbClr val="0070C0"/>
                </a:solidFill>
                <a:latin typeface="Times New Roman" panose="02020603050405020304" pitchFamily="18" charset="0"/>
                <a:cs typeface="Times New Roman" panose="02020603050405020304" pitchFamily="18" charset="0"/>
              </a:rPr>
              <a:t>¼ h ; ½ h ; ¾ h, 1 h; 1 h ½ ; 2 h ; 3 h ; 4 h ; 6 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a:extLst>
              <a:ext uri="{FF2B5EF4-FFF2-40B4-BE49-F238E27FC236}">
                <a16:creationId xmlns:a16="http://schemas.microsoft.com/office/drawing/2014/main" id="{BD10E3E5-DFC0-22C3-7C88-318547EE35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375D72C-F73F-4F0E-A4B5-7937E261DA40}" type="slidenum">
              <a:rPr lang="fr-FR" altLang="fr-FR" sz="1200" smtClean="0">
                <a:solidFill>
                  <a:srgbClr val="898989"/>
                </a:solidFill>
              </a:rPr>
              <a:pPr>
                <a:spcBef>
                  <a:spcPct val="0"/>
                </a:spcBef>
                <a:buFontTx/>
                <a:buNone/>
              </a:pPr>
              <a:t>16</a:t>
            </a:fld>
            <a:endParaRPr lang="fr-FR" altLang="fr-FR" sz="1200">
              <a:solidFill>
                <a:srgbClr val="898989"/>
              </a:solidFill>
            </a:endParaRPr>
          </a:p>
        </p:txBody>
      </p:sp>
      <p:sp>
        <p:nvSpPr>
          <p:cNvPr id="5" name="Titre 8">
            <a:extLst>
              <a:ext uri="{FF2B5EF4-FFF2-40B4-BE49-F238E27FC236}">
                <a16:creationId xmlns:a16="http://schemas.microsoft.com/office/drawing/2014/main" id="{55D1FD43-F1C9-244D-3F7A-344C76FB06D7}"/>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2" name="Rectangle 1">
            <a:extLst>
              <a:ext uri="{FF2B5EF4-FFF2-40B4-BE49-F238E27FC236}">
                <a16:creationId xmlns:a16="http://schemas.microsoft.com/office/drawing/2014/main" id="{E20F6111-D106-9B58-184C-1E96AA9550AA}"/>
              </a:ext>
            </a:extLst>
          </p:cNvPr>
          <p:cNvSpPr/>
          <p:nvPr/>
        </p:nvSpPr>
        <p:spPr>
          <a:xfrm>
            <a:off x="395288" y="1412875"/>
            <a:ext cx="8291512" cy="4154488"/>
          </a:xfrm>
          <a:prstGeom prst="rect">
            <a:avLst/>
          </a:prstGeom>
        </p:spPr>
        <p:txBody>
          <a:bodyPr>
            <a:spAutoFit/>
          </a:bodyPr>
          <a:lstStyle/>
          <a:p>
            <a:pPr algn="just" defTabSz="957263" eaLnBrk="1" fontAlgn="auto" hangingPunct="1">
              <a:spcAft>
                <a:spcPts val="0"/>
              </a:spcAft>
              <a:buSzPct val="75000"/>
              <a:buFont typeface="Wingdings 2" pitchFamily="18" charset="2"/>
              <a:buNone/>
              <a:defRPr/>
            </a:pPr>
            <a:r>
              <a:rPr lang="fr-FR" sz="2400" b="1" dirty="0">
                <a:solidFill>
                  <a:schemeClr val="accent6">
                    <a:lumMod val="50000"/>
                  </a:schemeClr>
                </a:solidFill>
                <a:latin typeface="Times New Roman" panose="02020603050405020304" pitchFamily="18" charset="0"/>
                <a:cs typeface="Times New Roman" panose="02020603050405020304" pitchFamily="18" charset="0"/>
              </a:rPr>
              <a:t>L’arrêté du 22 mars 2004  </a:t>
            </a:r>
            <a:r>
              <a:rPr lang="fr-FR" sz="2400" dirty="0">
                <a:solidFill>
                  <a:srgbClr val="000000"/>
                </a:solidFill>
                <a:latin typeface="Times New Roman" panose="02020603050405020304" pitchFamily="18" charset="0"/>
                <a:cs typeface="Times New Roman" panose="02020603050405020304" pitchFamily="18" charset="0"/>
              </a:rPr>
              <a:t>relatif à la résistance au feu des éléments de construction issu d’une directive européenne détaille les rôles dans une classification plus précise appelée aussi eurocodes.</a:t>
            </a:r>
          </a:p>
          <a:p>
            <a:pPr defTabSz="957263" eaLnBrk="1" fontAlgn="auto" hangingPunct="1">
              <a:spcAft>
                <a:spcPts val="0"/>
              </a:spcAft>
              <a:buClr>
                <a:srgbClr val="FF6414"/>
              </a:buClr>
              <a:buSzPct val="75000"/>
              <a:buFont typeface="Wingdings 2" pitchFamily="18" charset="2"/>
              <a:buNone/>
              <a:defRPr/>
            </a:pPr>
            <a:br>
              <a:rPr lang="fr-FR" sz="2400" dirty="0">
                <a:solidFill>
                  <a:srgbClr val="000000"/>
                </a:solidFill>
                <a:latin typeface="Times New Roman" panose="02020603050405020304" pitchFamily="18" charset="0"/>
                <a:cs typeface="Times New Roman" panose="02020603050405020304" pitchFamily="18" charset="0"/>
              </a:rPr>
            </a:b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R</a:t>
            </a:r>
            <a:r>
              <a:rPr lang="fr-FR" sz="2400" dirty="0">
                <a:solidFill>
                  <a:srgbClr val="000000"/>
                </a:solidFill>
                <a:latin typeface="Times New Roman" panose="02020603050405020304" pitchFamily="18" charset="0"/>
                <a:cs typeface="Times New Roman" panose="02020603050405020304" pitchFamily="18" charset="0"/>
              </a:rPr>
              <a:t> : capacité portante</a:t>
            </a:r>
          </a:p>
          <a:p>
            <a:pPr defTabSz="957263" eaLnBrk="1" fontAlgn="auto" hangingPunct="1">
              <a:spcAft>
                <a:spcPts val="0"/>
              </a:spcAft>
              <a:buClr>
                <a:srgbClr val="FF6414"/>
              </a:buClr>
              <a:buSzPct val="75000"/>
              <a:buFont typeface="Wingdings 2" pitchFamily="18" charset="2"/>
              <a:buNone/>
              <a:defRPr/>
            </a:pPr>
            <a:r>
              <a:rPr lang="fr-FR" sz="2400" b="1" dirty="0">
                <a:solidFill>
                  <a:srgbClr val="FF0000"/>
                </a:solidFill>
                <a:latin typeface="Times New Roman" panose="02020603050405020304" pitchFamily="18" charset="0"/>
                <a:cs typeface="Times New Roman" panose="02020603050405020304" pitchFamily="18" charset="0"/>
              </a:rPr>
              <a:t>	E</a:t>
            </a:r>
            <a:r>
              <a:rPr lang="fr-FR" sz="2400" dirty="0">
                <a:solidFill>
                  <a:srgbClr val="000000"/>
                </a:solidFill>
                <a:latin typeface="Times New Roman" panose="02020603050405020304" pitchFamily="18" charset="0"/>
                <a:cs typeface="Times New Roman" panose="02020603050405020304" pitchFamily="18" charset="0"/>
              </a:rPr>
              <a:t> : étanchéité au feu</a:t>
            </a:r>
          </a:p>
          <a:p>
            <a:pPr defTabSz="957263" eaLnBrk="1" fontAlgn="auto" hangingPunct="1">
              <a:spcAft>
                <a:spcPts val="0"/>
              </a:spcAft>
              <a:buClr>
                <a:srgbClr val="FF6414"/>
              </a:buClr>
              <a:buSzPct val="75000"/>
              <a:buFont typeface="Wingdings 2" pitchFamily="18" charset="2"/>
              <a:buNone/>
              <a:defRPr/>
            </a:pPr>
            <a:r>
              <a:rPr lang="fr-FR" sz="2400" b="1" dirty="0">
                <a:solidFill>
                  <a:srgbClr val="FF0000"/>
                </a:solidFill>
                <a:latin typeface="Times New Roman" panose="02020603050405020304" pitchFamily="18" charset="0"/>
                <a:cs typeface="Times New Roman" panose="02020603050405020304" pitchFamily="18" charset="0"/>
              </a:rPr>
              <a:t>	I</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isolation thermique</a:t>
            </a:r>
          </a:p>
          <a:p>
            <a:pPr defTabSz="957263" eaLnBrk="1" fontAlgn="auto" hangingPunct="1">
              <a:spcAft>
                <a:spcPts val="0"/>
              </a:spcAft>
              <a:buClr>
                <a:srgbClr val="FF6414"/>
              </a:buClr>
              <a:buSzPct val="75000"/>
              <a:buFont typeface="Wingdings 2" pitchFamily="18" charset="2"/>
              <a:buNone/>
              <a:defRPr/>
            </a:pPr>
            <a:r>
              <a:rPr lang="fr-FR" sz="2400" b="1" dirty="0">
                <a:solidFill>
                  <a:srgbClr val="FF0000"/>
                </a:solidFill>
                <a:latin typeface="Times New Roman" panose="02020603050405020304" pitchFamily="18" charset="0"/>
                <a:cs typeface="Times New Roman" panose="02020603050405020304" pitchFamily="18" charset="0"/>
              </a:rPr>
              <a:t>	W</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rayonnement</a:t>
            </a:r>
          </a:p>
          <a:p>
            <a:pPr defTabSz="957263" eaLnBrk="1" fontAlgn="auto" hangingPunct="1">
              <a:spcAft>
                <a:spcPts val="0"/>
              </a:spcAft>
              <a:buClr>
                <a:srgbClr val="FF6414"/>
              </a:buClr>
              <a:buSzPct val="75000"/>
              <a:buFont typeface="Wingdings 2" pitchFamily="18" charset="2"/>
              <a:buNone/>
              <a:defRPr/>
            </a:pPr>
            <a:r>
              <a:rPr lang="fr-FR" sz="2400" b="1" dirty="0">
                <a:solidFill>
                  <a:srgbClr val="FF0000"/>
                </a:solidFill>
                <a:latin typeface="Times New Roman" panose="02020603050405020304" pitchFamily="18" charset="0"/>
                <a:cs typeface="Times New Roman" panose="02020603050405020304" pitchFamily="18" charset="0"/>
              </a:rPr>
              <a:t>	M</a:t>
            </a:r>
            <a:r>
              <a:rPr lang="fr-FR" sz="2400" dirty="0">
                <a:solidFill>
                  <a:srgbClr val="000000"/>
                </a:solidFill>
                <a:latin typeface="Times New Roman" panose="02020603050405020304" pitchFamily="18" charset="0"/>
                <a:cs typeface="Times New Roman" panose="02020603050405020304" pitchFamily="18" charset="0"/>
              </a:rPr>
              <a:t> : action mécanique</a:t>
            </a:r>
          </a:p>
          <a:p>
            <a:pPr defTabSz="957263" eaLnBrk="1" fontAlgn="auto" hangingPunct="1">
              <a:spcAft>
                <a:spcPts val="0"/>
              </a:spcAft>
              <a:buClr>
                <a:srgbClr val="FF6414"/>
              </a:buClr>
              <a:buSzPct val="75000"/>
              <a:buFont typeface="Wingdings 2" pitchFamily="18" charset="2"/>
              <a:buNone/>
              <a:defRPr/>
            </a:pPr>
            <a:r>
              <a:rPr lang="fr-FR" sz="2400" b="1" dirty="0">
                <a:solidFill>
                  <a:srgbClr val="FF0000"/>
                </a:solidFill>
                <a:latin typeface="Times New Roman" panose="02020603050405020304" pitchFamily="18" charset="0"/>
                <a:cs typeface="Times New Roman" panose="02020603050405020304" pitchFamily="18" charset="0"/>
              </a:rPr>
              <a:t>	C</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fermeture automatique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a:extLst>
              <a:ext uri="{FF2B5EF4-FFF2-40B4-BE49-F238E27FC236}">
                <a16:creationId xmlns:a16="http://schemas.microsoft.com/office/drawing/2014/main" id="{913DC265-D172-2F82-9606-D6B59410FA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CF76A41-EDC3-4BAC-93ED-2E85BA8290CB}" type="slidenum">
              <a:rPr lang="fr-FR" altLang="fr-FR" sz="1200" smtClean="0">
                <a:solidFill>
                  <a:srgbClr val="898989"/>
                </a:solidFill>
              </a:rPr>
              <a:pPr>
                <a:spcBef>
                  <a:spcPct val="0"/>
                </a:spcBef>
                <a:buFontTx/>
                <a:buNone/>
              </a:pPr>
              <a:t>17</a:t>
            </a:fld>
            <a:endParaRPr lang="fr-FR" altLang="fr-FR" sz="1200">
              <a:solidFill>
                <a:srgbClr val="898989"/>
              </a:solidFill>
            </a:endParaRPr>
          </a:p>
        </p:txBody>
      </p:sp>
      <p:sp>
        <p:nvSpPr>
          <p:cNvPr id="5" name="Titre 8">
            <a:extLst>
              <a:ext uri="{FF2B5EF4-FFF2-40B4-BE49-F238E27FC236}">
                <a16:creationId xmlns:a16="http://schemas.microsoft.com/office/drawing/2014/main" id="{C1D607BF-E1BA-94AE-C326-98FDB770D6D9}"/>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19460" name="Rectangle 2">
            <a:extLst>
              <a:ext uri="{FF2B5EF4-FFF2-40B4-BE49-F238E27FC236}">
                <a16:creationId xmlns:a16="http://schemas.microsoft.com/office/drawing/2014/main" id="{3872AB43-715E-A8B9-C1AB-308AED89287D}"/>
              </a:ext>
            </a:extLst>
          </p:cNvPr>
          <p:cNvSpPr>
            <a:spLocks noChangeArrowheads="1"/>
          </p:cNvSpPr>
          <p:nvPr/>
        </p:nvSpPr>
        <p:spPr bwMode="auto">
          <a:xfrm>
            <a:off x="395288" y="1320800"/>
            <a:ext cx="84629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0"/>
              </a:spcBef>
              <a:buClr>
                <a:srgbClr val="FF6414"/>
              </a:buClr>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S</a:t>
            </a:r>
            <a:r>
              <a:rPr lang="fr-FR" altLang="fr-FR" sz="2400">
                <a:solidFill>
                  <a:srgbClr val="000000"/>
                </a:solidFill>
                <a:latin typeface="Times New Roman" panose="02020603050405020304" pitchFamily="18" charset="0"/>
                <a:cs typeface="Times New Roman" panose="02020603050405020304" pitchFamily="18" charset="0"/>
              </a:rPr>
              <a:t> : passage des fumées</a:t>
            </a:r>
          </a:p>
          <a:p>
            <a:pPr eaLnBrk="1" hangingPunct="1">
              <a:spcBef>
                <a:spcPct val="0"/>
              </a:spcBef>
              <a:buClr>
                <a:srgbClr val="FF6414"/>
              </a:buClr>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G</a:t>
            </a:r>
            <a:r>
              <a:rPr lang="fr-FR" altLang="fr-FR" sz="2400">
                <a:solidFill>
                  <a:srgbClr val="000000"/>
                </a:solidFill>
                <a:latin typeface="Times New Roman" panose="02020603050405020304" pitchFamily="18" charset="0"/>
                <a:cs typeface="Times New Roman" panose="02020603050405020304" pitchFamily="18" charset="0"/>
              </a:rPr>
              <a:t> : résistance à la combustion de la suie</a:t>
            </a:r>
          </a:p>
          <a:p>
            <a:pPr eaLnBrk="1" hangingPunct="1">
              <a:spcBef>
                <a:spcPct val="0"/>
              </a:spcBef>
              <a:buClr>
                <a:srgbClr val="FF6414"/>
              </a:buClr>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K</a:t>
            </a:r>
            <a:r>
              <a:rPr lang="fr-FR" altLang="fr-FR" sz="2400">
                <a:solidFill>
                  <a:srgbClr val="000000"/>
                </a:solidFill>
                <a:latin typeface="Times New Roman" panose="02020603050405020304" pitchFamily="18" charset="0"/>
                <a:cs typeface="Times New Roman" panose="02020603050405020304" pitchFamily="18" charset="0"/>
              </a:rPr>
              <a:t> : capacité de protection contre l’incendie</a:t>
            </a:r>
          </a:p>
          <a:p>
            <a:pPr eaLnBrk="1" hangingPunct="1">
              <a:spcBef>
                <a:spcPct val="0"/>
              </a:spcBef>
              <a:buClr>
                <a:srgbClr val="FF6414"/>
              </a:buClr>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D</a:t>
            </a:r>
            <a:r>
              <a:rPr lang="fr-FR" altLang="fr-FR" sz="2400">
                <a:solidFill>
                  <a:srgbClr val="000000"/>
                </a:solidFill>
                <a:latin typeface="Times New Roman" panose="02020603050405020304" pitchFamily="18" charset="0"/>
                <a:cs typeface="Times New Roman" panose="02020603050405020304" pitchFamily="18" charset="0"/>
              </a:rPr>
              <a:t> : durée de stabilité à T° constante</a:t>
            </a:r>
          </a:p>
          <a:p>
            <a:pPr eaLnBrk="1" hangingPunct="1">
              <a:spcBef>
                <a:spcPct val="0"/>
              </a:spcBef>
              <a:buClr>
                <a:srgbClr val="FF6414"/>
              </a:buClr>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DH</a:t>
            </a:r>
            <a:r>
              <a:rPr lang="fr-FR" altLang="fr-FR" sz="2400">
                <a:solidFill>
                  <a:srgbClr val="000000"/>
                </a:solidFill>
                <a:latin typeface="Times New Roman" panose="02020603050405020304" pitchFamily="18" charset="0"/>
                <a:cs typeface="Times New Roman" panose="02020603050405020304" pitchFamily="18" charset="0"/>
              </a:rPr>
              <a:t> : durée de stabilité sous la courbe standard température-temps</a:t>
            </a:r>
          </a:p>
          <a:p>
            <a:pPr eaLnBrk="1" hangingPunct="1">
              <a:spcBef>
                <a:spcPct val="0"/>
              </a:spcBef>
              <a:buClr>
                <a:srgbClr val="FF6414"/>
              </a:buClr>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F </a:t>
            </a:r>
            <a:r>
              <a:rPr lang="fr-FR" altLang="fr-FR" sz="2400">
                <a:solidFill>
                  <a:srgbClr val="000000"/>
                </a:solidFill>
                <a:latin typeface="Times New Roman" panose="02020603050405020304" pitchFamily="18" charset="0"/>
                <a:cs typeface="Times New Roman" panose="02020603050405020304" pitchFamily="18" charset="0"/>
              </a:rPr>
              <a:t>: fonctionnalité des ventilateurs extracteurs</a:t>
            </a:r>
          </a:p>
          <a:p>
            <a:pPr eaLnBrk="1" hangingPunct="1">
              <a:spcBef>
                <a:spcPct val="0"/>
              </a:spcBef>
              <a:buClr>
                <a:srgbClr val="FF6414"/>
              </a:buClr>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B</a:t>
            </a:r>
            <a:r>
              <a:rPr lang="fr-FR" altLang="fr-FR" sz="2400">
                <a:solidFill>
                  <a:srgbClr val="000000"/>
                </a:solidFill>
                <a:latin typeface="Times New Roman" panose="02020603050405020304" pitchFamily="18" charset="0"/>
                <a:cs typeface="Times New Roman" panose="02020603050405020304" pitchFamily="18" charset="0"/>
              </a:rPr>
              <a:t> : fonctionnalité des exutoires naturels</a:t>
            </a:r>
          </a:p>
          <a:p>
            <a:pPr eaLnBrk="1" hangingPunct="1">
              <a:spcBef>
                <a:spcPct val="0"/>
              </a:spcBef>
              <a:buClr>
                <a:srgbClr val="FF6414"/>
              </a:buClr>
              <a:buSzPct val="75000"/>
              <a:buFont typeface="Wingdings 2" panose="05020102010507070707" pitchFamily="18" charset="2"/>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
                <a:srgbClr val="FF6414"/>
              </a:buClr>
              <a:buSzPct val="75000"/>
              <a:buFont typeface="Wingdings 2" panose="05020102010507070707" pitchFamily="18" charset="2"/>
              <a:buNone/>
            </a:pPr>
            <a:r>
              <a:rPr lang="fr-FR" altLang="fr-FR" sz="2400" b="1">
                <a:solidFill>
                  <a:srgbClr val="000000"/>
                </a:solidFill>
                <a:latin typeface="Times New Roman" panose="02020603050405020304" pitchFamily="18" charset="0"/>
                <a:cs typeface="Times New Roman" panose="02020603050405020304" pitchFamily="18" charset="0"/>
              </a:rPr>
              <a:t>Critères de temps </a:t>
            </a:r>
            <a:r>
              <a:rPr lang="fr-FR" altLang="fr-FR" sz="2400">
                <a:latin typeface="Times New Roman" panose="02020603050405020304" pitchFamily="18" charset="0"/>
                <a:sym typeface="Wingdings" panose="05000000000000000000" pitchFamily="2" charset="2"/>
              </a:rPr>
              <a:t> </a:t>
            </a:r>
            <a:r>
              <a:rPr lang="fr-FR" altLang="fr-FR" sz="2400" b="1">
                <a:solidFill>
                  <a:srgbClr val="000000"/>
                </a:solidFill>
                <a:latin typeface="Times New Roman" panose="02020603050405020304" pitchFamily="18" charset="0"/>
                <a:cs typeface="Times New Roman" panose="02020603050405020304" pitchFamily="18" charset="0"/>
              </a:rPr>
              <a:t>en minutes :</a:t>
            </a:r>
          </a:p>
          <a:p>
            <a:pPr eaLnBrk="1" hangingPunct="1">
              <a:spcBef>
                <a:spcPct val="0"/>
              </a:spcBef>
              <a:buClr>
                <a:srgbClr val="FF6414"/>
              </a:buClr>
              <a:buSzPct val="75000"/>
              <a:buFont typeface="Wingdings 2" panose="05020102010507070707" pitchFamily="18" charset="2"/>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lgn="ctr" eaLnBrk="1" hangingPunct="1">
              <a:spcBef>
                <a:spcPct val="0"/>
              </a:spcBef>
              <a:buClr>
                <a:srgbClr val="FF6414"/>
              </a:buClr>
              <a:buSzPct val="75000"/>
              <a:buFont typeface="Wingdings 2" panose="05020102010507070707" pitchFamily="18" charset="2"/>
              <a:buNone/>
            </a:pPr>
            <a:r>
              <a:rPr lang="fr-FR" altLang="fr-FR" sz="2400" b="1">
                <a:solidFill>
                  <a:srgbClr val="0070C0"/>
                </a:solidFill>
                <a:latin typeface="Times New Roman" panose="02020603050405020304" pitchFamily="18" charset="0"/>
                <a:cs typeface="Times New Roman" panose="02020603050405020304" pitchFamily="18" charset="0"/>
              </a:rPr>
              <a:t>15 ; 20 ; 30 ; 45 ; 60 ; 90 ; 120 ; 180 ; 240 ; 360.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a:extLst>
              <a:ext uri="{FF2B5EF4-FFF2-40B4-BE49-F238E27FC236}">
                <a16:creationId xmlns:a16="http://schemas.microsoft.com/office/drawing/2014/main" id="{5FD33F8B-A6D6-89EE-9311-C9FBDE949C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8281458-017F-4D46-AC1E-6BB6938037DF}" type="slidenum">
              <a:rPr lang="fr-FR" altLang="fr-FR" sz="1200" smtClean="0">
                <a:solidFill>
                  <a:srgbClr val="898989"/>
                </a:solidFill>
              </a:rPr>
              <a:pPr>
                <a:spcBef>
                  <a:spcPct val="0"/>
                </a:spcBef>
                <a:buFontTx/>
                <a:buNone/>
              </a:pPr>
              <a:t>18</a:t>
            </a:fld>
            <a:endParaRPr lang="fr-FR" altLang="fr-FR" sz="1200">
              <a:solidFill>
                <a:srgbClr val="898989"/>
              </a:solidFill>
            </a:endParaRPr>
          </a:p>
        </p:txBody>
      </p:sp>
      <p:sp>
        <p:nvSpPr>
          <p:cNvPr id="5" name="Titre 8">
            <a:extLst>
              <a:ext uri="{FF2B5EF4-FFF2-40B4-BE49-F238E27FC236}">
                <a16:creationId xmlns:a16="http://schemas.microsoft.com/office/drawing/2014/main" id="{1BEDE4AF-F482-F8D9-2ECF-EF22AC94F187}"/>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20484" name="Rectangle 1">
            <a:extLst>
              <a:ext uri="{FF2B5EF4-FFF2-40B4-BE49-F238E27FC236}">
                <a16:creationId xmlns:a16="http://schemas.microsoft.com/office/drawing/2014/main" id="{5ABC1E84-160E-F586-8EAC-55DE0444ABC4}"/>
              </a:ext>
            </a:extLst>
          </p:cNvPr>
          <p:cNvSpPr>
            <a:spLocks noChangeArrowheads="1"/>
          </p:cNvSpPr>
          <p:nvPr/>
        </p:nvSpPr>
        <p:spPr bwMode="auto">
          <a:xfrm>
            <a:off x="395288" y="1341438"/>
            <a:ext cx="84629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parallèle s entre le système français et le classement européen :</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Stabilité au feu 	: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capacité portante,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Ø"/>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Pare-flammes 	: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étanchéité au feu (cloison ou porte) </a:t>
            </a:r>
          </a:p>
          <a:p>
            <a:pPr>
              <a:spcBef>
                <a:spcPct val="0"/>
              </a:spcBef>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ou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si fonction de portance (mur porteur).</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Coupe feu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EI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isolation thermique ou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REI.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Nous ne retiendrons, de la norme européenne, que ces 3 critères car ils concernent plus spécifiquement les SP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3">
            <a:extLst>
              <a:ext uri="{FF2B5EF4-FFF2-40B4-BE49-F238E27FC236}">
                <a16:creationId xmlns:a16="http://schemas.microsoft.com/office/drawing/2014/main" id="{69BE9101-251D-49AE-B900-ABA470AEC9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2E289A1-788F-4497-987B-77F9E29EE4A2}" type="slidenum">
              <a:rPr lang="fr-FR" altLang="fr-FR" sz="1200" smtClean="0">
                <a:solidFill>
                  <a:srgbClr val="898989"/>
                </a:solidFill>
              </a:rPr>
              <a:pPr>
                <a:spcBef>
                  <a:spcPct val="0"/>
                </a:spcBef>
                <a:buFontTx/>
                <a:buNone/>
              </a:pPr>
              <a:t>19</a:t>
            </a:fld>
            <a:endParaRPr lang="fr-FR" altLang="fr-FR" sz="1200">
              <a:solidFill>
                <a:srgbClr val="898989"/>
              </a:solidFill>
            </a:endParaRPr>
          </a:p>
        </p:txBody>
      </p:sp>
      <p:sp>
        <p:nvSpPr>
          <p:cNvPr id="5" name="Titre 8">
            <a:extLst>
              <a:ext uri="{FF2B5EF4-FFF2-40B4-BE49-F238E27FC236}">
                <a16:creationId xmlns:a16="http://schemas.microsoft.com/office/drawing/2014/main" id="{82190A0F-9995-980A-710E-EF2395D079BF}"/>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graphicFrame>
        <p:nvGraphicFramePr>
          <p:cNvPr id="16431" name="Group 47">
            <a:extLst>
              <a:ext uri="{FF2B5EF4-FFF2-40B4-BE49-F238E27FC236}">
                <a16:creationId xmlns:a16="http://schemas.microsoft.com/office/drawing/2014/main" id="{EA9F6A8E-0BA6-A74D-F977-4CC6504679FE}"/>
              </a:ext>
            </a:extLst>
          </p:cNvPr>
          <p:cNvGraphicFramePr>
            <a:graphicFrameLocks noGrp="1"/>
          </p:cNvGraphicFramePr>
          <p:nvPr/>
        </p:nvGraphicFramePr>
        <p:xfrm>
          <a:off x="509588" y="2165350"/>
          <a:ext cx="8239125" cy="3346450"/>
        </p:xfrm>
        <a:graphic>
          <a:graphicData uri="http://schemas.openxmlformats.org/drawingml/2006/table">
            <a:tbl>
              <a:tblPr/>
              <a:tblGrid>
                <a:gridCol w="3979862">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852488">
                  <a:extLst>
                    <a:ext uri="{9D8B030D-6E8A-4147-A177-3AD203B41FA5}">
                      <a16:colId xmlns:a16="http://schemas.microsoft.com/office/drawing/2014/main" val="20002"/>
                    </a:ext>
                  </a:extLst>
                </a:gridCol>
                <a:gridCol w="852487">
                  <a:extLst>
                    <a:ext uri="{9D8B030D-6E8A-4147-A177-3AD203B41FA5}">
                      <a16:colId xmlns:a16="http://schemas.microsoft.com/office/drawing/2014/main" val="20003"/>
                    </a:ext>
                  </a:extLst>
                </a:gridCol>
                <a:gridCol w="850900">
                  <a:extLst>
                    <a:ext uri="{9D8B030D-6E8A-4147-A177-3AD203B41FA5}">
                      <a16:colId xmlns:a16="http://schemas.microsoft.com/office/drawing/2014/main" val="20004"/>
                    </a:ext>
                  </a:extLst>
                </a:gridCol>
                <a:gridCol w="852488">
                  <a:extLst>
                    <a:ext uri="{9D8B030D-6E8A-4147-A177-3AD203B41FA5}">
                      <a16:colId xmlns:a16="http://schemas.microsoft.com/office/drawing/2014/main" val="20005"/>
                    </a:ext>
                  </a:extLst>
                </a:gridCol>
              </a:tblGrid>
              <a:tr h="647534">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Classement Français</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SF</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PF</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CF</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647534">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Classement Européen </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EI</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REI</a:t>
                      </a:r>
                      <a:endPar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534">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Résistance mécanique</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6313">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Étanchéité aux flammes et gaz chauds</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534">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Isolation thermique</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F2BFD6AC-6A60-FC0A-98C1-7E1A1D2B813A}"/>
              </a:ext>
            </a:extLst>
          </p:cNvPr>
          <p:cNvSpPr/>
          <p:nvPr/>
        </p:nvSpPr>
        <p:spPr>
          <a:xfrm>
            <a:off x="522288" y="1412875"/>
            <a:ext cx="8064500" cy="461963"/>
          </a:xfrm>
          <a:prstGeom prst="rect">
            <a:avLst/>
          </a:prstGeom>
        </p:spPr>
        <p:txBody>
          <a:bodyPr>
            <a:spAutoFit/>
          </a:bodyPr>
          <a:lstStyle/>
          <a:p>
            <a:pPr algn="just" defTabSz="957263" eaLnBrk="1" fontAlgn="auto" hangingPunct="1">
              <a:spcAft>
                <a:spcPts val="0"/>
              </a:spcAft>
              <a:buClr>
                <a:srgbClr val="FF6414"/>
              </a:buClr>
              <a:buSzPct val="75000"/>
              <a:buFont typeface="Wingdings 2" pitchFamily="18" charset="2"/>
              <a:buNone/>
              <a:defRPr/>
            </a:pPr>
            <a:r>
              <a:rPr lang="fr-FR" sz="2400" b="1" u="sng" dirty="0">
                <a:solidFill>
                  <a:srgbClr val="000000"/>
                </a:solidFill>
                <a:latin typeface="Times New Roman" panose="02020603050405020304" pitchFamily="18" charset="0"/>
                <a:cs typeface="Times New Roman" panose="02020603050405020304" pitchFamily="18" charset="0"/>
              </a:rPr>
              <a:t>Synthèse : </a:t>
            </a:r>
            <a:endParaRPr lang="fr-FR" sz="2400" b="1" u="sng"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BF619A3C-B24D-310A-2EBE-CF0B7130C9C3}"/>
              </a:ext>
            </a:extLst>
          </p:cNvPr>
          <p:cNvSpPr>
            <a:spLocks noGrp="1"/>
          </p:cNvSpPr>
          <p:nvPr>
            <p:ph type="title" idx="4294967295"/>
          </p:nvPr>
        </p:nvSpPr>
        <p:spPr>
          <a:xfrm>
            <a:off x="1116013" y="274638"/>
            <a:ext cx="7742237" cy="939800"/>
          </a:xfrm>
        </p:spPr>
        <p:txBody>
          <a:bodyPr/>
          <a:lstStyle/>
          <a:p>
            <a:pPr eaLnBrk="1" hangingPunct="1"/>
            <a:r>
              <a:rPr lang="fr-FR" altLang="fr-FR" sz="3600" b="1">
                <a:solidFill>
                  <a:srgbClr val="984807"/>
                </a:solidFill>
              </a:rPr>
              <a:t>Comportement au feu</a:t>
            </a:r>
          </a:p>
        </p:txBody>
      </p:sp>
      <p:sp>
        <p:nvSpPr>
          <p:cNvPr id="4099" name="Espace réservé du numéro de diapositive 4">
            <a:extLst>
              <a:ext uri="{FF2B5EF4-FFF2-40B4-BE49-F238E27FC236}">
                <a16:creationId xmlns:a16="http://schemas.microsoft.com/office/drawing/2014/main" id="{C46B115B-8530-A213-16E8-B6983514284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D4FBC3D-708B-4F17-89BB-AC37FABB88EA}"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305FB4EE-0B8C-7F50-9103-D0BC6DF3B8CC}"/>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1084A57A-B4F4-24AA-B51B-4958CE2AD46E}"/>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0BC8CAFF-46A1-171A-F082-0A3F3FE0EDD9}"/>
              </a:ext>
            </a:extLst>
          </p:cNvPr>
          <p:cNvSpPr txBox="1">
            <a:spLocks noChangeArrowheads="1"/>
          </p:cNvSpPr>
          <p:nvPr/>
        </p:nvSpPr>
        <p:spPr bwMode="auto">
          <a:xfrm>
            <a:off x="4811713" y="2632075"/>
            <a:ext cx="38211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 la fin de cette partie, vous serez capable d’énoncer les notions de</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comportement et de réaction au feu des matériaux,</a:t>
            </a:r>
          </a:p>
        </p:txBody>
      </p:sp>
      <p:sp>
        <p:nvSpPr>
          <p:cNvPr id="4103" name="ZoneTexte 15">
            <a:extLst>
              <a:ext uri="{FF2B5EF4-FFF2-40B4-BE49-F238E27FC236}">
                <a16:creationId xmlns:a16="http://schemas.microsoft.com/office/drawing/2014/main" id="{7C893ED5-BD61-B1B2-2C9A-A882C12F204E}"/>
              </a:ext>
            </a:extLst>
          </p:cNvPr>
          <p:cNvSpPr txBox="1">
            <a:spLocks noChangeArrowheads="1"/>
          </p:cNvSpPr>
          <p:nvPr/>
        </p:nvSpPr>
        <p:spPr bwMode="auto">
          <a:xfrm>
            <a:off x="827088" y="2662238"/>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Résistance au feu</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Réaction au feu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3">
            <a:extLst>
              <a:ext uri="{FF2B5EF4-FFF2-40B4-BE49-F238E27FC236}">
                <a16:creationId xmlns:a16="http://schemas.microsoft.com/office/drawing/2014/main" id="{4FECCD6B-BE5A-9720-DF4A-0B5DFEAC0D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6A7ED60-FF84-4298-B498-468BB27F7B65}" type="slidenum">
              <a:rPr lang="fr-FR" altLang="fr-FR" sz="1200" smtClean="0">
                <a:solidFill>
                  <a:srgbClr val="898989"/>
                </a:solidFill>
              </a:rPr>
              <a:pPr>
                <a:spcBef>
                  <a:spcPct val="0"/>
                </a:spcBef>
                <a:buFontTx/>
                <a:buNone/>
              </a:pPr>
              <a:t>20</a:t>
            </a:fld>
            <a:endParaRPr lang="fr-FR" altLang="fr-FR" sz="1200">
              <a:solidFill>
                <a:srgbClr val="898989"/>
              </a:solidFill>
            </a:endParaRPr>
          </a:p>
        </p:txBody>
      </p:sp>
      <p:sp>
        <p:nvSpPr>
          <p:cNvPr id="2" name="Rectangle 1">
            <a:extLst>
              <a:ext uri="{FF2B5EF4-FFF2-40B4-BE49-F238E27FC236}">
                <a16:creationId xmlns:a16="http://schemas.microsoft.com/office/drawing/2014/main" id="{A0402365-E14A-8E10-F3DB-B0BD4006CB8F}"/>
              </a:ext>
            </a:extLst>
          </p:cNvPr>
          <p:cNvSpPr/>
          <p:nvPr/>
        </p:nvSpPr>
        <p:spPr>
          <a:xfrm>
            <a:off x="263525" y="1341438"/>
            <a:ext cx="8423275" cy="2241550"/>
          </a:xfrm>
          <a:prstGeom prst="rect">
            <a:avLst/>
          </a:prstGeom>
        </p:spPr>
        <p:txBody>
          <a:bodyPr>
            <a:spAutoFit/>
          </a:bodyPr>
          <a:lstStyle/>
          <a:p>
            <a:pPr algn="just" defTabSz="957263" eaLnBrk="1" fontAlgn="auto" hangingPunct="1">
              <a:lnSpc>
                <a:spcPct val="150000"/>
              </a:lnSpc>
              <a:spcAft>
                <a:spcPts val="0"/>
              </a:spcAft>
              <a:buSzPct val="75000"/>
              <a:defRPr/>
            </a:pPr>
            <a:r>
              <a:rPr lang="fr-FR" sz="2400" b="1" dirty="0">
                <a:solidFill>
                  <a:schemeClr val="accent6">
                    <a:lumMod val="50000"/>
                  </a:schemeClr>
                </a:solidFill>
                <a:latin typeface="Times New Roman" panose="02020603050405020304" pitchFamily="18" charset="0"/>
                <a:cs typeface="Times New Roman" panose="02020603050405020304" pitchFamily="18" charset="0"/>
              </a:rPr>
              <a:t>Matériaux d’origine minérale : </a:t>
            </a:r>
            <a:r>
              <a:rPr lang="fr-FR" sz="2400" b="1" u="sng" dirty="0">
                <a:solidFill>
                  <a:schemeClr val="accent6"/>
                </a:solidFill>
                <a:latin typeface="Times New Roman" panose="02020603050405020304" pitchFamily="18" charset="0"/>
                <a:cs typeface="Times New Roman" panose="02020603050405020304" pitchFamily="18" charset="0"/>
              </a:rPr>
              <a:t>les pierres </a:t>
            </a:r>
            <a:r>
              <a:rPr lang="fr-FR" sz="2400" dirty="0">
                <a:solidFill>
                  <a:srgbClr val="000000"/>
                </a:solidFill>
                <a:latin typeface="Times New Roman" panose="02020603050405020304" pitchFamily="18" charset="0"/>
                <a:cs typeface="Times New Roman" panose="02020603050405020304" pitchFamily="18" charset="0"/>
              </a:rPr>
              <a:t>de toute nature sont incombustibles. </a:t>
            </a:r>
          </a:p>
          <a:p>
            <a:pPr algn="just" defTabSz="957263" eaLnBrk="1" fontAlgn="auto" hangingPunct="1">
              <a:lnSpc>
                <a:spcPct val="150000"/>
              </a:lnSpc>
              <a:spcAft>
                <a:spcPts val="0"/>
              </a:spcAft>
              <a:buSzPct val="75000"/>
              <a:defRPr/>
            </a:pPr>
            <a:r>
              <a:rPr lang="fr-FR" sz="2400" dirty="0">
                <a:solidFill>
                  <a:srgbClr val="000000"/>
                </a:solidFill>
                <a:latin typeface="Times New Roman" panose="02020603050405020304" pitchFamily="18" charset="0"/>
                <a:cs typeface="Times New Roman" panose="02020603050405020304" pitchFamily="18" charset="0"/>
              </a:rPr>
              <a:t>Soumises à de fortes variations de T° certaines ont tendance à se fissurer et à éclater.</a:t>
            </a:r>
          </a:p>
        </p:txBody>
      </p:sp>
      <p:pic>
        <p:nvPicPr>
          <p:cNvPr id="22532" name="Image 2">
            <a:extLst>
              <a:ext uri="{FF2B5EF4-FFF2-40B4-BE49-F238E27FC236}">
                <a16:creationId xmlns:a16="http://schemas.microsoft.com/office/drawing/2014/main" id="{98B92C65-FAB6-D156-1C3E-7A7CE4E91D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875" y="3213100"/>
            <a:ext cx="4987925"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8">
            <a:extLst>
              <a:ext uri="{FF2B5EF4-FFF2-40B4-BE49-F238E27FC236}">
                <a16:creationId xmlns:a16="http://schemas.microsoft.com/office/drawing/2014/main" id="{0E12B03C-D331-68C2-7F85-DB3172EE2E59}"/>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a:extLst>
              <a:ext uri="{FF2B5EF4-FFF2-40B4-BE49-F238E27FC236}">
                <a16:creationId xmlns:a16="http://schemas.microsoft.com/office/drawing/2014/main" id="{8DBABDAB-E965-C488-D493-021CEC6DB79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8C2B093-8752-441D-8326-C6228FE1A5ED}" type="slidenum">
              <a:rPr lang="fr-FR" altLang="fr-FR" sz="1200">
                <a:solidFill>
                  <a:srgbClr val="898989"/>
                </a:solidFill>
              </a:rPr>
              <a:pPr algn="r" eaLnBrk="1" hangingPunct="1">
                <a:spcBef>
                  <a:spcPct val="0"/>
                </a:spcBef>
                <a:buFontTx/>
                <a:buNone/>
              </a:pPr>
              <a:t>21</a:t>
            </a:fld>
            <a:endParaRPr lang="fr-FR" altLang="fr-FR" sz="1200">
              <a:solidFill>
                <a:srgbClr val="898989"/>
              </a:solidFill>
            </a:endParaRPr>
          </a:p>
        </p:txBody>
      </p:sp>
      <p:sp>
        <p:nvSpPr>
          <p:cNvPr id="23555" name="Rectangle 1">
            <a:extLst>
              <a:ext uri="{FF2B5EF4-FFF2-40B4-BE49-F238E27FC236}">
                <a16:creationId xmlns:a16="http://schemas.microsoft.com/office/drawing/2014/main" id="{5E5785F8-E7EA-6B92-B2F6-AB16764F203D}"/>
              </a:ext>
            </a:extLst>
          </p:cNvPr>
          <p:cNvSpPr>
            <a:spLocks noChangeArrowheads="1"/>
          </p:cNvSpPr>
          <p:nvPr/>
        </p:nvSpPr>
        <p:spPr bwMode="auto">
          <a:xfrm>
            <a:off x="328613" y="1700213"/>
            <a:ext cx="8382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Toutes les pierres sont concernées par le risque d’éclatement et (ou) de rupture. </a:t>
            </a:r>
          </a:p>
          <a:p>
            <a:pPr algn="just" eaLnBrk="1" hangingPunct="1">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Ne pas se limiter à la seule pierre dite de « Villebois », même s’il est vrai que cette dernière a servi très largement pour la construction notamment des escaliers dans les immeubles d’habitation. </a:t>
            </a:r>
          </a:p>
          <a:p>
            <a:pPr algn="just" eaLnBrk="1" hangingPunct="1">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La facilité des pierres calcaires à être taillées explique pourquoi elles ont été autant utilisées en la matière. </a:t>
            </a:r>
            <a:endParaRPr lang="fr-FR" altLang="fr-FR" sz="2400">
              <a:solidFill>
                <a:srgbClr val="000000"/>
              </a:solidFill>
              <a:latin typeface="Times New Roman" panose="02020603050405020304" pitchFamily="18" charset="0"/>
              <a:cs typeface="Calibri" panose="020F0502020204030204" pitchFamily="34" charset="0"/>
            </a:endParaRPr>
          </a:p>
        </p:txBody>
      </p:sp>
      <p:sp>
        <p:nvSpPr>
          <p:cNvPr id="6" name="Titre 8">
            <a:extLst>
              <a:ext uri="{FF2B5EF4-FFF2-40B4-BE49-F238E27FC236}">
                <a16:creationId xmlns:a16="http://schemas.microsoft.com/office/drawing/2014/main" id="{BC202EB2-931F-CBF3-50A0-31E74E9297F8}"/>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a:extLst>
              <a:ext uri="{FF2B5EF4-FFF2-40B4-BE49-F238E27FC236}">
                <a16:creationId xmlns:a16="http://schemas.microsoft.com/office/drawing/2014/main" id="{856266AC-57FC-DB1E-9504-8CF1F019CB7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18D255B-0158-47CB-BA51-9D4A63E37C46}" type="slidenum">
              <a:rPr lang="fr-FR" altLang="fr-FR" sz="1200">
                <a:solidFill>
                  <a:srgbClr val="898989"/>
                </a:solidFill>
              </a:rPr>
              <a:pPr algn="r" eaLnBrk="1" hangingPunct="1">
                <a:spcBef>
                  <a:spcPct val="0"/>
                </a:spcBef>
                <a:buFontTx/>
                <a:buNone/>
              </a:pPr>
              <a:t>22</a:t>
            </a:fld>
            <a:endParaRPr lang="fr-FR" altLang="fr-FR" sz="1200">
              <a:solidFill>
                <a:srgbClr val="898989"/>
              </a:solidFill>
            </a:endParaRPr>
          </a:p>
        </p:txBody>
      </p:sp>
      <p:sp>
        <p:nvSpPr>
          <p:cNvPr id="24579" name="Rectangle 1">
            <a:extLst>
              <a:ext uri="{FF2B5EF4-FFF2-40B4-BE49-F238E27FC236}">
                <a16:creationId xmlns:a16="http://schemas.microsoft.com/office/drawing/2014/main" id="{4F46000D-35B5-E7FF-0A20-C47B052AD3AA}"/>
              </a:ext>
            </a:extLst>
          </p:cNvPr>
          <p:cNvSpPr>
            <a:spLocks noChangeArrowheads="1"/>
          </p:cNvSpPr>
          <p:nvPr/>
        </p:nvSpPr>
        <p:spPr bwMode="auto">
          <a:xfrm>
            <a:off x="250825" y="1412875"/>
            <a:ext cx="84439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Autres éléments de construction élaborés à partir de ce type de pierre : balcons, dalles de paliers, linteaux, poteaux, corbeaux destinés à soutenir des poutres. </a:t>
            </a:r>
          </a:p>
          <a:p>
            <a:pPr algn="just" eaLnBrk="1" hangingPunct="1">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Présentent par conséquent les mêmes comportements,</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 </a:t>
            </a:r>
          </a:p>
          <a:p>
            <a:pPr algn="just" eaLnBrk="1" hangingPunct="1">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Calibri" panose="020F0502020204030204" pitchFamily="34" charset="0"/>
                <a:sym typeface="Wingdings" panose="05000000000000000000" pitchFamily="2" charset="2"/>
              </a:rPr>
              <a:t> E</a:t>
            </a:r>
            <a:r>
              <a:rPr lang="fr-FR" altLang="fr-FR" sz="2400">
                <a:solidFill>
                  <a:srgbClr val="000000"/>
                </a:solidFill>
                <a:latin typeface="Times New Roman" panose="02020603050405020304" pitchFamily="18" charset="0"/>
                <a:cs typeface="Calibri" panose="020F0502020204030204" pitchFamily="34" charset="0"/>
              </a:rPr>
              <a:t>mploi de la pierre a progressivement cessé lors de la généralisation de l’utilisation du béton armé dans la construction bâtimentaire c’est-à-dire à partir des années 1930. </a:t>
            </a:r>
            <a:endParaRPr lang="fr-FR" altLang="fr-FR" sz="2400">
              <a:solidFill>
                <a:srgbClr val="000000"/>
              </a:solidFill>
              <a:latin typeface="Times New Roman" panose="02020603050405020304" pitchFamily="18" charset="0"/>
              <a:cs typeface="Times New Roman" panose="02020603050405020304" pitchFamily="18" charset="0"/>
            </a:endParaRPr>
          </a:p>
        </p:txBody>
      </p:sp>
      <p:sp>
        <p:nvSpPr>
          <p:cNvPr id="6" name="Titre 8">
            <a:extLst>
              <a:ext uri="{FF2B5EF4-FFF2-40B4-BE49-F238E27FC236}">
                <a16:creationId xmlns:a16="http://schemas.microsoft.com/office/drawing/2014/main" id="{C16F69F7-9A6A-CCAD-4294-3FE7EE5F1111}"/>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Résistance au feu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3">
            <a:extLst>
              <a:ext uri="{FF2B5EF4-FFF2-40B4-BE49-F238E27FC236}">
                <a16:creationId xmlns:a16="http://schemas.microsoft.com/office/drawing/2014/main" id="{7A660336-AAFB-2ACD-3E31-EA9343DC3BA9}"/>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69724B9-E30F-46EE-8CD1-3A2136522DA0}" type="slidenum">
              <a:rPr lang="fr-FR" altLang="fr-FR" sz="1200">
                <a:solidFill>
                  <a:srgbClr val="898989"/>
                </a:solidFill>
              </a:rPr>
              <a:pPr algn="r" eaLnBrk="1" hangingPunct="1">
                <a:spcBef>
                  <a:spcPct val="0"/>
                </a:spcBef>
                <a:buFontTx/>
                <a:buNone/>
              </a:pPr>
              <a:t>23</a:t>
            </a:fld>
            <a:endParaRPr lang="fr-FR" altLang="fr-FR" sz="1200">
              <a:solidFill>
                <a:srgbClr val="898989"/>
              </a:solidFill>
            </a:endParaRPr>
          </a:p>
        </p:txBody>
      </p:sp>
      <p:sp>
        <p:nvSpPr>
          <p:cNvPr id="25603" name="Rectangle 1">
            <a:extLst>
              <a:ext uri="{FF2B5EF4-FFF2-40B4-BE49-F238E27FC236}">
                <a16:creationId xmlns:a16="http://schemas.microsoft.com/office/drawing/2014/main" id="{06E341D9-EA55-FD23-75FA-9A42E657D897}"/>
              </a:ext>
            </a:extLst>
          </p:cNvPr>
          <p:cNvSpPr>
            <a:spLocks noChangeArrowheads="1"/>
          </p:cNvSpPr>
          <p:nvPr/>
        </p:nvSpPr>
        <p:spPr bwMode="auto">
          <a:xfrm>
            <a:off x="484188" y="4586288"/>
            <a:ext cx="8202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Calibri" panose="020F0502020204030204" pitchFamily="34" charset="0"/>
              </a:rPr>
              <a:t>Exemple d’un escalier en pierre dans un immeuble d’habitation</a:t>
            </a:r>
            <a:r>
              <a:rPr lang="fr-FR" altLang="fr-FR" sz="2400">
                <a:solidFill>
                  <a:srgbClr val="000000"/>
                </a:solidFill>
                <a:latin typeface="Times New Roman" panose="02020603050405020304" pitchFamily="18" charset="0"/>
                <a:cs typeface="Times New Roman" panose="02020603050405020304" pitchFamily="18" charset="0"/>
              </a:rPr>
              <a:t> </a:t>
            </a:r>
          </a:p>
        </p:txBody>
      </p:sp>
      <p:sp>
        <p:nvSpPr>
          <p:cNvPr id="25604" name="Rectangle 6">
            <a:extLst>
              <a:ext uri="{FF2B5EF4-FFF2-40B4-BE49-F238E27FC236}">
                <a16:creationId xmlns:a16="http://schemas.microsoft.com/office/drawing/2014/main" id="{D8004A93-4E10-A8B1-ABD4-EFF13F9A97DE}"/>
              </a:ext>
            </a:extLst>
          </p:cNvPr>
          <p:cNvSpPr>
            <a:spLocks noChangeArrowheads="1"/>
          </p:cNvSpPr>
          <p:nvPr/>
        </p:nvSpPr>
        <p:spPr bwMode="auto">
          <a:xfrm>
            <a:off x="3509963"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5605" name="Image 19490" descr="DSC04008">
            <a:extLst>
              <a:ext uri="{FF2B5EF4-FFF2-40B4-BE49-F238E27FC236}">
                <a16:creationId xmlns:a16="http://schemas.microsoft.com/office/drawing/2014/main" id="{E1351C41-0007-EA83-AE62-3F720C9D3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1"/>
          <a:stretch>
            <a:fillRect/>
          </a:stretch>
        </p:blipFill>
        <p:spPr bwMode="auto">
          <a:xfrm>
            <a:off x="381000" y="1447800"/>
            <a:ext cx="3048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8">
            <a:extLst>
              <a:ext uri="{FF2B5EF4-FFF2-40B4-BE49-F238E27FC236}">
                <a16:creationId xmlns:a16="http://schemas.microsoft.com/office/drawing/2014/main" id="{2DFC7642-5F52-CC6B-0E8F-3F276DC90618}"/>
              </a:ext>
            </a:extLst>
          </p:cNvPr>
          <p:cNvSpPr>
            <a:spLocks noChangeArrowheads="1"/>
          </p:cNvSpPr>
          <p:nvPr/>
        </p:nvSpPr>
        <p:spPr bwMode="auto">
          <a:xfrm>
            <a:off x="3976688"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5607" name="Image 19511" descr="DSC04012">
            <a:extLst>
              <a:ext uri="{FF2B5EF4-FFF2-40B4-BE49-F238E27FC236}">
                <a16:creationId xmlns:a16="http://schemas.microsoft.com/office/drawing/2014/main" id="{1F5771FA-A43F-B97A-D909-5AFDE1D79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1341438"/>
            <a:ext cx="21097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0">
            <a:extLst>
              <a:ext uri="{FF2B5EF4-FFF2-40B4-BE49-F238E27FC236}">
                <a16:creationId xmlns:a16="http://schemas.microsoft.com/office/drawing/2014/main" id="{95E5E43B-5A49-8B31-B004-B48BC4A6A10F}"/>
              </a:ext>
            </a:extLst>
          </p:cNvPr>
          <p:cNvSpPr>
            <a:spLocks noChangeArrowheads="1"/>
          </p:cNvSpPr>
          <p:nvPr/>
        </p:nvSpPr>
        <p:spPr bwMode="auto">
          <a:xfrm>
            <a:off x="3509963"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5609" name="Image 262" descr="DSC04013">
            <a:extLst>
              <a:ext uri="{FF2B5EF4-FFF2-40B4-BE49-F238E27FC236}">
                <a16:creationId xmlns:a16="http://schemas.microsoft.com/office/drawing/2014/main" id="{A9A39471-300C-AB7E-4C55-0DB0F0497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0"/>
          <a:stretch>
            <a:fillRect/>
          </a:stretch>
        </p:blipFill>
        <p:spPr bwMode="auto">
          <a:xfrm>
            <a:off x="5562600" y="1295400"/>
            <a:ext cx="319087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8">
            <a:extLst>
              <a:ext uri="{FF2B5EF4-FFF2-40B4-BE49-F238E27FC236}">
                <a16:creationId xmlns:a16="http://schemas.microsoft.com/office/drawing/2014/main" id="{93E68624-FA92-ED49-E47F-DC4F95C672C0}"/>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3">
            <a:extLst>
              <a:ext uri="{FF2B5EF4-FFF2-40B4-BE49-F238E27FC236}">
                <a16:creationId xmlns:a16="http://schemas.microsoft.com/office/drawing/2014/main" id="{5149CF5A-749E-DE4C-A3A8-7DA0D7F3B8D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A34A75F-2352-4706-B3FF-037EC60371A1}" type="slidenum">
              <a:rPr lang="fr-FR" altLang="fr-FR" sz="1200">
                <a:solidFill>
                  <a:srgbClr val="898989"/>
                </a:solidFill>
              </a:rPr>
              <a:pPr algn="r" eaLnBrk="1" hangingPunct="1">
                <a:spcBef>
                  <a:spcPct val="0"/>
                </a:spcBef>
                <a:buFontTx/>
                <a:buNone/>
              </a:pPr>
              <a:t>24</a:t>
            </a:fld>
            <a:endParaRPr lang="fr-FR" altLang="fr-FR" sz="1200">
              <a:solidFill>
                <a:srgbClr val="898989"/>
              </a:solidFill>
            </a:endParaRPr>
          </a:p>
        </p:txBody>
      </p:sp>
      <p:sp>
        <p:nvSpPr>
          <p:cNvPr id="26627" name="Rectangle 1">
            <a:extLst>
              <a:ext uri="{FF2B5EF4-FFF2-40B4-BE49-F238E27FC236}">
                <a16:creationId xmlns:a16="http://schemas.microsoft.com/office/drawing/2014/main" id="{834C2B52-DCBD-2FB4-C8AA-F6565898FFCD}"/>
              </a:ext>
            </a:extLst>
          </p:cNvPr>
          <p:cNvSpPr>
            <a:spLocks noChangeArrowheads="1"/>
          </p:cNvSpPr>
          <p:nvPr/>
        </p:nvSpPr>
        <p:spPr bwMode="auto">
          <a:xfrm>
            <a:off x="304800" y="1412875"/>
            <a:ext cx="838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Pierre est un matériau dur mais fragile qui craint les chocs mécaniques.</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a:t>
            </a:r>
            <a:r>
              <a:rPr lang="fr-FR" altLang="fr-FR" sz="2400">
                <a:solidFill>
                  <a:srgbClr val="000000"/>
                </a:solidFill>
                <a:latin typeface="Times New Roman" panose="02020603050405020304" pitchFamily="18" charset="0"/>
                <a:cs typeface="Times New Roman" panose="02020603050405020304" pitchFamily="18" charset="0"/>
              </a:rPr>
              <a:t>rendre garde à toute action conduisant à taper volontairement ou non sur un élément en pierre (exemple : coup de masse…), car l’éclatement ou la rupture de ce dernier est prévisible.</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 </a:t>
            </a:r>
          </a:p>
          <a:p>
            <a:pPr algn="just" eaLnBrk="1" hangingPunct="1">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Pierres calcaires sont sensibles aux chocs thermiques. Ainsi une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ou une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rapide de T° peut provoquer l’éclatement ou la rupture de l’élément de construction considéré.  </a:t>
            </a:r>
            <a:endParaRPr lang="fr-FR" altLang="fr-FR" sz="2400">
              <a:solidFill>
                <a:srgbClr val="000000"/>
              </a:solidFill>
              <a:latin typeface="Times New Roman" panose="02020603050405020304" pitchFamily="18" charset="0"/>
              <a:cs typeface="Calibri" panose="020F0502020204030204" pitchFamily="34" charset="0"/>
            </a:endParaRPr>
          </a:p>
        </p:txBody>
      </p:sp>
      <p:sp>
        <p:nvSpPr>
          <p:cNvPr id="6" name="Titre 8">
            <a:extLst>
              <a:ext uri="{FF2B5EF4-FFF2-40B4-BE49-F238E27FC236}">
                <a16:creationId xmlns:a16="http://schemas.microsoft.com/office/drawing/2014/main" id="{C7F5647F-7C10-406F-606D-0372229AB081}"/>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a:extLst>
              <a:ext uri="{FF2B5EF4-FFF2-40B4-BE49-F238E27FC236}">
                <a16:creationId xmlns:a16="http://schemas.microsoft.com/office/drawing/2014/main" id="{B237198C-5327-41DE-E932-B93F47208409}"/>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51A27AC-2D98-4AB7-ACB7-13BCA4BCAB56}" type="slidenum">
              <a:rPr lang="fr-FR" altLang="fr-FR" sz="1200">
                <a:solidFill>
                  <a:srgbClr val="898989"/>
                </a:solidFill>
              </a:rPr>
              <a:pPr algn="r" eaLnBrk="1" hangingPunct="1">
                <a:spcBef>
                  <a:spcPct val="0"/>
                </a:spcBef>
                <a:buFontTx/>
                <a:buNone/>
              </a:pPr>
              <a:t>25</a:t>
            </a:fld>
            <a:endParaRPr lang="fr-FR" altLang="fr-FR" sz="1200">
              <a:solidFill>
                <a:srgbClr val="898989"/>
              </a:solidFill>
            </a:endParaRPr>
          </a:p>
        </p:txBody>
      </p:sp>
      <p:sp>
        <p:nvSpPr>
          <p:cNvPr id="27651" name="Rectangle 1">
            <a:extLst>
              <a:ext uri="{FF2B5EF4-FFF2-40B4-BE49-F238E27FC236}">
                <a16:creationId xmlns:a16="http://schemas.microsoft.com/office/drawing/2014/main" id="{DEF62DB7-F9AD-A978-C709-93B426A41254}"/>
              </a:ext>
            </a:extLst>
          </p:cNvPr>
          <p:cNvSpPr>
            <a:spLocks noChangeArrowheads="1"/>
          </p:cNvSpPr>
          <p:nvPr/>
        </p:nvSpPr>
        <p:spPr bwMode="auto">
          <a:xfrm>
            <a:off x="303213" y="1262063"/>
            <a:ext cx="829151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Choc thermique appliqué à un escalier pourra provoquer l’éclatement d’1 ou plusieurs marches.</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u="sng">
                <a:solidFill>
                  <a:srgbClr val="000000"/>
                </a:solidFill>
                <a:latin typeface="Times New Roman" panose="02020603050405020304" pitchFamily="18" charset="0"/>
                <a:cs typeface="Times New Roman" panose="02020603050405020304" pitchFamily="18" charset="0"/>
              </a:rPr>
              <a:t>Exemples d’événement conduisant à une </a:t>
            </a:r>
            <a:r>
              <a:rPr lang="fr-FR" altLang="fr-FR" sz="2400" u="sng">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u="sng">
                <a:solidFill>
                  <a:srgbClr val="000000"/>
                </a:solidFill>
                <a:latin typeface="Times New Roman" panose="02020603050405020304" pitchFamily="18" charset="0"/>
                <a:cs typeface="Times New Roman" panose="02020603050405020304" pitchFamily="18" charset="0"/>
              </a:rPr>
              <a:t> brutale en T° :</a:t>
            </a:r>
          </a:p>
          <a:p>
            <a:pPr algn="just" eaLnBrk="1" hangingPunct="1">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panose="05000000000000000000" pitchFamily="2" charset="2"/>
              <a:buChar char="v"/>
            </a:pPr>
            <a:r>
              <a:rPr lang="fr-FR" altLang="fr-FR" sz="2400">
                <a:solidFill>
                  <a:srgbClr val="000000"/>
                </a:solidFill>
                <a:latin typeface="Times New Roman" panose="02020603050405020304" pitchFamily="18" charset="0"/>
                <a:cs typeface="Times New Roman" panose="02020603050405020304" pitchFamily="18" charset="0"/>
              </a:rPr>
              <a:t> Feu de poubelle dans le volume d’une cage d’escalier ;</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panose="05000000000000000000" pitchFamily="2" charset="2"/>
              <a:buChar char="v"/>
            </a:pPr>
            <a:r>
              <a:rPr lang="fr-FR" altLang="fr-FR" sz="2400">
                <a:solidFill>
                  <a:srgbClr val="000000"/>
                </a:solidFill>
                <a:latin typeface="Times New Roman" panose="02020603050405020304" pitchFamily="18" charset="0"/>
                <a:cs typeface="Times New Roman" panose="02020603050405020304" pitchFamily="18" charset="0"/>
              </a:rPr>
              <a:t> Fuite de gaz enflammée ;</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panose="05000000000000000000" pitchFamily="2" charset="2"/>
              <a:buChar char="v"/>
            </a:pPr>
            <a:r>
              <a:rPr lang="fr-FR" altLang="fr-FR" sz="2400">
                <a:solidFill>
                  <a:srgbClr val="000000"/>
                </a:solidFill>
                <a:latin typeface="Times New Roman" panose="02020603050405020304" pitchFamily="18" charset="0"/>
                <a:cs typeface="Times New Roman" panose="02020603050405020304" pitchFamily="18" charset="0"/>
              </a:rPr>
              <a:t> Feu d’appartement avec destruction de porte palière.</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u="sng">
                <a:solidFill>
                  <a:srgbClr val="000000"/>
                </a:solidFill>
                <a:latin typeface="Times New Roman" panose="02020603050405020304" pitchFamily="18" charset="0"/>
                <a:cs typeface="Times New Roman" panose="02020603050405020304" pitchFamily="18" charset="0"/>
              </a:rPr>
              <a:t>Exemples d’actions conduisant à un refroidissement rapide :</a:t>
            </a:r>
            <a:endParaRPr lang="fr-FR" altLang="fr-FR" sz="2400" u="sng">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panose="05000000000000000000" pitchFamily="2" charset="2"/>
              <a:buChar char="v"/>
            </a:pPr>
            <a:r>
              <a:rPr lang="fr-FR" altLang="fr-FR" sz="2400">
                <a:solidFill>
                  <a:srgbClr val="000000"/>
                </a:solidFill>
                <a:latin typeface="Times New Roman" panose="02020603050405020304" pitchFamily="18" charset="0"/>
                <a:cs typeface="Times New Roman" panose="02020603050405020304" pitchFamily="18" charset="0"/>
              </a:rPr>
              <a:t> Projection d’un jet de lance sur une partie surchauffée ;</a:t>
            </a: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panose="05000000000000000000" pitchFamily="2" charset="2"/>
              <a:buChar char="v"/>
            </a:pPr>
            <a:r>
              <a:rPr lang="fr-FR" altLang="fr-FR" sz="2400">
                <a:solidFill>
                  <a:srgbClr val="000000"/>
                </a:solidFill>
                <a:latin typeface="Times New Roman" panose="02020603050405020304" pitchFamily="18" charset="0"/>
                <a:cs typeface="Times New Roman" panose="02020603050405020304" pitchFamily="18" charset="0"/>
              </a:rPr>
              <a:t> Ventilation d’une cage d’escalier par temps froid.</a:t>
            </a:r>
          </a:p>
        </p:txBody>
      </p:sp>
      <p:sp>
        <p:nvSpPr>
          <p:cNvPr id="6" name="Titre 8">
            <a:extLst>
              <a:ext uri="{FF2B5EF4-FFF2-40B4-BE49-F238E27FC236}">
                <a16:creationId xmlns:a16="http://schemas.microsoft.com/office/drawing/2014/main" id="{9C51CA26-1821-93EC-FE66-A1E5CA9BD432}"/>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3">
            <a:extLst>
              <a:ext uri="{FF2B5EF4-FFF2-40B4-BE49-F238E27FC236}">
                <a16:creationId xmlns:a16="http://schemas.microsoft.com/office/drawing/2014/main" id="{AC0D749B-F3CB-14E2-1C13-43ED1BDC6A4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07A79C4-5326-4387-9298-E76E7D3B73CF}" type="slidenum">
              <a:rPr lang="fr-FR" altLang="fr-FR" sz="1200">
                <a:solidFill>
                  <a:srgbClr val="898989"/>
                </a:solidFill>
              </a:rPr>
              <a:pPr algn="r" eaLnBrk="1" hangingPunct="1">
                <a:spcBef>
                  <a:spcPct val="0"/>
                </a:spcBef>
                <a:buFontTx/>
                <a:buNone/>
              </a:pPr>
              <a:t>26</a:t>
            </a:fld>
            <a:endParaRPr lang="fr-FR" altLang="fr-FR" sz="1200">
              <a:solidFill>
                <a:srgbClr val="898989"/>
              </a:solidFill>
            </a:endParaRPr>
          </a:p>
        </p:txBody>
      </p:sp>
      <p:sp>
        <p:nvSpPr>
          <p:cNvPr id="28675" name="Rectangle 1">
            <a:extLst>
              <a:ext uri="{FF2B5EF4-FFF2-40B4-BE49-F238E27FC236}">
                <a16:creationId xmlns:a16="http://schemas.microsoft.com/office/drawing/2014/main" id="{CD5B795F-AFBE-AED2-BA67-9629C9C409D9}"/>
              </a:ext>
            </a:extLst>
          </p:cNvPr>
          <p:cNvSpPr>
            <a:spLocks noChangeArrowheads="1"/>
          </p:cNvSpPr>
          <p:nvPr/>
        </p:nvSpPr>
        <p:spPr bwMode="auto">
          <a:xfrm>
            <a:off x="395288" y="1341438"/>
            <a:ext cx="82915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Exemple d’1 marche d’escalier en pierre calcaire présentant 1 fissure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P</a:t>
            </a:r>
            <a:r>
              <a:rPr lang="fr-FR" altLang="fr-FR" sz="2400">
                <a:solidFill>
                  <a:srgbClr val="000000"/>
                </a:solidFill>
                <a:latin typeface="Times New Roman" panose="02020603050405020304" pitchFamily="18" charset="0"/>
                <a:cs typeface="Times New Roman" panose="02020603050405020304" pitchFamily="18" charset="0"/>
              </a:rPr>
              <a:t>oint de rupture potentiel en cas de choc thermique.</a:t>
            </a:r>
          </a:p>
        </p:txBody>
      </p:sp>
      <p:pic>
        <p:nvPicPr>
          <p:cNvPr id="28676" name="Image 263" descr="DSC04011">
            <a:extLst>
              <a:ext uri="{FF2B5EF4-FFF2-40B4-BE49-F238E27FC236}">
                <a16:creationId xmlns:a16="http://schemas.microsoft.com/office/drawing/2014/main" id="{077738C6-9F69-DA70-4891-A26B113B7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573338"/>
            <a:ext cx="48260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8">
            <a:extLst>
              <a:ext uri="{FF2B5EF4-FFF2-40B4-BE49-F238E27FC236}">
                <a16:creationId xmlns:a16="http://schemas.microsoft.com/office/drawing/2014/main" id="{D0963853-BE0A-D9B3-C7B2-FDCC6F54497D}"/>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3">
            <a:extLst>
              <a:ext uri="{FF2B5EF4-FFF2-40B4-BE49-F238E27FC236}">
                <a16:creationId xmlns:a16="http://schemas.microsoft.com/office/drawing/2014/main" id="{29F8D631-3B87-B7A0-9684-40E451F77A57}"/>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81B287E-D469-4757-80BB-6185C79A8E08}" type="slidenum">
              <a:rPr lang="fr-FR" altLang="fr-FR" sz="1200">
                <a:solidFill>
                  <a:srgbClr val="898989"/>
                </a:solidFill>
              </a:rPr>
              <a:pPr algn="r" eaLnBrk="1" hangingPunct="1">
                <a:spcBef>
                  <a:spcPct val="0"/>
                </a:spcBef>
                <a:buFontTx/>
                <a:buNone/>
              </a:pPr>
              <a:t>27</a:t>
            </a:fld>
            <a:endParaRPr lang="fr-FR" altLang="fr-FR" sz="1200">
              <a:solidFill>
                <a:srgbClr val="898989"/>
              </a:solidFill>
            </a:endParaRPr>
          </a:p>
        </p:txBody>
      </p:sp>
      <p:sp>
        <p:nvSpPr>
          <p:cNvPr id="29699" name="Rectangle 1">
            <a:extLst>
              <a:ext uri="{FF2B5EF4-FFF2-40B4-BE49-F238E27FC236}">
                <a16:creationId xmlns:a16="http://schemas.microsoft.com/office/drawing/2014/main" id="{F6EDB294-08E2-97B9-3A03-D166E7E0CD63}"/>
              </a:ext>
            </a:extLst>
          </p:cNvPr>
          <p:cNvSpPr>
            <a:spLocks noChangeArrowheads="1"/>
          </p:cNvSpPr>
          <p:nvPr/>
        </p:nvSpPr>
        <p:spPr bwMode="auto">
          <a:xfrm>
            <a:off x="395288" y="1276350"/>
            <a:ext cx="842486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Calibri" panose="020F0502020204030204" pitchFamily="34" charset="0"/>
              </a:rPr>
              <a:t>Pierre se fend fréquemment dans l’axe transversal, ce qui occasionne 1 perte de résistance de la marche d’escalier. </a:t>
            </a:r>
          </a:p>
          <a:p>
            <a:pPr algn="just" eaLnBrk="1" hangingPunct="1">
              <a:lnSpc>
                <a:spcPct val="150000"/>
              </a:lnSpc>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lnSpc>
                <a:spcPct val="150000"/>
              </a:lnSpc>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Calibri" panose="020F0502020204030204" pitchFamily="34" charset="0"/>
                <a:sym typeface="Wingdings" panose="05000000000000000000" pitchFamily="2" charset="2"/>
              </a:rPr>
              <a:t>S</a:t>
            </a:r>
            <a:r>
              <a:rPr lang="fr-FR" altLang="fr-FR" sz="2400">
                <a:solidFill>
                  <a:srgbClr val="000000"/>
                </a:solidFill>
                <a:latin typeface="Times New Roman" panose="02020603050405020304" pitchFamily="18" charset="0"/>
                <a:cs typeface="Calibri" panose="020F0502020204030204" pitchFamily="34" charset="0"/>
              </a:rPr>
              <a:t>on propre poids ou celui d’1</a:t>
            </a:r>
          </a:p>
          <a:p>
            <a:pPr algn="just" eaLnBrk="1" hangingPunct="1">
              <a:lnSpc>
                <a:spcPct val="150000"/>
              </a:lnSpc>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Calibri" panose="020F0502020204030204" pitchFamily="34" charset="0"/>
              </a:rPr>
              <a:t>personne peut déclencher sa chute. </a:t>
            </a:r>
          </a:p>
          <a:p>
            <a:pPr algn="just" eaLnBrk="1" hangingPunct="1">
              <a:lnSpc>
                <a:spcPct val="150000"/>
              </a:lnSpc>
              <a:spcBef>
                <a:spcPct val="0"/>
              </a:spcBef>
              <a:buSzPct val="75000"/>
              <a:buFont typeface="Wingdings 2" panose="05020102010507070707" pitchFamily="18" charset="2"/>
              <a:buNone/>
            </a:pPr>
            <a:endParaRPr lang="fr-FR" altLang="fr-FR" sz="2400">
              <a:solidFill>
                <a:srgbClr val="000000"/>
              </a:solidFill>
              <a:latin typeface="Times New Roman" panose="02020603050405020304" pitchFamily="18" charset="0"/>
              <a:cs typeface="Calibri" panose="020F0502020204030204" pitchFamily="34" charset="0"/>
            </a:endParaRPr>
          </a:p>
          <a:p>
            <a:pPr algn="just" eaLnBrk="1" hangingPunct="1">
              <a:lnSpc>
                <a:spcPct val="150000"/>
              </a:lnSpc>
              <a:spcBef>
                <a:spcPct val="0"/>
              </a:spcBef>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Aucun signe physique</a:t>
            </a:r>
          </a:p>
          <a:p>
            <a:pPr algn="just" eaLnBrk="1" hangingPunct="1">
              <a:lnSpc>
                <a:spcPct val="150000"/>
              </a:lnSpc>
              <a:spcBef>
                <a:spcPct val="0"/>
              </a:spcBef>
              <a:buSzPct val="75000"/>
              <a:buFont typeface="Wingdings 2" panose="05020102010507070707" pitchFamily="18" charset="2"/>
              <a:buNone/>
            </a:pPr>
            <a:r>
              <a:rPr lang="fr-FR" altLang="fr-FR" sz="2400" b="1">
                <a:solidFill>
                  <a:srgbClr val="FF0000"/>
                </a:solidFill>
                <a:latin typeface="Times New Roman" panose="02020603050405020304" pitchFamily="18" charset="0"/>
                <a:cs typeface="Times New Roman" panose="02020603050405020304" pitchFamily="18" charset="0"/>
              </a:rPr>
              <a:t>avant-coureur de l’éclatement.</a:t>
            </a:r>
            <a:endParaRPr lang="fr-FR" altLang="fr-FR" sz="2400" b="1">
              <a:solidFill>
                <a:srgbClr val="FF0000"/>
              </a:solidFill>
              <a:latin typeface="Times New Roman" panose="02020603050405020304" pitchFamily="18" charset="0"/>
              <a:cs typeface="Calibri" panose="020F0502020204030204" pitchFamily="34" charset="0"/>
            </a:endParaRPr>
          </a:p>
        </p:txBody>
      </p:sp>
      <p:pic>
        <p:nvPicPr>
          <p:cNvPr id="29700" name="Picture 6" descr="I:\Images\Sapeurs-Pompiers\INC\feu\Photo 027.jpg">
            <a:extLst>
              <a:ext uri="{FF2B5EF4-FFF2-40B4-BE49-F238E27FC236}">
                <a16:creationId xmlns:a16="http://schemas.microsoft.com/office/drawing/2014/main" id="{52610191-6DDD-05AB-6130-C5C455670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387600"/>
            <a:ext cx="2917825"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8">
            <a:extLst>
              <a:ext uri="{FF2B5EF4-FFF2-40B4-BE49-F238E27FC236}">
                <a16:creationId xmlns:a16="http://schemas.microsoft.com/office/drawing/2014/main" id="{6E303E8D-A7B1-9A02-3A39-802B539F09F9}"/>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3">
            <a:extLst>
              <a:ext uri="{FF2B5EF4-FFF2-40B4-BE49-F238E27FC236}">
                <a16:creationId xmlns:a16="http://schemas.microsoft.com/office/drawing/2014/main" id="{866759FE-492F-71F1-59A7-3366E81CE57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477C143-3984-4D13-A7F6-7BD1158005DF}" type="slidenum">
              <a:rPr lang="fr-FR" altLang="fr-FR" sz="1200" smtClean="0">
                <a:solidFill>
                  <a:srgbClr val="898989"/>
                </a:solidFill>
              </a:rPr>
              <a:pPr>
                <a:spcBef>
                  <a:spcPct val="0"/>
                </a:spcBef>
                <a:buFontTx/>
                <a:buNone/>
              </a:pPr>
              <a:t>28</a:t>
            </a:fld>
            <a:endParaRPr lang="fr-FR" altLang="fr-FR" sz="1200">
              <a:solidFill>
                <a:srgbClr val="898989"/>
              </a:solidFill>
            </a:endParaRPr>
          </a:p>
        </p:txBody>
      </p:sp>
      <p:sp>
        <p:nvSpPr>
          <p:cNvPr id="30723" name="Rectangle 1">
            <a:extLst>
              <a:ext uri="{FF2B5EF4-FFF2-40B4-BE49-F238E27FC236}">
                <a16:creationId xmlns:a16="http://schemas.microsoft.com/office/drawing/2014/main" id="{64DD5DF8-1712-86A4-879F-03BF639AD94C}"/>
              </a:ext>
            </a:extLst>
          </p:cNvPr>
          <p:cNvSpPr>
            <a:spLocks noChangeArrowheads="1"/>
          </p:cNvSpPr>
          <p:nvPr/>
        </p:nvSpPr>
        <p:spPr bwMode="auto">
          <a:xfrm>
            <a:off x="360363" y="1300163"/>
            <a:ext cx="849788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Tx/>
              <a:buChar char="-"/>
            </a:pPr>
            <a:r>
              <a:rPr lang="fr-FR" altLang="fr-FR" sz="2400" b="1">
                <a:solidFill>
                  <a:srgbClr val="984807"/>
                </a:solidFill>
                <a:latin typeface="Times New Roman" panose="02020603050405020304" pitchFamily="18" charset="0"/>
                <a:cs typeface="Times New Roman" panose="02020603050405020304" pitchFamily="18" charset="0"/>
              </a:rPr>
              <a:t> </a:t>
            </a:r>
            <a:r>
              <a:rPr lang="fr-FR" altLang="fr-FR" sz="2400" b="1" u="sng">
                <a:solidFill>
                  <a:srgbClr val="984807"/>
                </a:solidFill>
                <a:latin typeface="Times New Roman" panose="02020603050405020304" pitchFamily="18" charset="0"/>
                <a:cs typeface="Times New Roman" panose="02020603050405020304" pitchFamily="18" charset="0"/>
              </a:rPr>
              <a:t>Structure béton : </a:t>
            </a:r>
          </a:p>
          <a:p>
            <a:pPr algn="just" eaLnBrk="1" hangingPunct="1">
              <a:lnSpc>
                <a:spcPct val="150000"/>
              </a:lnSpc>
              <a:spcBef>
                <a:spcPct val="0"/>
              </a:spcBef>
              <a:buSzPct val="75000"/>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T° mesurées dans le béton montrent leur rapide décroissance en fonction de l’éloignement de la surface exposée au feu : après une Heure d’exposition, 500 °C à 1,5 cm, 350 °C à 3 cm et 100 °C à 7,5 cm de profondeur. </a:t>
            </a:r>
          </a:p>
          <a:p>
            <a:pPr algn="just" eaLnBrk="1" hangingPunct="1">
              <a:lnSpc>
                <a:spcPct val="150000"/>
              </a:lnSpc>
              <a:spcBef>
                <a:spcPct val="0"/>
              </a:spcBef>
              <a:buSzPct val="75000"/>
              <a:buFontTx/>
              <a:buChar char="-"/>
            </a:pPr>
            <a:endParaRPr lang="fr-FR" altLang="fr-FR" sz="2400">
              <a:latin typeface="Times New Roman" panose="02020603050405020304" pitchFamily="18" charset="0"/>
              <a:cs typeface="Times New Roman" panose="02020603050405020304" pitchFamily="18" charset="0"/>
            </a:endParaRPr>
          </a:p>
          <a:p>
            <a:pPr algn="just" eaLnBrk="1" hangingPunct="1">
              <a:lnSpc>
                <a:spcPct val="150000"/>
              </a:lnSpc>
              <a:spcBef>
                <a:spcPct val="0"/>
              </a:spcBef>
              <a:buSzPct val="75000"/>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Times New Roman" panose="02020603050405020304" pitchFamily="18" charset="0"/>
              </a:rPr>
              <a:t> Béton dispose encore de 50 à 60 % de sa capacité de résistance à 600 °C (ce qui constitue un avantage par rapport à l’acier).</a:t>
            </a:r>
          </a:p>
        </p:txBody>
      </p:sp>
      <p:sp>
        <p:nvSpPr>
          <p:cNvPr id="7" name="Titre 8">
            <a:extLst>
              <a:ext uri="{FF2B5EF4-FFF2-40B4-BE49-F238E27FC236}">
                <a16:creationId xmlns:a16="http://schemas.microsoft.com/office/drawing/2014/main" id="{702D0277-F719-2E2E-4F1B-3A49FE998777}"/>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a:extLst>
              <a:ext uri="{FF2B5EF4-FFF2-40B4-BE49-F238E27FC236}">
                <a16:creationId xmlns:a16="http://schemas.microsoft.com/office/drawing/2014/main" id="{6D81D7DD-F6D0-FEC2-385B-AFF36216AD2C}"/>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0D1A355-CFFC-4362-9F67-CCF6196B8F8D}" type="slidenum">
              <a:rPr lang="fr-FR" altLang="fr-FR" sz="1200">
                <a:solidFill>
                  <a:srgbClr val="898989"/>
                </a:solidFill>
              </a:rPr>
              <a:pPr algn="r" eaLnBrk="1" hangingPunct="1">
                <a:spcBef>
                  <a:spcPct val="0"/>
                </a:spcBef>
                <a:buFontTx/>
                <a:buNone/>
              </a:pPr>
              <a:t>29</a:t>
            </a:fld>
            <a:endParaRPr lang="fr-FR" altLang="fr-FR" sz="1200">
              <a:solidFill>
                <a:srgbClr val="898989"/>
              </a:solidFill>
            </a:endParaRPr>
          </a:p>
        </p:txBody>
      </p:sp>
      <p:sp>
        <p:nvSpPr>
          <p:cNvPr id="31747" name="Rectangle 1">
            <a:extLst>
              <a:ext uri="{FF2B5EF4-FFF2-40B4-BE49-F238E27FC236}">
                <a16:creationId xmlns:a16="http://schemas.microsoft.com/office/drawing/2014/main" id="{358B4645-722D-C778-BC7A-206437579BB0}"/>
              </a:ext>
            </a:extLst>
          </p:cNvPr>
          <p:cNvSpPr>
            <a:spLocks noChangeArrowheads="1"/>
          </p:cNvSpPr>
          <p:nvPr/>
        </p:nvSpPr>
        <p:spPr bwMode="auto">
          <a:xfrm>
            <a:off x="395288" y="1214438"/>
            <a:ext cx="83534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 typeface="Wingdings 2" panose="05020102010507070707" pitchFamily="18" charset="2"/>
              <a:buNone/>
            </a:pPr>
            <a:r>
              <a:rPr lang="fr-FR" altLang="fr-FR" sz="2400" b="1">
                <a:solidFill>
                  <a:srgbClr val="984807"/>
                </a:solidFill>
                <a:latin typeface="Times New Roman" panose="02020603050405020304" pitchFamily="18" charset="0"/>
                <a:cs typeface="Times New Roman" panose="02020603050405020304" pitchFamily="18" charset="0"/>
              </a:rPr>
              <a:t>- </a:t>
            </a:r>
            <a:r>
              <a:rPr lang="fr-FR" altLang="fr-FR" sz="2400" b="1" u="sng">
                <a:solidFill>
                  <a:srgbClr val="984807"/>
                </a:solidFill>
                <a:latin typeface="Times New Roman" panose="02020603050405020304" pitchFamily="18" charset="0"/>
                <a:cs typeface="Times New Roman" panose="02020603050405020304" pitchFamily="18" charset="0"/>
              </a:rPr>
              <a:t>Structure béton :</a:t>
            </a:r>
            <a:endParaRPr lang="fr-FR" altLang="fr-FR" sz="2400" u="sng">
              <a:latin typeface="Times New Roman" panose="02020603050405020304" pitchFamily="18" charset="0"/>
              <a:cs typeface="Calibri" panose="020F0502020204030204" pitchFamily="34" charset="0"/>
            </a:endParaRPr>
          </a:p>
          <a:p>
            <a:pPr algn="just" eaLnBrk="1" hangingPunct="1">
              <a:lnSpc>
                <a:spcPct val="150000"/>
              </a:lnSpc>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Stabilité d’1 structure est assurée pendant 1 durée largement suffisante à 1 intervention et à l’évacuation des occupants. </a:t>
            </a:r>
            <a:endParaRPr lang="fr-FR" altLang="fr-FR" sz="2400">
              <a:latin typeface="Times New Roman" panose="02020603050405020304" pitchFamily="18" charset="0"/>
              <a:cs typeface="Calibri" panose="020F0502020204030204" pitchFamily="34" charset="0"/>
            </a:endParaRPr>
          </a:p>
          <a:p>
            <a:pPr algn="just" eaLnBrk="1" hangingPunct="1">
              <a:lnSpc>
                <a:spcPct val="150000"/>
              </a:lnSpc>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En fonction de l’évolution de la T° du béton (entre 100 et 1000 °C), plusieurs phénomènes physico-chimiques se succèdent. </a:t>
            </a:r>
          </a:p>
          <a:p>
            <a:pPr algn="just" eaLnBrk="1" hangingPunct="1">
              <a:lnSpc>
                <a:spcPct val="150000"/>
              </a:lnSpc>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lnSpc>
                <a:spcPct val="150000"/>
              </a:lnSpc>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Mo</a:t>
            </a:r>
            <a:r>
              <a:rPr lang="fr-FR" altLang="fr-FR" sz="2400">
                <a:latin typeface="Times New Roman" panose="02020603050405020304" pitchFamily="18" charset="0"/>
                <a:cs typeface="Times New Roman" panose="02020603050405020304" pitchFamily="18" charset="0"/>
              </a:rPr>
              <a:t>difications sensibles de la pâte cimentaire et des granulats à partir de 500°C, qui se traduisent par un affaiblissement du béton.</a:t>
            </a:r>
          </a:p>
        </p:txBody>
      </p:sp>
      <p:sp>
        <p:nvSpPr>
          <p:cNvPr id="6" name="Titre 8">
            <a:extLst>
              <a:ext uri="{FF2B5EF4-FFF2-40B4-BE49-F238E27FC236}">
                <a16:creationId xmlns:a16="http://schemas.microsoft.com/office/drawing/2014/main" id="{E3F58DDE-4DC8-8DC6-E3BC-1C3FDBA91BF6}"/>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3">
            <a:extLst>
              <a:ext uri="{FF2B5EF4-FFF2-40B4-BE49-F238E27FC236}">
                <a16:creationId xmlns:a16="http://schemas.microsoft.com/office/drawing/2014/main" id="{0A10E38B-C1A2-6B3A-0242-60F39493794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EB0BF04-A566-4D4D-BFAB-C78171BEFEF8}" type="slidenum">
              <a:rPr lang="fr-FR" altLang="fr-FR" sz="1200" smtClean="0">
                <a:solidFill>
                  <a:srgbClr val="898989"/>
                </a:solidFill>
              </a:rPr>
              <a:pPr>
                <a:spcBef>
                  <a:spcPct val="0"/>
                </a:spcBef>
                <a:buFontTx/>
                <a:buNone/>
              </a:pPr>
              <a:t>3</a:t>
            </a:fld>
            <a:endParaRPr lang="fr-FR" altLang="fr-FR" sz="1200">
              <a:solidFill>
                <a:srgbClr val="898989"/>
              </a:solidFill>
            </a:endParaRPr>
          </a:p>
        </p:txBody>
      </p:sp>
      <p:sp>
        <p:nvSpPr>
          <p:cNvPr id="5" name="Titre 8">
            <a:extLst>
              <a:ext uri="{FF2B5EF4-FFF2-40B4-BE49-F238E27FC236}">
                <a16:creationId xmlns:a16="http://schemas.microsoft.com/office/drawing/2014/main" id="{99784ED1-AA9F-26BF-CCB4-78737DE095E8}"/>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Introduction</a:t>
            </a:r>
          </a:p>
        </p:txBody>
      </p:sp>
      <p:sp>
        <p:nvSpPr>
          <p:cNvPr id="5124" name="Rectangle 2">
            <a:extLst>
              <a:ext uri="{FF2B5EF4-FFF2-40B4-BE49-F238E27FC236}">
                <a16:creationId xmlns:a16="http://schemas.microsoft.com/office/drawing/2014/main" id="{57C94FE2-059C-5A74-D532-FA6448BBBDFA}"/>
              </a:ext>
            </a:extLst>
          </p:cNvPr>
          <p:cNvSpPr>
            <a:spLocks noChangeArrowheads="1"/>
          </p:cNvSpPr>
          <p:nvPr/>
        </p:nvSpPr>
        <p:spPr bwMode="auto">
          <a:xfrm>
            <a:off x="395288" y="1452563"/>
            <a:ext cx="82915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Structures sont fragilisées par le feu et perdent leurs caractéristiques.</a:t>
            </a:r>
          </a:p>
          <a:p>
            <a:pPr algn="just">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Bâtiments désaffectés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R</a:t>
            </a:r>
            <a:r>
              <a:rPr lang="fr-FR" altLang="fr-FR" sz="2400">
                <a:latin typeface="Times New Roman" panose="02020603050405020304" pitchFamily="18" charset="0"/>
                <a:ea typeface="Calibri" panose="020F0502020204030204" pitchFamily="34" charset="0"/>
                <a:cs typeface="Times New Roman" panose="02020603050405020304" pitchFamily="18" charset="0"/>
              </a:rPr>
              <a:t>isques d’effondrement par le manque d’entretien ou par la destruction partielle d’éléments porteurs. </a:t>
            </a:r>
          </a:p>
          <a:p>
            <a:pPr algn="just">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Chutes de matériaux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à tout moment (de tuiles ou pan de mur). </a:t>
            </a:r>
          </a:p>
          <a:p>
            <a:pPr algn="just">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Bâtiments à ossatures métalliques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F</a:t>
            </a:r>
            <a:r>
              <a:rPr lang="fr-FR" altLang="fr-FR" sz="2400">
                <a:latin typeface="Times New Roman" panose="02020603050405020304" pitchFamily="18" charset="0"/>
                <a:ea typeface="Calibri" panose="020F0502020204030204" pitchFamily="34" charset="0"/>
                <a:cs typeface="Times New Roman" panose="02020603050405020304" pitchFamily="18" charset="0"/>
              </a:rPr>
              <a:t>ort risque de ruine et s’effondrer.</a:t>
            </a:r>
          </a:p>
          <a:p>
            <a:pPr algn="just">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Rechercher en permanence les signes annonciateurs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3">
            <a:extLst>
              <a:ext uri="{FF2B5EF4-FFF2-40B4-BE49-F238E27FC236}">
                <a16:creationId xmlns:a16="http://schemas.microsoft.com/office/drawing/2014/main" id="{683D61CF-1740-8CAC-3420-3450475DDDD7}"/>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AB27F1F-A665-42D1-B6AE-82D0A6ECA2FD}" type="slidenum">
              <a:rPr lang="fr-FR" altLang="fr-FR" sz="1200">
                <a:solidFill>
                  <a:srgbClr val="898989"/>
                </a:solidFill>
              </a:rPr>
              <a:pPr algn="r" eaLnBrk="1" hangingPunct="1">
                <a:spcBef>
                  <a:spcPct val="0"/>
                </a:spcBef>
                <a:buFontTx/>
                <a:buNone/>
              </a:pPr>
              <a:t>30</a:t>
            </a:fld>
            <a:endParaRPr lang="fr-FR" altLang="fr-FR" sz="1200">
              <a:solidFill>
                <a:srgbClr val="898989"/>
              </a:solidFill>
            </a:endParaRPr>
          </a:p>
        </p:txBody>
      </p:sp>
      <p:sp>
        <p:nvSpPr>
          <p:cNvPr id="2" name="Rectangle 1">
            <a:extLst>
              <a:ext uri="{FF2B5EF4-FFF2-40B4-BE49-F238E27FC236}">
                <a16:creationId xmlns:a16="http://schemas.microsoft.com/office/drawing/2014/main" id="{E77B43DD-A0BB-FDC4-6185-7A594B47370D}"/>
              </a:ext>
            </a:extLst>
          </p:cNvPr>
          <p:cNvSpPr/>
          <p:nvPr/>
        </p:nvSpPr>
        <p:spPr>
          <a:xfrm>
            <a:off x="365125" y="1309688"/>
            <a:ext cx="8291513" cy="1687512"/>
          </a:xfrm>
          <a:prstGeom prst="rect">
            <a:avLst/>
          </a:prstGeom>
        </p:spPr>
        <p:txBody>
          <a:bodyPr>
            <a:spAutoFit/>
          </a:bodyPr>
          <a:lstStyle/>
          <a:p>
            <a:pPr algn="just" defTabSz="957263" eaLnBrk="1" fontAlgn="auto" hangingPunct="1">
              <a:lnSpc>
                <a:spcPct val="150000"/>
              </a:lnSpc>
              <a:spcAft>
                <a:spcPts val="0"/>
              </a:spcAft>
              <a:buSzPct val="75000"/>
              <a:defRPr/>
            </a:pPr>
            <a:r>
              <a:rPr lang="fr-FR" sz="2400" b="1" dirty="0">
                <a:solidFill>
                  <a:schemeClr val="accent6">
                    <a:lumMod val="50000"/>
                  </a:schemeClr>
                </a:solidFill>
                <a:latin typeface="Times New Roman" panose="02020603050405020304" pitchFamily="18" charset="0"/>
                <a:cs typeface="Times New Roman" panose="02020603050405020304" pitchFamily="18" charset="0"/>
              </a:rPr>
              <a:t>Le fer et l’acier : </a:t>
            </a:r>
            <a:r>
              <a:rPr lang="fr-FR" sz="2400" dirty="0">
                <a:solidFill>
                  <a:srgbClr val="000000"/>
                </a:solidFill>
                <a:latin typeface="Times New Roman" panose="02020603050405020304" pitchFamily="18" charset="0"/>
                <a:cs typeface="Times New Roman" panose="02020603050405020304" pitchFamily="18" charset="0"/>
              </a:rPr>
              <a:t>se dilatent sous l’action de la chaleur et offre une mauvaise résistance et stabilité au feu. </a:t>
            </a:r>
          </a:p>
          <a:p>
            <a:pPr algn="just" defTabSz="957263" eaLnBrk="1" fontAlgn="auto" hangingPunct="1">
              <a:lnSpc>
                <a:spcPct val="150000"/>
              </a:lnSpc>
              <a:spcAft>
                <a:spcPts val="0"/>
              </a:spcAft>
              <a:buSzPct val="75000"/>
              <a:defRPr/>
            </a:pPr>
            <a:r>
              <a:rPr lang="fr-FR" sz="2400" dirty="0">
                <a:solidFill>
                  <a:srgbClr val="000000"/>
                </a:solidFill>
                <a:latin typeface="Times New Roman" panose="02020603050405020304" pitchFamily="18" charset="0"/>
                <a:cs typeface="Times New Roman" panose="02020603050405020304" pitchFamily="18" charset="0"/>
              </a:rPr>
              <a:t>Se déforment et cèdent sous l’action de la chaleur.</a:t>
            </a:r>
          </a:p>
        </p:txBody>
      </p:sp>
      <p:pic>
        <p:nvPicPr>
          <p:cNvPr id="32772" name="Image 2">
            <a:extLst>
              <a:ext uri="{FF2B5EF4-FFF2-40B4-BE49-F238E27FC236}">
                <a16:creationId xmlns:a16="http://schemas.microsoft.com/office/drawing/2014/main" id="{35CB185C-E16F-041D-3FBD-258D523A09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0463" y="3086100"/>
            <a:ext cx="42481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8">
            <a:extLst>
              <a:ext uri="{FF2B5EF4-FFF2-40B4-BE49-F238E27FC236}">
                <a16:creationId xmlns:a16="http://schemas.microsoft.com/office/drawing/2014/main" id="{39D64D11-9BF2-CF2D-8A60-6437E34C847A}"/>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3">
            <a:extLst>
              <a:ext uri="{FF2B5EF4-FFF2-40B4-BE49-F238E27FC236}">
                <a16:creationId xmlns:a16="http://schemas.microsoft.com/office/drawing/2014/main" id="{8680B61C-23E5-D1D3-5BE1-115F4C7781F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53270C9-BC58-4012-BD4D-6A5BB2390CB4}" type="slidenum">
              <a:rPr lang="fr-FR" altLang="fr-FR" sz="1200">
                <a:solidFill>
                  <a:srgbClr val="898989"/>
                </a:solidFill>
              </a:rPr>
              <a:pPr algn="r" eaLnBrk="1" hangingPunct="1">
                <a:spcBef>
                  <a:spcPct val="0"/>
                </a:spcBef>
                <a:buFontTx/>
                <a:buNone/>
              </a:pPr>
              <a:t>31</a:t>
            </a:fld>
            <a:endParaRPr lang="fr-FR" altLang="fr-FR" sz="1200">
              <a:solidFill>
                <a:srgbClr val="898989"/>
              </a:solidFill>
            </a:endParaRPr>
          </a:p>
        </p:txBody>
      </p:sp>
      <p:sp>
        <p:nvSpPr>
          <p:cNvPr id="33795" name="Rectangle 1">
            <a:extLst>
              <a:ext uri="{FF2B5EF4-FFF2-40B4-BE49-F238E27FC236}">
                <a16:creationId xmlns:a16="http://schemas.microsoft.com/office/drawing/2014/main" id="{81C28364-A2B7-0E6D-4921-BE899C900F13}"/>
              </a:ext>
            </a:extLst>
          </p:cNvPr>
          <p:cNvSpPr>
            <a:spLocks noChangeArrowheads="1"/>
          </p:cNvSpPr>
          <p:nvPr/>
        </p:nvSpPr>
        <p:spPr bwMode="auto">
          <a:xfrm>
            <a:off x="376238" y="1341438"/>
            <a:ext cx="8291512" cy="4457700"/>
          </a:xfrm>
          <a:prstGeom prst="rect">
            <a:avLst/>
          </a:prstGeom>
          <a:noFill/>
          <a:ln>
            <a:noFill/>
          </a:ln>
        </p:spPr>
        <p:txBody>
          <a:bodyPr>
            <a:spAutoFit/>
          </a:bodyPr>
          <a:lstStyle>
            <a:lvl1pPr defTabSz="957263">
              <a:spcBef>
                <a:spcPct val="20000"/>
              </a:spcBef>
              <a:buFont typeface="Arial" panose="020B0604020202020204" pitchFamily="34" charset="0"/>
              <a:buChar char="•"/>
              <a:defRPr sz="3200">
                <a:solidFill>
                  <a:schemeClr val="tx1"/>
                </a:solidFill>
                <a:latin typeface="Myriad Pro"/>
              </a:defRPr>
            </a:lvl1pPr>
            <a:lvl2pPr marL="742950" indent="-285750" defTabSz="957263">
              <a:spcBef>
                <a:spcPct val="20000"/>
              </a:spcBef>
              <a:buFont typeface="Arial" panose="020B0604020202020204" pitchFamily="34" charset="0"/>
              <a:buChar char="–"/>
              <a:defRPr sz="2800">
                <a:solidFill>
                  <a:schemeClr val="tx1"/>
                </a:solidFill>
                <a:latin typeface="Myriad Pro"/>
              </a:defRPr>
            </a:lvl2pPr>
            <a:lvl3pPr marL="1143000" indent="-228600" defTabSz="957263">
              <a:spcBef>
                <a:spcPct val="20000"/>
              </a:spcBef>
              <a:buFont typeface="Arial" panose="020B0604020202020204" pitchFamily="34" charset="0"/>
              <a:buChar char="•"/>
              <a:defRPr sz="2400">
                <a:solidFill>
                  <a:schemeClr val="tx1"/>
                </a:solidFill>
                <a:latin typeface="Myriad Pro"/>
              </a:defRPr>
            </a:lvl3pPr>
            <a:lvl4pPr marL="1600200" indent="-228600" defTabSz="957263">
              <a:spcBef>
                <a:spcPct val="20000"/>
              </a:spcBef>
              <a:buFont typeface="Arial" panose="020B0604020202020204" pitchFamily="34" charset="0"/>
              <a:buChar char="–"/>
              <a:defRPr sz="2000">
                <a:solidFill>
                  <a:schemeClr val="tx1"/>
                </a:solidFill>
                <a:latin typeface="Myriad Pro"/>
              </a:defRPr>
            </a:lvl4pPr>
            <a:lvl5pPr marL="2057400" indent="-228600" defTabSz="957263">
              <a:spcBef>
                <a:spcPct val="20000"/>
              </a:spcBef>
              <a:buFont typeface="Arial" panose="020B0604020202020204" pitchFamily="34" charset="0"/>
              <a:buChar char="»"/>
              <a:defRPr sz="2000">
                <a:solidFill>
                  <a:schemeClr val="tx1"/>
                </a:solidFill>
                <a:latin typeface="Myriad Pro"/>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marL="342900" indent="-342900" algn="just" eaLnBrk="1" hangingPunct="1">
              <a:lnSpc>
                <a:spcPct val="150000"/>
              </a:lnSpc>
              <a:spcBef>
                <a:spcPct val="0"/>
              </a:spcBef>
              <a:buSzPct val="75000"/>
              <a:buFontTx/>
              <a:buChar char="-"/>
              <a:defRPr/>
            </a:pPr>
            <a:r>
              <a:rPr lang="fr-FR" altLang="fr-FR" sz="2400" b="1" dirty="0">
                <a:solidFill>
                  <a:srgbClr val="984807"/>
                </a:solidFill>
                <a:latin typeface="Times New Roman" panose="02020603050405020304" pitchFamily="18" charset="0"/>
                <a:cs typeface="Times New Roman" panose="02020603050405020304" pitchFamily="18" charset="0"/>
              </a:rPr>
              <a:t>Le fer et l’acier :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dirty="0">
                <a:solidFill>
                  <a:srgbClr val="000000"/>
                </a:solidFill>
                <a:latin typeface="Times New Roman" panose="02020603050405020304" pitchFamily="18" charset="0"/>
                <a:cs typeface="Times New Roman" panose="02020603050405020304" pitchFamily="18" charset="0"/>
              </a:rPr>
              <a:t>incombustible qui perd tout ou partie de sa résistance quand la T° augmente au-delà de 550 °C.</a:t>
            </a:r>
          </a:p>
          <a:p>
            <a:pPr algn="just" eaLnBrk="1" hangingPunct="1">
              <a:lnSpc>
                <a:spcPct val="150000"/>
              </a:lnSpc>
              <a:spcBef>
                <a:spcPct val="0"/>
              </a:spcBef>
              <a:buSzPct val="75000"/>
              <a:buFont typeface="Arial" panose="020B0604020202020204" pitchFamily="34" charset="0"/>
              <a:buNone/>
              <a:defRPr/>
            </a:pPr>
            <a:r>
              <a:rPr lang="fr-FR" altLang="fr-FR" sz="2400" dirty="0">
                <a:solidFill>
                  <a:srgbClr val="000000"/>
                </a:solidFill>
                <a:latin typeface="Times New Roman" panose="02020603050405020304" pitchFamily="18" charset="0"/>
                <a:cs typeface="Times New Roman" panose="02020603050405020304" pitchFamily="18" charset="0"/>
              </a:rPr>
              <a:t> Retrouve sa pleine résistance après refroidissement.</a:t>
            </a:r>
            <a:endParaRPr lang="fr-FR" altLang="fr-FR" sz="2400" dirty="0">
              <a:solidFill>
                <a:srgbClr val="000000"/>
              </a:solidFill>
              <a:latin typeface="Times New Roman" panose="02020603050405020304" pitchFamily="18" charset="0"/>
              <a:cs typeface="Calibri" panose="020F0502020204030204" pitchFamily="34" charset="0"/>
            </a:endParaRPr>
          </a:p>
          <a:p>
            <a:pPr algn="just" eaLnBrk="1" hangingPunct="1">
              <a:lnSpc>
                <a:spcPct val="150000"/>
              </a:lnSpc>
              <a:spcBef>
                <a:spcPct val="0"/>
              </a:spcBef>
              <a:buSzPct val="75000"/>
              <a:buFont typeface="Wingdings 2" panose="05020102010507070707" pitchFamily="18" charset="2"/>
              <a:buNone/>
              <a:defRPr/>
            </a:pPr>
            <a:endParaRPr lang="fr-FR" altLang="fr-FR" sz="2400"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150000"/>
              </a:lnSpc>
              <a:spcBef>
                <a:spcPct val="0"/>
              </a:spcBef>
              <a:buSzPct val="75000"/>
              <a:buFont typeface="Wingdings 2" panose="05020102010507070707" pitchFamily="18" charset="2"/>
              <a:buNone/>
              <a:defRPr/>
            </a:pPr>
            <a:r>
              <a:rPr lang="fr-FR" altLang="fr-FR" sz="2400" dirty="0">
                <a:solidFill>
                  <a:srgbClr val="000000"/>
                </a:solidFill>
                <a:latin typeface="Times New Roman" panose="02020603050405020304" pitchFamily="18" charset="0"/>
                <a:cs typeface="Calibri" panose="020F0502020204030204" pitchFamily="34" charset="0"/>
              </a:rPr>
              <a:t>Possible de retarder les effets </a:t>
            </a:r>
          </a:p>
          <a:p>
            <a:pPr algn="just" eaLnBrk="1" hangingPunct="1">
              <a:lnSpc>
                <a:spcPct val="150000"/>
              </a:lnSpc>
              <a:spcBef>
                <a:spcPct val="0"/>
              </a:spcBef>
              <a:buSzPct val="75000"/>
              <a:buFont typeface="Wingdings 2" panose="05020102010507070707" pitchFamily="18" charset="2"/>
              <a:buNone/>
              <a:defRPr/>
            </a:pPr>
            <a:r>
              <a:rPr lang="fr-FR" altLang="fr-FR" sz="2400" dirty="0">
                <a:solidFill>
                  <a:srgbClr val="000000"/>
                </a:solidFill>
                <a:latin typeface="Times New Roman" panose="02020603050405020304" pitchFamily="18" charset="0"/>
                <a:cs typeface="Calibri" panose="020F0502020204030204" pitchFamily="34" charset="0"/>
              </a:rPr>
              <a:t>d’un incendie sur la perte de </a:t>
            </a:r>
          </a:p>
          <a:p>
            <a:pPr algn="just" eaLnBrk="1" hangingPunct="1">
              <a:lnSpc>
                <a:spcPct val="150000"/>
              </a:lnSpc>
              <a:spcBef>
                <a:spcPct val="0"/>
              </a:spcBef>
              <a:buSzPct val="75000"/>
              <a:buFont typeface="Wingdings 2" panose="05020102010507070707" pitchFamily="18" charset="2"/>
              <a:buNone/>
              <a:defRPr/>
            </a:pPr>
            <a:r>
              <a:rPr lang="fr-FR" altLang="fr-FR" sz="2400" dirty="0">
                <a:solidFill>
                  <a:srgbClr val="000000"/>
                </a:solidFill>
                <a:latin typeface="Times New Roman" panose="02020603050405020304" pitchFamily="18" charset="0"/>
                <a:cs typeface="Calibri" panose="020F0502020204030204" pitchFamily="34" charset="0"/>
              </a:rPr>
              <a:t>résistance grâce à des traitements</a:t>
            </a:r>
          </a:p>
          <a:p>
            <a:pPr algn="just" eaLnBrk="1" hangingPunct="1">
              <a:lnSpc>
                <a:spcPct val="150000"/>
              </a:lnSpc>
              <a:spcBef>
                <a:spcPct val="0"/>
              </a:spcBef>
              <a:buSzPct val="75000"/>
              <a:buFont typeface="Wingdings 2" panose="05020102010507070707" pitchFamily="18" charset="2"/>
              <a:buNone/>
              <a:defRPr/>
            </a:pPr>
            <a:r>
              <a:rPr lang="fr-FR" altLang="fr-FR" sz="2400" dirty="0">
                <a:solidFill>
                  <a:srgbClr val="000000"/>
                </a:solidFill>
                <a:latin typeface="Times New Roman" panose="02020603050405020304" pitchFamily="18" charset="0"/>
                <a:cs typeface="Calibri" panose="020F0502020204030204" pitchFamily="34" charset="0"/>
              </a:rPr>
              <a:t> de protection.</a:t>
            </a:r>
            <a:r>
              <a:rPr lang="fr-FR" altLang="fr-FR" sz="2400" dirty="0">
                <a:solidFill>
                  <a:srgbClr val="000000"/>
                </a:solidFill>
                <a:latin typeface="Times New Roman" panose="02020603050405020304" pitchFamily="18" charset="0"/>
                <a:cs typeface="Times New Roman" panose="02020603050405020304" pitchFamily="18" charset="0"/>
              </a:rPr>
              <a:t> </a:t>
            </a:r>
          </a:p>
        </p:txBody>
      </p:sp>
      <p:pic>
        <p:nvPicPr>
          <p:cNvPr id="33796" name="Image 50184">
            <a:extLst>
              <a:ext uri="{FF2B5EF4-FFF2-40B4-BE49-F238E27FC236}">
                <a16:creationId xmlns:a16="http://schemas.microsoft.com/office/drawing/2014/main" id="{D1222F31-5F0E-D931-BAB4-8D2D41015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2" b="-145"/>
          <a:stretch>
            <a:fillRect/>
          </a:stretch>
        </p:blipFill>
        <p:spPr bwMode="auto">
          <a:xfrm>
            <a:off x="4572000" y="3371850"/>
            <a:ext cx="427196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8">
            <a:extLst>
              <a:ext uri="{FF2B5EF4-FFF2-40B4-BE49-F238E27FC236}">
                <a16:creationId xmlns:a16="http://schemas.microsoft.com/office/drawing/2014/main" id="{7F5B238B-7303-B5BE-4F33-29B499648645}"/>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3">
            <a:extLst>
              <a:ext uri="{FF2B5EF4-FFF2-40B4-BE49-F238E27FC236}">
                <a16:creationId xmlns:a16="http://schemas.microsoft.com/office/drawing/2014/main" id="{530C913F-45C0-4053-E663-9DF3ADD76627}"/>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5B4579C-050C-418D-9B4A-FA8FDE549FF8}" type="slidenum">
              <a:rPr lang="fr-FR" altLang="fr-FR" sz="1200">
                <a:solidFill>
                  <a:srgbClr val="898989"/>
                </a:solidFill>
              </a:rPr>
              <a:pPr algn="r" eaLnBrk="1" hangingPunct="1">
                <a:spcBef>
                  <a:spcPct val="0"/>
                </a:spcBef>
                <a:buFontTx/>
                <a:buNone/>
              </a:pPr>
              <a:t>32</a:t>
            </a:fld>
            <a:endParaRPr lang="fr-FR" altLang="fr-FR" sz="1200">
              <a:solidFill>
                <a:srgbClr val="898989"/>
              </a:solidFill>
            </a:endParaRPr>
          </a:p>
        </p:txBody>
      </p:sp>
      <p:sp>
        <p:nvSpPr>
          <p:cNvPr id="34819" name="Rectangle 1">
            <a:extLst>
              <a:ext uri="{FF2B5EF4-FFF2-40B4-BE49-F238E27FC236}">
                <a16:creationId xmlns:a16="http://schemas.microsoft.com/office/drawing/2014/main" id="{5302E890-67A6-F807-E9DB-1BC16FB33328}"/>
              </a:ext>
            </a:extLst>
          </p:cNvPr>
          <p:cNvSpPr>
            <a:spLocks noChangeArrowheads="1"/>
          </p:cNvSpPr>
          <p:nvPr/>
        </p:nvSpPr>
        <p:spPr bwMode="auto">
          <a:xfrm>
            <a:off x="425450" y="1312863"/>
            <a:ext cx="8291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 typeface="Wingdings 2" panose="05020102010507070707" pitchFamily="18" charset="2"/>
              <a:buNone/>
            </a:pPr>
            <a:r>
              <a:rPr lang="fr-FR" altLang="fr-FR" sz="2400" b="1">
                <a:solidFill>
                  <a:srgbClr val="984807"/>
                </a:solidFill>
                <a:latin typeface="Times New Roman" panose="02020603050405020304" pitchFamily="18" charset="0"/>
                <a:cs typeface="Times New Roman" panose="02020603050405020304" pitchFamily="18" charset="0"/>
              </a:rPr>
              <a:t>- Le fer et l’acier :</a:t>
            </a:r>
            <a:endParaRPr lang="fr-FR" altLang="fr-FR" sz="2400">
              <a:solidFill>
                <a:srgbClr val="000000"/>
              </a:solidFill>
              <a:latin typeface="Times New Roman" panose="02020603050405020304" pitchFamily="18" charset="0"/>
              <a:cs typeface="Times New Roman" panose="02020603050405020304" pitchFamily="18" charset="0"/>
            </a:endParaRPr>
          </a:p>
        </p:txBody>
      </p:sp>
      <p:sp>
        <p:nvSpPr>
          <p:cNvPr id="34820" name="Rectangle 4">
            <a:extLst>
              <a:ext uri="{FF2B5EF4-FFF2-40B4-BE49-F238E27FC236}">
                <a16:creationId xmlns:a16="http://schemas.microsoft.com/office/drawing/2014/main" id="{430C4922-5337-4921-B172-C61DBDC29E16}"/>
              </a:ext>
            </a:extLst>
          </p:cNvPr>
          <p:cNvSpPr>
            <a:spLocks noChangeArrowheads="1"/>
          </p:cNvSpPr>
          <p:nvPr/>
        </p:nvSpPr>
        <p:spPr bwMode="auto">
          <a:xfrm>
            <a:off x="1908175" y="836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4821" name="Picture 3" descr="GTOD INC_Livre 1 - Concepts Essentiels - nov2020_Page_068">
            <a:extLst>
              <a:ext uri="{FF2B5EF4-FFF2-40B4-BE49-F238E27FC236}">
                <a16:creationId xmlns:a16="http://schemas.microsoft.com/office/drawing/2014/main" id="{3C4BD6BD-D736-24EF-886D-774E62E0F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52" t="28044" r="6471" b="56885"/>
          <a:stretch>
            <a:fillRect/>
          </a:stretch>
        </p:blipFill>
        <p:spPr bwMode="auto">
          <a:xfrm>
            <a:off x="347663" y="2205038"/>
            <a:ext cx="84756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8">
            <a:extLst>
              <a:ext uri="{FF2B5EF4-FFF2-40B4-BE49-F238E27FC236}">
                <a16:creationId xmlns:a16="http://schemas.microsoft.com/office/drawing/2014/main" id="{916D6605-614A-440B-779D-67FB3CC25918}"/>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a:extLst>
              <a:ext uri="{FF2B5EF4-FFF2-40B4-BE49-F238E27FC236}">
                <a16:creationId xmlns:a16="http://schemas.microsoft.com/office/drawing/2014/main" id="{DBE36024-7227-9DD9-A481-577FFDD32FD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0F3B258-978D-4A57-87F0-13623877BD8C}" type="slidenum">
              <a:rPr lang="fr-FR" altLang="fr-FR" sz="1200">
                <a:solidFill>
                  <a:srgbClr val="898989"/>
                </a:solidFill>
              </a:rPr>
              <a:pPr algn="r" eaLnBrk="1" hangingPunct="1">
                <a:spcBef>
                  <a:spcPct val="0"/>
                </a:spcBef>
                <a:buFontTx/>
                <a:buNone/>
              </a:pPr>
              <a:t>33</a:t>
            </a:fld>
            <a:endParaRPr lang="fr-FR" altLang="fr-FR" sz="1200">
              <a:solidFill>
                <a:srgbClr val="898989"/>
              </a:solidFill>
            </a:endParaRPr>
          </a:p>
        </p:txBody>
      </p:sp>
      <p:sp>
        <p:nvSpPr>
          <p:cNvPr id="35843" name="Rectangle 1">
            <a:extLst>
              <a:ext uri="{FF2B5EF4-FFF2-40B4-BE49-F238E27FC236}">
                <a16:creationId xmlns:a16="http://schemas.microsoft.com/office/drawing/2014/main" id="{270E3FA1-4DF1-76FC-D1E2-EA5DD7858AA3}"/>
              </a:ext>
            </a:extLst>
          </p:cNvPr>
          <p:cNvSpPr>
            <a:spLocks noChangeArrowheads="1"/>
          </p:cNvSpPr>
          <p:nvPr/>
        </p:nvSpPr>
        <p:spPr bwMode="auto">
          <a:xfrm>
            <a:off x="425450" y="1277938"/>
            <a:ext cx="8291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 typeface="Wingdings 2" panose="05020102010507070707" pitchFamily="18" charset="2"/>
              <a:buNone/>
            </a:pPr>
            <a:r>
              <a:rPr lang="fr-FR" altLang="fr-FR" sz="2400" b="1">
                <a:solidFill>
                  <a:srgbClr val="984807"/>
                </a:solidFill>
                <a:latin typeface="Times New Roman" panose="02020603050405020304" pitchFamily="18" charset="0"/>
                <a:cs typeface="Times New Roman" panose="02020603050405020304" pitchFamily="18" charset="0"/>
              </a:rPr>
              <a:t>- Le fer et l’acier :</a:t>
            </a:r>
            <a:endParaRPr lang="fr-FR" altLang="fr-FR" sz="2400">
              <a:solidFill>
                <a:srgbClr val="000000"/>
              </a:solidFill>
              <a:latin typeface="Times New Roman" panose="02020603050405020304" pitchFamily="18" charset="0"/>
              <a:cs typeface="Times New Roman" panose="02020603050405020304" pitchFamily="18" charset="0"/>
            </a:endParaRPr>
          </a:p>
        </p:txBody>
      </p:sp>
      <p:sp>
        <p:nvSpPr>
          <p:cNvPr id="35844" name="Rectangle 4">
            <a:extLst>
              <a:ext uri="{FF2B5EF4-FFF2-40B4-BE49-F238E27FC236}">
                <a16:creationId xmlns:a16="http://schemas.microsoft.com/office/drawing/2014/main" id="{9F0728E0-D0D7-4CC7-D9B2-28C88A133846}"/>
              </a:ext>
            </a:extLst>
          </p:cNvPr>
          <p:cNvSpPr>
            <a:spLocks noChangeArrowheads="1"/>
          </p:cNvSpPr>
          <p:nvPr/>
        </p:nvSpPr>
        <p:spPr bwMode="auto">
          <a:xfrm>
            <a:off x="1908175" y="836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5845" name="Picture 3" descr="GTOD INC_Livre 1 - Concepts Essentiels - nov2020_Page_068">
            <a:extLst>
              <a:ext uri="{FF2B5EF4-FFF2-40B4-BE49-F238E27FC236}">
                <a16:creationId xmlns:a16="http://schemas.microsoft.com/office/drawing/2014/main" id="{2B96D029-7EFF-A32E-D1F6-744B0FA52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52" t="42229" r="6471" b="42699"/>
          <a:stretch>
            <a:fillRect/>
          </a:stretch>
        </p:blipFill>
        <p:spPr bwMode="auto">
          <a:xfrm>
            <a:off x="428625" y="2279650"/>
            <a:ext cx="84629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8">
            <a:extLst>
              <a:ext uri="{FF2B5EF4-FFF2-40B4-BE49-F238E27FC236}">
                <a16:creationId xmlns:a16="http://schemas.microsoft.com/office/drawing/2014/main" id="{103B0026-2B6D-168C-21D7-EEED1FE7B3DB}"/>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3">
            <a:extLst>
              <a:ext uri="{FF2B5EF4-FFF2-40B4-BE49-F238E27FC236}">
                <a16:creationId xmlns:a16="http://schemas.microsoft.com/office/drawing/2014/main" id="{21894A29-CE45-0810-22FE-8396C424E72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E26B8B3-D9C6-4BDB-AED3-5DD65E4B915C}" type="slidenum">
              <a:rPr lang="fr-FR" altLang="fr-FR" sz="1200">
                <a:solidFill>
                  <a:srgbClr val="898989"/>
                </a:solidFill>
              </a:rPr>
              <a:pPr algn="r" eaLnBrk="1" hangingPunct="1">
                <a:spcBef>
                  <a:spcPct val="0"/>
                </a:spcBef>
                <a:buFontTx/>
                <a:buNone/>
              </a:pPr>
              <a:t>34</a:t>
            </a:fld>
            <a:endParaRPr lang="fr-FR" altLang="fr-FR" sz="1200">
              <a:solidFill>
                <a:srgbClr val="898989"/>
              </a:solidFill>
            </a:endParaRPr>
          </a:p>
        </p:txBody>
      </p:sp>
      <p:sp>
        <p:nvSpPr>
          <p:cNvPr id="36867" name="Rectangle 1">
            <a:extLst>
              <a:ext uri="{FF2B5EF4-FFF2-40B4-BE49-F238E27FC236}">
                <a16:creationId xmlns:a16="http://schemas.microsoft.com/office/drawing/2014/main" id="{01E118D0-CEFC-D0E4-BB03-770C2CE31331}"/>
              </a:ext>
            </a:extLst>
          </p:cNvPr>
          <p:cNvSpPr>
            <a:spLocks noChangeArrowheads="1"/>
          </p:cNvSpPr>
          <p:nvPr/>
        </p:nvSpPr>
        <p:spPr bwMode="auto">
          <a:xfrm>
            <a:off x="425450" y="1303338"/>
            <a:ext cx="8291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 typeface="Wingdings 2" panose="05020102010507070707" pitchFamily="18" charset="2"/>
              <a:buNone/>
            </a:pPr>
            <a:r>
              <a:rPr lang="fr-FR" altLang="fr-FR" sz="2400" b="1">
                <a:solidFill>
                  <a:srgbClr val="984807"/>
                </a:solidFill>
                <a:latin typeface="Times New Roman" panose="02020603050405020304" pitchFamily="18" charset="0"/>
                <a:cs typeface="Times New Roman" panose="02020603050405020304" pitchFamily="18" charset="0"/>
              </a:rPr>
              <a:t>- Le fer et l’acier :</a:t>
            </a:r>
            <a:endParaRPr lang="fr-FR" altLang="fr-FR" sz="2400">
              <a:solidFill>
                <a:srgbClr val="000000"/>
              </a:solidFill>
              <a:latin typeface="Times New Roman" panose="02020603050405020304" pitchFamily="18" charset="0"/>
              <a:cs typeface="Times New Roman" panose="02020603050405020304" pitchFamily="18" charset="0"/>
            </a:endParaRPr>
          </a:p>
        </p:txBody>
      </p:sp>
      <p:sp>
        <p:nvSpPr>
          <p:cNvPr id="36868" name="Rectangle 4">
            <a:extLst>
              <a:ext uri="{FF2B5EF4-FFF2-40B4-BE49-F238E27FC236}">
                <a16:creationId xmlns:a16="http://schemas.microsoft.com/office/drawing/2014/main" id="{03EFEBBE-E3EF-88E5-4366-DCB6571A3CE9}"/>
              </a:ext>
            </a:extLst>
          </p:cNvPr>
          <p:cNvSpPr>
            <a:spLocks noChangeArrowheads="1"/>
          </p:cNvSpPr>
          <p:nvPr/>
        </p:nvSpPr>
        <p:spPr bwMode="auto">
          <a:xfrm>
            <a:off x="1908175" y="836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6869" name="Picture 3" descr="GTOD INC_Livre 1 - Concepts Essentiels - nov2020_Page_068">
            <a:extLst>
              <a:ext uri="{FF2B5EF4-FFF2-40B4-BE49-F238E27FC236}">
                <a16:creationId xmlns:a16="http://schemas.microsoft.com/office/drawing/2014/main" id="{CCFBBDE3-7E7B-A8AE-2B68-258C56B54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52" t="57301" r="6471" b="26421"/>
          <a:stretch>
            <a:fillRect/>
          </a:stretch>
        </p:blipFill>
        <p:spPr bwMode="auto">
          <a:xfrm>
            <a:off x="425450" y="2276475"/>
            <a:ext cx="83899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8">
            <a:extLst>
              <a:ext uri="{FF2B5EF4-FFF2-40B4-BE49-F238E27FC236}">
                <a16:creationId xmlns:a16="http://schemas.microsoft.com/office/drawing/2014/main" id="{852AB717-5BF9-4E28-0D56-B9DEA8153BAA}"/>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a:extLst>
              <a:ext uri="{FF2B5EF4-FFF2-40B4-BE49-F238E27FC236}">
                <a16:creationId xmlns:a16="http://schemas.microsoft.com/office/drawing/2014/main" id="{B90D6359-B1D6-21E7-B80C-ADC785F8A422}"/>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DA72A74-A04E-4746-A0DA-38F2FCFD8230}" type="slidenum">
              <a:rPr lang="fr-FR" altLang="fr-FR" sz="1200">
                <a:solidFill>
                  <a:srgbClr val="898989"/>
                </a:solidFill>
              </a:rPr>
              <a:pPr algn="r" eaLnBrk="1" hangingPunct="1">
                <a:spcBef>
                  <a:spcPct val="0"/>
                </a:spcBef>
                <a:buFontTx/>
                <a:buNone/>
              </a:pPr>
              <a:t>35</a:t>
            </a:fld>
            <a:endParaRPr lang="fr-FR" altLang="fr-FR" sz="1200">
              <a:solidFill>
                <a:srgbClr val="898989"/>
              </a:solidFill>
            </a:endParaRPr>
          </a:p>
        </p:txBody>
      </p:sp>
      <p:sp>
        <p:nvSpPr>
          <p:cNvPr id="37891" name="Rectangle 1">
            <a:extLst>
              <a:ext uri="{FF2B5EF4-FFF2-40B4-BE49-F238E27FC236}">
                <a16:creationId xmlns:a16="http://schemas.microsoft.com/office/drawing/2014/main" id="{595ABBD6-42A3-8D66-CE50-EB99BA6A48EF}"/>
              </a:ext>
            </a:extLst>
          </p:cNvPr>
          <p:cNvSpPr>
            <a:spLocks noChangeArrowheads="1"/>
          </p:cNvSpPr>
          <p:nvPr/>
        </p:nvSpPr>
        <p:spPr bwMode="auto">
          <a:xfrm>
            <a:off x="395288" y="1277938"/>
            <a:ext cx="8291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 typeface="Wingdings 2" panose="05020102010507070707" pitchFamily="18" charset="2"/>
              <a:buNone/>
            </a:pPr>
            <a:r>
              <a:rPr lang="fr-FR" altLang="fr-FR" sz="2400" b="1">
                <a:solidFill>
                  <a:srgbClr val="984807"/>
                </a:solidFill>
                <a:latin typeface="Times New Roman" panose="02020603050405020304" pitchFamily="18" charset="0"/>
                <a:cs typeface="Times New Roman" panose="02020603050405020304" pitchFamily="18" charset="0"/>
              </a:rPr>
              <a:t>- Le fer et l’acier :</a:t>
            </a:r>
            <a:endParaRPr lang="fr-FR" altLang="fr-FR" sz="2400">
              <a:solidFill>
                <a:srgbClr val="000000"/>
              </a:solidFill>
              <a:latin typeface="Times New Roman" panose="02020603050405020304" pitchFamily="18" charset="0"/>
              <a:cs typeface="Times New Roman" panose="02020603050405020304" pitchFamily="18" charset="0"/>
            </a:endParaRPr>
          </a:p>
        </p:txBody>
      </p:sp>
      <p:sp>
        <p:nvSpPr>
          <p:cNvPr id="37892" name="Rectangle 4">
            <a:extLst>
              <a:ext uri="{FF2B5EF4-FFF2-40B4-BE49-F238E27FC236}">
                <a16:creationId xmlns:a16="http://schemas.microsoft.com/office/drawing/2014/main" id="{39F74AD9-BF04-8950-0FAB-7751F73D29A8}"/>
              </a:ext>
            </a:extLst>
          </p:cNvPr>
          <p:cNvSpPr>
            <a:spLocks noChangeArrowheads="1"/>
          </p:cNvSpPr>
          <p:nvPr/>
        </p:nvSpPr>
        <p:spPr bwMode="auto">
          <a:xfrm>
            <a:off x="1908175" y="836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7893" name="Picture 3" descr="GTOD INC_Livre 1 - Concepts Essentiels - nov2020_Page_068">
            <a:extLst>
              <a:ext uri="{FF2B5EF4-FFF2-40B4-BE49-F238E27FC236}">
                <a16:creationId xmlns:a16="http://schemas.microsoft.com/office/drawing/2014/main" id="{F8908272-ED03-80DF-5B3B-911A821D3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01" t="73578" r="6471" b="9880"/>
          <a:stretch>
            <a:fillRect/>
          </a:stretch>
        </p:blipFill>
        <p:spPr bwMode="auto">
          <a:xfrm>
            <a:off x="338138" y="2170113"/>
            <a:ext cx="823595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8">
            <a:extLst>
              <a:ext uri="{FF2B5EF4-FFF2-40B4-BE49-F238E27FC236}">
                <a16:creationId xmlns:a16="http://schemas.microsoft.com/office/drawing/2014/main" id="{E5DDCBF7-2C2B-8E52-00D9-72AD313A3808}"/>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3">
            <a:extLst>
              <a:ext uri="{FF2B5EF4-FFF2-40B4-BE49-F238E27FC236}">
                <a16:creationId xmlns:a16="http://schemas.microsoft.com/office/drawing/2014/main" id="{A56C5245-1BC3-0397-AADF-B4730F7AA1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82A89FC-7F74-4AE9-91A6-4ED803BEF19F}" type="slidenum">
              <a:rPr lang="fr-FR" altLang="fr-FR" sz="1200" smtClean="0">
                <a:solidFill>
                  <a:srgbClr val="898989"/>
                </a:solidFill>
              </a:rPr>
              <a:pPr>
                <a:spcBef>
                  <a:spcPct val="0"/>
                </a:spcBef>
                <a:buFontTx/>
                <a:buNone/>
              </a:pPr>
              <a:t>36</a:t>
            </a:fld>
            <a:endParaRPr lang="fr-FR" altLang="fr-FR" sz="1200">
              <a:solidFill>
                <a:srgbClr val="898989"/>
              </a:solidFill>
            </a:endParaRPr>
          </a:p>
        </p:txBody>
      </p:sp>
      <p:sp>
        <p:nvSpPr>
          <p:cNvPr id="38915" name="Rectangle 1">
            <a:extLst>
              <a:ext uri="{FF2B5EF4-FFF2-40B4-BE49-F238E27FC236}">
                <a16:creationId xmlns:a16="http://schemas.microsoft.com/office/drawing/2014/main" id="{65FA876F-A53B-9C04-0B95-6AB7BC468DF2}"/>
              </a:ext>
            </a:extLst>
          </p:cNvPr>
          <p:cNvSpPr>
            <a:spLocks noChangeArrowheads="1"/>
          </p:cNvSpPr>
          <p:nvPr/>
        </p:nvSpPr>
        <p:spPr bwMode="auto">
          <a:xfrm>
            <a:off x="395288" y="1341438"/>
            <a:ext cx="8291512"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Tx/>
              <a:buChar char="-"/>
            </a:pPr>
            <a:r>
              <a:rPr lang="fr-FR" altLang="fr-FR" sz="2400" b="1">
                <a:solidFill>
                  <a:srgbClr val="984807"/>
                </a:solidFill>
                <a:latin typeface="Times New Roman" panose="02020603050405020304" pitchFamily="18" charset="0"/>
                <a:cs typeface="Times New Roman" panose="02020603050405020304" pitchFamily="18" charset="0"/>
              </a:rPr>
              <a:t> Le bois : </a:t>
            </a:r>
            <a:r>
              <a:rPr lang="fr-FR" altLang="fr-FR" sz="2400" b="1">
                <a:solidFill>
                  <a:srgbClr val="F79646"/>
                </a:solidFill>
                <a:latin typeface="Times New Roman" panose="02020603050405020304" pitchFamily="18" charset="0"/>
                <a:cs typeface="Times New Roman" panose="02020603050405020304" pitchFamily="18" charset="0"/>
              </a:rPr>
              <a:t>les bois durs et denses </a:t>
            </a:r>
            <a:r>
              <a:rPr lang="fr-FR" altLang="fr-FR" sz="2400">
                <a:solidFill>
                  <a:srgbClr val="000000"/>
                </a:solidFill>
                <a:latin typeface="Times New Roman" panose="02020603050405020304" pitchFamily="18" charset="0"/>
                <a:cs typeface="Times New Roman" panose="02020603050405020304" pitchFamily="18" charset="0"/>
              </a:rPr>
              <a:t>comme le chêne s’enflamment + difficilement que les bois tendres comme le sapin. </a:t>
            </a:r>
          </a:p>
          <a:p>
            <a:pPr algn="just" eaLnBrk="1" hangingPunct="1">
              <a:lnSpc>
                <a:spcPct val="150000"/>
              </a:lnSpc>
              <a:spcBef>
                <a:spcPct val="0"/>
              </a:spcBef>
              <a:buSzPct val="75000"/>
              <a:buFontTx/>
              <a:buChar char="-"/>
            </a:pPr>
            <a:endParaRPr lang="fr-FR" altLang="fr-FR"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150000"/>
              </a:lnSpc>
              <a:spcBef>
                <a:spcPct val="0"/>
              </a:spcBef>
              <a:buSzPct val="75000"/>
              <a:buFontTx/>
              <a:buNone/>
            </a:pPr>
            <a:r>
              <a:rPr lang="fr-FR" altLang="fr-FR" sz="2400">
                <a:solidFill>
                  <a:srgbClr val="000000"/>
                </a:solidFill>
                <a:latin typeface="Times New Roman" panose="02020603050405020304" pitchFamily="18" charset="0"/>
                <a:cs typeface="Times New Roman" panose="02020603050405020304" pitchFamily="18" charset="0"/>
              </a:rPr>
              <a:t>Bois à fortes section (+ de 60 mm) : brûlent lentement sans se déformer et conservent plus longtemps 1 bonne résistance au feu.</a:t>
            </a:r>
          </a:p>
        </p:txBody>
      </p:sp>
      <p:pic>
        <p:nvPicPr>
          <p:cNvPr id="38916" name="Image 5">
            <a:extLst>
              <a:ext uri="{FF2B5EF4-FFF2-40B4-BE49-F238E27FC236}">
                <a16:creationId xmlns:a16="http://schemas.microsoft.com/office/drawing/2014/main" id="{9F368254-C46B-0E36-4B96-7D6E426562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292600"/>
            <a:ext cx="27352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8">
            <a:extLst>
              <a:ext uri="{FF2B5EF4-FFF2-40B4-BE49-F238E27FC236}">
                <a16:creationId xmlns:a16="http://schemas.microsoft.com/office/drawing/2014/main" id="{51832F0D-B6F3-4A7D-7C2C-34077AE761DA}"/>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3">
            <a:extLst>
              <a:ext uri="{FF2B5EF4-FFF2-40B4-BE49-F238E27FC236}">
                <a16:creationId xmlns:a16="http://schemas.microsoft.com/office/drawing/2014/main" id="{910F5F80-7386-45D4-F990-2B9304DAB4B1}"/>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FC238A9-66DA-4AB9-95E2-247BF2FAE315}" type="slidenum">
              <a:rPr lang="fr-FR" altLang="fr-FR" sz="1200">
                <a:solidFill>
                  <a:srgbClr val="898989"/>
                </a:solidFill>
              </a:rPr>
              <a:pPr algn="r" eaLnBrk="1" hangingPunct="1">
                <a:spcBef>
                  <a:spcPct val="0"/>
                </a:spcBef>
                <a:buFontTx/>
                <a:buNone/>
              </a:pPr>
              <a:t>37</a:t>
            </a:fld>
            <a:endParaRPr lang="fr-FR" altLang="fr-FR" sz="1200">
              <a:solidFill>
                <a:srgbClr val="898989"/>
              </a:solidFill>
            </a:endParaRPr>
          </a:p>
        </p:txBody>
      </p:sp>
      <p:sp>
        <p:nvSpPr>
          <p:cNvPr id="39939" name="Rectangle 1">
            <a:extLst>
              <a:ext uri="{FF2B5EF4-FFF2-40B4-BE49-F238E27FC236}">
                <a16:creationId xmlns:a16="http://schemas.microsoft.com/office/drawing/2014/main" id="{490441E6-03F5-27BD-373D-CD8492D8F523}"/>
              </a:ext>
            </a:extLst>
          </p:cNvPr>
          <p:cNvSpPr>
            <a:spLocks noChangeArrowheads="1"/>
          </p:cNvSpPr>
          <p:nvPr/>
        </p:nvSpPr>
        <p:spPr bwMode="auto">
          <a:xfrm>
            <a:off x="376238" y="1341438"/>
            <a:ext cx="82915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05000"/>
              </a:lnSpc>
              <a:spcBef>
                <a:spcPct val="0"/>
              </a:spcBef>
              <a:buSzPct val="75000"/>
              <a:buFontTx/>
              <a:buChar char="-"/>
            </a:pPr>
            <a:r>
              <a:rPr lang="fr-FR" altLang="fr-FR" sz="2400" b="1">
                <a:solidFill>
                  <a:srgbClr val="984807"/>
                </a:solidFill>
                <a:latin typeface="Times New Roman" panose="02020603050405020304" pitchFamily="18" charset="0"/>
                <a:cs typeface="Times New Roman" panose="02020603050405020304" pitchFamily="18" charset="0"/>
              </a:rPr>
              <a:t> Le bois : </a:t>
            </a:r>
          </a:p>
          <a:p>
            <a:pPr algn="just" eaLnBrk="1" hangingPunct="1">
              <a:lnSpc>
                <a:spcPct val="105000"/>
              </a:lnSpc>
              <a:spcBef>
                <a:spcPct val="0"/>
              </a:spcBef>
              <a:buSzPct val="75000"/>
              <a:buFontTx/>
              <a:buChar char="-"/>
            </a:pPr>
            <a:endParaRPr lang="fr-FR" altLang="fr-FR" sz="2400" b="1">
              <a:solidFill>
                <a:srgbClr val="984807"/>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eaLnBrk="1" hangingPunct="1">
              <a:lnSpc>
                <a:spcPct val="105000"/>
              </a:lnSpc>
              <a:spcBef>
                <a:spcPct val="0"/>
              </a:spcBef>
              <a:buSzPct val="75000"/>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O</a:t>
            </a:r>
            <a:r>
              <a:rPr lang="fr-FR" altLang="fr-FR" sz="2400">
                <a:latin typeface="Times New Roman" panose="02020603050405020304" pitchFamily="18" charset="0"/>
                <a:cs typeface="Times New Roman" panose="02020603050405020304" pitchFamily="18" charset="0"/>
              </a:rPr>
              <a:t>ffre une excellente tenue au feu</a:t>
            </a:r>
          </a:p>
          <a:p>
            <a:pPr algn="just" eaLnBrk="1" hangingPunct="1">
              <a:lnSpc>
                <a:spcPct val="105000"/>
              </a:lnSpc>
              <a:spcBef>
                <a:spcPct val="0"/>
              </a:spcBef>
              <a:buSzPct val="75000"/>
              <a:buFontTx/>
              <a:buNone/>
            </a:pPr>
            <a:endParaRPr lang="fr-FR" altLang="fr-FR" sz="2400">
              <a:latin typeface="Times New Roman" panose="02020603050405020304" pitchFamily="18" charset="0"/>
              <a:cs typeface="Times New Roman" panose="02020603050405020304" pitchFamily="18" charset="0"/>
            </a:endParaRPr>
          </a:p>
          <a:p>
            <a:pPr algn="just" eaLnBrk="1" hangingPunct="1">
              <a:lnSpc>
                <a:spcPct val="105000"/>
              </a:lnSpc>
              <a:spcBef>
                <a:spcPct val="0"/>
              </a:spcBef>
              <a:buSzPct val="75000"/>
              <a:buFontTx/>
              <a:buNone/>
            </a:pPr>
            <a:r>
              <a:rPr lang="fr-FR" altLang="fr-FR" sz="2400">
                <a:latin typeface="Times New Roman" panose="02020603050405020304" pitchFamily="18" charset="0"/>
                <a:cs typeface="Calibri" panose="020F0502020204030204" pitchFamily="34"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F</a:t>
            </a:r>
            <a:r>
              <a:rPr lang="fr-FR" altLang="fr-FR" sz="2400">
                <a:latin typeface="Times New Roman" panose="02020603050405020304" pitchFamily="18" charset="0"/>
                <a:cs typeface="Times New Roman" panose="02020603050405020304" pitchFamily="18" charset="0"/>
              </a:rPr>
              <a:t>orte capacité à conserver ses propriétés mécaniques sous les effets d’un incendie </a:t>
            </a:r>
            <a:r>
              <a:rPr lang="fr-FR" altLang="fr-FR" sz="2400">
                <a:latin typeface="Times New Roman" panose="02020603050405020304" pitchFamily="18" charset="0"/>
                <a:cs typeface="Calibri" panose="020F0502020204030204" pitchFamily="34"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grande stabilité des ouvrages.</a:t>
            </a:r>
          </a:p>
        </p:txBody>
      </p:sp>
      <p:pic>
        <p:nvPicPr>
          <p:cNvPr id="39940" name="Image 2">
            <a:extLst>
              <a:ext uri="{FF2B5EF4-FFF2-40B4-BE49-F238E27FC236}">
                <a16:creationId xmlns:a16="http://schemas.microsoft.com/office/drawing/2014/main" id="{9F595454-A825-B6F2-459B-B302C9144C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716338"/>
            <a:ext cx="349091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8">
            <a:extLst>
              <a:ext uri="{FF2B5EF4-FFF2-40B4-BE49-F238E27FC236}">
                <a16:creationId xmlns:a16="http://schemas.microsoft.com/office/drawing/2014/main" id="{9BFC5ADC-6AF5-83D9-D82D-71EE1822B4C8}"/>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3">
            <a:extLst>
              <a:ext uri="{FF2B5EF4-FFF2-40B4-BE49-F238E27FC236}">
                <a16:creationId xmlns:a16="http://schemas.microsoft.com/office/drawing/2014/main" id="{D240BD4C-D06D-CE48-C789-ED1DEA093B4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18D7866-19E3-47F2-B1BE-E03D0BF96933}" type="slidenum">
              <a:rPr lang="fr-FR" altLang="fr-FR" sz="1200">
                <a:solidFill>
                  <a:srgbClr val="898989"/>
                </a:solidFill>
              </a:rPr>
              <a:pPr algn="r" eaLnBrk="1" hangingPunct="1">
                <a:spcBef>
                  <a:spcPct val="0"/>
                </a:spcBef>
                <a:buFontTx/>
                <a:buNone/>
              </a:pPr>
              <a:t>38</a:t>
            </a:fld>
            <a:endParaRPr lang="fr-FR" altLang="fr-FR" sz="1200">
              <a:solidFill>
                <a:srgbClr val="898989"/>
              </a:solidFill>
            </a:endParaRPr>
          </a:p>
        </p:txBody>
      </p:sp>
      <p:sp>
        <p:nvSpPr>
          <p:cNvPr id="40963" name="Rectangle 1">
            <a:extLst>
              <a:ext uri="{FF2B5EF4-FFF2-40B4-BE49-F238E27FC236}">
                <a16:creationId xmlns:a16="http://schemas.microsoft.com/office/drawing/2014/main" id="{C3E544E2-1777-AA91-7877-B65963587A36}"/>
              </a:ext>
            </a:extLst>
          </p:cNvPr>
          <p:cNvSpPr>
            <a:spLocks noChangeArrowheads="1"/>
          </p:cNvSpPr>
          <p:nvPr/>
        </p:nvSpPr>
        <p:spPr bwMode="auto">
          <a:xfrm>
            <a:off x="323850" y="1409700"/>
            <a:ext cx="49069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Tx/>
              <a:buChar char="-"/>
            </a:pPr>
            <a:r>
              <a:rPr lang="fr-FR" altLang="fr-FR" sz="2400" b="1">
                <a:solidFill>
                  <a:srgbClr val="984807"/>
                </a:solidFill>
                <a:latin typeface="Times New Roman" panose="02020603050405020304" pitchFamily="18" charset="0"/>
                <a:cs typeface="Times New Roman" panose="02020603050405020304" pitchFamily="18" charset="0"/>
              </a:rPr>
              <a:t> Le bois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S</a:t>
            </a:r>
            <a:r>
              <a:rPr lang="fr-FR" altLang="fr-FR" sz="2400">
                <a:latin typeface="Times New Roman" panose="02020603050405020304" pitchFamily="18" charset="0"/>
                <a:cs typeface="Times New Roman" panose="02020603050405020304" pitchFamily="18" charset="0"/>
              </a:rPr>
              <a:t>e forme en surface une couche carbonisée qui, étant 8 fois plus isolante que le bois lui-même, freine la combustion. </a:t>
            </a:r>
          </a:p>
          <a:p>
            <a:pPr algn="just" eaLnBrk="1" hangingPunct="1">
              <a:spcBef>
                <a:spcPct val="0"/>
              </a:spcBef>
              <a:buSzPct val="75000"/>
              <a:buFontTx/>
              <a:buChar char="-"/>
            </a:pP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Tx/>
              <a:buNone/>
            </a:pPr>
            <a:r>
              <a:rPr lang="fr-FR" altLang="fr-FR" sz="2400">
                <a:latin typeface="Times New Roman" panose="02020603050405020304" pitchFamily="18" charset="0"/>
                <a:cs typeface="Calibri" panose="020F0502020204030204" pitchFamily="34"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S</a:t>
            </a:r>
            <a:r>
              <a:rPr lang="fr-FR" altLang="fr-FR" sz="2400">
                <a:latin typeface="Times New Roman" panose="02020603050405020304" pitchFamily="18" charset="0"/>
                <a:cs typeface="Times New Roman" panose="02020603050405020304" pitchFamily="18" charset="0"/>
              </a:rPr>
              <a:t>e consume lentement (0,7 mm par face et par minute)</a:t>
            </a:r>
            <a:r>
              <a:rPr lang="fr-FR" altLang="fr-FR" sz="2400" i="1">
                <a:latin typeface="Times New Roman" panose="02020603050405020304" pitchFamily="18" charset="0"/>
                <a:cs typeface="Times New Roman" panose="02020603050405020304" pitchFamily="18" charset="0"/>
              </a:rPr>
              <a:t>.</a:t>
            </a:r>
            <a:endParaRPr lang="fr-FR" altLang="fr-FR" sz="2400">
              <a:latin typeface="Times New Roman" panose="02020603050405020304" pitchFamily="18" charset="0"/>
              <a:cs typeface="Calibri" panose="020F0502020204030204" pitchFamily="34" charset="0"/>
            </a:endParaRPr>
          </a:p>
        </p:txBody>
      </p:sp>
      <p:pic>
        <p:nvPicPr>
          <p:cNvPr id="40964" name="Image 1073741898">
            <a:extLst>
              <a:ext uri="{FF2B5EF4-FFF2-40B4-BE49-F238E27FC236}">
                <a16:creationId xmlns:a16="http://schemas.microsoft.com/office/drawing/2014/main" id="{3EE2D8A0-9763-8159-A372-28C32D031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98" b="5501"/>
          <a:stretch>
            <a:fillRect/>
          </a:stretch>
        </p:blipFill>
        <p:spPr bwMode="auto">
          <a:xfrm>
            <a:off x="5230813" y="1447800"/>
            <a:ext cx="36639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Image 5">
            <a:extLst>
              <a:ext uri="{FF2B5EF4-FFF2-40B4-BE49-F238E27FC236}">
                <a16:creationId xmlns:a16="http://schemas.microsoft.com/office/drawing/2014/main" id="{BB34AAB8-9097-3A97-F674-9908FB59E1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087813"/>
            <a:ext cx="29908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8">
            <a:extLst>
              <a:ext uri="{FF2B5EF4-FFF2-40B4-BE49-F238E27FC236}">
                <a16:creationId xmlns:a16="http://schemas.microsoft.com/office/drawing/2014/main" id="{29D8E7E5-9AED-51EA-97AD-4288430AFDD9}"/>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3">
            <a:extLst>
              <a:ext uri="{FF2B5EF4-FFF2-40B4-BE49-F238E27FC236}">
                <a16:creationId xmlns:a16="http://schemas.microsoft.com/office/drawing/2014/main" id="{FBCF257D-D76E-AB1E-8F52-BF31213DF3B7}"/>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EA5715B-150B-464F-84E6-DE243E26C0DA}" type="slidenum">
              <a:rPr lang="fr-FR" altLang="fr-FR" sz="1200">
                <a:solidFill>
                  <a:srgbClr val="898989"/>
                </a:solidFill>
              </a:rPr>
              <a:pPr algn="r" eaLnBrk="1" hangingPunct="1">
                <a:spcBef>
                  <a:spcPct val="0"/>
                </a:spcBef>
                <a:buFontTx/>
                <a:buNone/>
              </a:pPr>
              <a:t>39</a:t>
            </a:fld>
            <a:endParaRPr lang="fr-FR" altLang="fr-FR" sz="1200">
              <a:solidFill>
                <a:srgbClr val="898989"/>
              </a:solidFill>
            </a:endParaRPr>
          </a:p>
        </p:txBody>
      </p:sp>
      <p:sp>
        <p:nvSpPr>
          <p:cNvPr id="41987" name="Rectangle 1">
            <a:extLst>
              <a:ext uri="{FF2B5EF4-FFF2-40B4-BE49-F238E27FC236}">
                <a16:creationId xmlns:a16="http://schemas.microsoft.com/office/drawing/2014/main" id="{E1CBF92B-F1CA-B919-FF90-50A0DA7ACF38}"/>
              </a:ext>
            </a:extLst>
          </p:cNvPr>
          <p:cNvSpPr>
            <a:spLocks noChangeArrowheads="1"/>
          </p:cNvSpPr>
          <p:nvPr/>
        </p:nvSpPr>
        <p:spPr bwMode="auto">
          <a:xfrm>
            <a:off x="407988" y="1338263"/>
            <a:ext cx="82915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Tx/>
              <a:buChar char="-"/>
            </a:pPr>
            <a:r>
              <a:rPr lang="fr-FR" altLang="fr-FR" sz="2400" b="1">
                <a:solidFill>
                  <a:srgbClr val="984807"/>
                </a:solidFill>
                <a:latin typeface="Times New Roman" panose="02020603050405020304" pitchFamily="18" charset="0"/>
                <a:cs typeface="Times New Roman" panose="02020603050405020304" pitchFamily="18" charset="0"/>
              </a:rPr>
              <a:t> Le bois : </a:t>
            </a:r>
          </a:p>
          <a:p>
            <a:pPr algn="just" eaLnBrk="1" hangingPunct="1">
              <a:spcBef>
                <a:spcPct val="0"/>
              </a:spcBef>
              <a:buSzPct val="75000"/>
              <a:buFontTx/>
              <a:buNone/>
            </a:pPr>
            <a:r>
              <a:rPr lang="fr-FR" altLang="fr-FR" sz="2400" i="1">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Calibri" panose="020F0502020204030204" pitchFamily="34" charset="0"/>
              </a:rPr>
              <a:t>Vitesse de combustion dépend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panose="05000000000000000000" pitchFamily="2" charset="2"/>
              <a:buChar char="Ø"/>
            </a:pPr>
            <a:r>
              <a:rPr lang="fr-FR" altLang="fr-FR" sz="2400">
                <a:latin typeface="Times New Roman" panose="02020603050405020304" pitchFamily="18" charset="0"/>
                <a:cs typeface="Calibri" panose="020F0502020204030204" pitchFamily="34" charset="0"/>
              </a:rPr>
              <a:t> De l’essence employée (résineux, feuillus), </a:t>
            </a:r>
          </a:p>
          <a:p>
            <a:pPr algn="just" eaLnBrk="1" hangingPunct="1">
              <a:spcBef>
                <a:spcPct val="0"/>
              </a:spcBef>
              <a:buSzPct val="75000"/>
              <a:buFont typeface="Wingdings" panose="05000000000000000000" pitchFamily="2" charset="2"/>
              <a:buChar char="Ø"/>
            </a:pPr>
            <a:r>
              <a:rPr lang="fr-FR" altLang="fr-FR" sz="2400">
                <a:latin typeface="Times New Roman" panose="02020603050405020304" pitchFamily="18" charset="0"/>
                <a:cs typeface="Calibri" panose="020F0502020204030204" pitchFamily="34" charset="0"/>
              </a:rPr>
              <a:t> De l’épaisseur des pièces, de leur taux d’humidité et de l’exposition au feu.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Calibri" panose="020F0502020204030204" pitchFamily="34" charset="0"/>
              </a:rPr>
              <a:t>Bois massif ou lamellé-collé brûle à raison de 1 cm par face et par ¼  d’heure et les panneaux en bois à raison de 1,5 cm par face et par ¼ d’heure.</a:t>
            </a:r>
            <a:r>
              <a:rPr lang="fr-FR" altLang="fr-FR" sz="2400">
                <a:latin typeface="Times New Roman" panose="02020603050405020304" pitchFamily="18" charset="0"/>
                <a:cs typeface="Times New Roman" panose="02020603050405020304" pitchFamily="18" charset="0"/>
              </a:rPr>
              <a:t> </a:t>
            </a:r>
          </a:p>
        </p:txBody>
      </p:sp>
      <p:sp>
        <p:nvSpPr>
          <p:cNvPr id="6" name="Titre 8">
            <a:extLst>
              <a:ext uri="{FF2B5EF4-FFF2-40B4-BE49-F238E27FC236}">
                <a16:creationId xmlns:a16="http://schemas.microsoft.com/office/drawing/2014/main" id="{1F0FC536-7F5D-8B39-87E6-7776FB5201AF}"/>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3">
            <a:extLst>
              <a:ext uri="{FF2B5EF4-FFF2-40B4-BE49-F238E27FC236}">
                <a16:creationId xmlns:a16="http://schemas.microsoft.com/office/drawing/2014/main" id="{07F993F7-CAA0-D97E-B303-31B088257F0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2C1CB4B-0E34-4288-8944-B9DB6D944E31}" type="slidenum">
              <a:rPr lang="fr-FR" altLang="fr-FR" sz="1200">
                <a:solidFill>
                  <a:srgbClr val="898989"/>
                </a:solidFill>
              </a:rPr>
              <a:pPr algn="r" eaLnBrk="1" hangingPunct="1">
                <a:spcBef>
                  <a:spcPct val="0"/>
                </a:spcBef>
                <a:buFontTx/>
                <a:buNone/>
              </a:pPr>
              <a:t>4</a:t>
            </a:fld>
            <a:endParaRPr lang="fr-FR" altLang="fr-FR" sz="1200">
              <a:solidFill>
                <a:srgbClr val="898989"/>
              </a:solidFill>
            </a:endParaRPr>
          </a:p>
        </p:txBody>
      </p:sp>
      <p:sp>
        <p:nvSpPr>
          <p:cNvPr id="5" name="Titre 8">
            <a:extLst>
              <a:ext uri="{FF2B5EF4-FFF2-40B4-BE49-F238E27FC236}">
                <a16:creationId xmlns:a16="http://schemas.microsoft.com/office/drawing/2014/main" id="{72210513-FDC2-35D7-1111-E2F85DB77B50}"/>
              </a:ext>
            </a:extLst>
          </p:cNvPr>
          <p:cNvSpPr>
            <a:spLocks noGrp="1"/>
          </p:cNvSpPr>
          <p:nvPr>
            <p:ph type="title" idx="4294967295"/>
          </p:nvPr>
        </p:nvSpPr>
        <p:spPr>
          <a:xfrm>
            <a:off x="250825" y="274638"/>
            <a:ext cx="8607425" cy="939800"/>
          </a:xfrm>
        </p:spPr>
        <p:txBody>
          <a:bodyPr/>
          <a:lstStyle/>
          <a:p>
            <a:pPr eaLnBrk="1" hangingPunct="1">
              <a:defRPr/>
            </a:pPr>
            <a:r>
              <a:rPr lang="fr-FR" sz="3200" b="1" dirty="0">
                <a:solidFill>
                  <a:schemeClr val="accent6">
                    <a:lumMod val="50000"/>
                  </a:schemeClr>
                </a:solidFill>
              </a:rPr>
              <a:t>Introduction</a:t>
            </a:r>
          </a:p>
        </p:txBody>
      </p:sp>
      <p:sp>
        <p:nvSpPr>
          <p:cNvPr id="6148" name="Rectangle 2">
            <a:extLst>
              <a:ext uri="{FF2B5EF4-FFF2-40B4-BE49-F238E27FC236}">
                <a16:creationId xmlns:a16="http://schemas.microsoft.com/office/drawing/2014/main" id="{E48CE9C2-E22D-F4CB-AB25-AF4A18798E59}"/>
              </a:ext>
            </a:extLst>
          </p:cNvPr>
          <p:cNvSpPr>
            <a:spLocks noChangeArrowheads="1"/>
          </p:cNvSpPr>
          <p:nvPr/>
        </p:nvSpPr>
        <p:spPr bwMode="auto">
          <a:xfrm>
            <a:off x="358775" y="1412875"/>
            <a:ext cx="84264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Chaleur développée par un incendie n'agit pas de façon identique sur tous les matériaux.</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Certains subissent des phénomènes de distillation,</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D'autres se fragmentent ou éclatent.</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Métaux perdent de leur résistance : à 550° le fer perd la moitié de sa résistance et à 800°, il devient malléable et plie sous son propre poids. </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T°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1 000° voire 1 200°.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3">
            <a:extLst>
              <a:ext uri="{FF2B5EF4-FFF2-40B4-BE49-F238E27FC236}">
                <a16:creationId xmlns:a16="http://schemas.microsoft.com/office/drawing/2014/main" id="{979C9FF3-E89D-14CA-1A2A-7F11F425CFF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291B6E9-A67A-407D-B313-13F34E373171}" type="slidenum">
              <a:rPr lang="fr-FR" altLang="fr-FR" sz="1200">
                <a:solidFill>
                  <a:srgbClr val="898989"/>
                </a:solidFill>
              </a:rPr>
              <a:pPr algn="r" eaLnBrk="1" hangingPunct="1">
                <a:spcBef>
                  <a:spcPct val="0"/>
                </a:spcBef>
                <a:buFontTx/>
                <a:buNone/>
              </a:pPr>
              <a:t>40</a:t>
            </a:fld>
            <a:endParaRPr lang="fr-FR" altLang="fr-FR" sz="1200">
              <a:solidFill>
                <a:srgbClr val="898989"/>
              </a:solidFill>
            </a:endParaRPr>
          </a:p>
        </p:txBody>
      </p:sp>
      <p:sp>
        <p:nvSpPr>
          <p:cNvPr id="43011" name="Rectangle 1">
            <a:extLst>
              <a:ext uri="{FF2B5EF4-FFF2-40B4-BE49-F238E27FC236}">
                <a16:creationId xmlns:a16="http://schemas.microsoft.com/office/drawing/2014/main" id="{A57FF37C-6B99-5EF1-A88A-AB594984D8B8}"/>
              </a:ext>
            </a:extLst>
          </p:cNvPr>
          <p:cNvSpPr>
            <a:spLocks noChangeArrowheads="1"/>
          </p:cNvSpPr>
          <p:nvPr/>
        </p:nvSpPr>
        <p:spPr bwMode="auto">
          <a:xfrm>
            <a:off x="388938" y="1268413"/>
            <a:ext cx="82915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b="1">
                <a:solidFill>
                  <a:srgbClr val="984807"/>
                </a:solidFill>
                <a:latin typeface="Times New Roman" panose="02020603050405020304" pitchFamily="18" charset="0"/>
                <a:cs typeface="Times New Roman" panose="02020603050405020304" pitchFamily="18" charset="0"/>
              </a:rPr>
              <a:t>Différents traitements de protection :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Améliorer la résistance au feu les matériaux sont souvent associés à d'autres :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b="1">
                <a:latin typeface="Times New Roman" panose="02020603050405020304" pitchFamily="18" charset="0"/>
                <a:cs typeface="Times New Roman" panose="02020603050405020304" pitchFamily="18" charset="0"/>
              </a:rPr>
              <a:t>Plaques de plâtre : </a:t>
            </a:r>
            <a:r>
              <a:rPr lang="fr-FR" altLang="fr-FR" sz="2400">
                <a:latin typeface="Times New Roman" panose="02020603050405020304" pitchFamily="18" charset="0"/>
                <a:cs typeface="Times New Roman" panose="02020603050405020304" pitchFamily="18" charset="0"/>
              </a:rPr>
              <a:t> Isolent thermiquement la structure contre les effets du feu.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permettent à celle-ci de supporter ses charges tout au long de la durée requise (de 30 minutes à 4 heures). </a:t>
            </a:r>
          </a:p>
        </p:txBody>
      </p:sp>
      <p:sp>
        <p:nvSpPr>
          <p:cNvPr id="6" name="Titre 8">
            <a:extLst>
              <a:ext uri="{FF2B5EF4-FFF2-40B4-BE49-F238E27FC236}">
                <a16:creationId xmlns:a16="http://schemas.microsoft.com/office/drawing/2014/main" id="{6AC0AC96-A24E-6C73-E49B-A20FA5B3FEB7}"/>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3">
            <a:extLst>
              <a:ext uri="{FF2B5EF4-FFF2-40B4-BE49-F238E27FC236}">
                <a16:creationId xmlns:a16="http://schemas.microsoft.com/office/drawing/2014/main" id="{19B96AF4-F46B-0B02-A493-820CB75C685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0EF5B56-013F-4595-9FB8-82874FF8A902}" type="slidenum">
              <a:rPr lang="fr-FR" altLang="fr-FR" sz="1200">
                <a:solidFill>
                  <a:srgbClr val="898989"/>
                </a:solidFill>
              </a:rPr>
              <a:pPr algn="r" eaLnBrk="1" hangingPunct="1">
                <a:spcBef>
                  <a:spcPct val="0"/>
                </a:spcBef>
                <a:buFontTx/>
                <a:buNone/>
              </a:pPr>
              <a:t>41</a:t>
            </a:fld>
            <a:endParaRPr lang="fr-FR" altLang="fr-FR" sz="1200">
              <a:solidFill>
                <a:srgbClr val="898989"/>
              </a:solidFill>
            </a:endParaRPr>
          </a:p>
        </p:txBody>
      </p:sp>
      <p:sp>
        <p:nvSpPr>
          <p:cNvPr id="43011" name="Rectangle 1">
            <a:extLst>
              <a:ext uri="{FF2B5EF4-FFF2-40B4-BE49-F238E27FC236}">
                <a16:creationId xmlns:a16="http://schemas.microsoft.com/office/drawing/2014/main" id="{5FA16049-E732-B202-FCB3-4112CC837819}"/>
              </a:ext>
            </a:extLst>
          </p:cNvPr>
          <p:cNvSpPr>
            <a:spLocks noChangeArrowheads="1"/>
          </p:cNvSpPr>
          <p:nvPr/>
        </p:nvSpPr>
        <p:spPr bwMode="auto">
          <a:xfrm>
            <a:off x="388938" y="1268413"/>
            <a:ext cx="8291512" cy="3416300"/>
          </a:xfrm>
          <a:prstGeom prst="rect">
            <a:avLst/>
          </a:prstGeom>
          <a:noFill/>
          <a:ln>
            <a:noFill/>
          </a:ln>
        </p:spPr>
        <p:txBody>
          <a:bodyPr>
            <a:spAutoFit/>
          </a:bodyPr>
          <a:lstStyle>
            <a:lvl1pPr defTabSz="957263">
              <a:spcBef>
                <a:spcPct val="20000"/>
              </a:spcBef>
              <a:buFont typeface="Arial" panose="020B0604020202020204" pitchFamily="34" charset="0"/>
              <a:buChar char="•"/>
              <a:defRPr sz="3200">
                <a:solidFill>
                  <a:schemeClr val="tx1"/>
                </a:solidFill>
                <a:latin typeface="Myriad Pro"/>
              </a:defRPr>
            </a:lvl1pPr>
            <a:lvl2pPr marL="742950" indent="-285750" defTabSz="957263">
              <a:spcBef>
                <a:spcPct val="20000"/>
              </a:spcBef>
              <a:buFont typeface="Arial" panose="020B0604020202020204" pitchFamily="34" charset="0"/>
              <a:buChar char="–"/>
              <a:defRPr sz="2800">
                <a:solidFill>
                  <a:schemeClr val="tx1"/>
                </a:solidFill>
                <a:latin typeface="Myriad Pro"/>
              </a:defRPr>
            </a:lvl2pPr>
            <a:lvl3pPr marL="1143000" indent="-228600" defTabSz="957263">
              <a:spcBef>
                <a:spcPct val="20000"/>
              </a:spcBef>
              <a:buFont typeface="Arial" panose="020B0604020202020204" pitchFamily="34" charset="0"/>
              <a:buChar char="•"/>
              <a:defRPr sz="2400">
                <a:solidFill>
                  <a:schemeClr val="tx1"/>
                </a:solidFill>
                <a:latin typeface="Myriad Pro"/>
              </a:defRPr>
            </a:lvl3pPr>
            <a:lvl4pPr marL="1600200" indent="-228600" defTabSz="957263">
              <a:spcBef>
                <a:spcPct val="20000"/>
              </a:spcBef>
              <a:buFont typeface="Arial" panose="020B0604020202020204" pitchFamily="34" charset="0"/>
              <a:buChar char="–"/>
              <a:defRPr sz="2000">
                <a:solidFill>
                  <a:schemeClr val="tx1"/>
                </a:solidFill>
                <a:latin typeface="Myriad Pro"/>
              </a:defRPr>
            </a:lvl4pPr>
            <a:lvl5pPr marL="2057400" indent="-228600" defTabSz="957263">
              <a:spcBef>
                <a:spcPct val="20000"/>
              </a:spcBef>
              <a:buFont typeface="Arial" panose="020B0604020202020204" pitchFamily="34" charset="0"/>
              <a:buChar char="»"/>
              <a:defRPr sz="2000">
                <a:solidFill>
                  <a:schemeClr val="tx1"/>
                </a:solidFill>
                <a:latin typeface="Myriad Pro"/>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eaLnBrk="1" hangingPunct="1">
              <a:spcBef>
                <a:spcPct val="0"/>
              </a:spcBef>
              <a:buSzPct val="75000"/>
              <a:buFont typeface="Wingdings 2" panose="05020102010507070707" pitchFamily="18" charset="2"/>
              <a:buNone/>
              <a:defRPr/>
            </a:pPr>
            <a:r>
              <a:rPr lang="fr-FR" altLang="fr-FR" sz="2400" b="1" dirty="0">
                <a:solidFill>
                  <a:srgbClr val="984807"/>
                </a:solidFill>
                <a:latin typeface="Times New Roman" panose="02020603050405020304" pitchFamily="18" charset="0"/>
                <a:cs typeface="Times New Roman" panose="02020603050405020304" pitchFamily="18" charset="0"/>
              </a:rPr>
              <a:t>Différents traitements de protection : </a:t>
            </a:r>
          </a:p>
          <a:p>
            <a:pPr algn="just" eaLnBrk="1" hangingPunct="1">
              <a:spcBef>
                <a:spcPct val="0"/>
              </a:spcBef>
              <a:buSzPct val="75000"/>
              <a:buFont typeface="Wingdings 2" panose="05020102010507070707" pitchFamily="18" charset="2"/>
              <a:buNone/>
              <a:defRPr/>
            </a:pPr>
            <a:endParaRPr lang="fr-FR" altLang="fr-FR" sz="2400" dirty="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defRPr/>
            </a:pPr>
            <a:endParaRPr lang="fr-FR" altLang="fr-FR" sz="2400" dirty="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defRPr/>
            </a:pPr>
            <a:r>
              <a:rPr lang="fr-FR" altLang="fr-FR" sz="2400" dirty="0">
                <a:latin typeface="Times New Roman" panose="02020603050405020304" pitchFamily="18" charset="0"/>
                <a:cs typeface="Times New Roman" panose="02020603050405020304" pitchFamily="18" charset="0"/>
              </a:rPr>
              <a:t>2 types de produits doivent être différenciés : </a:t>
            </a:r>
          </a:p>
          <a:p>
            <a:pPr algn="just" eaLnBrk="1" hangingPunct="1">
              <a:spcBef>
                <a:spcPct val="0"/>
              </a:spcBef>
              <a:buSzPct val="75000"/>
              <a:buFont typeface="Wingdings 2" panose="05020102010507070707" pitchFamily="18" charset="2"/>
              <a:buNone/>
              <a:defRPr/>
            </a:pPr>
            <a:endParaRPr lang="fr-FR" altLang="fr-FR" sz="2400" dirty="0">
              <a:latin typeface="Times New Roman" panose="02020603050405020304" pitchFamily="18" charset="0"/>
              <a:cs typeface="Times New Roman" panose="02020603050405020304" pitchFamily="18" charset="0"/>
            </a:endParaRPr>
          </a:p>
          <a:p>
            <a:pPr marL="342900" indent="-342900" algn="just" eaLnBrk="1" hangingPunct="1">
              <a:spcBef>
                <a:spcPct val="0"/>
              </a:spcBef>
              <a:buSzPct val="75000"/>
              <a:buFont typeface="Wingdings" panose="05000000000000000000" pitchFamily="2" charset="2"/>
              <a:buChar char="Ø"/>
              <a:defRPr/>
            </a:pPr>
            <a:r>
              <a:rPr lang="fr-FR" altLang="fr-FR" sz="2400" dirty="0">
                <a:latin typeface="Times New Roman" panose="02020603050405020304" pitchFamily="18" charset="0"/>
                <a:cs typeface="Times New Roman" panose="02020603050405020304" pitchFamily="18" charset="0"/>
              </a:rPr>
              <a:t>ceux de faible densité minérale (inférieur à 180 kg/m</a:t>
            </a:r>
            <a:r>
              <a:rPr lang="fr-FR" altLang="fr-FR" sz="2400" baseline="30000" dirty="0">
                <a:latin typeface="Times New Roman" panose="02020603050405020304" pitchFamily="18" charset="0"/>
                <a:cs typeface="Times New Roman" panose="02020603050405020304" pitchFamily="18" charset="0"/>
              </a:rPr>
              <a:t>3</a:t>
            </a:r>
            <a:r>
              <a:rPr lang="fr-FR" altLang="fr-FR" sz="2400" dirty="0">
                <a:latin typeface="Times New Roman" panose="02020603050405020304" pitchFamily="18" charset="0"/>
                <a:cs typeface="Times New Roman" panose="02020603050405020304" pitchFamily="18" charset="0"/>
              </a:rPr>
              <a:t>)  </a:t>
            </a:r>
          </a:p>
          <a:p>
            <a:pPr marL="342900" indent="-342900" algn="just" eaLnBrk="1" hangingPunct="1">
              <a:spcBef>
                <a:spcPct val="0"/>
              </a:spcBef>
              <a:buSzPct val="75000"/>
              <a:buFont typeface="Wingdings" panose="05000000000000000000" pitchFamily="2" charset="2"/>
              <a:buChar char="Ø"/>
              <a:defRPr/>
            </a:pPr>
            <a:endParaRPr lang="fr-FR" altLang="fr-FR" sz="2400" dirty="0">
              <a:latin typeface="Times New Roman" panose="02020603050405020304" pitchFamily="18" charset="0"/>
              <a:cs typeface="Times New Roman" panose="02020603050405020304" pitchFamily="18" charset="0"/>
            </a:endParaRPr>
          </a:p>
          <a:p>
            <a:pPr marL="342900" indent="-342900" algn="just" eaLnBrk="1" hangingPunct="1">
              <a:spcBef>
                <a:spcPct val="0"/>
              </a:spcBef>
              <a:buSzPct val="75000"/>
              <a:buFont typeface="Wingdings" panose="05000000000000000000" pitchFamily="2" charset="2"/>
              <a:buChar char="Ø"/>
              <a:defRPr/>
            </a:pPr>
            <a:r>
              <a:rPr lang="fr-FR" altLang="fr-FR" sz="2400" dirty="0">
                <a:latin typeface="Times New Roman" panose="02020603050405020304" pitchFamily="18" charset="0"/>
                <a:cs typeface="Times New Roman" panose="02020603050405020304" pitchFamily="18" charset="0"/>
              </a:rPr>
              <a:t>ceux de forte densité à base de matériaux comme le plâtre, la vermiculite ou le silicate de calcium.</a:t>
            </a:r>
          </a:p>
        </p:txBody>
      </p:sp>
      <p:sp>
        <p:nvSpPr>
          <p:cNvPr id="6" name="Titre 8">
            <a:extLst>
              <a:ext uri="{FF2B5EF4-FFF2-40B4-BE49-F238E27FC236}">
                <a16:creationId xmlns:a16="http://schemas.microsoft.com/office/drawing/2014/main" id="{D28F5B69-C620-D4FA-0DCA-F9454CEDB22E}"/>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3">
            <a:extLst>
              <a:ext uri="{FF2B5EF4-FFF2-40B4-BE49-F238E27FC236}">
                <a16:creationId xmlns:a16="http://schemas.microsoft.com/office/drawing/2014/main" id="{65395397-CD8C-2E4E-B6C0-06D2256570B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07AE8D9-D79E-41B6-870F-E63A920D6AB6}" type="slidenum">
              <a:rPr lang="fr-FR" altLang="fr-FR" sz="1200">
                <a:solidFill>
                  <a:srgbClr val="898989"/>
                </a:solidFill>
              </a:rPr>
              <a:pPr algn="r" eaLnBrk="1" hangingPunct="1">
                <a:spcBef>
                  <a:spcPct val="0"/>
                </a:spcBef>
                <a:buFontTx/>
                <a:buNone/>
              </a:pPr>
              <a:t>42</a:t>
            </a:fld>
            <a:endParaRPr lang="fr-FR" altLang="fr-FR" sz="1200">
              <a:solidFill>
                <a:srgbClr val="898989"/>
              </a:solidFill>
            </a:endParaRPr>
          </a:p>
        </p:txBody>
      </p:sp>
      <p:sp>
        <p:nvSpPr>
          <p:cNvPr id="45059" name="Rectangle 1">
            <a:extLst>
              <a:ext uri="{FF2B5EF4-FFF2-40B4-BE49-F238E27FC236}">
                <a16:creationId xmlns:a16="http://schemas.microsoft.com/office/drawing/2014/main" id="{FE7963A8-D3BA-9E1F-8883-CD0DD27486D1}"/>
              </a:ext>
            </a:extLst>
          </p:cNvPr>
          <p:cNvSpPr>
            <a:spLocks noChangeArrowheads="1"/>
          </p:cNvSpPr>
          <p:nvPr/>
        </p:nvSpPr>
        <p:spPr bwMode="auto">
          <a:xfrm>
            <a:off x="395288" y="1295400"/>
            <a:ext cx="8291512"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lnSpc>
                <a:spcPct val="150000"/>
              </a:lnSpc>
              <a:spcBef>
                <a:spcPct val="0"/>
              </a:spcBef>
              <a:buSzPct val="75000"/>
              <a:buFontTx/>
              <a:buNone/>
            </a:pPr>
            <a:r>
              <a:rPr lang="fr-FR" altLang="fr-FR" sz="2400" b="1">
                <a:solidFill>
                  <a:srgbClr val="984807"/>
                </a:solidFill>
                <a:latin typeface="Times New Roman" panose="02020603050405020304" pitchFamily="18" charset="0"/>
                <a:cs typeface="Times New Roman" panose="02020603050405020304" pitchFamily="18" charset="0"/>
              </a:rPr>
              <a:t>Différents traitements de protection : </a:t>
            </a:r>
          </a:p>
          <a:p>
            <a:pPr algn="just" eaLnBrk="1" hangingPunct="1">
              <a:lnSpc>
                <a:spcPct val="150000"/>
              </a:lnSpc>
              <a:spcBef>
                <a:spcPct val="0"/>
              </a:spcBef>
              <a:buSzPct val="75000"/>
              <a:buFontTx/>
              <a:buChar char="-"/>
            </a:pPr>
            <a:endParaRPr lang="fr-FR" altLang="fr-FR" sz="2400" b="1">
              <a:solidFill>
                <a:srgbClr val="984807"/>
              </a:solidFill>
              <a:latin typeface="Times New Roman" panose="02020603050405020304" pitchFamily="18" charset="0"/>
              <a:cs typeface="Times New Roman" panose="02020603050405020304" pitchFamily="18" charset="0"/>
            </a:endParaRPr>
          </a:p>
          <a:p>
            <a:pPr algn="just" eaLnBrk="1" hangingPunct="1">
              <a:lnSpc>
                <a:spcPct val="150000"/>
              </a:lnSpc>
              <a:spcBef>
                <a:spcPct val="0"/>
              </a:spcBef>
              <a:buSzPct val="75000"/>
              <a:buFont typeface="Wingdings 2" panose="05020102010507070707" pitchFamily="18" charset="2"/>
              <a:buNone/>
            </a:pPr>
            <a:r>
              <a:rPr lang="fr-FR" altLang="fr-FR" sz="2400" b="1">
                <a:latin typeface="Times New Roman" panose="02020603050405020304" pitchFamily="18" charset="0"/>
                <a:cs typeface="Times New Roman" panose="02020603050405020304" pitchFamily="18" charset="0"/>
              </a:rPr>
              <a:t>Produits projetés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U</a:t>
            </a:r>
            <a:r>
              <a:rPr lang="fr-FR" altLang="fr-FR" sz="2400">
                <a:latin typeface="Times New Roman" panose="02020603050405020304" pitchFamily="18" charset="0"/>
                <a:cs typeface="Times New Roman" panose="02020603050405020304" pitchFamily="18" charset="0"/>
              </a:rPr>
              <a:t>tilisés sur des éléments de structure non apparents (plafonds suspendus, poutres en treillis). Réalisés à base de plâtre, de vermiculite ou de mélange, </a:t>
            </a:r>
          </a:p>
          <a:p>
            <a:pPr algn="just" eaLnBrk="1" hangingPunct="1">
              <a:lnSpc>
                <a:spcPct val="150000"/>
              </a:lnSpc>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lnSpc>
                <a:spcPct val="150000"/>
              </a:lnSpc>
              <a:spcBef>
                <a:spcPct val="0"/>
              </a:spcBef>
              <a:buSzPct val="75000"/>
              <a:buFont typeface="Wingdings 2" panose="05020102010507070707" pitchFamily="18" charset="2"/>
              <a:buNone/>
            </a:pPr>
            <a:r>
              <a:rPr lang="fr-FR" altLang="fr-FR" sz="2400">
                <a:latin typeface="Times New Roman" panose="02020603050405020304" pitchFamily="18" charset="0"/>
                <a:cs typeface="Calibri" panose="020F0502020204030204" pitchFamily="34" charset="0"/>
                <a:sym typeface="Wingdings" panose="05000000000000000000" pitchFamily="2" charset="2"/>
              </a:rPr>
              <a:t></a:t>
            </a:r>
            <a:r>
              <a:rPr lang="fr-FR" altLang="fr-FR" sz="2400">
                <a:latin typeface="Times New Roman" panose="02020603050405020304" pitchFamily="18" charset="0"/>
                <a:cs typeface="Times New Roman" panose="02020603050405020304" pitchFamily="18" charset="0"/>
              </a:rPr>
              <a:t> Fibreux ou pâteux : s'appliquent par projection ou comme enduit. 	Toutefois, l'épaisseur est difficile à contrôler.</a:t>
            </a:r>
            <a:r>
              <a:rPr lang="fr-FR" altLang="fr-FR" sz="2400" b="1">
                <a:solidFill>
                  <a:srgbClr val="984807"/>
                </a:solidFill>
                <a:latin typeface="Times New Roman" panose="02020603050405020304" pitchFamily="18" charset="0"/>
                <a:cs typeface="Times New Roman" panose="02020603050405020304" pitchFamily="18" charset="0"/>
              </a:rPr>
              <a:t> </a:t>
            </a:r>
          </a:p>
        </p:txBody>
      </p:sp>
      <p:sp>
        <p:nvSpPr>
          <p:cNvPr id="6" name="Titre 8">
            <a:extLst>
              <a:ext uri="{FF2B5EF4-FFF2-40B4-BE49-F238E27FC236}">
                <a16:creationId xmlns:a16="http://schemas.microsoft.com/office/drawing/2014/main" id="{DF85E00D-35FC-A739-A332-FCB7B3307899}"/>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3">
            <a:extLst>
              <a:ext uri="{FF2B5EF4-FFF2-40B4-BE49-F238E27FC236}">
                <a16:creationId xmlns:a16="http://schemas.microsoft.com/office/drawing/2014/main" id="{55B9CF58-1226-D89D-E235-3BC78185588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07E8B46-A64C-48B6-837C-7D280336DE05}" type="slidenum">
              <a:rPr lang="fr-FR" altLang="fr-FR" sz="1200">
                <a:solidFill>
                  <a:srgbClr val="898989"/>
                </a:solidFill>
              </a:rPr>
              <a:pPr algn="r" eaLnBrk="1" hangingPunct="1">
                <a:spcBef>
                  <a:spcPct val="0"/>
                </a:spcBef>
                <a:buFontTx/>
                <a:buNone/>
              </a:pPr>
              <a:t>43</a:t>
            </a:fld>
            <a:endParaRPr lang="fr-FR" altLang="fr-FR" sz="1200">
              <a:solidFill>
                <a:srgbClr val="898989"/>
              </a:solidFill>
            </a:endParaRPr>
          </a:p>
        </p:txBody>
      </p:sp>
      <p:sp>
        <p:nvSpPr>
          <p:cNvPr id="46083" name="Rectangle 1">
            <a:extLst>
              <a:ext uri="{FF2B5EF4-FFF2-40B4-BE49-F238E27FC236}">
                <a16:creationId xmlns:a16="http://schemas.microsoft.com/office/drawing/2014/main" id="{7C671F32-6177-26E5-6E13-7AED354F753C}"/>
              </a:ext>
            </a:extLst>
          </p:cNvPr>
          <p:cNvSpPr>
            <a:spLocks noChangeArrowheads="1"/>
          </p:cNvSpPr>
          <p:nvPr/>
        </p:nvSpPr>
        <p:spPr bwMode="auto">
          <a:xfrm>
            <a:off x="385763" y="1350963"/>
            <a:ext cx="833755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b="1">
                <a:solidFill>
                  <a:srgbClr val="984807"/>
                </a:solidFill>
                <a:latin typeface="Times New Roman" panose="02020603050405020304" pitchFamily="18" charset="0"/>
                <a:cs typeface="Times New Roman" panose="02020603050405020304" pitchFamily="18" charset="0"/>
              </a:rPr>
              <a:t>Différents traitements de protection : </a:t>
            </a:r>
          </a:p>
          <a:p>
            <a:pPr algn="just" eaLnBrk="1" hangingPunct="1">
              <a:spcBef>
                <a:spcPct val="0"/>
              </a:spcBef>
              <a:buSzPct val="75000"/>
              <a:buFont typeface="Wingdings 2" panose="05020102010507070707" pitchFamily="18" charset="2"/>
              <a:buNone/>
            </a:pPr>
            <a:endParaRPr lang="fr-FR" altLang="fr-FR" sz="2400" b="1">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endParaRPr lang="fr-FR" altLang="fr-FR" sz="2400" b="1">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b="1">
                <a:latin typeface="Times New Roman" panose="02020603050405020304" pitchFamily="18" charset="0"/>
                <a:cs typeface="Times New Roman" panose="02020603050405020304" pitchFamily="18" charset="0"/>
              </a:rPr>
              <a:t>Peintures intumescentes :</a:t>
            </a:r>
            <a:r>
              <a:rPr lang="fr-FR" altLang="fr-FR" sz="2400">
                <a:latin typeface="Times New Roman" panose="02020603050405020304" pitchFamily="18" charset="0"/>
                <a:cs typeface="Times New Roman" panose="02020603050405020304" pitchFamily="18" charset="0"/>
              </a:rPr>
              <a:t> utilisées pour toutes les structures apparentes exigeant une résistance au feu raisonnable.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Times New Roman" panose="02020603050405020304" pitchFamily="18" charset="0"/>
              </a:rPr>
              <a:t> Combinent, sur les formules complexes, anticorrosion et protection incendie.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Certains fabricants proposent un produit résistant jusqu’à 2 heures.</a:t>
            </a:r>
          </a:p>
        </p:txBody>
      </p:sp>
      <p:sp>
        <p:nvSpPr>
          <p:cNvPr id="6" name="Titre 8">
            <a:extLst>
              <a:ext uri="{FF2B5EF4-FFF2-40B4-BE49-F238E27FC236}">
                <a16:creationId xmlns:a16="http://schemas.microsoft.com/office/drawing/2014/main" id="{E856CA95-8678-635E-EE6B-42E8E5F870F3}"/>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3">
            <a:extLst>
              <a:ext uri="{FF2B5EF4-FFF2-40B4-BE49-F238E27FC236}">
                <a16:creationId xmlns:a16="http://schemas.microsoft.com/office/drawing/2014/main" id="{1565B121-EA83-6EB7-5030-A50EBA9D9BB3}"/>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90764CF-46ED-4807-BA92-5DFC66BB586E}" type="slidenum">
              <a:rPr lang="fr-FR" altLang="fr-FR" sz="1200">
                <a:solidFill>
                  <a:srgbClr val="898989"/>
                </a:solidFill>
              </a:rPr>
              <a:pPr algn="r" eaLnBrk="1" hangingPunct="1">
                <a:spcBef>
                  <a:spcPct val="0"/>
                </a:spcBef>
                <a:buFontTx/>
                <a:buNone/>
              </a:pPr>
              <a:t>44</a:t>
            </a:fld>
            <a:endParaRPr lang="fr-FR" altLang="fr-FR" sz="1200">
              <a:solidFill>
                <a:srgbClr val="898989"/>
              </a:solidFill>
            </a:endParaRPr>
          </a:p>
        </p:txBody>
      </p:sp>
      <p:sp>
        <p:nvSpPr>
          <p:cNvPr id="47107" name="Rectangle 1">
            <a:extLst>
              <a:ext uri="{FF2B5EF4-FFF2-40B4-BE49-F238E27FC236}">
                <a16:creationId xmlns:a16="http://schemas.microsoft.com/office/drawing/2014/main" id="{2B980DBA-4166-4FB7-C9C2-E50D6CAE7835}"/>
              </a:ext>
            </a:extLst>
          </p:cNvPr>
          <p:cNvSpPr>
            <a:spLocks noChangeArrowheads="1"/>
          </p:cNvSpPr>
          <p:nvPr/>
        </p:nvSpPr>
        <p:spPr bwMode="auto">
          <a:xfrm>
            <a:off x="395288" y="1412875"/>
            <a:ext cx="84629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b="1">
                <a:solidFill>
                  <a:srgbClr val="984807"/>
                </a:solidFill>
                <a:latin typeface="Times New Roman" panose="02020603050405020304" pitchFamily="18" charset="0"/>
                <a:cs typeface="Times New Roman" panose="02020603050405020304" pitchFamily="18" charset="0"/>
              </a:rPr>
              <a:t>Différents traitements de protection : </a:t>
            </a:r>
          </a:p>
          <a:p>
            <a:pPr algn="just" eaLnBrk="1" hangingPunct="1">
              <a:spcBef>
                <a:spcPct val="0"/>
              </a:spcBef>
              <a:buSzPct val="75000"/>
              <a:buFont typeface="Wingdings 2" panose="05020102010507070707" pitchFamily="18" charset="2"/>
              <a:buNone/>
            </a:pPr>
            <a:endParaRPr lang="fr-FR" altLang="fr-FR" sz="2400" b="1">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b="1">
                <a:solidFill>
                  <a:srgbClr val="231F20"/>
                </a:solidFill>
                <a:latin typeface="Times New Roman" panose="02020603050405020304" pitchFamily="18" charset="0"/>
                <a:cs typeface="Times New Roman" panose="02020603050405020304" pitchFamily="18" charset="0"/>
              </a:rPr>
              <a:t>Association bois + plâtre :</a:t>
            </a:r>
            <a:r>
              <a:rPr lang="fr-FR" altLang="fr-FR" sz="2400">
                <a:solidFill>
                  <a:srgbClr val="231F20"/>
                </a:solidFill>
                <a:latin typeface="Times New Roman" panose="02020603050405020304" pitchFamily="18" charset="0"/>
                <a:cs typeface="Times New Roman" panose="02020603050405020304" pitchFamily="18" charset="0"/>
              </a:rPr>
              <a:t>  </a:t>
            </a:r>
          </a:p>
          <a:p>
            <a:pPr algn="just" eaLnBrk="1" hangingPunct="1">
              <a:spcBef>
                <a:spcPct val="0"/>
              </a:spcBef>
              <a:buSzPct val="75000"/>
              <a:buFont typeface="Wingdings 2" panose="05020102010507070707" pitchFamily="18" charset="2"/>
              <a:buNone/>
            </a:pPr>
            <a:endParaRPr lang="fr-FR" altLang="fr-FR" sz="2400">
              <a:solidFill>
                <a:srgbClr val="231F20"/>
              </a:solidFill>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P</a:t>
            </a:r>
            <a:r>
              <a:rPr lang="fr-FR" altLang="fr-FR" sz="2400">
                <a:latin typeface="Times New Roman" panose="02020603050405020304" pitchFamily="18" charset="0"/>
                <a:cs typeface="Times New Roman" panose="02020603050405020304" pitchFamily="18" charset="0"/>
              </a:rPr>
              <a:t>lâtre (contient naturellement 20 % d’eau) utilisé pour protéger les bâtiments du feu.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Calibri" panose="020F0502020204030204" pitchFamily="34"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I</a:t>
            </a:r>
            <a:r>
              <a:rPr lang="fr-FR" altLang="fr-FR" sz="2400">
                <a:latin typeface="Times New Roman" panose="02020603050405020304" pitchFamily="18" charset="0"/>
                <a:cs typeface="Times New Roman" panose="02020603050405020304" pitchFamily="18" charset="0"/>
              </a:rPr>
              <a:t>ncombustible, le plâtre produit de la vapeur d’eau le rendant capable d’absorber une partie importante des calories dégagées par le feu et retardant ainsi l’élévation de la T°. </a:t>
            </a:r>
            <a:endParaRPr lang="fr-FR" altLang="fr-FR" sz="2400">
              <a:latin typeface="Times New Roman" panose="02020603050405020304" pitchFamily="18" charset="0"/>
              <a:cs typeface="Calibri" panose="020F0502020204030204" pitchFamily="34" charset="0"/>
            </a:endParaRPr>
          </a:p>
        </p:txBody>
      </p:sp>
      <p:sp>
        <p:nvSpPr>
          <p:cNvPr id="6" name="Titre 8">
            <a:extLst>
              <a:ext uri="{FF2B5EF4-FFF2-40B4-BE49-F238E27FC236}">
                <a16:creationId xmlns:a16="http://schemas.microsoft.com/office/drawing/2014/main" id="{C3878880-D69C-C4BF-E38D-E4B2EEA444A9}"/>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3">
            <a:extLst>
              <a:ext uri="{FF2B5EF4-FFF2-40B4-BE49-F238E27FC236}">
                <a16:creationId xmlns:a16="http://schemas.microsoft.com/office/drawing/2014/main" id="{58F7666D-8929-AA05-08CF-9384810F59FD}"/>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CAF2DA8-A547-4320-B372-7FBEE2FFA8AF}" type="slidenum">
              <a:rPr lang="fr-FR" altLang="fr-FR" sz="1200">
                <a:solidFill>
                  <a:srgbClr val="898989"/>
                </a:solidFill>
              </a:rPr>
              <a:pPr algn="r" eaLnBrk="1" hangingPunct="1">
                <a:spcBef>
                  <a:spcPct val="0"/>
                </a:spcBef>
                <a:buFontTx/>
                <a:buNone/>
              </a:pPr>
              <a:t>45</a:t>
            </a:fld>
            <a:endParaRPr lang="fr-FR" altLang="fr-FR" sz="1200">
              <a:solidFill>
                <a:srgbClr val="898989"/>
              </a:solidFill>
            </a:endParaRPr>
          </a:p>
        </p:txBody>
      </p:sp>
      <p:sp>
        <p:nvSpPr>
          <p:cNvPr id="44036" name="Rectangle 1">
            <a:extLst>
              <a:ext uri="{FF2B5EF4-FFF2-40B4-BE49-F238E27FC236}">
                <a16:creationId xmlns:a16="http://schemas.microsoft.com/office/drawing/2014/main" id="{8FD619CC-24C5-3965-B604-554FBEBFB9D1}"/>
              </a:ext>
            </a:extLst>
          </p:cNvPr>
          <p:cNvSpPr>
            <a:spLocks noChangeArrowheads="1"/>
          </p:cNvSpPr>
          <p:nvPr/>
        </p:nvSpPr>
        <p:spPr bwMode="auto">
          <a:xfrm>
            <a:off x="379413" y="1268413"/>
            <a:ext cx="8291512" cy="4156075"/>
          </a:xfrm>
          <a:prstGeom prst="rect">
            <a:avLst/>
          </a:prstGeom>
          <a:noFill/>
          <a:ln>
            <a:noFill/>
          </a:ln>
        </p:spPr>
        <p:txBody>
          <a:bodyPr>
            <a:spAutoFit/>
          </a:bodyPr>
          <a:lstStyle>
            <a:lvl1pPr defTabSz="957263">
              <a:spcBef>
                <a:spcPct val="20000"/>
              </a:spcBef>
              <a:buFont typeface="Arial" panose="020B0604020202020204" pitchFamily="34" charset="0"/>
              <a:buChar char="•"/>
              <a:defRPr sz="3200">
                <a:solidFill>
                  <a:schemeClr val="tx1"/>
                </a:solidFill>
                <a:latin typeface="Myriad Pro"/>
              </a:defRPr>
            </a:lvl1pPr>
            <a:lvl2pPr marL="742950" indent="-285750" defTabSz="957263">
              <a:spcBef>
                <a:spcPct val="20000"/>
              </a:spcBef>
              <a:buFont typeface="Arial" panose="020B0604020202020204" pitchFamily="34" charset="0"/>
              <a:buChar char="–"/>
              <a:defRPr sz="2800">
                <a:solidFill>
                  <a:schemeClr val="tx1"/>
                </a:solidFill>
                <a:latin typeface="Myriad Pro"/>
              </a:defRPr>
            </a:lvl2pPr>
            <a:lvl3pPr marL="1143000" indent="-228600" defTabSz="957263">
              <a:spcBef>
                <a:spcPct val="20000"/>
              </a:spcBef>
              <a:buFont typeface="Arial" panose="020B0604020202020204" pitchFamily="34" charset="0"/>
              <a:buChar char="•"/>
              <a:defRPr sz="2400">
                <a:solidFill>
                  <a:schemeClr val="tx1"/>
                </a:solidFill>
                <a:latin typeface="Myriad Pro"/>
              </a:defRPr>
            </a:lvl3pPr>
            <a:lvl4pPr marL="1600200" indent="-228600" defTabSz="957263">
              <a:spcBef>
                <a:spcPct val="20000"/>
              </a:spcBef>
              <a:buFont typeface="Arial" panose="020B0604020202020204" pitchFamily="34" charset="0"/>
              <a:buChar char="–"/>
              <a:defRPr sz="2000">
                <a:solidFill>
                  <a:schemeClr val="tx1"/>
                </a:solidFill>
                <a:latin typeface="Myriad Pro"/>
              </a:defRPr>
            </a:lvl4pPr>
            <a:lvl5pPr marL="2057400" indent="-228600" defTabSz="957263">
              <a:spcBef>
                <a:spcPct val="20000"/>
              </a:spcBef>
              <a:buFont typeface="Arial" panose="020B0604020202020204" pitchFamily="34" charset="0"/>
              <a:buChar char="»"/>
              <a:defRPr sz="2000">
                <a:solidFill>
                  <a:schemeClr val="tx1"/>
                </a:solidFill>
                <a:latin typeface="Myriad Pro"/>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eaLnBrk="1" hangingPunct="1">
              <a:spcBef>
                <a:spcPct val="0"/>
              </a:spcBef>
              <a:buSzPct val="75000"/>
              <a:buFont typeface="Wingdings 2" panose="05020102010507070707" pitchFamily="18" charset="2"/>
              <a:buNone/>
              <a:defRPr/>
            </a:pPr>
            <a:r>
              <a:rPr lang="fr-FR" altLang="fr-FR" sz="2400" b="1" dirty="0">
                <a:solidFill>
                  <a:srgbClr val="984807"/>
                </a:solidFill>
                <a:latin typeface="Times New Roman" panose="02020603050405020304" pitchFamily="18" charset="0"/>
                <a:cs typeface="Times New Roman" panose="02020603050405020304" pitchFamily="18" charset="0"/>
              </a:rPr>
              <a:t>Différents traitements de protection : </a:t>
            </a:r>
          </a:p>
          <a:p>
            <a:pPr algn="just" eaLnBrk="1" hangingPunct="1">
              <a:spcBef>
                <a:spcPct val="0"/>
              </a:spcBef>
              <a:buSzPct val="75000"/>
              <a:buFont typeface="Wingdings 2" panose="05020102010507070707" pitchFamily="18" charset="2"/>
              <a:buNone/>
              <a:defRPr/>
            </a:pPr>
            <a:endParaRPr lang="fr-FR" altLang="fr-FR" sz="2400" b="1" dirty="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P</a:t>
            </a:r>
            <a:r>
              <a:rPr lang="fr-FR" altLang="fr-FR" sz="2400" dirty="0">
                <a:latin typeface="Times New Roman" panose="02020603050405020304" pitchFamily="18" charset="0"/>
                <a:cs typeface="Times New Roman" panose="02020603050405020304" pitchFamily="18" charset="0"/>
              </a:rPr>
              <a:t>laques de plâtre associées aux structures en ossature bois permettent le plus souvent d’atteindre le niveau de protection au feu exigé. </a:t>
            </a:r>
          </a:p>
          <a:p>
            <a:pPr algn="just" eaLnBrk="1" hangingPunct="1">
              <a:spcBef>
                <a:spcPct val="0"/>
              </a:spcBef>
              <a:buSzPct val="75000"/>
              <a:buFont typeface="Wingdings 2" panose="05020102010507070707" pitchFamily="18" charset="2"/>
              <a:buNone/>
              <a:defRPr/>
            </a:pPr>
            <a:endParaRPr lang="fr-FR" altLang="fr-FR" sz="2400" dirty="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defRPr/>
            </a:pPr>
            <a:endParaRPr lang="fr-FR" altLang="fr-FR" sz="2400" dirty="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defRPr/>
            </a:pPr>
            <a:endParaRPr lang="fr-FR" altLang="fr-FR" sz="2400" dirty="0">
              <a:latin typeface="Times New Roman" panose="02020603050405020304" pitchFamily="18" charset="0"/>
              <a:cs typeface="Times New Roman" panose="02020603050405020304" pitchFamily="18" charset="0"/>
            </a:endParaRPr>
          </a:p>
          <a:p>
            <a:pPr marL="342900" indent="-342900" algn="just" eaLnBrk="1" hangingPunct="1">
              <a:spcBef>
                <a:spcPct val="0"/>
              </a:spcBef>
              <a:buSzPct val="75000"/>
              <a:buFont typeface="Wingdings" panose="05000000000000000000" pitchFamily="2" charset="2"/>
              <a:buChar char="è"/>
              <a:defRPr/>
            </a:pPr>
            <a:r>
              <a:rPr lang="fr-FR" altLang="fr-FR" sz="2400" dirty="0">
                <a:latin typeface="Times New Roman" panose="02020603050405020304" pitchFamily="18" charset="0"/>
                <a:cs typeface="Times New Roman" panose="02020603050405020304" pitchFamily="18" charset="0"/>
                <a:sym typeface="Wingdings" panose="05000000000000000000" pitchFamily="2" charset="2"/>
              </a:rPr>
              <a:t>P</a:t>
            </a:r>
            <a:r>
              <a:rPr lang="fr-FR" altLang="fr-FR" sz="2400" dirty="0">
                <a:latin typeface="Times New Roman" panose="02020603050405020304" pitchFamily="18" charset="0"/>
                <a:cs typeface="Times New Roman" panose="02020603050405020304" pitchFamily="18" charset="0"/>
              </a:rPr>
              <a:t>lâtre peut être projeté sur </a:t>
            </a:r>
          </a:p>
          <a:p>
            <a:pPr algn="just" eaLnBrk="1" hangingPunct="1">
              <a:spcBef>
                <a:spcPct val="0"/>
              </a:spcBef>
              <a:buSzPct val="75000"/>
              <a:buFont typeface="Arial" panose="020B0604020202020204" pitchFamily="34" charset="0"/>
              <a:buNone/>
              <a:defRPr/>
            </a:pPr>
            <a:r>
              <a:rPr lang="fr-FR" altLang="fr-FR" sz="2400" dirty="0">
                <a:latin typeface="Times New Roman" panose="02020603050405020304" pitchFamily="18" charset="0"/>
                <a:cs typeface="Times New Roman" panose="02020603050405020304" pitchFamily="18" charset="0"/>
              </a:rPr>
              <a:t>des poteaux ou autres </a:t>
            </a:r>
          </a:p>
          <a:p>
            <a:pPr algn="just" eaLnBrk="1" hangingPunct="1">
              <a:spcBef>
                <a:spcPct val="0"/>
              </a:spcBef>
              <a:buSzPct val="75000"/>
              <a:buFont typeface="Wingdings 2" panose="05020102010507070707" pitchFamily="18" charset="2"/>
              <a:buNone/>
              <a:defRPr/>
            </a:pPr>
            <a:r>
              <a:rPr lang="fr-FR" altLang="fr-FR" sz="2400" dirty="0">
                <a:latin typeface="Times New Roman" panose="02020603050405020304" pitchFamily="18" charset="0"/>
                <a:cs typeface="Times New Roman" panose="02020603050405020304" pitchFamily="18" charset="0"/>
              </a:rPr>
              <a:t>éléments en bois.</a:t>
            </a:r>
          </a:p>
        </p:txBody>
      </p:sp>
      <p:pic>
        <p:nvPicPr>
          <p:cNvPr id="48132" name="Image 50185">
            <a:extLst>
              <a:ext uri="{FF2B5EF4-FFF2-40B4-BE49-F238E27FC236}">
                <a16:creationId xmlns:a16="http://schemas.microsoft.com/office/drawing/2014/main" id="{0F3116CC-9347-0A7F-E18D-AD44FDBF3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8"/>
          <a:stretch>
            <a:fillRect/>
          </a:stretch>
        </p:blipFill>
        <p:spPr bwMode="auto">
          <a:xfrm>
            <a:off x="4283075" y="3081338"/>
            <a:ext cx="449738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8">
            <a:extLst>
              <a:ext uri="{FF2B5EF4-FFF2-40B4-BE49-F238E27FC236}">
                <a16:creationId xmlns:a16="http://schemas.microsoft.com/office/drawing/2014/main" id="{F886142B-70E9-D793-1A37-BBC3C2F1567A}"/>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3">
            <a:extLst>
              <a:ext uri="{FF2B5EF4-FFF2-40B4-BE49-F238E27FC236}">
                <a16:creationId xmlns:a16="http://schemas.microsoft.com/office/drawing/2014/main" id="{37211D49-04B8-5430-B10D-966B71C18B24}"/>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FD2E1D1-38EA-4AB0-8C39-0DBEE87E7646}" type="slidenum">
              <a:rPr lang="fr-FR" altLang="fr-FR" sz="1200">
                <a:solidFill>
                  <a:srgbClr val="898989"/>
                </a:solidFill>
              </a:rPr>
              <a:pPr algn="r" eaLnBrk="1" hangingPunct="1">
                <a:spcBef>
                  <a:spcPct val="0"/>
                </a:spcBef>
                <a:buFontTx/>
                <a:buNone/>
              </a:pPr>
              <a:t>46</a:t>
            </a:fld>
            <a:endParaRPr lang="fr-FR" altLang="fr-FR" sz="1200">
              <a:solidFill>
                <a:srgbClr val="898989"/>
              </a:solidFill>
            </a:endParaRPr>
          </a:p>
        </p:txBody>
      </p:sp>
      <p:sp>
        <p:nvSpPr>
          <p:cNvPr id="49155" name="Rectangle 1">
            <a:extLst>
              <a:ext uri="{FF2B5EF4-FFF2-40B4-BE49-F238E27FC236}">
                <a16:creationId xmlns:a16="http://schemas.microsoft.com/office/drawing/2014/main" id="{9CA0E69D-482D-BF15-D6DC-488CFF8F18A2}"/>
              </a:ext>
            </a:extLst>
          </p:cNvPr>
          <p:cNvSpPr>
            <a:spLocks noChangeArrowheads="1"/>
          </p:cNvSpPr>
          <p:nvPr/>
        </p:nvSpPr>
        <p:spPr bwMode="auto">
          <a:xfrm>
            <a:off x="371475" y="1222375"/>
            <a:ext cx="82915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Amélioration de la résistance au feu peut se trouver dans les solutions constructives: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b="1">
                <a:latin typeface="Times New Roman" panose="02020603050405020304" pitchFamily="18" charset="0"/>
                <a:cs typeface="Times New Roman" panose="02020603050405020304" pitchFamily="18" charset="0"/>
              </a:rPr>
              <a:t>Structures mixtes :</a:t>
            </a:r>
            <a:r>
              <a:rPr lang="fr-FR" altLang="fr-FR" sz="2400">
                <a:latin typeface="Times New Roman" panose="02020603050405020304" pitchFamily="18" charset="0"/>
                <a:cs typeface="Times New Roman" panose="02020603050405020304" pitchFamily="18" charset="0"/>
              </a:rPr>
              <a:t>  Marier la structure acier au béton.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Exemple : un tube enrobé ou rempli de béton, une poutrelle enrobée sur l'aile. </a:t>
            </a: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Selon la réalisation et le choix de la géométrie, on obtient une protection au feu comprise entre 30 minutes et 4 heures. </a:t>
            </a:r>
          </a:p>
        </p:txBody>
      </p:sp>
      <p:sp>
        <p:nvSpPr>
          <p:cNvPr id="6" name="Titre 8">
            <a:extLst>
              <a:ext uri="{FF2B5EF4-FFF2-40B4-BE49-F238E27FC236}">
                <a16:creationId xmlns:a16="http://schemas.microsoft.com/office/drawing/2014/main" id="{0F7303C5-336B-AF41-400B-FC2116A4653C}"/>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3">
            <a:extLst>
              <a:ext uri="{FF2B5EF4-FFF2-40B4-BE49-F238E27FC236}">
                <a16:creationId xmlns:a16="http://schemas.microsoft.com/office/drawing/2014/main" id="{1AF9548E-7AE2-5C72-889E-278A230C695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841B1FC-A477-42DF-958F-5BC1F222CE4B}" type="slidenum">
              <a:rPr lang="fr-FR" altLang="fr-FR" sz="1200">
                <a:solidFill>
                  <a:srgbClr val="898989"/>
                </a:solidFill>
              </a:rPr>
              <a:pPr algn="r" eaLnBrk="1" hangingPunct="1">
                <a:spcBef>
                  <a:spcPct val="0"/>
                </a:spcBef>
                <a:buFontTx/>
                <a:buNone/>
              </a:pPr>
              <a:t>47</a:t>
            </a:fld>
            <a:endParaRPr lang="fr-FR" altLang="fr-FR" sz="1200">
              <a:solidFill>
                <a:srgbClr val="898989"/>
              </a:solidFill>
            </a:endParaRPr>
          </a:p>
        </p:txBody>
      </p:sp>
      <p:sp>
        <p:nvSpPr>
          <p:cNvPr id="50179" name="Rectangle 1">
            <a:extLst>
              <a:ext uri="{FF2B5EF4-FFF2-40B4-BE49-F238E27FC236}">
                <a16:creationId xmlns:a16="http://schemas.microsoft.com/office/drawing/2014/main" id="{B8EC9A59-616A-F595-E8D0-DE54896E31AC}"/>
              </a:ext>
            </a:extLst>
          </p:cNvPr>
          <p:cNvSpPr>
            <a:spLocks noChangeArrowheads="1"/>
          </p:cNvSpPr>
          <p:nvPr/>
        </p:nvSpPr>
        <p:spPr bwMode="auto">
          <a:xfrm>
            <a:off x="407988" y="1341438"/>
            <a:ext cx="82915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b="1" u="sng">
                <a:solidFill>
                  <a:srgbClr val="984807"/>
                </a:solidFill>
                <a:latin typeface="Times New Roman" panose="02020603050405020304" pitchFamily="18" charset="0"/>
                <a:cs typeface="Times New Roman" panose="02020603050405020304" pitchFamily="18" charset="0"/>
              </a:rPr>
              <a:t>Solutions constructives :</a:t>
            </a:r>
            <a:endParaRPr lang="fr-FR" altLang="fr-FR" sz="2400" b="1">
              <a:solidFill>
                <a:srgbClr val="984807"/>
              </a:solidFill>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endParaRPr lang="fr-FR" altLang="fr-FR" sz="2400" b="1">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b="1">
                <a:latin typeface="Times New Roman" panose="02020603050405020304" pitchFamily="18" charset="0"/>
                <a:cs typeface="Times New Roman" panose="02020603050405020304" pitchFamily="18" charset="0"/>
              </a:rPr>
              <a:t>Systèmes planchers à poutres intégrées :</a:t>
            </a: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endParaRPr lang="fr-FR" altLang="fr-FR" sz="2400">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C</a:t>
            </a:r>
            <a:r>
              <a:rPr lang="fr-FR" altLang="fr-FR" sz="2400">
                <a:latin typeface="Times New Roman" panose="02020603050405020304" pitchFamily="18" charset="0"/>
                <a:cs typeface="Times New Roman" panose="02020603050405020304" pitchFamily="18" charset="0"/>
              </a:rPr>
              <a:t>onstitués de profilés métalliques dont l'aile inférieure sert de support à des dalles de béton préfabriquées ou à des tôles nervurées de grande hauteur statique.</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Ces systèmes ne sont pas encore normalisés au niveau national.</a:t>
            </a:r>
          </a:p>
        </p:txBody>
      </p:sp>
      <p:sp>
        <p:nvSpPr>
          <p:cNvPr id="6" name="Titre 8">
            <a:extLst>
              <a:ext uri="{FF2B5EF4-FFF2-40B4-BE49-F238E27FC236}">
                <a16:creationId xmlns:a16="http://schemas.microsoft.com/office/drawing/2014/main" id="{9949C13F-B343-C183-2ACC-6107E97B725A}"/>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3">
            <a:extLst>
              <a:ext uri="{FF2B5EF4-FFF2-40B4-BE49-F238E27FC236}">
                <a16:creationId xmlns:a16="http://schemas.microsoft.com/office/drawing/2014/main" id="{E57A5C85-5B5F-A25A-761D-B41AFE613BC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C0590CD-94A9-4F2D-B284-D3335232AF67}" type="slidenum">
              <a:rPr lang="fr-FR" altLang="fr-FR" sz="1200">
                <a:solidFill>
                  <a:srgbClr val="898989"/>
                </a:solidFill>
              </a:rPr>
              <a:pPr algn="r" eaLnBrk="1" hangingPunct="1">
                <a:spcBef>
                  <a:spcPct val="0"/>
                </a:spcBef>
                <a:buFontTx/>
                <a:buNone/>
              </a:pPr>
              <a:t>48</a:t>
            </a:fld>
            <a:endParaRPr lang="fr-FR" altLang="fr-FR" sz="1200">
              <a:solidFill>
                <a:srgbClr val="898989"/>
              </a:solidFill>
            </a:endParaRPr>
          </a:p>
        </p:txBody>
      </p:sp>
      <p:sp>
        <p:nvSpPr>
          <p:cNvPr id="51203" name="Rectangle 1">
            <a:extLst>
              <a:ext uri="{FF2B5EF4-FFF2-40B4-BE49-F238E27FC236}">
                <a16:creationId xmlns:a16="http://schemas.microsoft.com/office/drawing/2014/main" id="{D776F5E1-551A-D42A-6CDF-79577F04AE75}"/>
              </a:ext>
            </a:extLst>
          </p:cNvPr>
          <p:cNvSpPr>
            <a:spLocks noChangeArrowheads="1"/>
          </p:cNvSpPr>
          <p:nvPr/>
        </p:nvSpPr>
        <p:spPr bwMode="auto">
          <a:xfrm>
            <a:off x="409575" y="1484313"/>
            <a:ext cx="829151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b="1" u="sng">
                <a:solidFill>
                  <a:srgbClr val="984807"/>
                </a:solidFill>
                <a:latin typeface="Times New Roman" panose="02020603050405020304" pitchFamily="18" charset="0"/>
                <a:cs typeface="Times New Roman" panose="02020603050405020304" pitchFamily="18" charset="0"/>
              </a:rPr>
              <a:t>Solutions constructives :</a:t>
            </a:r>
            <a:endParaRPr lang="fr-FR" altLang="fr-FR" sz="2400" b="1">
              <a:solidFill>
                <a:srgbClr val="984807"/>
              </a:solidFill>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endParaRPr lang="fr-FR" altLang="fr-FR" sz="2400" b="1">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A noter : les dispositions constructives des entrepôts en structure métalliques doivent atteindre 2 objectifs en cas d’incendie d’une cellule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panose="05000000000000000000" pitchFamily="2" charset="2"/>
              <a:buChar char="Ø"/>
            </a:pPr>
            <a:r>
              <a:rPr lang="fr-FR" altLang="fr-FR" sz="2400">
                <a:latin typeface="Times New Roman" panose="02020603050405020304" pitchFamily="18" charset="0"/>
                <a:cs typeface="Times New Roman" panose="02020603050405020304" pitchFamily="18" charset="0"/>
              </a:rPr>
              <a:t> La structure ne doit pas s’effondrer vers l’extérieur. </a:t>
            </a:r>
          </a:p>
          <a:p>
            <a:pPr algn="just" eaLnBrk="1" hangingPunct="1">
              <a:spcBef>
                <a:spcPct val="0"/>
              </a:spcBef>
              <a:buSzPct val="75000"/>
              <a:buFont typeface="Wingdings" panose="05000000000000000000" pitchFamily="2" charset="2"/>
              <a:buChar char="Ø"/>
            </a:pP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panose="05000000000000000000" pitchFamily="2" charset="2"/>
              <a:buChar char="Ø"/>
            </a:pPr>
            <a:r>
              <a:rPr lang="fr-FR" altLang="fr-FR" sz="2400">
                <a:latin typeface="Times New Roman" panose="02020603050405020304" pitchFamily="18" charset="0"/>
                <a:cs typeface="Times New Roman" panose="02020603050405020304" pitchFamily="18" charset="0"/>
              </a:rPr>
              <a:t> L’effondrement d’une cellule ne doit pas entraîner la ruine des structures adjacentes</a:t>
            </a:r>
            <a:r>
              <a:rPr lang="fr-FR" altLang="fr-FR" sz="2400" b="1">
                <a:latin typeface="Times New Roman" panose="02020603050405020304" pitchFamily="18" charset="0"/>
                <a:cs typeface="Times New Roman" panose="02020603050405020304" pitchFamily="18" charset="0"/>
              </a:rPr>
              <a:t>.</a:t>
            </a:r>
          </a:p>
        </p:txBody>
      </p:sp>
      <p:sp>
        <p:nvSpPr>
          <p:cNvPr id="6" name="Titre 8">
            <a:extLst>
              <a:ext uri="{FF2B5EF4-FFF2-40B4-BE49-F238E27FC236}">
                <a16:creationId xmlns:a16="http://schemas.microsoft.com/office/drawing/2014/main" id="{AAD7BAFB-6421-294E-16FC-88D48F12DD96}"/>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3">
            <a:extLst>
              <a:ext uri="{FF2B5EF4-FFF2-40B4-BE49-F238E27FC236}">
                <a16:creationId xmlns:a16="http://schemas.microsoft.com/office/drawing/2014/main" id="{4038FC77-07C4-6986-1F65-C6107E39E3C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7ECF2A9-0222-4CA4-A33E-280C68671104}" type="slidenum">
              <a:rPr lang="fr-FR" altLang="fr-FR" sz="1200">
                <a:solidFill>
                  <a:srgbClr val="898989"/>
                </a:solidFill>
              </a:rPr>
              <a:pPr algn="r" eaLnBrk="1" hangingPunct="1">
                <a:spcBef>
                  <a:spcPct val="0"/>
                </a:spcBef>
                <a:buFontTx/>
                <a:buNone/>
              </a:pPr>
              <a:t>49</a:t>
            </a:fld>
            <a:endParaRPr lang="fr-FR" altLang="fr-FR" sz="1200">
              <a:solidFill>
                <a:srgbClr val="898989"/>
              </a:solidFill>
            </a:endParaRPr>
          </a:p>
        </p:txBody>
      </p:sp>
      <p:sp>
        <p:nvSpPr>
          <p:cNvPr id="52227" name="Rectangle 1">
            <a:extLst>
              <a:ext uri="{FF2B5EF4-FFF2-40B4-BE49-F238E27FC236}">
                <a16:creationId xmlns:a16="http://schemas.microsoft.com/office/drawing/2014/main" id="{F4E745E7-0333-F55C-748F-505BAFF4FB43}"/>
              </a:ext>
            </a:extLst>
          </p:cNvPr>
          <p:cNvSpPr>
            <a:spLocks noChangeArrowheads="1"/>
          </p:cNvSpPr>
          <p:nvPr/>
        </p:nvSpPr>
        <p:spPr bwMode="auto">
          <a:xfrm>
            <a:off x="381000" y="1295400"/>
            <a:ext cx="82915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SzPct val="75000"/>
              <a:buFont typeface="Wingdings 2" panose="05020102010507070707" pitchFamily="18" charset="2"/>
              <a:buNone/>
            </a:pPr>
            <a:r>
              <a:rPr lang="fr-FR" altLang="fr-FR" sz="2400" b="1" u="sng">
                <a:solidFill>
                  <a:srgbClr val="984807"/>
                </a:solidFill>
                <a:latin typeface="Times New Roman" panose="02020603050405020304" pitchFamily="18" charset="0"/>
                <a:cs typeface="Times New Roman" panose="02020603050405020304" pitchFamily="18" charset="0"/>
              </a:rPr>
              <a:t>Solutions constructives :</a:t>
            </a:r>
            <a:endParaRPr lang="fr-FR" altLang="fr-FR" sz="2400" b="1">
              <a:solidFill>
                <a:srgbClr val="984807"/>
              </a:solidFill>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endParaRPr lang="fr-FR" altLang="fr-FR" sz="2400" b="1">
              <a:latin typeface="Times New Roman" panose="02020603050405020304" pitchFamily="18" charset="0"/>
              <a:cs typeface="Times New Roman" panose="02020603050405020304" pitchFamily="18" charset="0"/>
            </a:endParaRPr>
          </a:p>
          <a:p>
            <a:pPr algn="just" eaLnBrk="1" hangingPunct="1">
              <a:spcBef>
                <a:spcPct val="0"/>
              </a:spcBef>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Porter une attention particulière sur la stabilité des bardages</a:t>
            </a:r>
            <a:endParaRPr lang="fr-FR" altLang="fr-FR" sz="2400">
              <a:latin typeface="Times New Roman" panose="02020603050405020304" pitchFamily="18" charset="0"/>
              <a:cs typeface="Calibri" panose="020F0502020204030204" pitchFamily="34" charset="0"/>
            </a:endParaRP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a:t>
            </a:r>
            <a:r>
              <a:rPr lang="fr-FR" altLang="fr-FR" sz="2400">
                <a:solidFill>
                  <a:srgbClr val="000000"/>
                </a:solidFill>
                <a:latin typeface="Times New Roman" panose="02020603050405020304" pitchFamily="18" charset="0"/>
                <a:cs typeface="Times New Roman" panose="02020603050405020304" pitchFamily="18" charset="0"/>
              </a:rPr>
              <a:t>onstructions anciennes ne tiennent pas compte de ces effets.</a:t>
            </a:r>
          </a:p>
          <a:p>
            <a:pPr algn="just" eaLnBrk="1" hangingPunct="1">
              <a:spcBef>
                <a:spcPct val="0"/>
              </a:spcBef>
              <a:buSzPct val="75000"/>
              <a:buFont typeface="Wingdings 2" panose="05020102010507070707" pitchFamily="18" charset="2"/>
              <a:buNone/>
            </a:pPr>
            <a:r>
              <a:rPr lang="fr-FR" altLang="fr-FR" sz="2400">
                <a:latin typeface="Times New Roman" panose="02020603050405020304" pitchFamily="18" charset="0"/>
                <a:cs typeface="Calibri" panose="020F0502020204030204" pitchFamily="34" charset="0"/>
                <a:sym typeface="Wingdings" panose="05000000000000000000" pitchFamily="2" charset="2"/>
              </a:rPr>
              <a:t> A</a:t>
            </a:r>
            <a:r>
              <a:rPr lang="fr-FR" altLang="fr-FR" sz="2400">
                <a:latin typeface="Times New Roman" panose="02020603050405020304" pitchFamily="18" charset="0"/>
                <a:cs typeface="Calibri" panose="020F0502020204030204" pitchFamily="34" charset="0"/>
              </a:rPr>
              <a:t>ttention particulière doit être portée sur le cheminement des SP à proximité.</a:t>
            </a:r>
            <a:r>
              <a:rPr lang="fr-FR" altLang="fr-FR" sz="2400" b="1">
                <a:latin typeface="Times New Roman" panose="02020603050405020304" pitchFamily="18" charset="0"/>
                <a:cs typeface="Times New Roman" panose="02020603050405020304" pitchFamily="18" charset="0"/>
              </a:rPr>
              <a:t> </a:t>
            </a:r>
          </a:p>
        </p:txBody>
      </p:sp>
      <p:sp>
        <p:nvSpPr>
          <p:cNvPr id="52228" name="Rectangle 6">
            <a:extLst>
              <a:ext uri="{FF2B5EF4-FFF2-40B4-BE49-F238E27FC236}">
                <a16:creationId xmlns:a16="http://schemas.microsoft.com/office/drawing/2014/main" id="{0CE12ED7-1CF0-1476-EF6F-349929761AD0}"/>
              </a:ext>
            </a:extLst>
          </p:cNvPr>
          <p:cNvSpPr>
            <a:spLocks noChangeArrowheads="1"/>
          </p:cNvSpPr>
          <p:nvPr/>
        </p:nvSpPr>
        <p:spPr bwMode="auto">
          <a:xfrm>
            <a:off x="3262313"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2229" name="Image 86">
            <a:extLst>
              <a:ext uri="{FF2B5EF4-FFF2-40B4-BE49-F238E27FC236}">
                <a16:creationId xmlns:a16="http://schemas.microsoft.com/office/drawing/2014/main" id="{21A53F2B-3BB9-B67C-736F-3D8D08B70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6"/>
          <a:stretch>
            <a:fillRect/>
          </a:stretch>
        </p:blipFill>
        <p:spPr bwMode="auto">
          <a:xfrm>
            <a:off x="4692650" y="3621088"/>
            <a:ext cx="40386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8">
            <a:extLst>
              <a:ext uri="{FF2B5EF4-FFF2-40B4-BE49-F238E27FC236}">
                <a16:creationId xmlns:a16="http://schemas.microsoft.com/office/drawing/2014/main" id="{3897ECBD-58BC-3C87-F863-80E103DB8BF7}"/>
              </a:ext>
            </a:extLst>
          </p:cNvPr>
          <p:cNvSpPr>
            <a:spLocks noChangeArrowheads="1"/>
          </p:cNvSpPr>
          <p:nvPr/>
        </p:nvSpPr>
        <p:spPr bwMode="auto">
          <a:xfrm>
            <a:off x="3252788"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2231" name="Image 50187">
            <a:extLst>
              <a:ext uri="{FF2B5EF4-FFF2-40B4-BE49-F238E27FC236}">
                <a16:creationId xmlns:a16="http://schemas.microsoft.com/office/drawing/2014/main" id="{8F1885F3-EC92-0BB0-FA77-C3148924C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2" b="-37"/>
          <a:stretch>
            <a:fillRect/>
          </a:stretch>
        </p:blipFill>
        <p:spPr bwMode="auto">
          <a:xfrm>
            <a:off x="415925" y="3671888"/>
            <a:ext cx="403860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8">
            <a:extLst>
              <a:ext uri="{FF2B5EF4-FFF2-40B4-BE49-F238E27FC236}">
                <a16:creationId xmlns:a16="http://schemas.microsoft.com/office/drawing/2014/main" id="{3B98B7AD-6026-9B8F-AABE-59F1721AA0F4}"/>
              </a:ext>
            </a:extLst>
          </p:cNvPr>
          <p:cNvSpPr txBox="1">
            <a:spLocks/>
          </p:cNvSpPr>
          <p:nvPr/>
        </p:nvSpPr>
        <p:spPr>
          <a:xfrm>
            <a:off x="250825" y="274638"/>
            <a:ext cx="8607425" cy="939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Résistance au feu</a:t>
            </a:r>
            <a:endParaRPr lang="fr-FR" sz="3200" b="1"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3">
            <a:extLst>
              <a:ext uri="{FF2B5EF4-FFF2-40B4-BE49-F238E27FC236}">
                <a16:creationId xmlns:a16="http://schemas.microsoft.com/office/drawing/2014/main" id="{0BB73E5C-136D-E41E-8F90-322BA9C8663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E3BA2F1-37AA-4D14-A9F1-8FA7D1F93330}" type="slidenum">
              <a:rPr lang="fr-FR" altLang="fr-FR" sz="1200">
                <a:solidFill>
                  <a:srgbClr val="898989"/>
                </a:solidFill>
              </a:rPr>
              <a:pPr algn="r" eaLnBrk="1" hangingPunct="1">
                <a:spcBef>
                  <a:spcPct val="0"/>
                </a:spcBef>
                <a:buFontTx/>
                <a:buNone/>
              </a:pPr>
              <a:t>5</a:t>
            </a:fld>
            <a:endParaRPr lang="fr-FR" altLang="fr-FR" sz="1200">
              <a:solidFill>
                <a:srgbClr val="898989"/>
              </a:solidFill>
            </a:endParaRPr>
          </a:p>
        </p:txBody>
      </p:sp>
      <p:sp>
        <p:nvSpPr>
          <p:cNvPr id="5" name="Titre 8">
            <a:extLst>
              <a:ext uri="{FF2B5EF4-FFF2-40B4-BE49-F238E27FC236}">
                <a16:creationId xmlns:a16="http://schemas.microsoft.com/office/drawing/2014/main" id="{48285915-259E-DEA7-4629-1EA6AE27B5DF}"/>
              </a:ext>
            </a:extLst>
          </p:cNvPr>
          <p:cNvSpPr>
            <a:spLocks noGrp="1"/>
          </p:cNvSpPr>
          <p:nvPr>
            <p:ph type="title" idx="4294967295"/>
          </p:nvPr>
        </p:nvSpPr>
        <p:spPr>
          <a:xfrm>
            <a:off x="250825" y="274638"/>
            <a:ext cx="8607425" cy="939800"/>
          </a:xfrm>
        </p:spPr>
        <p:txBody>
          <a:bodyPr/>
          <a:lstStyle/>
          <a:p>
            <a:pPr eaLnBrk="1" hangingPunct="1">
              <a:defRPr/>
            </a:pPr>
            <a:r>
              <a:rPr lang="fr-FR" sz="3200" b="1" dirty="0">
                <a:solidFill>
                  <a:schemeClr val="accent6">
                    <a:lumMod val="50000"/>
                  </a:schemeClr>
                </a:solidFill>
              </a:rPr>
              <a:t>Introduction</a:t>
            </a:r>
          </a:p>
        </p:txBody>
      </p:sp>
      <p:sp>
        <p:nvSpPr>
          <p:cNvPr id="7172" name="Rectangle 2">
            <a:extLst>
              <a:ext uri="{FF2B5EF4-FFF2-40B4-BE49-F238E27FC236}">
                <a16:creationId xmlns:a16="http://schemas.microsoft.com/office/drawing/2014/main" id="{8D0F64EA-0F8D-DD68-939A-82B1075DB7DF}"/>
              </a:ext>
            </a:extLst>
          </p:cNvPr>
          <p:cNvSpPr>
            <a:spLocks noChangeArrowheads="1"/>
          </p:cNvSpPr>
          <p:nvPr/>
        </p:nvSpPr>
        <p:spPr bwMode="auto">
          <a:xfrm>
            <a:off x="395288" y="1452563"/>
            <a:ext cx="79216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Définitions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Réaction au feu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Aliment que les matériaux sont susceptibles d'apporter par eux-mêmes au feu et à son développement.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3">
            <a:extLst>
              <a:ext uri="{FF2B5EF4-FFF2-40B4-BE49-F238E27FC236}">
                <a16:creationId xmlns:a16="http://schemas.microsoft.com/office/drawing/2014/main" id="{F2A0469B-ED67-F1A6-3184-F2C22E8D76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39A93E9-979A-43FE-8BBB-EF6D681AD4F9}" type="slidenum">
              <a:rPr lang="fr-FR" altLang="fr-FR" sz="1200" smtClean="0">
                <a:solidFill>
                  <a:srgbClr val="898989"/>
                </a:solidFill>
              </a:rPr>
              <a:pPr>
                <a:spcBef>
                  <a:spcPct val="0"/>
                </a:spcBef>
                <a:buFontTx/>
                <a:buNone/>
              </a:pPr>
              <a:t>50</a:t>
            </a:fld>
            <a:endParaRPr lang="fr-FR" altLang="fr-FR" sz="1200">
              <a:solidFill>
                <a:srgbClr val="898989"/>
              </a:solidFill>
            </a:endParaRPr>
          </a:p>
        </p:txBody>
      </p:sp>
      <p:sp>
        <p:nvSpPr>
          <p:cNvPr id="5" name="Titre 8">
            <a:extLst>
              <a:ext uri="{FF2B5EF4-FFF2-40B4-BE49-F238E27FC236}">
                <a16:creationId xmlns:a16="http://schemas.microsoft.com/office/drawing/2014/main" id="{CEC771E1-5EA2-40B4-8F44-60C287242F03}"/>
              </a:ext>
            </a:extLst>
          </p:cNvPr>
          <p:cNvSpPr>
            <a:spLocks noGrp="1"/>
          </p:cNvSpPr>
          <p:nvPr>
            <p:ph type="title"/>
          </p:nvPr>
        </p:nvSpPr>
        <p:spPr>
          <a:xfrm>
            <a:off x="79375" y="2852738"/>
            <a:ext cx="8607425" cy="939800"/>
          </a:xfrm>
        </p:spPr>
        <p:txBody>
          <a:bodyPr/>
          <a:lstStyle/>
          <a:p>
            <a:pPr eaLnBrk="1" hangingPunct="1">
              <a:defRPr/>
            </a:pPr>
            <a:r>
              <a:rPr lang="fr-FR" sz="3200" b="1" dirty="0">
                <a:solidFill>
                  <a:schemeClr val="accent6">
                    <a:lumMod val="50000"/>
                  </a:schemeClr>
                </a:solidFill>
              </a:rPr>
              <a:t>Réaction au feu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3">
            <a:extLst>
              <a:ext uri="{FF2B5EF4-FFF2-40B4-BE49-F238E27FC236}">
                <a16:creationId xmlns:a16="http://schemas.microsoft.com/office/drawing/2014/main" id="{E6ABADCE-08CB-40B8-F3EF-7020BE0B982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1F0318A-F8C7-47EB-ABA6-2A843DF3DD40}" type="slidenum">
              <a:rPr lang="fr-FR" altLang="fr-FR" sz="1200" smtClean="0">
                <a:solidFill>
                  <a:srgbClr val="898989"/>
                </a:solidFill>
              </a:rPr>
              <a:pPr>
                <a:spcBef>
                  <a:spcPct val="0"/>
                </a:spcBef>
                <a:buFontTx/>
                <a:buNone/>
              </a:pPr>
              <a:t>51</a:t>
            </a:fld>
            <a:endParaRPr lang="fr-FR" altLang="fr-FR" sz="1200">
              <a:solidFill>
                <a:srgbClr val="898989"/>
              </a:solidFill>
            </a:endParaRPr>
          </a:p>
        </p:txBody>
      </p:sp>
      <p:sp>
        <p:nvSpPr>
          <p:cNvPr id="5" name="Titre 8">
            <a:extLst>
              <a:ext uri="{FF2B5EF4-FFF2-40B4-BE49-F238E27FC236}">
                <a16:creationId xmlns:a16="http://schemas.microsoft.com/office/drawing/2014/main" id="{C7F77FF2-1559-436D-000E-76A8DBF459FD}"/>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54276" name="Rectangle 1">
            <a:extLst>
              <a:ext uri="{FF2B5EF4-FFF2-40B4-BE49-F238E27FC236}">
                <a16:creationId xmlns:a16="http://schemas.microsoft.com/office/drawing/2014/main" id="{A58044C7-F1B4-7357-98FC-0BBD646FEA77}"/>
              </a:ext>
            </a:extLst>
          </p:cNvPr>
          <p:cNvSpPr>
            <a:spLocks noChangeArrowheads="1"/>
          </p:cNvSpPr>
          <p:nvPr/>
        </p:nvSpPr>
        <p:spPr bwMode="auto">
          <a:xfrm>
            <a:off x="468313" y="1404938"/>
            <a:ext cx="8064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0"/>
              </a:spcBef>
              <a:buClr>
                <a:srgbClr val="FF6414"/>
              </a:buClr>
              <a:buSzPct val="75000"/>
              <a:buFont typeface="Wingdings 2" panose="05020102010507070707" pitchFamily="18" charset="2"/>
              <a:buNone/>
            </a:pPr>
            <a:r>
              <a:rPr lang="fr-FR" altLang="fr-FR" sz="2400">
                <a:solidFill>
                  <a:srgbClr val="000000"/>
                </a:solidFill>
                <a:latin typeface="Times New Roman" panose="02020603050405020304" pitchFamily="18" charset="0"/>
                <a:cs typeface="Times New Roman" panose="02020603050405020304" pitchFamily="18" charset="0"/>
              </a:rPr>
              <a:t>Représente la manière dont va réagir le matériau lors de  l’incendie soit en le limitant, soit en le favorisant.</a:t>
            </a:r>
          </a:p>
        </p:txBody>
      </p:sp>
      <p:sp>
        <p:nvSpPr>
          <p:cNvPr id="3" name="Rectangle 2">
            <a:extLst>
              <a:ext uri="{FF2B5EF4-FFF2-40B4-BE49-F238E27FC236}">
                <a16:creationId xmlns:a16="http://schemas.microsoft.com/office/drawing/2014/main" id="{007E9A5C-8AAF-4E0A-765E-C08E5A41C839}"/>
              </a:ext>
            </a:extLst>
          </p:cNvPr>
          <p:cNvSpPr/>
          <p:nvPr/>
        </p:nvSpPr>
        <p:spPr>
          <a:xfrm>
            <a:off x="506413" y="2565400"/>
            <a:ext cx="8064500" cy="3046413"/>
          </a:xfrm>
          <a:prstGeom prst="rect">
            <a:avLst/>
          </a:prstGeom>
        </p:spPr>
        <p:txBody>
          <a:bodyPr>
            <a:spAutoFit/>
          </a:bodyPr>
          <a:lstStyle/>
          <a:p>
            <a:pPr algn="just" defTabSz="957263" eaLnBrk="1" fontAlgn="auto" hangingPunct="1">
              <a:spcAft>
                <a:spcPts val="0"/>
              </a:spcAft>
              <a:buClr>
                <a:srgbClr val="FF6414"/>
              </a:buClr>
              <a:buSzPct val="75000"/>
              <a:buFont typeface="Wingdings 2" pitchFamily="18" charset="2"/>
              <a:buNone/>
              <a:defRPr/>
            </a:pPr>
            <a:r>
              <a:rPr lang="fr-FR" sz="2400" b="1" dirty="0">
                <a:solidFill>
                  <a:srgbClr val="000000"/>
                </a:solidFill>
                <a:latin typeface="Times New Roman" panose="02020603050405020304" pitchFamily="18" charset="0"/>
                <a:cs typeface="Times New Roman" panose="02020603050405020304" pitchFamily="18" charset="0"/>
              </a:rPr>
              <a:t>Façon dont le matériau se comporte en tant qu’aliment du feu.</a:t>
            </a:r>
          </a:p>
          <a:p>
            <a:pPr algn="just" defTabSz="957263" eaLnBrk="1" fontAlgn="auto" hangingPunct="1">
              <a:spcAft>
                <a:spcPts val="0"/>
              </a:spcAft>
              <a:buClr>
                <a:srgbClr val="FF6414"/>
              </a:buClr>
              <a:buSzPct val="75000"/>
              <a:buFont typeface="Wingdings 2" pitchFamily="18" charset="2"/>
              <a:buNone/>
              <a:defRPr/>
            </a:pPr>
            <a:endParaRPr lang="fr-FR" sz="2400" dirty="0">
              <a:solidFill>
                <a:srgbClr val="000000"/>
              </a:solidFill>
              <a:latin typeface="Times New Roman" panose="02020603050405020304" pitchFamily="18" charset="0"/>
              <a:cs typeface="Times New Roman" panose="02020603050405020304" pitchFamily="18" charset="0"/>
            </a:endParaRPr>
          </a:p>
          <a:p>
            <a:pPr defTabSz="957263" eaLnBrk="1" fontAlgn="auto" hangingPunct="1">
              <a:spcAft>
                <a:spcPts val="0"/>
              </a:spcAft>
              <a:buClr>
                <a:srgbClr val="FF6414"/>
              </a:buClr>
              <a:buSzPct val="75000"/>
              <a:buFont typeface="Wingdings 2" pitchFamily="18" charset="2"/>
              <a:buNone/>
              <a:defRPr/>
            </a:pPr>
            <a:r>
              <a:rPr lang="fr-FR" sz="2400" dirty="0">
                <a:solidFill>
                  <a:srgbClr val="000000"/>
                </a:solidFill>
                <a:latin typeface="Times New Roman" panose="02020603050405020304" pitchFamily="18" charset="0"/>
                <a:cs typeface="Times New Roman" panose="02020603050405020304" pitchFamily="18" charset="0"/>
              </a:rPr>
              <a:t>Matériaux d’aménagement sont classés en fonction des critères suivants :</a:t>
            </a:r>
          </a:p>
          <a:p>
            <a:pPr defTabSz="957263" eaLnBrk="1" fontAlgn="auto" hangingPunct="1">
              <a:spcAft>
                <a:spcPts val="0"/>
              </a:spcAft>
              <a:buClr>
                <a:srgbClr val="FF6414"/>
              </a:buClr>
              <a:buSzPct val="75000"/>
              <a:buFont typeface="Wingdings 2" pitchFamily="18" charset="2"/>
              <a:buNone/>
              <a:defRPr/>
            </a:pPr>
            <a:endParaRPr lang="fr-FR" sz="2400" dirty="0">
              <a:solidFill>
                <a:srgbClr val="000000"/>
              </a:solidFill>
              <a:latin typeface="Times New Roman" panose="02020603050405020304" pitchFamily="18" charset="0"/>
              <a:cs typeface="Times New Roman" panose="02020603050405020304" pitchFamily="18" charset="0"/>
            </a:endParaRPr>
          </a:p>
          <a:p>
            <a:pPr lvl="1" defTabSz="957263" eaLnBrk="1" fontAlgn="auto" hangingPunct="1">
              <a:spcAft>
                <a:spcPts val="0"/>
              </a:spcAft>
              <a:buClr>
                <a:schemeClr val="tx1"/>
              </a:buClr>
              <a:buSzPct val="75000"/>
              <a:buFont typeface="Wingdings" pitchFamily="2" charset="2"/>
              <a:buChar char="Ø"/>
              <a:defRPr/>
            </a:pPr>
            <a:r>
              <a:rPr lang="fr-FR" sz="2400" b="1" dirty="0">
                <a:solidFill>
                  <a:schemeClr val="accent6"/>
                </a:solidFill>
                <a:latin typeface="Times New Roman" panose="02020603050405020304" pitchFamily="18" charset="0"/>
                <a:cs typeface="Times New Roman" panose="02020603050405020304" pitchFamily="18" charset="0"/>
              </a:rPr>
              <a:t>   Inflammabilité</a:t>
            </a:r>
          </a:p>
          <a:p>
            <a:pPr lvl="1" defTabSz="957263" eaLnBrk="1" fontAlgn="auto" hangingPunct="1">
              <a:spcAft>
                <a:spcPts val="0"/>
              </a:spcAft>
              <a:buClr>
                <a:schemeClr val="tx1"/>
              </a:buClr>
              <a:buSzPct val="75000"/>
              <a:buFont typeface="Wingdings" pitchFamily="2" charset="2"/>
              <a:buChar char="Ø"/>
              <a:defRPr/>
            </a:pPr>
            <a:r>
              <a:rPr lang="fr-FR" sz="2400" b="1" dirty="0">
                <a:solidFill>
                  <a:schemeClr val="accent6"/>
                </a:solidFill>
                <a:latin typeface="Times New Roman" panose="02020603050405020304" pitchFamily="18" charset="0"/>
                <a:cs typeface="Times New Roman" panose="02020603050405020304" pitchFamily="18" charset="0"/>
              </a:rPr>
              <a:t>   Combustibilité</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3">
            <a:extLst>
              <a:ext uri="{FF2B5EF4-FFF2-40B4-BE49-F238E27FC236}">
                <a16:creationId xmlns:a16="http://schemas.microsoft.com/office/drawing/2014/main" id="{3381D592-B7E0-ED2A-7175-9B836357B81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CFD99E6-5926-4922-98AF-2A9F15E96F94}" type="slidenum">
              <a:rPr lang="fr-FR" altLang="fr-FR" sz="1200" smtClean="0">
                <a:solidFill>
                  <a:srgbClr val="898989"/>
                </a:solidFill>
              </a:rPr>
              <a:pPr>
                <a:spcBef>
                  <a:spcPct val="0"/>
                </a:spcBef>
                <a:buFontTx/>
                <a:buNone/>
              </a:pPr>
              <a:t>52</a:t>
            </a:fld>
            <a:endParaRPr lang="fr-FR" altLang="fr-FR" sz="1200">
              <a:solidFill>
                <a:srgbClr val="898989"/>
              </a:solidFill>
            </a:endParaRPr>
          </a:p>
        </p:txBody>
      </p:sp>
      <p:sp>
        <p:nvSpPr>
          <p:cNvPr id="5" name="Titre 8">
            <a:extLst>
              <a:ext uri="{FF2B5EF4-FFF2-40B4-BE49-F238E27FC236}">
                <a16:creationId xmlns:a16="http://schemas.microsoft.com/office/drawing/2014/main" id="{F73B190D-7AD5-A7FB-F0EC-ED096937B4AB}"/>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55300" name="ZoneTexte 5">
            <a:extLst>
              <a:ext uri="{FF2B5EF4-FFF2-40B4-BE49-F238E27FC236}">
                <a16:creationId xmlns:a16="http://schemas.microsoft.com/office/drawing/2014/main" id="{57072C65-70A2-6BEB-CD37-20FAEC0ABC88}"/>
              </a:ext>
            </a:extLst>
          </p:cNvPr>
          <p:cNvSpPr txBox="1">
            <a:spLocks noChangeArrowheads="1"/>
          </p:cNvSpPr>
          <p:nvPr/>
        </p:nvSpPr>
        <p:spPr bwMode="auto">
          <a:xfrm>
            <a:off x="395288" y="1341438"/>
            <a:ext cx="381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Le classement français :</a:t>
            </a:r>
          </a:p>
        </p:txBody>
      </p:sp>
      <p:graphicFrame>
        <p:nvGraphicFramePr>
          <p:cNvPr id="3" name="Tableau 2">
            <a:extLst>
              <a:ext uri="{FF2B5EF4-FFF2-40B4-BE49-F238E27FC236}">
                <a16:creationId xmlns:a16="http://schemas.microsoft.com/office/drawing/2014/main" id="{DF3D293A-DE72-1526-44DD-4421EF63CE0E}"/>
              </a:ext>
            </a:extLst>
          </p:cNvPr>
          <p:cNvGraphicFramePr>
            <a:graphicFrameLocks noGrp="1"/>
          </p:cNvGraphicFramePr>
          <p:nvPr/>
        </p:nvGraphicFramePr>
        <p:xfrm>
          <a:off x="368300" y="2274888"/>
          <a:ext cx="8318500" cy="2997200"/>
        </p:xfrm>
        <a:graphic>
          <a:graphicData uri="http://schemas.openxmlformats.org/drawingml/2006/table">
            <a:tbl>
              <a:tblPr/>
              <a:tblGrid>
                <a:gridCol w="701007">
                  <a:extLst>
                    <a:ext uri="{9D8B030D-6E8A-4147-A177-3AD203B41FA5}">
                      <a16:colId xmlns:a16="http://schemas.microsoft.com/office/drawing/2014/main" val="20000"/>
                    </a:ext>
                  </a:extLst>
                </a:gridCol>
                <a:gridCol w="1963225">
                  <a:extLst>
                    <a:ext uri="{9D8B030D-6E8A-4147-A177-3AD203B41FA5}">
                      <a16:colId xmlns:a16="http://schemas.microsoft.com/office/drawing/2014/main" val="20001"/>
                    </a:ext>
                  </a:extLst>
                </a:gridCol>
                <a:gridCol w="2113236">
                  <a:extLst>
                    <a:ext uri="{9D8B030D-6E8A-4147-A177-3AD203B41FA5}">
                      <a16:colId xmlns:a16="http://schemas.microsoft.com/office/drawing/2014/main" val="20002"/>
                    </a:ext>
                  </a:extLst>
                </a:gridCol>
                <a:gridCol w="3541032">
                  <a:extLst>
                    <a:ext uri="{9D8B030D-6E8A-4147-A177-3AD203B41FA5}">
                      <a16:colId xmlns:a16="http://schemas.microsoft.com/office/drawing/2014/main" val="20003"/>
                    </a:ext>
                  </a:extLst>
                </a:gridCol>
              </a:tblGrid>
              <a:tr h="356225">
                <a:tc>
                  <a:txBody>
                    <a:bodyPr/>
                    <a:lstStyle/>
                    <a:p>
                      <a:pPr algn="ct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Combustibilité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Inflammabilité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Exemples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3348">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M 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Incombustible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Ininflammable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pierre, brique, ciment, tuiles, acier,  plâtre, béton, verre, laine de roche,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3461">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M 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Combustible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Ininflammable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matériaux composites, PVC rigide,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2450">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M 2</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Combustible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Difficilement inflammable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moquette murale, panneau de particules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1717">
                <a:tc gridSpan="4">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3">
            <a:extLst>
              <a:ext uri="{FF2B5EF4-FFF2-40B4-BE49-F238E27FC236}">
                <a16:creationId xmlns:a16="http://schemas.microsoft.com/office/drawing/2014/main" id="{E01882E3-9960-EE3D-1608-DE0C547AF4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432C4FC-509C-47FF-8B65-6377D4FC163B}" type="slidenum">
              <a:rPr lang="fr-FR" altLang="fr-FR" sz="1200" smtClean="0">
                <a:solidFill>
                  <a:srgbClr val="898989"/>
                </a:solidFill>
              </a:rPr>
              <a:pPr>
                <a:spcBef>
                  <a:spcPct val="0"/>
                </a:spcBef>
                <a:buFontTx/>
                <a:buNone/>
              </a:pPr>
              <a:t>53</a:t>
            </a:fld>
            <a:endParaRPr lang="fr-FR" altLang="fr-FR" sz="1200">
              <a:solidFill>
                <a:srgbClr val="898989"/>
              </a:solidFill>
            </a:endParaRPr>
          </a:p>
        </p:txBody>
      </p:sp>
      <p:sp>
        <p:nvSpPr>
          <p:cNvPr id="5" name="Titre 8">
            <a:extLst>
              <a:ext uri="{FF2B5EF4-FFF2-40B4-BE49-F238E27FC236}">
                <a16:creationId xmlns:a16="http://schemas.microsoft.com/office/drawing/2014/main" id="{FAC6861A-2A23-9792-19E8-AF0F178AD4D2}"/>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56324" name="ZoneTexte 5">
            <a:extLst>
              <a:ext uri="{FF2B5EF4-FFF2-40B4-BE49-F238E27FC236}">
                <a16:creationId xmlns:a16="http://schemas.microsoft.com/office/drawing/2014/main" id="{A38CA52B-F092-5337-FB09-E65905180826}"/>
              </a:ext>
            </a:extLst>
          </p:cNvPr>
          <p:cNvSpPr txBox="1">
            <a:spLocks noChangeArrowheads="1"/>
          </p:cNvSpPr>
          <p:nvPr/>
        </p:nvSpPr>
        <p:spPr bwMode="auto">
          <a:xfrm>
            <a:off x="395288" y="1341438"/>
            <a:ext cx="381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Le classement français :</a:t>
            </a:r>
          </a:p>
        </p:txBody>
      </p:sp>
      <p:graphicFrame>
        <p:nvGraphicFramePr>
          <p:cNvPr id="3" name="Tableau 2">
            <a:extLst>
              <a:ext uri="{FF2B5EF4-FFF2-40B4-BE49-F238E27FC236}">
                <a16:creationId xmlns:a16="http://schemas.microsoft.com/office/drawing/2014/main" id="{1EA07928-9AD5-49B4-80F0-F51C2A6BC4C1}"/>
              </a:ext>
            </a:extLst>
          </p:cNvPr>
          <p:cNvGraphicFramePr>
            <a:graphicFrameLocks noGrp="1"/>
          </p:cNvGraphicFramePr>
          <p:nvPr/>
        </p:nvGraphicFramePr>
        <p:xfrm>
          <a:off x="352425" y="2349500"/>
          <a:ext cx="8318500" cy="2579688"/>
        </p:xfrm>
        <a:graphic>
          <a:graphicData uri="http://schemas.openxmlformats.org/drawingml/2006/table">
            <a:tbl>
              <a:tblPr/>
              <a:tblGrid>
                <a:gridCol w="701007">
                  <a:extLst>
                    <a:ext uri="{9D8B030D-6E8A-4147-A177-3AD203B41FA5}">
                      <a16:colId xmlns:a16="http://schemas.microsoft.com/office/drawing/2014/main" val="20000"/>
                    </a:ext>
                  </a:extLst>
                </a:gridCol>
                <a:gridCol w="1963225">
                  <a:extLst>
                    <a:ext uri="{9D8B030D-6E8A-4147-A177-3AD203B41FA5}">
                      <a16:colId xmlns:a16="http://schemas.microsoft.com/office/drawing/2014/main" val="20001"/>
                    </a:ext>
                  </a:extLst>
                </a:gridCol>
                <a:gridCol w="2113236">
                  <a:extLst>
                    <a:ext uri="{9D8B030D-6E8A-4147-A177-3AD203B41FA5}">
                      <a16:colId xmlns:a16="http://schemas.microsoft.com/office/drawing/2014/main" val="20002"/>
                    </a:ext>
                  </a:extLst>
                </a:gridCol>
                <a:gridCol w="3541032">
                  <a:extLst>
                    <a:ext uri="{9D8B030D-6E8A-4147-A177-3AD203B41FA5}">
                      <a16:colId xmlns:a16="http://schemas.microsoft.com/office/drawing/2014/main" val="20003"/>
                    </a:ext>
                  </a:extLst>
                </a:gridCol>
              </a:tblGrid>
              <a:tr h="352071">
                <a:tc>
                  <a:txBody>
                    <a:bodyPr/>
                    <a:lstStyle/>
                    <a:p>
                      <a:pPr algn="ct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Combustibilité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Inflammabilité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Exemples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193">
                <a:tc gridSpan="4">
                  <a:txBody>
                    <a:bodyPr/>
                    <a:lstStyle/>
                    <a:p>
                      <a:pPr algn="ctr">
                        <a:lnSpc>
                          <a:spcPct val="107000"/>
                        </a:lnSpc>
                        <a:spcAft>
                          <a:spcPts val="0"/>
                        </a:spcAft>
                      </a:pPr>
                      <a:endParaRPr lang="fr-FR" sz="4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4141">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M 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Combustible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Moyennement inflammable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bois revêtement sol caoutchouc, moquette polyamide, laine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4141">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M 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Combustible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Facilement inflammable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papier, polyester, tapis fibres mélangées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4141">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NC</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Matériaux n’ayant pas subi d’essais en laboratoire ou n’entrant pas dans les catégories.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9" marR="44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3">
            <a:extLst>
              <a:ext uri="{FF2B5EF4-FFF2-40B4-BE49-F238E27FC236}">
                <a16:creationId xmlns:a16="http://schemas.microsoft.com/office/drawing/2014/main" id="{806FFC2B-68AA-0F45-E38D-2B3C6EBFBC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50D5678-26D9-4064-8DFF-DDFDE1A0C699}" type="slidenum">
              <a:rPr lang="fr-FR" altLang="fr-FR" sz="1200" smtClean="0">
                <a:solidFill>
                  <a:srgbClr val="898989"/>
                </a:solidFill>
              </a:rPr>
              <a:pPr>
                <a:spcBef>
                  <a:spcPct val="0"/>
                </a:spcBef>
                <a:buFontTx/>
                <a:buNone/>
              </a:pPr>
              <a:t>54</a:t>
            </a:fld>
            <a:endParaRPr lang="fr-FR" altLang="fr-FR" sz="1200">
              <a:solidFill>
                <a:srgbClr val="898989"/>
              </a:solidFill>
            </a:endParaRPr>
          </a:p>
        </p:txBody>
      </p:sp>
      <p:sp>
        <p:nvSpPr>
          <p:cNvPr id="5" name="Titre 8">
            <a:extLst>
              <a:ext uri="{FF2B5EF4-FFF2-40B4-BE49-F238E27FC236}">
                <a16:creationId xmlns:a16="http://schemas.microsoft.com/office/drawing/2014/main" id="{B3BBCF34-4C03-C081-61CE-D39524F3645F}"/>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57348" name="ZoneTexte 5">
            <a:extLst>
              <a:ext uri="{FF2B5EF4-FFF2-40B4-BE49-F238E27FC236}">
                <a16:creationId xmlns:a16="http://schemas.microsoft.com/office/drawing/2014/main" id="{27A84015-0A18-A786-57BA-5909B6DB4F5D}"/>
              </a:ext>
            </a:extLst>
          </p:cNvPr>
          <p:cNvSpPr txBox="1">
            <a:spLocks noChangeArrowheads="1"/>
          </p:cNvSpPr>
          <p:nvPr/>
        </p:nvSpPr>
        <p:spPr bwMode="auto">
          <a:xfrm>
            <a:off x="347663" y="1255713"/>
            <a:ext cx="8337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Ex : réaction au feu exigée par le réglementation dans un ERP </a:t>
            </a:r>
          </a:p>
        </p:txBody>
      </p:sp>
      <p:sp>
        <p:nvSpPr>
          <p:cNvPr id="57349" name="Rectangle 5">
            <a:extLst>
              <a:ext uri="{FF2B5EF4-FFF2-40B4-BE49-F238E27FC236}">
                <a16:creationId xmlns:a16="http://schemas.microsoft.com/office/drawing/2014/main" id="{82B74EB0-4167-4038-8EE8-448361A7E06A}"/>
              </a:ext>
            </a:extLst>
          </p:cNvPr>
          <p:cNvSpPr>
            <a:spLocks noChangeArrowheads="1"/>
          </p:cNvSpPr>
          <p:nvPr/>
        </p:nvSpPr>
        <p:spPr bwMode="auto">
          <a:xfrm>
            <a:off x="3589338" y="2036763"/>
            <a:ext cx="4903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b="1">
                <a:solidFill>
                  <a:srgbClr val="984807"/>
                </a:solidFill>
                <a:latin typeface="Times New Roman" panose="02020603050405020304" pitchFamily="18" charset="0"/>
                <a:cs typeface="Times New Roman" panose="02020603050405020304" pitchFamily="18" charset="0"/>
              </a:rPr>
              <a:t>Circulations horizontales protégées et les locaux</a:t>
            </a:r>
          </a:p>
        </p:txBody>
      </p:sp>
      <p:pic>
        <p:nvPicPr>
          <p:cNvPr id="57350" name="Picture 14" descr="Z:\Prev\image\original-HEH\02100040.JPG">
            <a:extLst>
              <a:ext uri="{FF2B5EF4-FFF2-40B4-BE49-F238E27FC236}">
                <a16:creationId xmlns:a16="http://schemas.microsoft.com/office/drawing/2014/main" id="{A56436FE-B574-27BD-C464-38723A94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363" y="2492375"/>
            <a:ext cx="540861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15">
            <a:extLst>
              <a:ext uri="{FF2B5EF4-FFF2-40B4-BE49-F238E27FC236}">
                <a16:creationId xmlns:a16="http://schemas.microsoft.com/office/drawing/2014/main" id="{B5618A32-35E1-5B61-445E-687041235ED6}"/>
              </a:ext>
            </a:extLst>
          </p:cNvPr>
          <p:cNvSpPr txBox="1">
            <a:spLocks noChangeArrowheads="1"/>
          </p:cNvSpPr>
          <p:nvPr/>
        </p:nvSpPr>
        <p:spPr bwMode="auto">
          <a:xfrm>
            <a:off x="6883400" y="3497263"/>
            <a:ext cx="7429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Tx/>
              <a:buNone/>
            </a:pPr>
            <a:r>
              <a:rPr lang="fr-FR" altLang="fr-FR" sz="1700" b="1">
                <a:latin typeface="Arial" panose="020B0604020202020204" pitchFamily="34" charset="0"/>
                <a:cs typeface="Arial" panose="020B0604020202020204" pitchFamily="34" charset="0"/>
              </a:rPr>
              <a:t>M2</a:t>
            </a:r>
          </a:p>
        </p:txBody>
      </p:sp>
      <p:sp>
        <p:nvSpPr>
          <p:cNvPr id="57352" name="Text Box 16">
            <a:extLst>
              <a:ext uri="{FF2B5EF4-FFF2-40B4-BE49-F238E27FC236}">
                <a16:creationId xmlns:a16="http://schemas.microsoft.com/office/drawing/2014/main" id="{7F627D55-3DD6-C5C8-992D-3752983A4531}"/>
              </a:ext>
            </a:extLst>
          </p:cNvPr>
          <p:cNvSpPr txBox="1">
            <a:spLocks noChangeArrowheads="1"/>
          </p:cNvSpPr>
          <p:nvPr/>
        </p:nvSpPr>
        <p:spPr bwMode="auto">
          <a:xfrm>
            <a:off x="5111750" y="5218113"/>
            <a:ext cx="7429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Tx/>
              <a:buNone/>
            </a:pPr>
            <a:r>
              <a:rPr lang="fr-FR" altLang="fr-FR" sz="1700" b="1">
                <a:solidFill>
                  <a:schemeClr val="bg1"/>
                </a:solidFill>
                <a:latin typeface="Arial" panose="020B0604020202020204" pitchFamily="34" charset="0"/>
                <a:cs typeface="Arial" panose="020B0604020202020204" pitchFamily="34" charset="0"/>
              </a:rPr>
              <a:t>M4</a:t>
            </a:r>
          </a:p>
        </p:txBody>
      </p:sp>
      <p:sp>
        <p:nvSpPr>
          <p:cNvPr id="57353" name="Text Box 17">
            <a:extLst>
              <a:ext uri="{FF2B5EF4-FFF2-40B4-BE49-F238E27FC236}">
                <a16:creationId xmlns:a16="http://schemas.microsoft.com/office/drawing/2014/main" id="{AB37FF34-3ADF-3F2A-7F5B-445E00C53A64}"/>
              </a:ext>
            </a:extLst>
          </p:cNvPr>
          <p:cNvSpPr txBox="1">
            <a:spLocks noChangeArrowheads="1"/>
          </p:cNvSpPr>
          <p:nvPr/>
        </p:nvSpPr>
        <p:spPr bwMode="auto">
          <a:xfrm>
            <a:off x="4740275" y="2824163"/>
            <a:ext cx="7429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Tx/>
              <a:buNone/>
            </a:pPr>
            <a:r>
              <a:rPr lang="fr-FR" altLang="fr-FR" sz="1700" b="1">
                <a:latin typeface="Arial" panose="020B0604020202020204" pitchFamily="34" charset="0"/>
                <a:cs typeface="Arial" panose="020B0604020202020204" pitchFamily="34" charset="0"/>
              </a:rPr>
              <a:t>M1</a:t>
            </a:r>
          </a:p>
        </p:txBody>
      </p:sp>
      <p:pic>
        <p:nvPicPr>
          <p:cNvPr id="57354" name="Picture 22" descr="http://www.cfpsaa.fr/local/cache-vignettes/L450xH600/rv-f4-escalier-contraste-correct-1c79b.png">
            <a:extLst>
              <a:ext uri="{FF2B5EF4-FFF2-40B4-BE49-F238E27FC236}">
                <a16:creationId xmlns:a16="http://schemas.microsoft.com/office/drawing/2014/main" id="{AF64318C-6FBE-E05D-5C94-BEF6F6C8D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292350"/>
            <a:ext cx="29591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 Box 16">
            <a:extLst>
              <a:ext uri="{FF2B5EF4-FFF2-40B4-BE49-F238E27FC236}">
                <a16:creationId xmlns:a16="http://schemas.microsoft.com/office/drawing/2014/main" id="{64ECF5A0-1199-E4E0-5E1B-B36D3DA53FBC}"/>
              </a:ext>
            </a:extLst>
          </p:cNvPr>
          <p:cNvSpPr txBox="1">
            <a:spLocks noChangeArrowheads="1"/>
          </p:cNvSpPr>
          <p:nvPr/>
        </p:nvSpPr>
        <p:spPr bwMode="auto">
          <a:xfrm>
            <a:off x="1611313" y="5394325"/>
            <a:ext cx="7429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Tx/>
              <a:buNone/>
            </a:pPr>
            <a:r>
              <a:rPr lang="fr-FR" altLang="fr-FR" sz="1700" b="1">
                <a:solidFill>
                  <a:schemeClr val="bg1"/>
                </a:solidFill>
                <a:latin typeface="Arial" panose="020B0604020202020204" pitchFamily="34" charset="0"/>
                <a:cs typeface="Arial" panose="020B0604020202020204" pitchFamily="34" charset="0"/>
              </a:rPr>
              <a:t>M3</a:t>
            </a:r>
          </a:p>
        </p:txBody>
      </p:sp>
      <p:sp>
        <p:nvSpPr>
          <p:cNvPr id="57356" name="Text Box 15">
            <a:extLst>
              <a:ext uri="{FF2B5EF4-FFF2-40B4-BE49-F238E27FC236}">
                <a16:creationId xmlns:a16="http://schemas.microsoft.com/office/drawing/2014/main" id="{A11C4A75-8BF8-42BB-8BD3-D1D497AE379F}"/>
              </a:ext>
            </a:extLst>
          </p:cNvPr>
          <p:cNvSpPr txBox="1">
            <a:spLocks noChangeArrowheads="1"/>
          </p:cNvSpPr>
          <p:nvPr/>
        </p:nvSpPr>
        <p:spPr bwMode="auto">
          <a:xfrm>
            <a:off x="611188" y="3497263"/>
            <a:ext cx="7429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Tx/>
              <a:buNone/>
            </a:pPr>
            <a:r>
              <a:rPr lang="fr-FR" altLang="fr-FR" sz="1700" b="1">
                <a:solidFill>
                  <a:schemeClr val="bg1"/>
                </a:solidFill>
                <a:latin typeface="Arial" panose="020B0604020202020204" pitchFamily="34" charset="0"/>
                <a:cs typeface="Arial" panose="020B0604020202020204" pitchFamily="34" charset="0"/>
              </a:rPr>
              <a:t>M1</a:t>
            </a:r>
          </a:p>
        </p:txBody>
      </p:sp>
      <p:sp>
        <p:nvSpPr>
          <p:cNvPr id="57357" name="Text Box 17">
            <a:extLst>
              <a:ext uri="{FF2B5EF4-FFF2-40B4-BE49-F238E27FC236}">
                <a16:creationId xmlns:a16="http://schemas.microsoft.com/office/drawing/2014/main" id="{E3320740-60C2-D6F2-7754-E9AC60AAC027}"/>
              </a:ext>
            </a:extLst>
          </p:cNvPr>
          <p:cNvSpPr txBox="1">
            <a:spLocks noChangeArrowheads="1"/>
          </p:cNvSpPr>
          <p:nvPr/>
        </p:nvSpPr>
        <p:spPr bwMode="auto">
          <a:xfrm>
            <a:off x="1458913" y="2241550"/>
            <a:ext cx="13573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Tx/>
              <a:buNone/>
            </a:pPr>
            <a:r>
              <a:rPr lang="fr-FR" altLang="fr-FR" sz="1700" b="1">
                <a:solidFill>
                  <a:schemeClr val="bg1"/>
                </a:solidFill>
                <a:latin typeface="Arial" panose="020B0604020202020204" pitchFamily="34" charset="0"/>
                <a:cs typeface="Arial" panose="020B0604020202020204" pitchFamily="34" charset="0"/>
              </a:rPr>
              <a:t>M1 plafond</a:t>
            </a:r>
          </a:p>
        </p:txBody>
      </p:sp>
      <p:sp>
        <p:nvSpPr>
          <p:cNvPr id="57358" name="Rectangle 5">
            <a:extLst>
              <a:ext uri="{FF2B5EF4-FFF2-40B4-BE49-F238E27FC236}">
                <a16:creationId xmlns:a16="http://schemas.microsoft.com/office/drawing/2014/main" id="{9916C1AA-DB63-45D1-0057-ADF88124616D}"/>
              </a:ext>
            </a:extLst>
          </p:cNvPr>
          <p:cNvSpPr>
            <a:spLocks noChangeArrowheads="1"/>
          </p:cNvSpPr>
          <p:nvPr/>
        </p:nvSpPr>
        <p:spPr bwMode="auto">
          <a:xfrm>
            <a:off x="636588" y="1897063"/>
            <a:ext cx="177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b="1">
                <a:solidFill>
                  <a:srgbClr val="984807"/>
                </a:solidFill>
                <a:latin typeface="Times New Roman" panose="02020603050405020304" pitchFamily="18" charset="0"/>
                <a:cs typeface="Times New Roman" panose="02020603050405020304" pitchFamily="18" charset="0"/>
              </a:rPr>
              <a:t>Escalier protégé</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3">
            <a:extLst>
              <a:ext uri="{FF2B5EF4-FFF2-40B4-BE49-F238E27FC236}">
                <a16:creationId xmlns:a16="http://schemas.microsoft.com/office/drawing/2014/main" id="{A8715D7E-9653-AECD-FEFE-15CB0983E3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969A28A-AC33-4305-9C1D-24B22124B0A2}" type="slidenum">
              <a:rPr lang="fr-FR" altLang="fr-FR" sz="1200" smtClean="0">
                <a:solidFill>
                  <a:srgbClr val="898989"/>
                </a:solidFill>
              </a:rPr>
              <a:pPr>
                <a:spcBef>
                  <a:spcPct val="0"/>
                </a:spcBef>
                <a:buFontTx/>
                <a:buNone/>
              </a:pPr>
              <a:t>55</a:t>
            </a:fld>
            <a:endParaRPr lang="fr-FR" altLang="fr-FR" sz="1200">
              <a:solidFill>
                <a:srgbClr val="898989"/>
              </a:solidFill>
            </a:endParaRPr>
          </a:p>
        </p:txBody>
      </p:sp>
      <p:sp>
        <p:nvSpPr>
          <p:cNvPr id="5" name="Titre 8">
            <a:extLst>
              <a:ext uri="{FF2B5EF4-FFF2-40B4-BE49-F238E27FC236}">
                <a16:creationId xmlns:a16="http://schemas.microsoft.com/office/drawing/2014/main" id="{8D3BC071-32B0-44A2-1F33-EF2A40828F38}"/>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58372" name="Rectangle 1">
            <a:extLst>
              <a:ext uri="{FF2B5EF4-FFF2-40B4-BE49-F238E27FC236}">
                <a16:creationId xmlns:a16="http://schemas.microsoft.com/office/drawing/2014/main" id="{5774BB8B-AF6F-A60D-C10A-D003867F0D26}"/>
              </a:ext>
            </a:extLst>
          </p:cNvPr>
          <p:cNvSpPr>
            <a:spLocks noChangeArrowheads="1"/>
          </p:cNvSpPr>
          <p:nvPr/>
        </p:nvSpPr>
        <p:spPr bwMode="auto">
          <a:xfrm>
            <a:off x="395288" y="1916113"/>
            <a:ext cx="84629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rPr>
              <a:t>Arrêté du 21 novembre 2002 introduit les « euroclasses » de réaction au feu. </a:t>
            </a:r>
          </a:p>
          <a:p>
            <a:pPr>
              <a:spcBef>
                <a:spcPct val="0"/>
              </a:spcBef>
              <a:buFontTx/>
              <a:buNone/>
            </a:pPr>
            <a:r>
              <a:rPr lang="fr-FR" altLang="fr-FR" sz="2400">
                <a:latin typeface="Times New Roman" panose="02020603050405020304" pitchFamily="18" charset="0"/>
                <a:cs typeface="Times New Roman" panose="02020603050405020304" pitchFamily="18" charset="0"/>
              </a:rPr>
              <a:t> </a:t>
            </a:r>
          </a:p>
          <a:p>
            <a:pPr>
              <a:spcBef>
                <a:spcPct val="0"/>
              </a:spcBef>
              <a:buFontTx/>
              <a:buNone/>
            </a:pPr>
            <a:r>
              <a:rPr lang="fr-FR" altLang="fr-FR" sz="2400">
                <a:latin typeface="Times New Roman" panose="02020603050405020304" pitchFamily="18" charset="0"/>
                <a:cs typeface="Times New Roman" panose="02020603050405020304" pitchFamily="18" charset="0"/>
              </a:rPr>
              <a:t>Classification n'est valable toutefois que pour </a:t>
            </a:r>
            <a:r>
              <a:rPr lang="fr-FR" altLang="fr-FR" sz="2400" b="1" u="sng">
                <a:latin typeface="Times New Roman" panose="02020603050405020304" pitchFamily="18" charset="0"/>
                <a:cs typeface="Times New Roman" panose="02020603050405020304" pitchFamily="18" charset="0"/>
              </a:rPr>
              <a:t>les produits de construction </a:t>
            </a:r>
            <a:r>
              <a:rPr lang="fr-FR" altLang="fr-FR" sz="2400">
                <a:latin typeface="Times New Roman" panose="02020603050405020304" pitchFamily="18" charset="0"/>
                <a:cs typeface="Times New Roman" panose="02020603050405020304" pitchFamily="18" charset="0"/>
              </a:rPr>
              <a:t>avec 3 distinguos :</a:t>
            </a:r>
          </a:p>
          <a:p>
            <a:pPr>
              <a:spcBef>
                <a:spcPct val="0"/>
              </a:spcBef>
              <a:buFontTx/>
              <a:buNone/>
            </a:pPr>
            <a:endParaRPr lang="fr-FR" altLang="fr-FR" sz="2400">
              <a:latin typeface="Times New Roman" panose="02020603050405020304" pitchFamily="18" charset="0"/>
              <a:cs typeface="Times New Roman" panose="02020603050405020304" pitchFamily="18" charset="0"/>
            </a:endParaRPr>
          </a:p>
          <a:p>
            <a:pPr>
              <a:spcBef>
                <a:spcPct val="0"/>
              </a:spcBef>
            </a:pPr>
            <a:r>
              <a:rPr lang="fr-FR" altLang="fr-FR" sz="2400">
                <a:latin typeface="Times New Roman" panose="02020603050405020304" pitchFamily="18" charset="0"/>
                <a:cs typeface="Times New Roman" panose="02020603050405020304" pitchFamily="18" charset="0"/>
              </a:rPr>
              <a:t> Matériaux de sols (indice fl pour « floorings »), </a:t>
            </a:r>
          </a:p>
          <a:p>
            <a:pPr>
              <a:spcBef>
                <a:spcPct val="0"/>
              </a:spcBef>
            </a:pPr>
            <a:r>
              <a:rPr lang="fr-FR" altLang="fr-FR" sz="2400">
                <a:latin typeface="Times New Roman" panose="02020603050405020304" pitchFamily="18" charset="0"/>
                <a:cs typeface="Times New Roman" panose="02020603050405020304" pitchFamily="18" charset="0"/>
              </a:rPr>
              <a:t> Matériaux longilignes (indice "l") </a:t>
            </a:r>
          </a:p>
          <a:p>
            <a:pPr>
              <a:spcBef>
                <a:spcPct val="0"/>
              </a:spcBef>
            </a:pPr>
            <a:r>
              <a:rPr lang="fr-FR" altLang="fr-FR" sz="2400">
                <a:latin typeface="Times New Roman" panose="02020603050405020304" pitchFamily="18" charset="0"/>
                <a:cs typeface="Times New Roman" panose="02020603050405020304" pitchFamily="18" charset="0"/>
              </a:rPr>
              <a:t> Autres produits de construction.</a:t>
            </a:r>
          </a:p>
        </p:txBody>
      </p:sp>
      <p:sp>
        <p:nvSpPr>
          <p:cNvPr id="58373" name="Rectangle 5">
            <a:extLst>
              <a:ext uri="{FF2B5EF4-FFF2-40B4-BE49-F238E27FC236}">
                <a16:creationId xmlns:a16="http://schemas.microsoft.com/office/drawing/2014/main" id="{78BE782A-6F4D-E42E-95A5-FE281B2D4F3D}"/>
              </a:ext>
            </a:extLst>
          </p:cNvPr>
          <p:cNvSpPr>
            <a:spLocks noChangeArrowheads="1"/>
          </p:cNvSpPr>
          <p:nvPr/>
        </p:nvSpPr>
        <p:spPr bwMode="auto">
          <a:xfrm>
            <a:off x="373063" y="1233488"/>
            <a:ext cx="45720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Classification européenne : </a:t>
            </a:r>
            <a:endParaRPr lang="fr-FR" altLang="fr-FR" sz="2400" b="1" u="sng">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3">
            <a:extLst>
              <a:ext uri="{FF2B5EF4-FFF2-40B4-BE49-F238E27FC236}">
                <a16:creationId xmlns:a16="http://schemas.microsoft.com/office/drawing/2014/main" id="{B94DB5E2-8F79-312F-DEB1-D152D163A8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9A44CA8-7DE8-4A7D-9EC3-4E1D87866612}" type="slidenum">
              <a:rPr lang="fr-FR" altLang="fr-FR" sz="1200" smtClean="0">
                <a:solidFill>
                  <a:srgbClr val="898989"/>
                </a:solidFill>
              </a:rPr>
              <a:pPr>
                <a:spcBef>
                  <a:spcPct val="0"/>
                </a:spcBef>
                <a:buFontTx/>
                <a:buNone/>
              </a:pPr>
              <a:t>56</a:t>
            </a:fld>
            <a:endParaRPr lang="fr-FR" altLang="fr-FR" sz="1200">
              <a:solidFill>
                <a:srgbClr val="898989"/>
              </a:solidFill>
            </a:endParaRPr>
          </a:p>
        </p:txBody>
      </p:sp>
      <p:sp>
        <p:nvSpPr>
          <p:cNvPr id="5" name="Titre 8">
            <a:extLst>
              <a:ext uri="{FF2B5EF4-FFF2-40B4-BE49-F238E27FC236}">
                <a16:creationId xmlns:a16="http://schemas.microsoft.com/office/drawing/2014/main" id="{A58E7705-B237-EEB7-D828-AA4BB24F52CF}"/>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59396" name="Rectangle 1">
            <a:extLst>
              <a:ext uri="{FF2B5EF4-FFF2-40B4-BE49-F238E27FC236}">
                <a16:creationId xmlns:a16="http://schemas.microsoft.com/office/drawing/2014/main" id="{4A895271-6C94-E980-D3CD-13ED11BA4DC3}"/>
              </a:ext>
            </a:extLst>
          </p:cNvPr>
          <p:cNvSpPr>
            <a:spLocks noChangeArrowheads="1"/>
          </p:cNvSpPr>
          <p:nvPr/>
        </p:nvSpPr>
        <p:spPr bwMode="auto">
          <a:xfrm>
            <a:off x="323850" y="2090738"/>
            <a:ext cx="83629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rPr>
              <a:t>Système de classement en 5 catégories d’exigence : </a:t>
            </a:r>
          </a:p>
          <a:p>
            <a:pPr>
              <a:spcBef>
                <a:spcPct val="0"/>
              </a:spcBef>
              <a:buFontTx/>
              <a:buNone/>
            </a:pPr>
            <a:endParaRPr lang="fr-FR" altLang="fr-FR" sz="2400">
              <a:latin typeface="Times New Roman" panose="02020603050405020304" pitchFamily="18" charset="0"/>
              <a:cs typeface="Times New Roman" panose="02020603050405020304" pitchFamily="18" charset="0"/>
            </a:endParaRPr>
          </a:p>
          <a:p>
            <a:pPr>
              <a:spcBef>
                <a:spcPct val="0"/>
              </a:spcBef>
              <a:buFontTx/>
              <a:buNone/>
            </a:pPr>
            <a:endParaRPr lang="fr-FR" altLang="fr-FR" sz="2400">
              <a:latin typeface="Times New Roman" panose="02020603050405020304" pitchFamily="18" charset="0"/>
              <a:cs typeface="Times New Roman" panose="02020603050405020304" pitchFamily="18" charset="0"/>
            </a:endParaRPr>
          </a:p>
          <a:p>
            <a:pPr algn="ctr">
              <a:spcBef>
                <a:spcPct val="0"/>
              </a:spcBef>
              <a:buFontTx/>
              <a:buNone/>
            </a:pPr>
            <a:r>
              <a:rPr lang="fr-FR" altLang="fr-FR" sz="2400">
                <a:latin typeface="Times New Roman" panose="02020603050405020304" pitchFamily="18" charset="0"/>
                <a:cs typeface="Times New Roman" panose="02020603050405020304" pitchFamily="18" charset="0"/>
              </a:rPr>
              <a:t>A1, A2, B, C, D, E, F (F correspondant au NC du classement M).</a:t>
            </a:r>
          </a:p>
          <a:p>
            <a:pPr>
              <a:spcBef>
                <a:spcPct val="0"/>
              </a:spcBef>
              <a:buFontTx/>
              <a:buNone/>
            </a:pPr>
            <a:r>
              <a:rPr lang="fr-FR" altLang="fr-FR" sz="2400">
                <a:latin typeface="Times New Roman" panose="02020603050405020304" pitchFamily="18" charset="0"/>
                <a:cs typeface="Times New Roman" panose="02020603050405020304" pitchFamily="18" charset="0"/>
              </a:rPr>
              <a:t> </a:t>
            </a:r>
          </a:p>
          <a:p>
            <a:pPr>
              <a:spcBef>
                <a:spcPct val="0"/>
              </a:spcBef>
              <a:buFontTx/>
              <a:buNone/>
            </a:pPr>
            <a:endParaRPr lang="fr-FR" altLang="fr-FR" sz="2400">
              <a:latin typeface="Times New Roman" panose="02020603050405020304" pitchFamily="18"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cs typeface="Times New Roman" panose="02020603050405020304" pitchFamily="18" charset="0"/>
              </a:rPr>
              <a:t>Tiennent aussi compte de 2 autres critères essentiels :</a:t>
            </a:r>
          </a:p>
        </p:txBody>
      </p:sp>
      <p:sp>
        <p:nvSpPr>
          <p:cNvPr id="59397" name="Rectangle 5">
            <a:extLst>
              <a:ext uri="{FF2B5EF4-FFF2-40B4-BE49-F238E27FC236}">
                <a16:creationId xmlns:a16="http://schemas.microsoft.com/office/drawing/2014/main" id="{C033D98D-CB20-2025-2881-7DC8D0D15299}"/>
              </a:ext>
            </a:extLst>
          </p:cNvPr>
          <p:cNvSpPr>
            <a:spLocks noChangeArrowheads="1"/>
          </p:cNvSpPr>
          <p:nvPr/>
        </p:nvSpPr>
        <p:spPr bwMode="auto">
          <a:xfrm>
            <a:off x="250825" y="1308100"/>
            <a:ext cx="45720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4572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Classification européenne : </a:t>
            </a:r>
            <a:endParaRPr lang="fr-FR" altLang="fr-FR" sz="2000" b="1" u="sng">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3">
            <a:extLst>
              <a:ext uri="{FF2B5EF4-FFF2-40B4-BE49-F238E27FC236}">
                <a16:creationId xmlns:a16="http://schemas.microsoft.com/office/drawing/2014/main" id="{55305FFD-88F5-5A3F-120A-0D5AAD101E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DFC42D7-5AB4-4163-8B15-C0773DEFFEFF}" type="slidenum">
              <a:rPr lang="fr-FR" altLang="fr-FR" sz="1200" smtClean="0">
                <a:solidFill>
                  <a:srgbClr val="898989"/>
                </a:solidFill>
              </a:rPr>
              <a:pPr>
                <a:spcBef>
                  <a:spcPct val="0"/>
                </a:spcBef>
                <a:buFontTx/>
                <a:buNone/>
              </a:pPr>
              <a:t>57</a:t>
            </a:fld>
            <a:endParaRPr lang="fr-FR" altLang="fr-FR" sz="1200">
              <a:solidFill>
                <a:srgbClr val="898989"/>
              </a:solidFill>
            </a:endParaRPr>
          </a:p>
        </p:txBody>
      </p:sp>
      <p:sp>
        <p:nvSpPr>
          <p:cNvPr id="5" name="Titre 8">
            <a:extLst>
              <a:ext uri="{FF2B5EF4-FFF2-40B4-BE49-F238E27FC236}">
                <a16:creationId xmlns:a16="http://schemas.microsoft.com/office/drawing/2014/main" id="{2F76D0B2-2189-1E62-4422-9BBE25B4C218}"/>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60420" name="Rectangle 1">
            <a:extLst>
              <a:ext uri="{FF2B5EF4-FFF2-40B4-BE49-F238E27FC236}">
                <a16:creationId xmlns:a16="http://schemas.microsoft.com/office/drawing/2014/main" id="{FD1153B3-AA14-59A5-1514-81FDA4FB08F9}"/>
              </a:ext>
            </a:extLst>
          </p:cNvPr>
          <p:cNvSpPr>
            <a:spLocks noChangeArrowheads="1"/>
          </p:cNvSpPr>
          <p:nvPr/>
        </p:nvSpPr>
        <p:spPr bwMode="auto">
          <a:xfrm>
            <a:off x="395288" y="1412875"/>
            <a:ext cx="84629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rPr>
              <a:t>Opacité des fumées (quantité et vitesse) notée « s »  pour « smoke » </a:t>
            </a:r>
          </a:p>
          <a:p>
            <a:pPr>
              <a:spcBef>
                <a:spcPct val="0"/>
              </a:spcBef>
              <a:buFontTx/>
              <a:buNone/>
            </a:pPr>
            <a:r>
              <a:rPr lang="fr-FR" altLang="fr-FR" sz="2400">
                <a:latin typeface="Times New Roman" panose="02020603050405020304" pitchFamily="18" charset="0"/>
                <a:cs typeface="Times New Roman" panose="02020603050405020304" pitchFamily="18" charset="0"/>
              </a:rPr>
              <a:t> </a:t>
            </a:r>
          </a:p>
          <a:p>
            <a:pPr lvl="1">
              <a:spcBef>
                <a:spcPct val="0"/>
              </a:spcBef>
              <a:buFontTx/>
              <a:buNone/>
            </a:pPr>
            <a:r>
              <a:rPr lang="fr-FR" altLang="fr-FR" sz="2400">
                <a:latin typeface="Times New Roman" panose="02020603050405020304" pitchFamily="18" charset="0"/>
                <a:cs typeface="Times New Roman" panose="02020603050405020304" pitchFamily="18" charset="0"/>
              </a:rPr>
              <a:t>s1 : Quantité et vitesse de dégagement faible,</a:t>
            </a:r>
          </a:p>
          <a:p>
            <a:pPr lvl="1">
              <a:spcBef>
                <a:spcPct val="0"/>
              </a:spcBef>
              <a:buFontTx/>
              <a:buNone/>
            </a:pPr>
            <a:r>
              <a:rPr lang="fr-FR" altLang="fr-FR" sz="2400">
                <a:latin typeface="Times New Roman" panose="02020603050405020304" pitchFamily="18" charset="0"/>
                <a:cs typeface="Times New Roman" panose="02020603050405020304" pitchFamily="18" charset="0"/>
              </a:rPr>
              <a:t>s2 : Quantité et vitesse de dégagement moyenne,</a:t>
            </a:r>
          </a:p>
          <a:p>
            <a:pPr lvl="1">
              <a:spcBef>
                <a:spcPct val="0"/>
              </a:spcBef>
              <a:buFontTx/>
              <a:buNone/>
            </a:pPr>
            <a:r>
              <a:rPr lang="fr-FR" altLang="fr-FR" sz="2400">
                <a:latin typeface="Times New Roman" panose="02020603050405020304" pitchFamily="18" charset="0"/>
                <a:cs typeface="Times New Roman" panose="02020603050405020304" pitchFamily="18" charset="0"/>
              </a:rPr>
              <a:t>s3 : Quantité et vitesse de dégagement haute.</a:t>
            </a:r>
          </a:p>
        </p:txBody>
      </p:sp>
      <p:pic>
        <p:nvPicPr>
          <p:cNvPr id="60421" name="Image 2">
            <a:extLst>
              <a:ext uri="{FF2B5EF4-FFF2-40B4-BE49-F238E27FC236}">
                <a16:creationId xmlns:a16="http://schemas.microsoft.com/office/drawing/2014/main" id="{9AD6B19B-A15B-EFD0-B5D7-4FCA46CAC8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375025"/>
            <a:ext cx="43195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3">
            <a:extLst>
              <a:ext uri="{FF2B5EF4-FFF2-40B4-BE49-F238E27FC236}">
                <a16:creationId xmlns:a16="http://schemas.microsoft.com/office/drawing/2014/main" id="{2C996CB6-928E-0BDA-418A-3C9E9715D5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734B5E3-3FC2-41D7-A5AF-510FD254235B}" type="slidenum">
              <a:rPr lang="fr-FR" altLang="fr-FR" sz="1200" smtClean="0">
                <a:solidFill>
                  <a:srgbClr val="898989"/>
                </a:solidFill>
              </a:rPr>
              <a:pPr>
                <a:spcBef>
                  <a:spcPct val="0"/>
                </a:spcBef>
                <a:buFontTx/>
                <a:buNone/>
              </a:pPr>
              <a:t>58</a:t>
            </a:fld>
            <a:endParaRPr lang="fr-FR" altLang="fr-FR" sz="1200">
              <a:solidFill>
                <a:srgbClr val="898989"/>
              </a:solidFill>
            </a:endParaRPr>
          </a:p>
        </p:txBody>
      </p:sp>
      <p:sp>
        <p:nvSpPr>
          <p:cNvPr id="5" name="Titre 8">
            <a:extLst>
              <a:ext uri="{FF2B5EF4-FFF2-40B4-BE49-F238E27FC236}">
                <a16:creationId xmlns:a16="http://schemas.microsoft.com/office/drawing/2014/main" id="{F8DBA8FE-FB59-AB38-828C-1DC60FB78921}"/>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61444" name="Rectangle 1">
            <a:extLst>
              <a:ext uri="{FF2B5EF4-FFF2-40B4-BE49-F238E27FC236}">
                <a16:creationId xmlns:a16="http://schemas.microsoft.com/office/drawing/2014/main" id="{8E7A80A5-5785-3BE3-0210-2B8D46106183}"/>
              </a:ext>
            </a:extLst>
          </p:cNvPr>
          <p:cNvSpPr>
            <a:spLocks noChangeArrowheads="1"/>
          </p:cNvSpPr>
          <p:nvPr/>
        </p:nvSpPr>
        <p:spPr bwMode="auto">
          <a:xfrm>
            <a:off x="395288" y="1412875"/>
            <a:ext cx="82915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rPr>
              <a:t>Gouttelettes et débris enflammés notées « d » pour « droplets »</a:t>
            </a:r>
          </a:p>
          <a:p>
            <a:pPr>
              <a:spcBef>
                <a:spcPct val="0"/>
              </a:spcBef>
              <a:buFontTx/>
              <a:buNone/>
            </a:pPr>
            <a:r>
              <a:rPr lang="fr-FR" altLang="fr-FR" sz="2400">
                <a:latin typeface="Times New Roman" panose="02020603050405020304" pitchFamily="18" charset="0"/>
              </a:rPr>
              <a:t> </a:t>
            </a:r>
          </a:p>
          <a:p>
            <a:pPr lvl="1">
              <a:spcBef>
                <a:spcPct val="0"/>
              </a:spcBef>
              <a:buFontTx/>
              <a:buNone/>
            </a:pPr>
            <a:r>
              <a:rPr lang="fr-FR" altLang="fr-FR" sz="2400">
                <a:latin typeface="Times New Roman" panose="02020603050405020304" pitchFamily="18" charset="0"/>
              </a:rPr>
              <a:t>d0 : aucun débris,</a:t>
            </a:r>
          </a:p>
          <a:p>
            <a:pPr lvl="1">
              <a:spcBef>
                <a:spcPct val="0"/>
              </a:spcBef>
              <a:buFontTx/>
              <a:buNone/>
            </a:pPr>
            <a:endParaRPr lang="fr-FR" altLang="fr-FR" sz="2400">
              <a:latin typeface="Times New Roman" panose="02020603050405020304" pitchFamily="18" charset="0"/>
            </a:endParaRPr>
          </a:p>
          <a:p>
            <a:pPr lvl="1">
              <a:spcBef>
                <a:spcPct val="0"/>
              </a:spcBef>
              <a:buFontTx/>
              <a:buNone/>
            </a:pPr>
            <a:r>
              <a:rPr lang="fr-FR" altLang="fr-FR" sz="2400">
                <a:latin typeface="Times New Roman" panose="02020603050405020304" pitchFamily="18" charset="0"/>
              </a:rPr>
              <a:t>d1 : aucun débris dont la combustion ne dure pas plus de 10 secondes,</a:t>
            </a:r>
          </a:p>
          <a:p>
            <a:pPr lvl="1">
              <a:spcBef>
                <a:spcPct val="0"/>
              </a:spcBef>
              <a:buFontTx/>
              <a:buNone/>
            </a:pPr>
            <a:endParaRPr lang="fr-FR" altLang="fr-FR" sz="2400">
              <a:latin typeface="Times New Roman" panose="02020603050405020304" pitchFamily="18" charset="0"/>
            </a:endParaRPr>
          </a:p>
          <a:p>
            <a:pPr lvl="1">
              <a:spcBef>
                <a:spcPct val="0"/>
              </a:spcBef>
              <a:buFontTx/>
              <a:buNone/>
            </a:pPr>
            <a:r>
              <a:rPr lang="fr-FR" altLang="fr-FR" sz="2400">
                <a:latin typeface="Times New Roman" panose="02020603050405020304" pitchFamily="18" charset="0"/>
              </a:rPr>
              <a:t>d2 : ni d0 ni d1.</a:t>
            </a:r>
          </a:p>
        </p:txBody>
      </p:sp>
      <p:pic>
        <p:nvPicPr>
          <p:cNvPr id="61445" name="Image 6">
            <a:extLst>
              <a:ext uri="{FF2B5EF4-FFF2-40B4-BE49-F238E27FC236}">
                <a16:creationId xmlns:a16="http://schemas.microsoft.com/office/drawing/2014/main" id="{EE883212-9755-5C2C-E614-FCF41FB0CE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38600"/>
            <a:ext cx="17922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Image 7">
            <a:extLst>
              <a:ext uri="{FF2B5EF4-FFF2-40B4-BE49-F238E27FC236}">
                <a16:creationId xmlns:a16="http://schemas.microsoft.com/office/drawing/2014/main" id="{5045CF26-865F-2527-AEC2-6416E7C8E4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81400"/>
            <a:ext cx="17922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Image 8">
            <a:extLst>
              <a:ext uri="{FF2B5EF4-FFF2-40B4-BE49-F238E27FC236}">
                <a16:creationId xmlns:a16="http://schemas.microsoft.com/office/drawing/2014/main" id="{F31A53B6-2166-0D3F-44F2-04E30777B8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81400"/>
            <a:ext cx="17922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Image 9">
            <a:extLst>
              <a:ext uri="{FF2B5EF4-FFF2-40B4-BE49-F238E27FC236}">
                <a16:creationId xmlns:a16="http://schemas.microsoft.com/office/drawing/2014/main" id="{E82FB625-1867-661E-00A0-6EE138F9B0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65963" y="4475163"/>
            <a:ext cx="1792287"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numéro de diapositive 3">
            <a:extLst>
              <a:ext uri="{FF2B5EF4-FFF2-40B4-BE49-F238E27FC236}">
                <a16:creationId xmlns:a16="http://schemas.microsoft.com/office/drawing/2014/main" id="{BFD4FE6F-F07B-822D-DC13-F486336B9C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41251B0-2802-47F9-9091-DF22CBAFBBC1}" type="slidenum">
              <a:rPr lang="fr-FR" altLang="fr-FR" sz="1200" smtClean="0">
                <a:solidFill>
                  <a:srgbClr val="898989"/>
                </a:solidFill>
              </a:rPr>
              <a:pPr>
                <a:spcBef>
                  <a:spcPct val="0"/>
                </a:spcBef>
                <a:buFontTx/>
                <a:buNone/>
              </a:pPr>
              <a:t>59</a:t>
            </a:fld>
            <a:endParaRPr lang="fr-FR" altLang="fr-FR" sz="1200">
              <a:solidFill>
                <a:srgbClr val="898989"/>
              </a:solidFill>
            </a:endParaRPr>
          </a:p>
        </p:txBody>
      </p:sp>
      <p:sp>
        <p:nvSpPr>
          <p:cNvPr id="5" name="Titre 8">
            <a:extLst>
              <a:ext uri="{FF2B5EF4-FFF2-40B4-BE49-F238E27FC236}">
                <a16:creationId xmlns:a16="http://schemas.microsoft.com/office/drawing/2014/main" id="{AC8AEA64-4BC0-8D25-4552-0DD77A203D4E}"/>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62468" name="ZoneTexte 1">
            <a:extLst>
              <a:ext uri="{FF2B5EF4-FFF2-40B4-BE49-F238E27FC236}">
                <a16:creationId xmlns:a16="http://schemas.microsoft.com/office/drawing/2014/main" id="{7AEE96D6-29FD-6B16-A2F1-A9536368312C}"/>
              </a:ext>
            </a:extLst>
          </p:cNvPr>
          <p:cNvSpPr txBox="1">
            <a:spLocks noChangeArrowheads="1"/>
          </p:cNvSpPr>
          <p:nvPr/>
        </p:nvSpPr>
        <p:spPr bwMode="auto">
          <a:xfrm>
            <a:off x="395288" y="1341438"/>
            <a:ext cx="1382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Les sols :</a:t>
            </a:r>
          </a:p>
        </p:txBody>
      </p:sp>
      <p:graphicFrame>
        <p:nvGraphicFramePr>
          <p:cNvPr id="3" name="Tableau 2">
            <a:extLst>
              <a:ext uri="{FF2B5EF4-FFF2-40B4-BE49-F238E27FC236}">
                <a16:creationId xmlns:a16="http://schemas.microsoft.com/office/drawing/2014/main" id="{E69F97D2-5D30-F787-7D58-4A37316010FF}"/>
              </a:ext>
            </a:extLst>
          </p:cNvPr>
          <p:cNvGraphicFramePr>
            <a:graphicFrameLocks noGrp="1"/>
          </p:cNvGraphicFramePr>
          <p:nvPr/>
        </p:nvGraphicFramePr>
        <p:xfrm>
          <a:off x="393700" y="2085975"/>
          <a:ext cx="8229600" cy="3409950"/>
        </p:xfrm>
        <a:graphic>
          <a:graphicData uri="http://schemas.openxmlformats.org/drawingml/2006/table">
            <a:tbl>
              <a:tblPr firstRow="1" firstCol="1" bandRow="1"/>
              <a:tblGrid>
                <a:gridCol w="15225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248472">
                  <a:extLst>
                    <a:ext uri="{9D8B030D-6E8A-4147-A177-3AD203B41FA5}">
                      <a16:colId xmlns:a16="http://schemas.microsoft.com/office/drawing/2014/main" val="20002"/>
                    </a:ext>
                  </a:extLst>
                </a:gridCol>
                <a:gridCol w="1522512">
                  <a:extLst>
                    <a:ext uri="{9D8B030D-6E8A-4147-A177-3AD203B41FA5}">
                      <a16:colId xmlns:a16="http://schemas.microsoft.com/office/drawing/2014/main" val="20003"/>
                    </a:ext>
                  </a:extLst>
                </a:gridCol>
              </a:tblGrid>
              <a:tr h="644624">
                <a:tc>
                  <a:txBody>
                    <a:bodyPr/>
                    <a:lstStyle/>
                    <a:p>
                      <a:pPr algn="ctr">
                        <a:lnSpc>
                          <a:spcPct val="107000"/>
                        </a:lnSpc>
                        <a:spcAft>
                          <a:spcPts val="0"/>
                        </a:spcAft>
                      </a:pPr>
                      <a:r>
                        <a:rPr lang="fr-FR" sz="2000" b="1" dirty="0" err="1">
                          <a:effectLst/>
                          <a:latin typeface="Times New Roman" panose="02020603050405020304" pitchFamily="18" charset="0"/>
                          <a:ea typeface="Calibri" panose="020F0502020204030204" pitchFamily="34" charset="0"/>
                          <a:cs typeface="Times New Roman" panose="02020603050405020304" pitchFamily="18" charset="0"/>
                        </a:rPr>
                        <a:t>Euroclasses</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Fumée </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Définition </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Classement M exigibles</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1234">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A</a:t>
                      </a:r>
                      <a:r>
                        <a:rPr lang="fr-FR" sz="2000" b="1" baseline="-25000">
                          <a:effectLst/>
                          <a:latin typeface="Times New Roman" panose="02020603050405020304" pitchFamily="18" charset="0"/>
                          <a:ea typeface="Calibri" panose="020F0502020204030204" pitchFamily="34" charset="0"/>
                          <a:cs typeface="Times New Roman" panose="02020603050405020304" pitchFamily="18" charset="0"/>
                        </a:rPr>
                        <a:t>1</a:t>
                      </a:r>
                      <a:r>
                        <a:rPr lang="fr-FR" sz="2000" b="1">
                          <a:effectLst/>
                          <a:latin typeface="Times New Roman" panose="02020603050405020304" pitchFamily="18" charset="0"/>
                          <a:ea typeface="Calibri" panose="020F0502020204030204" pitchFamily="34" charset="0"/>
                          <a:cs typeface="Times New Roman" panose="02020603050405020304" pitchFamily="18" charset="0"/>
                        </a:rPr>
                        <a:t>fl</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 </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Incombustible sans fumée</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M 0</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1234">
                <a:tc rowSpan="2">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A</a:t>
                      </a:r>
                      <a:r>
                        <a:rPr lang="fr-FR" sz="2000" b="1"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fr-FR" sz="2000" b="1">
                          <a:effectLst/>
                          <a:latin typeface="Times New Roman" panose="02020603050405020304" pitchFamily="18" charset="0"/>
                          <a:ea typeface="Calibri" panose="020F0502020204030204" pitchFamily="34" charset="0"/>
                          <a:cs typeface="Times New Roman" panose="02020603050405020304" pitchFamily="18" charset="0"/>
                        </a:rPr>
                        <a:t>fl</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Incombustible avec très peu de fumée</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M 0</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4624">
                <a:tc vMerge="1">
                  <a:txBody>
                    <a:bodyPr/>
                    <a:lstStyle/>
                    <a:p>
                      <a:endParaRPr lang="fr-FR"/>
                    </a:p>
                  </a:txBody>
                  <a:tcPr/>
                </a:tc>
                <a:tc>
                  <a:txBody>
                    <a:bodyPr/>
                    <a:lstStyle/>
                    <a:p>
                      <a:pPr algn="ctr">
                        <a:lnSpc>
                          <a:spcPct val="107000"/>
                        </a:lnSpc>
                        <a:spcAft>
                          <a:spcPts val="0"/>
                        </a:spcAft>
                      </a:pPr>
                      <a:r>
                        <a:rPr lang="fr-FR"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S2</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Moyennement inflammable avec dégagement de fumée</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M 1</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78204">
                <a:tc>
                  <a:txBody>
                    <a:bodyPr/>
                    <a:lstStyle/>
                    <a:p>
                      <a:pPr algn="ctr">
                        <a:lnSpc>
                          <a:spcPct val="107000"/>
                        </a:lnSpc>
                        <a:spcAft>
                          <a:spcPts val="0"/>
                        </a:spcAft>
                      </a:pPr>
                      <a:r>
                        <a:rPr lang="fr-FR" sz="2000" b="1">
                          <a:effectLst/>
                          <a:latin typeface="Times New Roman" panose="02020603050405020304" pitchFamily="18" charset="0"/>
                          <a:ea typeface="Calibri" panose="020F0502020204030204" pitchFamily="34" charset="0"/>
                          <a:cs typeface="Times New Roman" panose="02020603050405020304" pitchFamily="18" charset="0"/>
                        </a:rPr>
                        <a:t>B fl</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b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S2</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Moyennement inflammable avec dégagement de fumée plus ou moins dense</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Times New Roman" panose="02020603050405020304" pitchFamily="18" charset="0"/>
                          <a:ea typeface="Calibri" panose="020F0502020204030204" pitchFamily="34" charset="0"/>
                          <a:cs typeface="Times New Roman" panose="02020603050405020304" pitchFamily="18" charset="0"/>
                        </a:rPr>
                        <a:t>M 1</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0031">
                <a:tc gridSpan="4">
                  <a:txBody>
                    <a:bodyPr/>
                    <a:lstStyle/>
                    <a:p>
                      <a:pPr algn="ctr">
                        <a:lnSpc>
                          <a:spcPct val="107000"/>
                        </a:lnSpc>
                        <a:spcAft>
                          <a:spcPts val="0"/>
                        </a:spcAft>
                      </a:pP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a:extLst>
              <a:ext uri="{FF2B5EF4-FFF2-40B4-BE49-F238E27FC236}">
                <a16:creationId xmlns:a16="http://schemas.microsoft.com/office/drawing/2014/main" id="{407485E2-78D9-D0C3-465C-2FFDBB5F5C6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8721401-2854-4814-BE3B-77BCAE149C09}" type="slidenum">
              <a:rPr lang="fr-FR" altLang="fr-FR" sz="1200">
                <a:solidFill>
                  <a:srgbClr val="898989"/>
                </a:solidFill>
              </a:rPr>
              <a:pPr algn="r" eaLnBrk="1" hangingPunct="1">
                <a:spcBef>
                  <a:spcPct val="0"/>
                </a:spcBef>
                <a:buFontTx/>
                <a:buNone/>
              </a:pPr>
              <a:t>6</a:t>
            </a:fld>
            <a:endParaRPr lang="fr-FR" altLang="fr-FR" sz="1200">
              <a:solidFill>
                <a:srgbClr val="898989"/>
              </a:solidFill>
            </a:endParaRPr>
          </a:p>
        </p:txBody>
      </p:sp>
      <p:sp>
        <p:nvSpPr>
          <p:cNvPr id="5" name="Titre 8">
            <a:extLst>
              <a:ext uri="{FF2B5EF4-FFF2-40B4-BE49-F238E27FC236}">
                <a16:creationId xmlns:a16="http://schemas.microsoft.com/office/drawing/2014/main" id="{55D85DD1-EAA2-C300-7DBE-FE5DA2028CE7}"/>
              </a:ext>
            </a:extLst>
          </p:cNvPr>
          <p:cNvSpPr>
            <a:spLocks noGrp="1"/>
          </p:cNvSpPr>
          <p:nvPr>
            <p:ph type="title" idx="4294967295"/>
          </p:nvPr>
        </p:nvSpPr>
        <p:spPr>
          <a:xfrm>
            <a:off x="250825" y="274638"/>
            <a:ext cx="8607425" cy="939800"/>
          </a:xfrm>
        </p:spPr>
        <p:txBody>
          <a:bodyPr/>
          <a:lstStyle/>
          <a:p>
            <a:pPr eaLnBrk="1" hangingPunct="1">
              <a:defRPr/>
            </a:pPr>
            <a:r>
              <a:rPr lang="fr-FR" sz="3200" b="1" dirty="0">
                <a:solidFill>
                  <a:schemeClr val="accent6">
                    <a:lumMod val="50000"/>
                  </a:schemeClr>
                </a:solidFill>
              </a:rPr>
              <a:t>Introduction</a:t>
            </a:r>
          </a:p>
        </p:txBody>
      </p:sp>
      <p:sp>
        <p:nvSpPr>
          <p:cNvPr id="8196" name="Rectangle 2">
            <a:extLst>
              <a:ext uri="{FF2B5EF4-FFF2-40B4-BE49-F238E27FC236}">
                <a16:creationId xmlns:a16="http://schemas.microsoft.com/office/drawing/2014/main" id="{25AB6F99-FEE5-9AD5-90E3-99D292E4B10F}"/>
              </a:ext>
            </a:extLst>
          </p:cNvPr>
          <p:cNvSpPr>
            <a:spLocks noChangeArrowheads="1"/>
          </p:cNvSpPr>
          <p:nvPr/>
        </p:nvSpPr>
        <p:spPr bwMode="auto">
          <a:xfrm>
            <a:off x="395288" y="1452563"/>
            <a:ext cx="79216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Définitions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Résistance au feu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Conditions dans lesquelles les éléments de construction (planchers, murs, cloisons, poutres, parois, toiture, plafond) continuent à jouer leur rôle, malgré l'action d'un incendie.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3">
            <a:extLst>
              <a:ext uri="{FF2B5EF4-FFF2-40B4-BE49-F238E27FC236}">
                <a16:creationId xmlns:a16="http://schemas.microsoft.com/office/drawing/2014/main" id="{E90BEAC1-4F3F-B78B-8AA7-8DC9E338DCA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C73083A-4903-49C2-A246-2AC5D8D73331}" type="slidenum">
              <a:rPr lang="fr-FR" altLang="fr-FR" sz="1200" smtClean="0">
                <a:solidFill>
                  <a:srgbClr val="898989"/>
                </a:solidFill>
              </a:rPr>
              <a:pPr>
                <a:spcBef>
                  <a:spcPct val="0"/>
                </a:spcBef>
                <a:buFontTx/>
                <a:buNone/>
              </a:pPr>
              <a:t>60</a:t>
            </a:fld>
            <a:endParaRPr lang="fr-FR" altLang="fr-FR" sz="1200">
              <a:solidFill>
                <a:srgbClr val="898989"/>
              </a:solidFill>
            </a:endParaRPr>
          </a:p>
        </p:txBody>
      </p:sp>
      <p:sp>
        <p:nvSpPr>
          <p:cNvPr id="5" name="Titre 8">
            <a:extLst>
              <a:ext uri="{FF2B5EF4-FFF2-40B4-BE49-F238E27FC236}">
                <a16:creationId xmlns:a16="http://schemas.microsoft.com/office/drawing/2014/main" id="{58891CAE-34D6-1EA8-0222-3E47EF71CD08}"/>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63492" name="ZoneTexte 1">
            <a:extLst>
              <a:ext uri="{FF2B5EF4-FFF2-40B4-BE49-F238E27FC236}">
                <a16:creationId xmlns:a16="http://schemas.microsoft.com/office/drawing/2014/main" id="{17CC8767-F1A2-2B0E-4D41-C30F53B6ACEF}"/>
              </a:ext>
            </a:extLst>
          </p:cNvPr>
          <p:cNvSpPr txBox="1">
            <a:spLocks noChangeArrowheads="1"/>
          </p:cNvSpPr>
          <p:nvPr/>
        </p:nvSpPr>
        <p:spPr bwMode="auto">
          <a:xfrm>
            <a:off x="395288" y="1341438"/>
            <a:ext cx="1382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Les sols :</a:t>
            </a:r>
          </a:p>
        </p:txBody>
      </p:sp>
      <p:graphicFrame>
        <p:nvGraphicFramePr>
          <p:cNvPr id="3" name="Tableau 2">
            <a:extLst>
              <a:ext uri="{FF2B5EF4-FFF2-40B4-BE49-F238E27FC236}">
                <a16:creationId xmlns:a16="http://schemas.microsoft.com/office/drawing/2014/main" id="{723006FE-4073-3769-23CB-18A32D50D8B1}"/>
              </a:ext>
            </a:extLst>
          </p:cNvPr>
          <p:cNvGraphicFramePr>
            <a:graphicFrameLocks noGrp="1"/>
          </p:cNvGraphicFramePr>
          <p:nvPr/>
        </p:nvGraphicFramePr>
        <p:xfrm>
          <a:off x="457200" y="1952625"/>
          <a:ext cx="8229600" cy="3171825"/>
        </p:xfrm>
        <a:graphic>
          <a:graphicData uri="http://schemas.openxmlformats.org/drawingml/2006/table">
            <a:tbl>
              <a:tblPr firstRow="1" firstCol="1" bandRow="1"/>
              <a:tblGrid>
                <a:gridCol w="15225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248472">
                  <a:extLst>
                    <a:ext uri="{9D8B030D-6E8A-4147-A177-3AD203B41FA5}">
                      <a16:colId xmlns:a16="http://schemas.microsoft.com/office/drawing/2014/main" val="20002"/>
                    </a:ext>
                  </a:extLst>
                </a:gridCol>
                <a:gridCol w="1522512">
                  <a:extLst>
                    <a:ext uri="{9D8B030D-6E8A-4147-A177-3AD203B41FA5}">
                      <a16:colId xmlns:a16="http://schemas.microsoft.com/office/drawing/2014/main" val="20003"/>
                    </a:ext>
                  </a:extLst>
                </a:gridCol>
              </a:tblGrid>
              <a:tr h="661942">
                <a:tc>
                  <a:txBody>
                    <a:bodyPr/>
                    <a:lstStyle/>
                    <a:p>
                      <a:pPr algn="ctr">
                        <a:lnSpc>
                          <a:spcPct val="107000"/>
                        </a:lnSpc>
                        <a:spcAft>
                          <a:spcPts val="0"/>
                        </a:spcAft>
                      </a:pPr>
                      <a:r>
                        <a:rPr lang="fr-FR" sz="2100" b="1" dirty="0" err="1">
                          <a:effectLst/>
                          <a:latin typeface="Times New Roman" panose="02020603050405020304" pitchFamily="18" charset="0"/>
                          <a:ea typeface="Calibri" panose="020F0502020204030204" pitchFamily="34" charset="0"/>
                          <a:cs typeface="Times New Roman" panose="02020603050405020304" pitchFamily="18" charset="0"/>
                        </a:rPr>
                        <a:t>Euroclasses</a:t>
                      </a:r>
                      <a:endParaRPr lang="fr-FR"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Fumée </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Définition </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Classement M exigibles</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1526">
                <a:tc gridSpan="4">
                  <a:txBody>
                    <a:bodyPr/>
                    <a:lstStyle/>
                    <a:p>
                      <a:pPr algn="ctr">
                        <a:lnSpc>
                          <a:spcPct val="107000"/>
                        </a:lnSpc>
                        <a:spcAft>
                          <a:spcPts val="0"/>
                        </a:spcAft>
                      </a:pPr>
                      <a:endParaRPr lang="fr-FR"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4473">
                <a:tc>
                  <a:txBody>
                    <a:bodyPr/>
                    <a:lstStyle/>
                    <a:p>
                      <a:pPr algn="ctr">
                        <a:lnSpc>
                          <a:spcPct val="107000"/>
                        </a:lnSpc>
                        <a:spcAft>
                          <a:spcPts val="0"/>
                        </a:spcAft>
                      </a:pPr>
                      <a:r>
                        <a:rPr lang="en-US" sz="2100" b="1">
                          <a:effectLst/>
                          <a:latin typeface="Times New Roman" panose="02020603050405020304" pitchFamily="18" charset="0"/>
                          <a:ea typeface="Calibri" panose="020F0502020204030204" pitchFamily="34" charset="0"/>
                          <a:cs typeface="Times New Roman" panose="02020603050405020304" pitchFamily="18" charset="0"/>
                        </a:rPr>
                        <a:t>C fl</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b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Plus ou moins moyennement inflammable, avec dégagement de fumée plus ou moins dense</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M 2</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1942">
                <a:tc>
                  <a:txBody>
                    <a:bodyPr/>
                    <a:lstStyle/>
                    <a:p>
                      <a:pPr algn="ctr">
                        <a:lnSpc>
                          <a:spcPct val="107000"/>
                        </a:lnSpc>
                        <a:spcAft>
                          <a:spcPts val="0"/>
                        </a:spcAft>
                      </a:pPr>
                      <a:r>
                        <a:rPr lang="en-US" sz="2100" b="1">
                          <a:effectLst/>
                          <a:latin typeface="Times New Roman" panose="02020603050405020304" pitchFamily="18" charset="0"/>
                          <a:ea typeface="Calibri" panose="020F0502020204030204" pitchFamily="34" charset="0"/>
                          <a:cs typeface="Times New Roman" panose="02020603050405020304" pitchFamily="18" charset="0"/>
                        </a:rPr>
                        <a:t>D fl</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b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Facilement inflammable avec fumée</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M 4</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1942">
                <a:tc>
                  <a:txBody>
                    <a:bodyPr/>
                    <a:lstStyle/>
                    <a:p>
                      <a:pPr algn="ctr">
                        <a:lnSpc>
                          <a:spcPct val="107000"/>
                        </a:lnSpc>
                        <a:spcAft>
                          <a:spcPts val="0"/>
                        </a:spcAft>
                      </a:pPr>
                      <a:r>
                        <a:rPr lang="en-US" sz="2100" b="1">
                          <a:effectLst/>
                          <a:latin typeface="Times New Roman" panose="02020603050405020304" pitchFamily="18" charset="0"/>
                          <a:ea typeface="Calibri" panose="020F0502020204030204" pitchFamily="34" charset="0"/>
                          <a:cs typeface="Times New Roman" panose="02020603050405020304" pitchFamily="18" charset="0"/>
                        </a:rPr>
                        <a:t>E fl</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100" b="1">
                          <a:effectLst/>
                          <a:latin typeface="Times New Roman" panose="02020603050405020304" pitchFamily="18" charset="0"/>
                          <a:ea typeface="Calibri" panose="020F0502020204030204" pitchFamily="34" charset="0"/>
                          <a:cs typeface="Times New Roman" panose="02020603050405020304" pitchFamily="18" charset="0"/>
                        </a:rPr>
                        <a:t>F fl</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Facilement inflammable avec fumée</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M 4 </a:t>
                      </a:r>
                    </a:p>
                  </a:txBody>
                  <a:tcPr marL="66656" marR="66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3">
            <a:extLst>
              <a:ext uri="{FF2B5EF4-FFF2-40B4-BE49-F238E27FC236}">
                <a16:creationId xmlns:a16="http://schemas.microsoft.com/office/drawing/2014/main" id="{EE46D1D9-A228-7F4D-1341-BB6ABEBBB5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4F58ED5-40AC-458E-8AE5-2F97E2573A50}" type="slidenum">
              <a:rPr lang="fr-FR" altLang="fr-FR" sz="1200" smtClean="0">
                <a:solidFill>
                  <a:srgbClr val="898989"/>
                </a:solidFill>
              </a:rPr>
              <a:pPr>
                <a:spcBef>
                  <a:spcPct val="0"/>
                </a:spcBef>
                <a:buFontTx/>
                <a:buNone/>
              </a:pPr>
              <a:t>61</a:t>
            </a:fld>
            <a:endParaRPr lang="fr-FR" altLang="fr-FR" sz="1200">
              <a:solidFill>
                <a:srgbClr val="898989"/>
              </a:solidFill>
            </a:endParaRPr>
          </a:p>
        </p:txBody>
      </p:sp>
      <p:sp>
        <p:nvSpPr>
          <p:cNvPr id="5" name="Titre 8">
            <a:extLst>
              <a:ext uri="{FF2B5EF4-FFF2-40B4-BE49-F238E27FC236}">
                <a16:creationId xmlns:a16="http://schemas.microsoft.com/office/drawing/2014/main" id="{80DD5B7B-92BF-84AC-7E4C-66D45A41998F}"/>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64516" name="ZoneTexte 1">
            <a:extLst>
              <a:ext uri="{FF2B5EF4-FFF2-40B4-BE49-F238E27FC236}">
                <a16:creationId xmlns:a16="http://schemas.microsoft.com/office/drawing/2014/main" id="{D3E1B8C1-1358-1F1D-DF77-7F456A20DF10}"/>
              </a:ext>
            </a:extLst>
          </p:cNvPr>
          <p:cNvSpPr txBox="1">
            <a:spLocks noChangeArrowheads="1"/>
          </p:cNvSpPr>
          <p:nvPr/>
        </p:nvSpPr>
        <p:spPr bwMode="auto">
          <a:xfrm>
            <a:off x="377825" y="1214438"/>
            <a:ext cx="407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Times New Roman" panose="02020603050405020304" pitchFamily="18" charset="0"/>
              </a:rPr>
              <a:t>Autres produits de </a:t>
            </a:r>
            <a:r>
              <a:rPr lang="fr-FR" altLang="fr-FR" sz="2400" b="1" u="sng">
                <a:latin typeface="Times New Roman" panose="02020603050405020304" pitchFamily="18" charset="0"/>
                <a:cs typeface="Times New Roman" panose="02020603050405020304" pitchFamily="18" charset="0"/>
              </a:rPr>
              <a:t>construction</a:t>
            </a:r>
            <a:r>
              <a:rPr lang="fr-FR" altLang="fr-FR" sz="2000" b="1" u="sng">
                <a:latin typeface="Times New Roman" panose="02020603050405020304" pitchFamily="18" charset="0"/>
                <a:cs typeface="Times New Roman" panose="02020603050405020304" pitchFamily="18" charset="0"/>
              </a:rPr>
              <a:t> :</a:t>
            </a:r>
          </a:p>
        </p:txBody>
      </p:sp>
      <p:graphicFrame>
        <p:nvGraphicFramePr>
          <p:cNvPr id="6" name="Tableau 5">
            <a:extLst>
              <a:ext uri="{FF2B5EF4-FFF2-40B4-BE49-F238E27FC236}">
                <a16:creationId xmlns:a16="http://schemas.microsoft.com/office/drawing/2014/main" id="{F7153B62-CB75-9D60-E00A-84E3481BBFBE}"/>
              </a:ext>
            </a:extLst>
          </p:cNvPr>
          <p:cNvGraphicFramePr>
            <a:graphicFrameLocks noGrp="1"/>
          </p:cNvGraphicFramePr>
          <p:nvPr/>
        </p:nvGraphicFramePr>
        <p:xfrm>
          <a:off x="377825" y="1866900"/>
          <a:ext cx="8353425" cy="4273550"/>
        </p:xfrm>
        <a:graphic>
          <a:graphicData uri="http://schemas.openxmlformats.org/drawingml/2006/table">
            <a:tbl>
              <a:tblPr firstRow="1" firstCol="1" bandRow="1"/>
              <a:tblGrid>
                <a:gridCol w="1440246">
                  <a:extLst>
                    <a:ext uri="{9D8B030D-6E8A-4147-A177-3AD203B41FA5}">
                      <a16:colId xmlns:a16="http://schemas.microsoft.com/office/drawing/2014/main" val="20000"/>
                    </a:ext>
                  </a:extLst>
                </a:gridCol>
                <a:gridCol w="936160">
                  <a:extLst>
                    <a:ext uri="{9D8B030D-6E8A-4147-A177-3AD203B41FA5}">
                      <a16:colId xmlns:a16="http://schemas.microsoft.com/office/drawing/2014/main" val="20001"/>
                    </a:ext>
                  </a:extLst>
                </a:gridCol>
                <a:gridCol w="1440246">
                  <a:extLst>
                    <a:ext uri="{9D8B030D-6E8A-4147-A177-3AD203B41FA5}">
                      <a16:colId xmlns:a16="http://schemas.microsoft.com/office/drawing/2014/main" val="20002"/>
                    </a:ext>
                  </a:extLst>
                </a:gridCol>
                <a:gridCol w="3081266">
                  <a:extLst>
                    <a:ext uri="{9D8B030D-6E8A-4147-A177-3AD203B41FA5}">
                      <a16:colId xmlns:a16="http://schemas.microsoft.com/office/drawing/2014/main" val="20003"/>
                    </a:ext>
                  </a:extLst>
                </a:gridCol>
                <a:gridCol w="1455508">
                  <a:extLst>
                    <a:ext uri="{9D8B030D-6E8A-4147-A177-3AD203B41FA5}">
                      <a16:colId xmlns:a16="http://schemas.microsoft.com/office/drawing/2014/main" val="20004"/>
                    </a:ext>
                  </a:extLst>
                </a:gridCol>
              </a:tblGrid>
              <a:tr h="661751">
                <a:tc>
                  <a:txBody>
                    <a:bodyPr/>
                    <a:lstStyle/>
                    <a:p>
                      <a:pPr algn="ctr">
                        <a:lnSpc>
                          <a:spcPct val="107000"/>
                        </a:lnSpc>
                        <a:spcAft>
                          <a:spcPts val="0"/>
                        </a:spcAft>
                      </a:pPr>
                      <a:r>
                        <a:rPr lang="fr-FR" sz="2100" b="1" dirty="0" err="1">
                          <a:effectLst/>
                          <a:latin typeface="Times New Roman" panose="02020603050405020304" pitchFamily="18" charset="0"/>
                          <a:ea typeface="Calibri" panose="020F0502020204030204" pitchFamily="34" charset="0"/>
                          <a:cs typeface="Times New Roman" panose="02020603050405020304" pitchFamily="18" charset="0"/>
                        </a:rPr>
                        <a:t>Euroclasse</a:t>
                      </a:r>
                      <a:endParaRPr lang="fr-FR"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Fumée</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Gouttelette débris</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dirty="0">
                          <a:effectLst/>
                          <a:latin typeface="Times New Roman" panose="02020603050405020304" pitchFamily="18" charset="0"/>
                          <a:ea typeface="Calibri" panose="020F0502020204030204" pitchFamily="34" charset="0"/>
                          <a:cs typeface="Times New Roman" panose="02020603050405020304" pitchFamily="18" charset="0"/>
                        </a:rPr>
                        <a:t>Définition </a:t>
                      </a:r>
                      <a:endParaRPr lang="fr-FR"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Classement M exigibles</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1504">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A1</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 </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Incombustible sans fumée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M 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1751">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A2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Incombustible avec très peu de fumée </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2"/>
                  </a:ext>
                </a:extLst>
              </a:tr>
              <a:tr h="661751">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A2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Ininflammable ; </a:t>
                      </a:r>
                    </a:p>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dégagement de fumée, </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M 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1751">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A2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S3</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d0</a:t>
                      </a:r>
                    </a:p>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Ininflammable ; </a:t>
                      </a:r>
                    </a:p>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beaucoup de fumée,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4"/>
                  </a:ext>
                </a:extLst>
              </a:tr>
              <a:tr h="1004183">
                <a:tc>
                  <a:txBody>
                    <a:bodyPr/>
                    <a:lstStyle/>
                    <a:p>
                      <a:pPr algn="ctr">
                        <a:lnSpc>
                          <a:spcPct val="107000"/>
                        </a:lnSpc>
                        <a:spcAft>
                          <a:spcPts val="0"/>
                        </a:spcAft>
                      </a:pPr>
                      <a:r>
                        <a:rPr lang="en-US" sz="2100" b="1">
                          <a:effectLst/>
                          <a:latin typeface="Times New Roman" panose="02020603050405020304" pitchFamily="18" charset="0"/>
                          <a:ea typeface="Calibri" panose="020F0502020204030204" pitchFamily="34" charset="0"/>
                          <a:cs typeface="Times New Roman" panose="02020603050405020304" pitchFamily="18" charset="0"/>
                        </a:rPr>
                        <a:t>B</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b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S3</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d0</a:t>
                      </a:r>
                    </a:p>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Ininflammable, </a:t>
                      </a:r>
                    </a:p>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différentes phases de fumée, </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5"/>
                  </a:ext>
                </a:extLst>
              </a:tr>
              <a:tr h="140859">
                <a:tc gridSpan="5">
                  <a:txBody>
                    <a:bodyPr/>
                    <a:lstStyle/>
                    <a:p>
                      <a:pPr algn="ctr">
                        <a:lnSpc>
                          <a:spcPct val="107000"/>
                        </a:lnSpc>
                        <a:spcAft>
                          <a:spcPts val="0"/>
                        </a:spcAft>
                      </a:pP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3">
            <a:extLst>
              <a:ext uri="{FF2B5EF4-FFF2-40B4-BE49-F238E27FC236}">
                <a16:creationId xmlns:a16="http://schemas.microsoft.com/office/drawing/2014/main" id="{9B56D68B-9510-AF7F-0095-3D29C5C451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F35E395-4634-469B-B429-5AE04E94EA7C}" type="slidenum">
              <a:rPr lang="fr-FR" altLang="fr-FR" sz="1200" smtClean="0">
                <a:solidFill>
                  <a:srgbClr val="898989"/>
                </a:solidFill>
              </a:rPr>
              <a:pPr>
                <a:spcBef>
                  <a:spcPct val="0"/>
                </a:spcBef>
                <a:buFontTx/>
                <a:buNone/>
              </a:pPr>
              <a:t>62</a:t>
            </a:fld>
            <a:endParaRPr lang="fr-FR" altLang="fr-FR" sz="1200">
              <a:solidFill>
                <a:srgbClr val="898989"/>
              </a:solidFill>
            </a:endParaRPr>
          </a:p>
        </p:txBody>
      </p:sp>
      <p:sp>
        <p:nvSpPr>
          <p:cNvPr id="5" name="Titre 8">
            <a:extLst>
              <a:ext uri="{FF2B5EF4-FFF2-40B4-BE49-F238E27FC236}">
                <a16:creationId xmlns:a16="http://schemas.microsoft.com/office/drawing/2014/main" id="{B451B70B-C6AB-4CAB-5E9B-ADDE5DDD7ED2}"/>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Réaction au feu</a:t>
            </a:r>
          </a:p>
        </p:txBody>
      </p:sp>
      <p:sp>
        <p:nvSpPr>
          <p:cNvPr id="65540" name="ZoneTexte 1">
            <a:extLst>
              <a:ext uri="{FF2B5EF4-FFF2-40B4-BE49-F238E27FC236}">
                <a16:creationId xmlns:a16="http://schemas.microsoft.com/office/drawing/2014/main" id="{DDF5142D-AAD2-9B4E-3E68-7E9A7B2CC61C}"/>
              </a:ext>
            </a:extLst>
          </p:cNvPr>
          <p:cNvSpPr txBox="1">
            <a:spLocks noChangeArrowheads="1"/>
          </p:cNvSpPr>
          <p:nvPr/>
        </p:nvSpPr>
        <p:spPr bwMode="auto">
          <a:xfrm>
            <a:off x="395288" y="1341438"/>
            <a:ext cx="4535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Autres produits de construction :</a:t>
            </a:r>
          </a:p>
        </p:txBody>
      </p:sp>
      <p:graphicFrame>
        <p:nvGraphicFramePr>
          <p:cNvPr id="6" name="Tableau 5">
            <a:extLst>
              <a:ext uri="{FF2B5EF4-FFF2-40B4-BE49-F238E27FC236}">
                <a16:creationId xmlns:a16="http://schemas.microsoft.com/office/drawing/2014/main" id="{7E637AA8-0A47-A6AB-BA46-E88FEDB33612}"/>
              </a:ext>
            </a:extLst>
          </p:cNvPr>
          <p:cNvGraphicFramePr>
            <a:graphicFrameLocks noGrp="1"/>
          </p:cNvGraphicFramePr>
          <p:nvPr/>
        </p:nvGraphicFramePr>
        <p:xfrm>
          <a:off x="395288" y="2060575"/>
          <a:ext cx="8353425" cy="3138488"/>
        </p:xfrm>
        <a:graphic>
          <a:graphicData uri="http://schemas.openxmlformats.org/drawingml/2006/table">
            <a:tbl>
              <a:tblPr firstRow="1" firstCol="1" bandRow="1"/>
              <a:tblGrid>
                <a:gridCol w="1440246">
                  <a:extLst>
                    <a:ext uri="{9D8B030D-6E8A-4147-A177-3AD203B41FA5}">
                      <a16:colId xmlns:a16="http://schemas.microsoft.com/office/drawing/2014/main" val="20000"/>
                    </a:ext>
                  </a:extLst>
                </a:gridCol>
                <a:gridCol w="936160">
                  <a:extLst>
                    <a:ext uri="{9D8B030D-6E8A-4147-A177-3AD203B41FA5}">
                      <a16:colId xmlns:a16="http://schemas.microsoft.com/office/drawing/2014/main" val="20001"/>
                    </a:ext>
                  </a:extLst>
                </a:gridCol>
                <a:gridCol w="1440246">
                  <a:extLst>
                    <a:ext uri="{9D8B030D-6E8A-4147-A177-3AD203B41FA5}">
                      <a16:colId xmlns:a16="http://schemas.microsoft.com/office/drawing/2014/main" val="20002"/>
                    </a:ext>
                  </a:extLst>
                </a:gridCol>
                <a:gridCol w="3081266">
                  <a:extLst>
                    <a:ext uri="{9D8B030D-6E8A-4147-A177-3AD203B41FA5}">
                      <a16:colId xmlns:a16="http://schemas.microsoft.com/office/drawing/2014/main" val="20003"/>
                    </a:ext>
                  </a:extLst>
                </a:gridCol>
                <a:gridCol w="1455508">
                  <a:extLst>
                    <a:ext uri="{9D8B030D-6E8A-4147-A177-3AD203B41FA5}">
                      <a16:colId xmlns:a16="http://schemas.microsoft.com/office/drawing/2014/main" val="20004"/>
                    </a:ext>
                  </a:extLst>
                </a:gridCol>
              </a:tblGrid>
              <a:tr h="661818">
                <a:tc>
                  <a:txBody>
                    <a:bodyPr/>
                    <a:lstStyle/>
                    <a:p>
                      <a:pPr algn="ctr">
                        <a:lnSpc>
                          <a:spcPct val="107000"/>
                        </a:lnSpc>
                        <a:spcAft>
                          <a:spcPts val="0"/>
                        </a:spcAft>
                      </a:pPr>
                      <a:r>
                        <a:rPr lang="fr-FR" sz="2100" b="1" dirty="0" err="1">
                          <a:effectLst/>
                          <a:latin typeface="Times New Roman" panose="02020603050405020304" pitchFamily="18" charset="0"/>
                          <a:ea typeface="Calibri" panose="020F0502020204030204" pitchFamily="34" charset="0"/>
                          <a:cs typeface="Times New Roman" panose="02020603050405020304" pitchFamily="18" charset="0"/>
                        </a:rPr>
                        <a:t>Euroclasse</a:t>
                      </a:r>
                      <a:endParaRPr lang="fr-FR"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Fumée</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dirty="0">
                          <a:effectLst/>
                          <a:latin typeface="Times New Roman" panose="02020603050405020304" pitchFamily="18" charset="0"/>
                          <a:ea typeface="Calibri" panose="020F0502020204030204" pitchFamily="34" charset="0"/>
                          <a:cs typeface="Times New Roman" panose="02020603050405020304" pitchFamily="18" charset="0"/>
                        </a:rPr>
                        <a:t>Gouttelette débris</a:t>
                      </a:r>
                      <a:endParaRPr lang="fr-FR"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dirty="0">
                          <a:effectLst/>
                          <a:latin typeface="Times New Roman" panose="02020603050405020304" pitchFamily="18" charset="0"/>
                          <a:ea typeface="Calibri" panose="020F0502020204030204" pitchFamily="34" charset="0"/>
                          <a:cs typeface="Times New Roman" panose="02020603050405020304" pitchFamily="18" charset="0"/>
                        </a:rPr>
                        <a:t>Définition </a:t>
                      </a:r>
                      <a:endParaRPr lang="fr-FR"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b="1">
                          <a:effectLst/>
                          <a:latin typeface="Times New Roman" panose="02020603050405020304" pitchFamily="18" charset="0"/>
                          <a:ea typeface="Calibri" panose="020F0502020204030204" pitchFamily="34" charset="0"/>
                          <a:cs typeface="Times New Roman" panose="02020603050405020304" pitchFamily="18" charset="0"/>
                        </a:rPr>
                        <a:t>Classement M exigibles</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5633">
                <a:tc gridSpan="5">
                  <a:txBody>
                    <a:bodyPr/>
                    <a:lstStyle/>
                    <a:p>
                      <a:pPr algn="ctr">
                        <a:lnSpc>
                          <a:spcPct val="107000"/>
                        </a:lnSpc>
                        <a:spcAft>
                          <a:spcPts val="0"/>
                        </a:spcAft>
                      </a:pPr>
                      <a:endParaRPr lang="fr-F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4285">
                <a:tc>
                  <a:txBody>
                    <a:bodyPr/>
                    <a:lstStyle/>
                    <a:p>
                      <a:pPr algn="ctr">
                        <a:lnSpc>
                          <a:spcPct val="107000"/>
                        </a:lnSpc>
                        <a:spcAft>
                          <a:spcPts val="0"/>
                        </a:spcAft>
                      </a:pPr>
                      <a:r>
                        <a:rPr lang="en-US" sz="2100" b="1">
                          <a:effectLst/>
                          <a:latin typeface="Times New Roman" panose="02020603050405020304" pitchFamily="18" charset="0"/>
                          <a:ea typeface="Calibri" panose="020F0502020204030204" pitchFamily="34" charset="0"/>
                          <a:cs typeface="Times New Roman" panose="02020603050405020304" pitchFamily="18" charset="0"/>
                        </a:rPr>
                        <a:t>C</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b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S3</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d0</a:t>
                      </a:r>
                    </a:p>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Difficilement inflammable avec différentes phases de fumée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M 2</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1818">
                <a:tc>
                  <a:txBody>
                    <a:bodyPr/>
                    <a:lstStyle/>
                    <a:p>
                      <a:pPr algn="ctr">
                        <a:lnSpc>
                          <a:spcPct val="107000"/>
                        </a:lnSpc>
                        <a:spcAft>
                          <a:spcPts val="0"/>
                        </a:spcAft>
                      </a:pPr>
                      <a:r>
                        <a:rPr lang="en-US" sz="2100" b="1">
                          <a:effectLst/>
                          <a:latin typeface="Times New Roman" panose="02020603050405020304" pitchFamily="18" charset="0"/>
                          <a:ea typeface="Calibri" panose="020F0502020204030204" pitchFamily="34" charset="0"/>
                          <a:cs typeface="Times New Roman" panose="02020603050405020304" pitchFamily="18" charset="0"/>
                        </a:rPr>
                        <a:t>D</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S1</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d0</a:t>
                      </a:r>
                    </a:p>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Moyennement voire facilement inflammable avec différentes phases de fumée, </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M 3</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4933">
                <a:tc>
                  <a:txBody>
                    <a:bodyPr/>
                    <a:lstStyle/>
                    <a:p>
                      <a:pPr algn="ctr">
                        <a:lnSpc>
                          <a:spcPct val="107000"/>
                        </a:lnSpc>
                        <a:spcAft>
                          <a:spcPts val="0"/>
                        </a:spcAft>
                      </a:pPr>
                      <a:r>
                        <a:rPr lang="en-US" sz="2100" b="1">
                          <a:effectLst/>
                          <a:latin typeface="Times New Roman" panose="02020603050405020304" pitchFamily="18" charset="0"/>
                          <a:ea typeface="Calibri" panose="020F0502020204030204" pitchFamily="34" charset="0"/>
                          <a:cs typeface="Times New Roman" panose="02020603050405020304" pitchFamily="18" charset="0"/>
                        </a:rPr>
                        <a:t>D</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S2</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1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S3</a:t>
                      </a:r>
                      <a:endParaRPr lang="fr-FR"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d0</a:t>
                      </a:r>
                    </a:p>
                    <a:p>
                      <a:pPr algn="ctr">
                        <a:lnSpc>
                          <a:spcPct val="107000"/>
                        </a:lnSpc>
                        <a:spcAft>
                          <a:spcPts val="0"/>
                        </a:spcAft>
                      </a:pPr>
                      <a:r>
                        <a:rPr lang="fr-FR" sz="2100">
                          <a:effectLst/>
                          <a:latin typeface="Times New Roman" panose="02020603050405020304" pitchFamily="18" charset="0"/>
                          <a:ea typeface="Calibri" panose="020F0502020204030204" pitchFamily="34" charset="0"/>
                          <a:cs typeface="Times New Roman" panose="02020603050405020304" pitchFamily="18" charset="0"/>
                        </a:rPr>
                        <a:t>d1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M 4 (non gouttant)</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3">
            <a:extLst>
              <a:ext uri="{FF2B5EF4-FFF2-40B4-BE49-F238E27FC236}">
                <a16:creationId xmlns:a16="http://schemas.microsoft.com/office/drawing/2014/main" id="{694AEF68-0A10-059F-B794-EEE0751A39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726BE3E-DC7B-4510-BAFA-D0386BB5A750}" type="slidenum">
              <a:rPr lang="fr-FR" altLang="fr-FR" sz="1200" smtClean="0">
                <a:solidFill>
                  <a:srgbClr val="898989"/>
                </a:solidFill>
              </a:rPr>
              <a:pPr>
                <a:spcBef>
                  <a:spcPct val="0"/>
                </a:spcBef>
                <a:buFontTx/>
                <a:buNone/>
              </a:pPr>
              <a:t>63</a:t>
            </a:fld>
            <a:endParaRPr lang="fr-FR" altLang="fr-FR" sz="1200">
              <a:solidFill>
                <a:srgbClr val="898989"/>
              </a:solidFill>
            </a:endParaRPr>
          </a:p>
        </p:txBody>
      </p:sp>
      <p:sp>
        <p:nvSpPr>
          <p:cNvPr id="64516" name="ZoneTexte 1">
            <a:extLst>
              <a:ext uri="{FF2B5EF4-FFF2-40B4-BE49-F238E27FC236}">
                <a16:creationId xmlns:a16="http://schemas.microsoft.com/office/drawing/2014/main" id="{29D96AD1-BED0-FC86-D49F-63D187D8AD37}"/>
              </a:ext>
            </a:extLst>
          </p:cNvPr>
          <p:cNvSpPr txBox="1">
            <a:spLocks noChangeArrowheads="1"/>
          </p:cNvSpPr>
          <p:nvPr/>
        </p:nvSpPr>
        <p:spPr bwMode="auto">
          <a:xfrm>
            <a:off x="630238" y="2349500"/>
            <a:ext cx="7848600" cy="16462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ctr">
              <a:lnSpc>
                <a:spcPct val="107000"/>
              </a:lnSpc>
              <a:spcAft>
                <a:spcPts val="800"/>
              </a:spcAft>
              <a:buFont typeface="Arial" panose="020B0604020202020204" pitchFamily="34" charset="0"/>
              <a:buNone/>
              <a:defRPr/>
            </a:pPr>
            <a:r>
              <a:rPr lang="fr-FR" b="1" cap="all" dirty="0">
                <a:latin typeface="Times New Roman" panose="02020603050405020304" pitchFamily="18" charset="0"/>
                <a:ea typeface="Calibri" panose="020F0502020204030204" pitchFamily="34" charset="0"/>
                <a:cs typeface="Times New Roman" panose="02020603050405020304" pitchFamily="18" charset="0"/>
              </a:rPr>
              <a:t>Comportement du feu selon les dispositifs d'isolation et DE CLOISONNEMENT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3">
            <a:extLst>
              <a:ext uri="{FF2B5EF4-FFF2-40B4-BE49-F238E27FC236}">
                <a16:creationId xmlns:a16="http://schemas.microsoft.com/office/drawing/2014/main" id="{FB6A61B7-0909-BD75-4B1F-4F269B2F07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EFFFB86-0F2F-4EF8-AE2F-71153AF75EFA}" type="slidenum">
              <a:rPr lang="fr-FR" altLang="fr-FR" sz="1200" smtClean="0">
                <a:solidFill>
                  <a:srgbClr val="898989"/>
                </a:solidFill>
              </a:rPr>
              <a:pPr>
                <a:spcBef>
                  <a:spcPct val="0"/>
                </a:spcBef>
                <a:buFontTx/>
                <a:buNone/>
              </a:pPr>
              <a:t>64</a:t>
            </a:fld>
            <a:endParaRPr lang="fr-FR" altLang="fr-FR" sz="1200">
              <a:solidFill>
                <a:srgbClr val="898989"/>
              </a:solidFill>
            </a:endParaRPr>
          </a:p>
        </p:txBody>
      </p:sp>
      <p:sp>
        <p:nvSpPr>
          <p:cNvPr id="64516" name="ZoneTexte 1">
            <a:extLst>
              <a:ext uri="{FF2B5EF4-FFF2-40B4-BE49-F238E27FC236}">
                <a16:creationId xmlns:a16="http://schemas.microsoft.com/office/drawing/2014/main" id="{B5660B8B-51F0-6B17-A76B-DD7E8D6B0A6A}"/>
              </a:ext>
            </a:extLst>
          </p:cNvPr>
          <p:cNvSpPr txBox="1">
            <a:spLocks noChangeArrowheads="1"/>
          </p:cNvSpPr>
          <p:nvPr/>
        </p:nvSpPr>
        <p:spPr bwMode="auto">
          <a:xfrm>
            <a:off x="323850" y="1349375"/>
            <a:ext cx="8291513" cy="408146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Aft>
                <a:spcPts val="0"/>
              </a:spcAft>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Isolation du volume : </a:t>
            </a:r>
            <a:endParaRPr lang="fr-FR" sz="2400" u="sng"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Eléments participant à l’isolation du bâtiment (thermique, phonique, lutte contre les effractions) peuvent limiter les pertes thermiques, la chaleur est donc davantage maintenue dans l’enveloppe favorisant le dégagement de gaz de pyrolyse en début d’incendie.</a:t>
            </a:r>
          </a:p>
          <a:p>
            <a:pPr>
              <a:spcAft>
                <a:spcPts val="0"/>
              </a:spcAft>
              <a:buFont typeface="Arial" panose="020B0604020202020204" pitchFamily="34" charset="0"/>
              <a:buNone/>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De manière générale les feux qui se développent dans ces enceintes deviennent rapidement limités par la ventilation.</a:t>
            </a:r>
          </a:p>
        </p:txBody>
      </p:sp>
      <p:sp>
        <p:nvSpPr>
          <p:cNvPr id="3" name="Titre 8">
            <a:extLst>
              <a:ext uri="{FF2B5EF4-FFF2-40B4-BE49-F238E27FC236}">
                <a16:creationId xmlns:a16="http://schemas.microsoft.com/office/drawing/2014/main" id="{10698F9A-D780-FA63-1A97-A58424C0DD8C}"/>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eaLnBrk="1" hangingPunct="1">
              <a:defRPr/>
            </a:pPr>
            <a:r>
              <a:rPr lang="fr-FR" sz="3200" b="1">
                <a:solidFill>
                  <a:schemeClr val="accent6">
                    <a:lumMod val="50000"/>
                  </a:schemeClr>
                </a:solidFill>
              </a:rPr>
              <a:t>Comportement du feu selon isolation…</a:t>
            </a:r>
            <a:endParaRPr lang="fr-FR" sz="3200" b="1" dirty="0">
              <a:solidFill>
                <a:schemeClr val="accent6">
                  <a:lumMod val="50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3">
            <a:extLst>
              <a:ext uri="{FF2B5EF4-FFF2-40B4-BE49-F238E27FC236}">
                <a16:creationId xmlns:a16="http://schemas.microsoft.com/office/drawing/2014/main" id="{48900102-9C82-B2DB-4A92-AA9E15F6B9B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C0479D0-C689-4B33-8D4E-96935850056B}" type="slidenum">
              <a:rPr lang="fr-FR" altLang="fr-FR" sz="1200" smtClean="0">
                <a:solidFill>
                  <a:srgbClr val="898989"/>
                </a:solidFill>
              </a:rPr>
              <a:pPr>
                <a:spcBef>
                  <a:spcPct val="0"/>
                </a:spcBef>
                <a:buFontTx/>
                <a:buNone/>
              </a:pPr>
              <a:t>65</a:t>
            </a:fld>
            <a:endParaRPr lang="fr-FR" altLang="fr-FR" sz="1200">
              <a:solidFill>
                <a:srgbClr val="898989"/>
              </a:solidFill>
            </a:endParaRPr>
          </a:p>
        </p:txBody>
      </p:sp>
      <p:sp>
        <p:nvSpPr>
          <p:cNvPr id="3" name="Titre 8">
            <a:extLst>
              <a:ext uri="{FF2B5EF4-FFF2-40B4-BE49-F238E27FC236}">
                <a16:creationId xmlns:a16="http://schemas.microsoft.com/office/drawing/2014/main" id="{901B57FD-0A83-7989-FFE0-E25DEF83F7C5}"/>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eaLnBrk="1" hangingPunct="1">
              <a:defRPr/>
            </a:pPr>
            <a:r>
              <a:rPr lang="fr-FR" sz="3200" b="1">
                <a:solidFill>
                  <a:schemeClr val="accent6">
                    <a:lumMod val="50000"/>
                  </a:schemeClr>
                </a:solidFill>
              </a:rPr>
              <a:t>Comportement du feu selon isolation…</a:t>
            </a:r>
            <a:endParaRPr lang="fr-FR" sz="3200" b="1" dirty="0">
              <a:solidFill>
                <a:schemeClr val="accent6">
                  <a:lumMod val="50000"/>
                </a:schemeClr>
              </a:solidFill>
            </a:endParaRPr>
          </a:p>
        </p:txBody>
      </p:sp>
      <p:sp>
        <p:nvSpPr>
          <p:cNvPr id="4" name="ZoneTexte 3">
            <a:extLst>
              <a:ext uri="{FF2B5EF4-FFF2-40B4-BE49-F238E27FC236}">
                <a16:creationId xmlns:a16="http://schemas.microsoft.com/office/drawing/2014/main" id="{A5A2D6E4-7842-EBD2-4847-1FA201DD2A8D}"/>
              </a:ext>
            </a:extLst>
          </p:cNvPr>
          <p:cNvSpPr txBox="1"/>
          <p:nvPr/>
        </p:nvSpPr>
        <p:spPr>
          <a:xfrm>
            <a:off x="388938" y="1341438"/>
            <a:ext cx="8324850" cy="4524375"/>
          </a:xfrm>
          <a:prstGeom prst="rect">
            <a:avLst/>
          </a:prstGeom>
          <a:noFill/>
        </p:spPr>
        <p:txBody>
          <a:bodyPr>
            <a:spAutoFit/>
          </a:bodyPr>
          <a:lstStyle/>
          <a:p>
            <a:pPr>
              <a:spcAft>
                <a:spcPts val="0"/>
              </a:spcAft>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Cloisonnement des volumes entre eux :</a:t>
            </a:r>
            <a:endParaRPr lang="fr-FR" sz="2400" u="sng"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Selon leurs usages et/ou réglementation, les ≠ V d’un bâtiment peuvent être + ou - isolés entre eux.</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Plusieurs dispositifs techniques sont susceptibles de propager le feu principalement par convection ou par conduction.</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defRPr/>
            </a:pPr>
            <a:r>
              <a:rPr lang="fr-FR" sz="2400" dirty="0" err="1">
                <a:latin typeface="Times New Roman" panose="02020603050405020304" pitchFamily="18" charset="0"/>
                <a:ea typeface="Calibri" panose="020F0502020204030204" pitchFamily="34" charset="0"/>
                <a:cs typeface="Times New Roman" panose="02020603050405020304" pitchFamily="18" charset="0"/>
              </a:rPr>
              <a:t>CAas</a:t>
            </a:r>
            <a:r>
              <a:rPr lang="fr-FR" sz="2400" dirty="0">
                <a:latin typeface="Times New Roman" panose="02020603050405020304" pitchFamily="18" charset="0"/>
                <a:ea typeface="Calibri" panose="020F0502020204030204" pitchFamily="34" charset="0"/>
                <a:cs typeface="Times New Roman" panose="02020603050405020304" pitchFamily="18" charset="0"/>
              </a:rPr>
              <a:t> des gaines et conduits des installations telles que la ventilation mécanique ou naturelle, les ascenseurs et monte-charges, les canalisations distribuant les différents fluides utilisés (gaz, eau, électricité,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3">
            <a:extLst>
              <a:ext uri="{FF2B5EF4-FFF2-40B4-BE49-F238E27FC236}">
                <a16:creationId xmlns:a16="http://schemas.microsoft.com/office/drawing/2014/main" id="{3CE8A427-97B9-2440-FE6D-AFFD179FC0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6C79360-775D-4E6D-AEC9-2A5C3EC01106}" type="slidenum">
              <a:rPr lang="fr-FR" altLang="fr-FR" sz="1200" smtClean="0">
                <a:solidFill>
                  <a:srgbClr val="898989"/>
                </a:solidFill>
              </a:rPr>
              <a:pPr>
                <a:spcBef>
                  <a:spcPct val="0"/>
                </a:spcBef>
                <a:buFontTx/>
                <a:buNone/>
              </a:pPr>
              <a:t>66</a:t>
            </a:fld>
            <a:endParaRPr lang="fr-FR" altLang="fr-FR" sz="1200">
              <a:solidFill>
                <a:srgbClr val="898989"/>
              </a:solidFill>
            </a:endParaRPr>
          </a:p>
        </p:txBody>
      </p:sp>
      <p:sp>
        <p:nvSpPr>
          <p:cNvPr id="4" name="ZoneTexte 3">
            <a:extLst>
              <a:ext uri="{FF2B5EF4-FFF2-40B4-BE49-F238E27FC236}">
                <a16:creationId xmlns:a16="http://schemas.microsoft.com/office/drawing/2014/main" id="{2D939614-3008-E64B-66A1-34D75790AC9A}"/>
              </a:ext>
            </a:extLst>
          </p:cNvPr>
          <p:cNvSpPr txBox="1"/>
          <p:nvPr/>
        </p:nvSpPr>
        <p:spPr>
          <a:xfrm>
            <a:off x="1835150" y="2835275"/>
            <a:ext cx="5959475" cy="593725"/>
          </a:xfrm>
          <a:prstGeom prst="rect">
            <a:avLst/>
          </a:prstGeom>
          <a:noFill/>
        </p:spPr>
        <p:txBody>
          <a:bodyPr>
            <a:spAutoFit/>
          </a:bodyPr>
          <a:lstStyle/>
          <a:p>
            <a:pPr>
              <a:lnSpc>
                <a:spcPct val="107000"/>
              </a:lnSpc>
              <a:spcAft>
                <a:spcPts val="800"/>
              </a:spcAft>
              <a:defRPr/>
            </a:pPr>
            <a:r>
              <a:rPr lang="fr-FR" sz="3200" b="1" cap="all" dirty="0">
                <a:latin typeface="Times New Roman" panose="02020603050405020304" pitchFamily="18" charset="0"/>
                <a:ea typeface="Calibri" panose="020F0502020204030204" pitchFamily="34" charset="0"/>
                <a:cs typeface="Times New Roman" panose="02020603050405020304" pitchFamily="18" charset="0"/>
              </a:rPr>
              <a:t>Lecture de l'incendie</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3">
            <a:extLst>
              <a:ext uri="{FF2B5EF4-FFF2-40B4-BE49-F238E27FC236}">
                <a16:creationId xmlns:a16="http://schemas.microsoft.com/office/drawing/2014/main" id="{6FE38B6E-5A44-F0E7-3B97-998BDED56F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A9E9A52-0D60-4E2B-8AC6-CBA310BC0917}" type="slidenum">
              <a:rPr lang="fr-FR" altLang="fr-FR" sz="1200" smtClean="0">
                <a:solidFill>
                  <a:srgbClr val="898989"/>
                </a:solidFill>
              </a:rPr>
              <a:pPr>
                <a:spcBef>
                  <a:spcPct val="0"/>
                </a:spcBef>
                <a:buFontTx/>
                <a:buNone/>
              </a:pPr>
              <a:t>67</a:t>
            </a:fld>
            <a:endParaRPr lang="fr-FR" altLang="fr-FR" sz="1200">
              <a:solidFill>
                <a:srgbClr val="898989"/>
              </a:solidFill>
            </a:endParaRPr>
          </a:p>
        </p:txBody>
      </p:sp>
      <p:sp>
        <p:nvSpPr>
          <p:cNvPr id="64516" name="ZoneTexte 1">
            <a:extLst>
              <a:ext uri="{FF2B5EF4-FFF2-40B4-BE49-F238E27FC236}">
                <a16:creationId xmlns:a16="http://schemas.microsoft.com/office/drawing/2014/main" id="{6A6EC515-7EA9-13E1-D355-F2ADDC1C0AC0}"/>
              </a:ext>
            </a:extLst>
          </p:cNvPr>
          <p:cNvSpPr txBox="1">
            <a:spLocks noChangeArrowheads="1"/>
          </p:cNvSpPr>
          <p:nvPr/>
        </p:nvSpPr>
        <p:spPr bwMode="auto">
          <a:xfrm>
            <a:off x="395288" y="1341438"/>
            <a:ext cx="4440237"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lecture bâtimentaire </a:t>
            </a:r>
            <a:r>
              <a:rPr lang="fr-FR" sz="2400" u="sng" dirty="0">
                <a:latin typeface="Times New Roman" panose="02020603050405020304" pitchFamily="18" charset="0"/>
                <a:ea typeface="Calibri" panose="020F0502020204030204" pitchFamily="34" charset="0"/>
                <a:cs typeface="Times New Roman" panose="02020603050405020304" pitchFamily="18" charset="0"/>
              </a:rPr>
              <a:t>:</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re 8">
            <a:extLst>
              <a:ext uri="{FF2B5EF4-FFF2-40B4-BE49-F238E27FC236}">
                <a16:creationId xmlns:a16="http://schemas.microsoft.com/office/drawing/2014/main" id="{064C016F-2DA6-108B-D315-51795AE878CD}"/>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3">
            <a:extLst>
              <a:ext uri="{FF2B5EF4-FFF2-40B4-BE49-F238E27FC236}">
                <a16:creationId xmlns:a16="http://schemas.microsoft.com/office/drawing/2014/main" id="{C63BC0E2-53C1-8A67-8806-B0D7F13D5D7E}"/>
              </a:ext>
            </a:extLst>
          </p:cNvPr>
          <p:cNvSpPr txBox="1"/>
          <p:nvPr/>
        </p:nvSpPr>
        <p:spPr>
          <a:xfrm>
            <a:off x="395288" y="1930400"/>
            <a:ext cx="8291512" cy="3416300"/>
          </a:xfrm>
          <a:prstGeom prst="rect">
            <a:avLst/>
          </a:prstGeom>
          <a:noFill/>
        </p:spPr>
        <p:txBody>
          <a:bodyPr>
            <a:spAutoFit/>
          </a:bodyPr>
          <a:lstStyle/>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Permet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D’apprécier les éléments favorables et défavorables au développement du sinistre</a:t>
            </a:r>
          </a:p>
          <a:p>
            <a:pPr marL="342900" indent="-342900">
              <a:spcAft>
                <a:spcPts val="0"/>
              </a:spcAft>
              <a:buFont typeface="Wingdings" panose="05000000000000000000" pitchFamily="2" charset="2"/>
              <a:buChar char="Ø"/>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D’évaluer le comportement probable de la structure dans le temps vis-à-vis du feu</a:t>
            </a:r>
          </a:p>
          <a:p>
            <a:pPr marL="342900" indent="-342900">
              <a:spcAft>
                <a:spcPts val="0"/>
              </a:spcAft>
              <a:buFont typeface="Wingdings" panose="05000000000000000000" pitchFamily="2" charset="2"/>
              <a:buChar char="Ø"/>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De guider la conduite de l’intervention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3">
            <a:extLst>
              <a:ext uri="{FF2B5EF4-FFF2-40B4-BE49-F238E27FC236}">
                <a16:creationId xmlns:a16="http://schemas.microsoft.com/office/drawing/2014/main" id="{96D6CAE6-32D5-5074-62D4-CFF0315B15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0E7D2FA-6E7C-40D3-AC95-EA292554B4A0}" type="slidenum">
              <a:rPr lang="fr-FR" altLang="fr-FR" sz="1200" smtClean="0">
                <a:solidFill>
                  <a:srgbClr val="898989"/>
                </a:solidFill>
              </a:rPr>
              <a:pPr>
                <a:spcBef>
                  <a:spcPct val="0"/>
                </a:spcBef>
                <a:buFontTx/>
                <a:buNone/>
              </a:pPr>
              <a:t>68</a:t>
            </a:fld>
            <a:endParaRPr lang="fr-FR" altLang="fr-FR" sz="1200">
              <a:solidFill>
                <a:srgbClr val="898989"/>
              </a:solidFill>
            </a:endParaRPr>
          </a:p>
        </p:txBody>
      </p:sp>
      <p:sp>
        <p:nvSpPr>
          <p:cNvPr id="64516" name="ZoneTexte 1">
            <a:extLst>
              <a:ext uri="{FF2B5EF4-FFF2-40B4-BE49-F238E27FC236}">
                <a16:creationId xmlns:a16="http://schemas.microsoft.com/office/drawing/2014/main" id="{129822A6-1132-0A65-A601-BBD0B367A8CE}"/>
              </a:ext>
            </a:extLst>
          </p:cNvPr>
          <p:cNvSpPr txBox="1">
            <a:spLocks noChangeArrowheads="1"/>
          </p:cNvSpPr>
          <p:nvPr/>
        </p:nvSpPr>
        <p:spPr bwMode="auto">
          <a:xfrm>
            <a:off x="395288" y="1341438"/>
            <a:ext cx="4440237"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lecture bâtimentaire </a:t>
            </a:r>
            <a:r>
              <a:rPr lang="fr-FR" sz="2400" u="sng" dirty="0">
                <a:latin typeface="Times New Roman" panose="02020603050405020304" pitchFamily="18" charset="0"/>
                <a:ea typeface="Calibri" panose="020F0502020204030204" pitchFamily="34" charset="0"/>
                <a:cs typeface="Times New Roman" panose="02020603050405020304" pitchFamily="18" charset="0"/>
              </a:rPr>
              <a:t>:</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re 8">
            <a:extLst>
              <a:ext uri="{FF2B5EF4-FFF2-40B4-BE49-F238E27FC236}">
                <a16:creationId xmlns:a16="http://schemas.microsoft.com/office/drawing/2014/main" id="{7E2BEA9C-024C-2A2C-1952-A91E0BAC31C1}"/>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3">
            <a:extLst>
              <a:ext uri="{FF2B5EF4-FFF2-40B4-BE49-F238E27FC236}">
                <a16:creationId xmlns:a16="http://schemas.microsoft.com/office/drawing/2014/main" id="{499231AB-30A7-A840-99C6-8097FC9F0FD4}"/>
              </a:ext>
            </a:extLst>
          </p:cNvPr>
          <p:cNvSpPr txBox="1"/>
          <p:nvPr/>
        </p:nvSpPr>
        <p:spPr>
          <a:xfrm>
            <a:off x="377825" y="2133600"/>
            <a:ext cx="8353425" cy="3046413"/>
          </a:xfrm>
          <a:prstGeom prst="rect">
            <a:avLst/>
          </a:prstGeom>
          <a:noFill/>
        </p:spPr>
        <p:txBody>
          <a:bodyPr>
            <a:spAutoFit/>
          </a:bodyPr>
          <a:lstStyle/>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SP doivent disposer de clés de lecture leurs permettant d’optimiser leur compréhension de la situation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Âge du bâtiment par la présence de signes de vieillissement ou de détérioration ;</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Matériaux de construction utilisés : ossature en bois, en maçonnerie, en béton ou encore construction métallique ;</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Type de charpente : bois, acier, fermette ou traditionnelle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numéro de diapositive 3">
            <a:extLst>
              <a:ext uri="{FF2B5EF4-FFF2-40B4-BE49-F238E27FC236}">
                <a16:creationId xmlns:a16="http://schemas.microsoft.com/office/drawing/2014/main" id="{394051F6-C47D-6B13-2B63-ABB80CD182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01AD7AC-EE06-4290-AFA1-42B9D8603652}" type="slidenum">
              <a:rPr lang="fr-FR" altLang="fr-FR" sz="1200" smtClean="0">
                <a:solidFill>
                  <a:srgbClr val="898989"/>
                </a:solidFill>
              </a:rPr>
              <a:pPr>
                <a:spcBef>
                  <a:spcPct val="0"/>
                </a:spcBef>
                <a:buFontTx/>
                <a:buNone/>
              </a:pPr>
              <a:t>69</a:t>
            </a:fld>
            <a:endParaRPr lang="fr-FR" altLang="fr-FR" sz="1200">
              <a:solidFill>
                <a:srgbClr val="898989"/>
              </a:solidFill>
            </a:endParaRPr>
          </a:p>
        </p:txBody>
      </p:sp>
      <p:sp>
        <p:nvSpPr>
          <p:cNvPr id="64516" name="ZoneTexte 1">
            <a:extLst>
              <a:ext uri="{FF2B5EF4-FFF2-40B4-BE49-F238E27FC236}">
                <a16:creationId xmlns:a16="http://schemas.microsoft.com/office/drawing/2014/main" id="{B8E47FBE-843D-A518-CFB2-4A75144A4B95}"/>
              </a:ext>
            </a:extLst>
          </p:cNvPr>
          <p:cNvSpPr txBox="1">
            <a:spLocks noChangeArrowheads="1"/>
          </p:cNvSpPr>
          <p:nvPr/>
        </p:nvSpPr>
        <p:spPr bwMode="auto">
          <a:xfrm>
            <a:off x="395288" y="1341438"/>
            <a:ext cx="4440237"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lecture bâtimentaire </a:t>
            </a:r>
            <a:r>
              <a:rPr lang="fr-FR" sz="2400" u="sng" dirty="0">
                <a:latin typeface="Times New Roman" panose="02020603050405020304" pitchFamily="18" charset="0"/>
                <a:ea typeface="Calibri" panose="020F0502020204030204" pitchFamily="34" charset="0"/>
                <a:cs typeface="Times New Roman" panose="02020603050405020304" pitchFamily="18" charset="0"/>
              </a:rPr>
              <a:t>:</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re 8">
            <a:extLst>
              <a:ext uri="{FF2B5EF4-FFF2-40B4-BE49-F238E27FC236}">
                <a16:creationId xmlns:a16="http://schemas.microsoft.com/office/drawing/2014/main" id="{C4F97ED2-5BAB-7AB1-5D51-1BDBE1E7092C}"/>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3">
            <a:extLst>
              <a:ext uri="{FF2B5EF4-FFF2-40B4-BE49-F238E27FC236}">
                <a16:creationId xmlns:a16="http://schemas.microsoft.com/office/drawing/2014/main" id="{D964A5AA-5439-73F2-5674-294DF179F056}"/>
              </a:ext>
            </a:extLst>
          </p:cNvPr>
          <p:cNvSpPr txBox="1"/>
          <p:nvPr/>
        </p:nvSpPr>
        <p:spPr>
          <a:xfrm>
            <a:off x="377825" y="2133600"/>
            <a:ext cx="8353425" cy="2676525"/>
          </a:xfrm>
          <a:prstGeom prst="rect">
            <a:avLst/>
          </a:prstGeom>
          <a:noFill/>
        </p:spPr>
        <p:txBody>
          <a:bodyPr>
            <a:spAutoFit/>
          </a:bodyPr>
          <a:lstStyle/>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Rénovations ou modifications effectuées :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des pièces ou des sections complètes ont-elles été ajoutées ?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A-t-on ajouté un bardage/revêtement extérieur ou des faux-plafonds ?</a:t>
            </a:r>
          </a:p>
          <a:p>
            <a:pPr>
              <a:spcAft>
                <a:spcPts val="0"/>
              </a:spcAft>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Charges permanentes : la charpente supporte-t-elle des équipements lourds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a:extLst>
              <a:ext uri="{FF2B5EF4-FFF2-40B4-BE49-F238E27FC236}">
                <a16:creationId xmlns:a16="http://schemas.microsoft.com/office/drawing/2014/main" id="{34A6DF95-977D-F071-4430-B61DAD85480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BABDC64-31AA-49EB-95FA-4D5C1B14B357}" type="slidenum">
              <a:rPr lang="fr-FR" altLang="fr-FR" sz="1200" smtClean="0">
                <a:solidFill>
                  <a:srgbClr val="898989"/>
                </a:solidFill>
              </a:rPr>
              <a:pPr>
                <a:spcBef>
                  <a:spcPct val="0"/>
                </a:spcBef>
                <a:buFontTx/>
                <a:buNone/>
              </a:pPr>
              <a:t>7</a:t>
            </a:fld>
            <a:endParaRPr lang="fr-FR" altLang="fr-FR" sz="1200">
              <a:solidFill>
                <a:srgbClr val="898989"/>
              </a:solidFill>
            </a:endParaRPr>
          </a:p>
        </p:txBody>
      </p:sp>
      <p:sp>
        <p:nvSpPr>
          <p:cNvPr id="5" name="Titre 8">
            <a:extLst>
              <a:ext uri="{FF2B5EF4-FFF2-40B4-BE49-F238E27FC236}">
                <a16:creationId xmlns:a16="http://schemas.microsoft.com/office/drawing/2014/main" id="{C8762FCD-25D9-033E-31B5-9E1C294D8C83}"/>
              </a:ext>
            </a:extLst>
          </p:cNvPr>
          <p:cNvSpPr>
            <a:spLocks noGrp="1"/>
          </p:cNvSpPr>
          <p:nvPr>
            <p:ph type="title"/>
          </p:nvPr>
        </p:nvSpPr>
        <p:spPr>
          <a:xfrm>
            <a:off x="79375" y="1844675"/>
            <a:ext cx="8607425" cy="939800"/>
          </a:xfrm>
        </p:spPr>
        <p:txBody>
          <a:bodyPr/>
          <a:lstStyle/>
          <a:p>
            <a:pPr eaLnBrk="1" hangingPunct="1">
              <a:defRPr/>
            </a:pPr>
            <a:r>
              <a:rPr lang="fr-FR" sz="3200" b="1" dirty="0">
                <a:solidFill>
                  <a:schemeClr val="accent6">
                    <a:lumMod val="50000"/>
                  </a:schemeClr>
                </a:solidFill>
              </a:rPr>
              <a:t>Résistance au feu</a:t>
            </a:r>
          </a:p>
        </p:txBody>
      </p:sp>
      <p:pic>
        <p:nvPicPr>
          <p:cNvPr id="9220" name="Image 7">
            <a:extLst>
              <a:ext uri="{FF2B5EF4-FFF2-40B4-BE49-F238E27FC236}">
                <a16:creationId xmlns:a16="http://schemas.microsoft.com/office/drawing/2014/main" id="{79EF5B36-1C10-7A07-528B-CF5CF525C2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3373438"/>
            <a:ext cx="446405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u numéro de diapositive 3">
            <a:extLst>
              <a:ext uri="{FF2B5EF4-FFF2-40B4-BE49-F238E27FC236}">
                <a16:creationId xmlns:a16="http://schemas.microsoft.com/office/drawing/2014/main" id="{EB66AAA5-49D2-1548-9C75-5CFDA62C88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62FBAAC-438F-470C-B8ED-00E058F6F13D}" type="slidenum">
              <a:rPr lang="fr-FR" altLang="fr-FR" sz="1200" smtClean="0">
                <a:solidFill>
                  <a:srgbClr val="898989"/>
                </a:solidFill>
              </a:rPr>
              <a:pPr>
                <a:spcBef>
                  <a:spcPct val="0"/>
                </a:spcBef>
                <a:buFontTx/>
                <a:buNone/>
              </a:pPr>
              <a:t>70</a:t>
            </a:fld>
            <a:endParaRPr lang="fr-FR" altLang="fr-FR" sz="1200">
              <a:solidFill>
                <a:srgbClr val="898989"/>
              </a:solidFill>
            </a:endParaRPr>
          </a:p>
        </p:txBody>
      </p:sp>
      <p:sp>
        <p:nvSpPr>
          <p:cNvPr id="2" name="Titre 8">
            <a:extLst>
              <a:ext uri="{FF2B5EF4-FFF2-40B4-BE49-F238E27FC236}">
                <a16:creationId xmlns:a16="http://schemas.microsoft.com/office/drawing/2014/main" id="{BF16CCC3-7C4E-C538-A1AD-7CB7D59393DF}"/>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1">
            <a:extLst>
              <a:ext uri="{FF2B5EF4-FFF2-40B4-BE49-F238E27FC236}">
                <a16:creationId xmlns:a16="http://schemas.microsoft.com/office/drawing/2014/main" id="{5FA9AB11-D6E9-4E09-3767-AA75FE750019}"/>
              </a:ext>
            </a:extLst>
          </p:cNvPr>
          <p:cNvSpPr txBox="1">
            <a:spLocks noChangeArrowheads="1"/>
          </p:cNvSpPr>
          <p:nvPr/>
        </p:nvSpPr>
        <p:spPr bwMode="auto">
          <a:xfrm>
            <a:off x="395288" y="1341438"/>
            <a:ext cx="4440237"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lecture bâtimentaire </a:t>
            </a:r>
            <a:r>
              <a:rPr lang="fr-FR" sz="2400" u="sng" dirty="0">
                <a:latin typeface="Times New Roman" panose="02020603050405020304" pitchFamily="18" charset="0"/>
                <a:ea typeface="Calibri" panose="020F0502020204030204" pitchFamily="34" charset="0"/>
                <a:cs typeface="Times New Roman" panose="02020603050405020304" pitchFamily="18" charset="0"/>
              </a:rPr>
              <a:t>:</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73733" name="ZoneTexte 5">
            <a:extLst>
              <a:ext uri="{FF2B5EF4-FFF2-40B4-BE49-F238E27FC236}">
                <a16:creationId xmlns:a16="http://schemas.microsoft.com/office/drawing/2014/main" id="{AD296EA9-61BC-DDC4-E61C-5302182B6F89}"/>
              </a:ext>
            </a:extLst>
          </p:cNvPr>
          <p:cNvSpPr txBox="1">
            <a:spLocks noChangeArrowheads="1"/>
          </p:cNvSpPr>
          <p:nvPr/>
        </p:nvSpPr>
        <p:spPr bwMode="auto">
          <a:xfrm>
            <a:off x="395288" y="1930400"/>
            <a:ext cx="82137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a:latin typeface="Times New Roman" panose="02020603050405020304" pitchFamily="18" charset="0"/>
                <a:ea typeface="Calibri" panose="020F0502020204030204" pitchFamily="34" charset="0"/>
                <a:cs typeface="Times New Roman" panose="02020603050405020304" pitchFamily="18" charset="0"/>
              </a:rPr>
              <a:t>Apparence extérieure des constructions peut être trompeuse.</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Par exemple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Bâtiments appartenant à une même typologie (exemple : bâtiments d’habitation de 2</a:t>
            </a:r>
            <a:r>
              <a:rPr lang="fr-FR" altLang="fr-FR" sz="2400" baseline="30000">
                <a:latin typeface="Times New Roman" panose="02020603050405020304" pitchFamily="18" charset="0"/>
                <a:ea typeface="Calibri" panose="020F0502020204030204" pitchFamily="34" charset="0"/>
                <a:cs typeface="Times New Roman" panose="02020603050405020304" pitchFamily="18" charset="0"/>
              </a:rPr>
              <a:t>ème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famille), peuvent disposer de mesures constructives différentes selon leur date de construction. </a:t>
            </a:r>
          </a:p>
          <a:p>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En effet, les règles applicables en la matière, sont celles effectives au moment de la validation du permis de construire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numéro de diapositive 3">
            <a:extLst>
              <a:ext uri="{FF2B5EF4-FFF2-40B4-BE49-F238E27FC236}">
                <a16:creationId xmlns:a16="http://schemas.microsoft.com/office/drawing/2014/main" id="{00828368-17E7-D9F9-D8D9-DFDC09BEEC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8027E2D-EB4E-4755-B132-22887A1F3D33}" type="slidenum">
              <a:rPr lang="fr-FR" altLang="fr-FR" sz="1200" smtClean="0">
                <a:solidFill>
                  <a:srgbClr val="898989"/>
                </a:solidFill>
              </a:rPr>
              <a:pPr>
                <a:spcBef>
                  <a:spcPct val="0"/>
                </a:spcBef>
                <a:buFontTx/>
                <a:buNone/>
              </a:pPr>
              <a:t>71</a:t>
            </a:fld>
            <a:endParaRPr lang="fr-FR" altLang="fr-FR" sz="1200">
              <a:solidFill>
                <a:srgbClr val="898989"/>
              </a:solidFill>
            </a:endParaRPr>
          </a:p>
        </p:txBody>
      </p:sp>
      <p:sp>
        <p:nvSpPr>
          <p:cNvPr id="2" name="Titre 8">
            <a:extLst>
              <a:ext uri="{FF2B5EF4-FFF2-40B4-BE49-F238E27FC236}">
                <a16:creationId xmlns:a16="http://schemas.microsoft.com/office/drawing/2014/main" id="{A6C6645E-969C-9100-8996-9E66B2DF8CA9}"/>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1">
            <a:extLst>
              <a:ext uri="{FF2B5EF4-FFF2-40B4-BE49-F238E27FC236}">
                <a16:creationId xmlns:a16="http://schemas.microsoft.com/office/drawing/2014/main" id="{931DABBC-5EFC-67C0-981F-BAFE885F320A}"/>
              </a:ext>
            </a:extLst>
          </p:cNvPr>
          <p:cNvSpPr txBox="1">
            <a:spLocks noChangeArrowheads="1"/>
          </p:cNvSpPr>
          <p:nvPr/>
        </p:nvSpPr>
        <p:spPr bwMode="auto">
          <a:xfrm>
            <a:off x="395288" y="1341438"/>
            <a:ext cx="4440237"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lecture bâtimentaire </a:t>
            </a:r>
            <a:r>
              <a:rPr lang="fr-FR" sz="2400" u="sng" dirty="0">
                <a:latin typeface="Times New Roman" panose="02020603050405020304" pitchFamily="18" charset="0"/>
                <a:ea typeface="Calibri" panose="020F0502020204030204" pitchFamily="34" charset="0"/>
                <a:cs typeface="Times New Roman" panose="02020603050405020304" pitchFamily="18" charset="0"/>
              </a:rPr>
              <a:t>:</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74757" name="ZoneTexte 5">
            <a:extLst>
              <a:ext uri="{FF2B5EF4-FFF2-40B4-BE49-F238E27FC236}">
                <a16:creationId xmlns:a16="http://schemas.microsoft.com/office/drawing/2014/main" id="{22C31992-3E63-263C-DFE5-E7FAF98452F2}"/>
              </a:ext>
            </a:extLst>
          </p:cNvPr>
          <p:cNvSpPr txBox="1">
            <a:spLocks noChangeArrowheads="1"/>
          </p:cNvSpPr>
          <p:nvPr/>
        </p:nvSpPr>
        <p:spPr bwMode="auto">
          <a:xfrm>
            <a:off x="395288" y="2060575"/>
            <a:ext cx="82137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a:latin typeface="Times New Roman" panose="02020603050405020304" pitchFamily="18" charset="0"/>
                <a:ea typeface="Calibri" panose="020F0502020204030204" pitchFamily="34" charset="0"/>
                <a:cs typeface="Times New Roman" panose="02020603050405020304" pitchFamily="18" charset="0"/>
              </a:rPr>
              <a:t>Les revêtements extérieurs peuvent masquer la structure porteuse du bâtiment. </a:t>
            </a:r>
          </a:p>
          <a:p>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A titre d’exemple, un crépi peut aussi bien recouvrir de la maçonnerie qu’une structure porteuse en bois. </a:t>
            </a:r>
          </a:p>
          <a:p>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Seule la connaissance préalable du bâtiment ou un dégarnissage de la structure permet d’en avoir la certitude.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numéro de diapositive 3">
            <a:extLst>
              <a:ext uri="{FF2B5EF4-FFF2-40B4-BE49-F238E27FC236}">
                <a16:creationId xmlns:a16="http://schemas.microsoft.com/office/drawing/2014/main" id="{E292D515-CBCA-6342-E5B2-08ACE5B790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388700B-DEFB-4621-AB87-BD956D68D0D0}" type="slidenum">
              <a:rPr lang="fr-FR" altLang="fr-FR" sz="1200" smtClean="0">
                <a:solidFill>
                  <a:srgbClr val="898989"/>
                </a:solidFill>
              </a:rPr>
              <a:pPr>
                <a:spcBef>
                  <a:spcPct val="0"/>
                </a:spcBef>
                <a:buFontTx/>
                <a:buNone/>
              </a:pPr>
              <a:t>72</a:t>
            </a:fld>
            <a:endParaRPr lang="fr-FR" altLang="fr-FR" sz="1200">
              <a:solidFill>
                <a:srgbClr val="898989"/>
              </a:solidFill>
            </a:endParaRPr>
          </a:p>
        </p:txBody>
      </p:sp>
      <p:sp>
        <p:nvSpPr>
          <p:cNvPr id="64516" name="ZoneTexte 1">
            <a:extLst>
              <a:ext uri="{FF2B5EF4-FFF2-40B4-BE49-F238E27FC236}">
                <a16:creationId xmlns:a16="http://schemas.microsoft.com/office/drawing/2014/main" id="{6731B344-3DFF-0C0E-04A5-A44BFBD5D11A}"/>
              </a:ext>
            </a:extLst>
          </p:cNvPr>
          <p:cNvSpPr txBox="1">
            <a:spLocks noChangeArrowheads="1"/>
          </p:cNvSpPr>
          <p:nvPr/>
        </p:nvSpPr>
        <p:spPr bwMode="auto">
          <a:xfrm>
            <a:off x="395288" y="1341438"/>
            <a:ext cx="485775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fumée dans la structure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re 8">
            <a:extLst>
              <a:ext uri="{FF2B5EF4-FFF2-40B4-BE49-F238E27FC236}">
                <a16:creationId xmlns:a16="http://schemas.microsoft.com/office/drawing/2014/main" id="{39055058-D2DB-438A-B186-BC81B619CBA3}"/>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75781" name="ZoneTexte 4">
            <a:extLst>
              <a:ext uri="{FF2B5EF4-FFF2-40B4-BE49-F238E27FC236}">
                <a16:creationId xmlns:a16="http://schemas.microsoft.com/office/drawing/2014/main" id="{3724660A-BB0C-F427-D69F-160DFC81BFA1}"/>
              </a:ext>
            </a:extLst>
          </p:cNvPr>
          <p:cNvSpPr txBox="1">
            <a:spLocks noChangeArrowheads="1"/>
          </p:cNvSpPr>
          <p:nvPr/>
        </p:nvSpPr>
        <p:spPr bwMode="auto">
          <a:xfrm>
            <a:off x="457200" y="1930400"/>
            <a:ext cx="8291513"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La fumée et son mode de circulation sont 2 des indicateurs les + importants.</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Emplacement et l’apparence de la fumée peuvent fournir des indices liés à l’emplacement de l’incendie, son régime de combustion (FLC ou FLV) et son stade de développement dans diverses zones du bâtiment.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numéro de diapositive 3">
            <a:extLst>
              <a:ext uri="{FF2B5EF4-FFF2-40B4-BE49-F238E27FC236}">
                <a16:creationId xmlns:a16="http://schemas.microsoft.com/office/drawing/2014/main" id="{3E6294D8-E486-2CC0-FC5E-B95117D0C5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9FDD57A-8641-45CA-AB05-A0E97A792550}" type="slidenum">
              <a:rPr lang="fr-FR" altLang="fr-FR" sz="1200" smtClean="0">
                <a:solidFill>
                  <a:srgbClr val="898989"/>
                </a:solidFill>
              </a:rPr>
              <a:pPr>
                <a:spcBef>
                  <a:spcPct val="0"/>
                </a:spcBef>
                <a:buFontTx/>
                <a:buNone/>
              </a:pPr>
              <a:t>73</a:t>
            </a:fld>
            <a:endParaRPr lang="fr-FR" altLang="fr-FR" sz="1200">
              <a:solidFill>
                <a:srgbClr val="898989"/>
              </a:solidFill>
            </a:endParaRPr>
          </a:p>
        </p:txBody>
      </p:sp>
      <p:sp>
        <p:nvSpPr>
          <p:cNvPr id="64516" name="ZoneTexte 1">
            <a:extLst>
              <a:ext uri="{FF2B5EF4-FFF2-40B4-BE49-F238E27FC236}">
                <a16:creationId xmlns:a16="http://schemas.microsoft.com/office/drawing/2014/main" id="{285B3AB8-D107-AEA4-EC99-B7B6157A5C08}"/>
              </a:ext>
            </a:extLst>
          </p:cNvPr>
          <p:cNvSpPr txBox="1">
            <a:spLocks noChangeArrowheads="1"/>
          </p:cNvSpPr>
          <p:nvPr/>
        </p:nvSpPr>
        <p:spPr bwMode="auto">
          <a:xfrm>
            <a:off x="395288" y="1341438"/>
            <a:ext cx="485775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fumée dans la structure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re 8">
            <a:extLst>
              <a:ext uri="{FF2B5EF4-FFF2-40B4-BE49-F238E27FC236}">
                <a16:creationId xmlns:a16="http://schemas.microsoft.com/office/drawing/2014/main" id="{D7B8C09A-AB86-A16D-18C2-05DA597C25F9}"/>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76805" name="ZoneTexte 4">
            <a:extLst>
              <a:ext uri="{FF2B5EF4-FFF2-40B4-BE49-F238E27FC236}">
                <a16:creationId xmlns:a16="http://schemas.microsoft.com/office/drawing/2014/main" id="{35C289D7-80C1-7A66-CB90-F35F6F2F3B9E}"/>
              </a:ext>
            </a:extLst>
          </p:cNvPr>
          <p:cNvSpPr txBox="1">
            <a:spLocks noChangeArrowheads="1"/>
          </p:cNvSpPr>
          <p:nvPr/>
        </p:nvSpPr>
        <p:spPr bwMode="auto">
          <a:xfrm>
            <a:off x="395288" y="1930400"/>
            <a:ext cx="82915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Caractéristiques de la fumée transmettent aux SP beaucoup d’informations.</a:t>
            </a:r>
          </a:p>
          <a:p>
            <a:pPr>
              <a:lnSpc>
                <a:spcPct val="107000"/>
              </a:lnSpc>
              <a:spcAft>
                <a:spcPts val="800"/>
              </a:spcAft>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Observation permet de déterminer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Localisation du feu, l’ampleur, la possibilité d’accidents thermiques peuvent être annoncée par les caractéristiques de la fumée.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O</a:t>
            </a:r>
            <a:r>
              <a:rPr lang="fr-FR" altLang="fr-FR" sz="2400">
                <a:latin typeface="Times New Roman" panose="02020603050405020304" pitchFamily="18" charset="0"/>
                <a:ea typeface="Calibri" panose="020F0502020204030204" pitchFamily="34" charset="0"/>
                <a:cs typeface="Times New Roman" panose="02020603050405020304" pitchFamily="18" charset="0"/>
              </a:rPr>
              <a:t>bserver par l’ensemble des ouvertures par où peut s’échapper la fumée.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3">
            <a:extLst>
              <a:ext uri="{FF2B5EF4-FFF2-40B4-BE49-F238E27FC236}">
                <a16:creationId xmlns:a16="http://schemas.microsoft.com/office/drawing/2014/main" id="{4FA92F88-AD58-9AA4-7FDB-65F2C6EA75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D2C3852-FA4A-4CCA-B0C3-44995D3E266B}" type="slidenum">
              <a:rPr lang="fr-FR" altLang="fr-FR" sz="1200" smtClean="0">
                <a:solidFill>
                  <a:srgbClr val="898989"/>
                </a:solidFill>
              </a:rPr>
              <a:pPr>
                <a:spcBef>
                  <a:spcPct val="0"/>
                </a:spcBef>
                <a:buFontTx/>
                <a:buNone/>
              </a:pPr>
              <a:t>74</a:t>
            </a:fld>
            <a:endParaRPr lang="fr-FR" altLang="fr-FR" sz="1200">
              <a:solidFill>
                <a:srgbClr val="898989"/>
              </a:solidFill>
            </a:endParaRPr>
          </a:p>
        </p:txBody>
      </p:sp>
      <p:sp>
        <p:nvSpPr>
          <p:cNvPr id="2" name="Titre 8">
            <a:extLst>
              <a:ext uri="{FF2B5EF4-FFF2-40B4-BE49-F238E27FC236}">
                <a16:creationId xmlns:a16="http://schemas.microsoft.com/office/drawing/2014/main" id="{4B16FDED-83DA-7A74-5316-0C0B11213D42}"/>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1">
            <a:extLst>
              <a:ext uri="{FF2B5EF4-FFF2-40B4-BE49-F238E27FC236}">
                <a16:creationId xmlns:a16="http://schemas.microsoft.com/office/drawing/2014/main" id="{F3C621E6-F907-FE0A-E0CB-95B7260A966D}"/>
              </a:ext>
            </a:extLst>
          </p:cNvPr>
          <p:cNvSpPr txBox="1">
            <a:spLocks noChangeArrowheads="1"/>
          </p:cNvSpPr>
          <p:nvPr/>
        </p:nvSpPr>
        <p:spPr bwMode="auto">
          <a:xfrm>
            <a:off x="395288" y="1341438"/>
            <a:ext cx="485775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fumée dans la structure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77829" name="ZoneTexte 5">
            <a:extLst>
              <a:ext uri="{FF2B5EF4-FFF2-40B4-BE49-F238E27FC236}">
                <a16:creationId xmlns:a16="http://schemas.microsoft.com/office/drawing/2014/main" id="{6485E9AD-CC99-32CE-05D3-2ED84A71F6CA}"/>
              </a:ext>
            </a:extLst>
          </p:cNvPr>
          <p:cNvSpPr txBox="1">
            <a:spLocks noChangeArrowheads="1"/>
          </p:cNvSpPr>
          <p:nvPr/>
        </p:nvSpPr>
        <p:spPr bwMode="auto">
          <a:xfrm>
            <a:off x="457200" y="1957388"/>
            <a:ext cx="8229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4 caractéristiques à observer sont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Le volume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Plus un incendie dégage de la fumée et + le bâtiment en sera rempli, engendrant du même coup une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à l’intérieur de la pression.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Volume peut nous indiquer à quel type de combustible nous faisons face dans un incendie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numéro de diapositive 3">
            <a:extLst>
              <a:ext uri="{FF2B5EF4-FFF2-40B4-BE49-F238E27FC236}">
                <a16:creationId xmlns:a16="http://schemas.microsoft.com/office/drawing/2014/main" id="{05B69755-8CC0-00FF-6E31-982F83EA63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AF7E014-E86E-40D5-8AFE-8396DC63F9AC}" type="slidenum">
              <a:rPr lang="fr-FR" altLang="fr-FR" sz="1200" smtClean="0">
                <a:solidFill>
                  <a:srgbClr val="898989"/>
                </a:solidFill>
              </a:rPr>
              <a:pPr>
                <a:spcBef>
                  <a:spcPct val="0"/>
                </a:spcBef>
                <a:buFontTx/>
                <a:buNone/>
              </a:pPr>
              <a:t>75</a:t>
            </a:fld>
            <a:endParaRPr lang="fr-FR" altLang="fr-FR" sz="1200">
              <a:solidFill>
                <a:srgbClr val="898989"/>
              </a:solidFill>
            </a:endParaRPr>
          </a:p>
        </p:txBody>
      </p:sp>
      <p:sp>
        <p:nvSpPr>
          <p:cNvPr id="2" name="Titre 8">
            <a:extLst>
              <a:ext uri="{FF2B5EF4-FFF2-40B4-BE49-F238E27FC236}">
                <a16:creationId xmlns:a16="http://schemas.microsoft.com/office/drawing/2014/main" id="{AFE833DA-B813-1017-26B7-523ACDE15C54}"/>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1">
            <a:extLst>
              <a:ext uri="{FF2B5EF4-FFF2-40B4-BE49-F238E27FC236}">
                <a16:creationId xmlns:a16="http://schemas.microsoft.com/office/drawing/2014/main" id="{AAFFB741-DE94-9ACB-71C6-E0E558F7DDC1}"/>
              </a:ext>
            </a:extLst>
          </p:cNvPr>
          <p:cNvSpPr txBox="1">
            <a:spLocks noChangeArrowheads="1"/>
          </p:cNvSpPr>
          <p:nvPr/>
        </p:nvSpPr>
        <p:spPr bwMode="auto">
          <a:xfrm>
            <a:off x="395288" y="1341438"/>
            <a:ext cx="485775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fumée dans la structure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78853" name="ZoneTexte 5">
            <a:extLst>
              <a:ext uri="{FF2B5EF4-FFF2-40B4-BE49-F238E27FC236}">
                <a16:creationId xmlns:a16="http://schemas.microsoft.com/office/drawing/2014/main" id="{B601CE41-01A9-7C7E-C5F1-6D93DA401972}"/>
              </a:ext>
            </a:extLst>
          </p:cNvPr>
          <p:cNvSpPr txBox="1">
            <a:spLocks noChangeArrowheads="1"/>
          </p:cNvSpPr>
          <p:nvPr/>
        </p:nvSpPr>
        <p:spPr bwMode="auto">
          <a:xfrm>
            <a:off x="457200" y="1957388"/>
            <a:ext cx="8229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Vélocité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Représente la vitesse à laquelle la fumée sort de l’ouverture influencée par la température à l’intérieur du bâtiment ou de la pièce.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Plus la T°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à l’intérieur de la pièce, plus la fumée a tendance à sortir rapidement de l’ouverture.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u numéro de diapositive 3">
            <a:extLst>
              <a:ext uri="{FF2B5EF4-FFF2-40B4-BE49-F238E27FC236}">
                <a16:creationId xmlns:a16="http://schemas.microsoft.com/office/drawing/2014/main" id="{5D5E4723-67B2-761F-2E32-5883ECD6AA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EA23BE2-9C72-4467-8A2C-69DC75302E64}" type="slidenum">
              <a:rPr lang="fr-FR" altLang="fr-FR" sz="1200" smtClean="0">
                <a:solidFill>
                  <a:srgbClr val="898989"/>
                </a:solidFill>
              </a:rPr>
              <a:pPr>
                <a:spcBef>
                  <a:spcPct val="0"/>
                </a:spcBef>
                <a:buFontTx/>
                <a:buNone/>
              </a:pPr>
              <a:t>76</a:t>
            </a:fld>
            <a:endParaRPr lang="fr-FR" altLang="fr-FR" sz="1200">
              <a:solidFill>
                <a:srgbClr val="898989"/>
              </a:solidFill>
            </a:endParaRPr>
          </a:p>
        </p:txBody>
      </p:sp>
      <p:sp>
        <p:nvSpPr>
          <p:cNvPr id="2" name="Titre 8">
            <a:extLst>
              <a:ext uri="{FF2B5EF4-FFF2-40B4-BE49-F238E27FC236}">
                <a16:creationId xmlns:a16="http://schemas.microsoft.com/office/drawing/2014/main" id="{294434E0-89FF-803D-3C50-16134E5D54D0}"/>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1">
            <a:extLst>
              <a:ext uri="{FF2B5EF4-FFF2-40B4-BE49-F238E27FC236}">
                <a16:creationId xmlns:a16="http://schemas.microsoft.com/office/drawing/2014/main" id="{ED078D2F-7768-24E0-FE91-42E2F6616E0E}"/>
              </a:ext>
            </a:extLst>
          </p:cNvPr>
          <p:cNvSpPr txBox="1">
            <a:spLocks noChangeArrowheads="1"/>
          </p:cNvSpPr>
          <p:nvPr/>
        </p:nvSpPr>
        <p:spPr bwMode="auto">
          <a:xfrm>
            <a:off x="395288" y="1341438"/>
            <a:ext cx="485775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fumée dans la structure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79877" name="ZoneTexte 5">
            <a:extLst>
              <a:ext uri="{FF2B5EF4-FFF2-40B4-BE49-F238E27FC236}">
                <a16:creationId xmlns:a16="http://schemas.microsoft.com/office/drawing/2014/main" id="{5277385E-5C07-D251-80D1-5AA3F5340228}"/>
              </a:ext>
            </a:extLst>
          </p:cNvPr>
          <p:cNvSpPr txBox="1">
            <a:spLocks noChangeArrowheads="1"/>
          </p:cNvSpPr>
          <p:nvPr/>
        </p:nvSpPr>
        <p:spPr bwMode="auto">
          <a:xfrm>
            <a:off x="395288" y="1938338"/>
            <a:ext cx="8401050"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Densité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Nous indique la sévérité de l’incendie. Au fur et à mesure de l’évolution de l’incendie la fumée prend de l’expansion. </a:t>
            </a:r>
          </a:p>
          <a:p>
            <a:pPr>
              <a:lnSpc>
                <a:spcPct val="107000"/>
              </a:lnSpc>
              <a:spcAft>
                <a:spcPts val="800"/>
              </a:spcAft>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Combustion devient de - en - complète, dû au manque d’O</a:t>
            </a:r>
            <a:r>
              <a:rPr lang="fr-FR" altLang="fr-FR" sz="2400" baseline="-25000">
                <a:latin typeface="Times New Roman" panose="02020603050405020304" pitchFamily="18" charset="0"/>
                <a:ea typeface="Calibri" panose="020F0502020204030204" pitchFamily="34" charset="0"/>
                <a:cs typeface="Times New Roman" panose="02020603050405020304" pitchFamily="18" charset="0"/>
              </a:rPr>
              <a:t>2</a:t>
            </a:r>
            <a:r>
              <a:rPr lang="fr-FR" altLang="fr-FR" sz="2400">
                <a:latin typeface="Times New Roman" panose="02020603050405020304" pitchFamily="18" charset="0"/>
                <a:ea typeface="Calibri" panose="020F0502020204030204" pitchFamily="34" charset="0"/>
                <a:cs typeface="Times New Roman" panose="02020603050405020304" pitchFamily="18" charset="0"/>
              </a:rPr>
              <a:t> produisant ainsi plus de carbone rendant la fumée encore + dense.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Incendie qui dégage beaucoup de chaleur rendra la fumée beaucoup + dense.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Fumée dense indique donc que l’incendie produit de la chaleur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3">
            <a:extLst>
              <a:ext uri="{FF2B5EF4-FFF2-40B4-BE49-F238E27FC236}">
                <a16:creationId xmlns:a16="http://schemas.microsoft.com/office/drawing/2014/main" id="{6CC3AD80-1FBE-3F78-1632-97F09D3D45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2A891F8-B0B6-4320-AF4E-7E6F70FDA73B}" type="slidenum">
              <a:rPr lang="fr-FR" altLang="fr-FR" sz="1200" smtClean="0">
                <a:solidFill>
                  <a:srgbClr val="898989"/>
                </a:solidFill>
              </a:rPr>
              <a:pPr>
                <a:spcBef>
                  <a:spcPct val="0"/>
                </a:spcBef>
                <a:buFontTx/>
                <a:buNone/>
              </a:pPr>
              <a:t>77</a:t>
            </a:fld>
            <a:endParaRPr lang="fr-FR" altLang="fr-FR" sz="1200">
              <a:solidFill>
                <a:srgbClr val="898989"/>
              </a:solidFill>
            </a:endParaRPr>
          </a:p>
        </p:txBody>
      </p:sp>
      <p:sp>
        <p:nvSpPr>
          <p:cNvPr id="2" name="Titre 8">
            <a:extLst>
              <a:ext uri="{FF2B5EF4-FFF2-40B4-BE49-F238E27FC236}">
                <a16:creationId xmlns:a16="http://schemas.microsoft.com/office/drawing/2014/main" id="{9A9FCD8E-6399-BD76-5943-FDD190C293A7}"/>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1">
            <a:extLst>
              <a:ext uri="{FF2B5EF4-FFF2-40B4-BE49-F238E27FC236}">
                <a16:creationId xmlns:a16="http://schemas.microsoft.com/office/drawing/2014/main" id="{116C8207-DBAB-A381-E81A-30990F5AC087}"/>
              </a:ext>
            </a:extLst>
          </p:cNvPr>
          <p:cNvSpPr txBox="1">
            <a:spLocks noChangeArrowheads="1"/>
          </p:cNvSpPr>
          <p:nvPr/>
        </p:nvSpPr>
        <p:spPr bwMode="auto">
          <a:xfrm>
            <a:off x="395288" y="1341438"/>
            <a:ext cx="485775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fumée dans la structure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80901" name="ZoneTexte 5">
            <a:extLst>
              <a:ext uri="{FF2B5EF4-FFF2-40B4-BE49-F238E27FC236}">
                <a16:creationId xmlns:a16="http://schemas.microsoft.com/office/drawing/2014/main" id="{A909CB13-5FC1-CFDE-5A96-A8CCAA0EED8F}"/>
              </a:ext>
            </a:extLst>
          </p:cNvPr>
          <p:cNvSpPr txBox="1">
            <a:spLocks noChangeArrowheads="1"/>
          </p:cNvSpPr>
          <p:nvPr/>
        </p:nvSpPr>
        <p:spPr bwMode="auto">
          <a:xfrm>
            <a:off x="538163" y="1989138"/>
            <a:ext cx="8320087"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Couleur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Contrairement à certaine croyance, la couleur de la fumée n’est pas toujours un indicateur du type de matériaux qui brûlent à l’intérieur. </a:t>
            </a:r>
          </a:p>
          <a:p>
            <a:pPr>
              <a:lnSpc>
                <a:spcPct val="107000"/>
              </a:lnSpc>
              <a:spcAft>
                <a:spcPts val="800"/>
              </a:spcAft>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Couleur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utile pour déterminer la phase et l’intensité du développement de l’incendie.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numéro de diapositive 3">
            <a:extLst>
              <a:ext uri="{FF2B5EF4-FFF2-40B4-BE49-F238E27FC236}">
                <a16:creationId xmlns:a16="http://schemas.microsoft.com/office/drawing/2014/main" id="{A0057051-4219-6DF9-D8EC-7F211A1E5A5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002D52D-E5D8-46A0-A602-BE88AE569CD6}" type="slidenum">
              <a:rPr lang="fr-FR" altLang="fr-FR" sz="1200" smtClean="0">
                <a:solidFill>
                  <a:srgbClr val="898989"/>
                </a:solidFill>
              </a:rPr>
              <a:pPr>
                <a:spcBef>
                  <a:spcPct val="0"/>
                </a:spcBef>
                <a:buFontTx/>
                <a:buNone/>
              </a:pPr>
              <a:t>78</a:t>
            </a:fld>
            <a:endParaRPr lang="fr-FR" altLang="fr-FR" sz="1200">
              <a:solidFill>
                <a:srgbClr val="898989"/>
              </a:solidFill>
            </a:endParaRPr>
          </a:p>
        </p:txBody>
      </p:sp>
      <p:sp>
        <p:nvSpPr>
          <p:cNvPr id="2" name="Titre 8">
            <a:extLst>
              <a:ext uri="{FF2B5EF4-FFF2-40B4-BE49-F238E27FC236}">
                <a16:creationId xmlns:a16="http://schemas.microsoft.com/office/drawing/2014/main" id="{7BF1FD72-1FD4-D9B2-B2EC-36800306556F}"/>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1">
            <a:extLst>
              <a:ext uri="{FF2B5EF4-FFF2-40B4-BE49-F238E27FC236}">
                <a16:creationId xmlns:a16="http://schemas.microsoft.com/office/drawing/2014/main" id="{8A008A7C-6CE5-C324-4A54-96F9A8514C04}"/>
              </a:ext>
            </a:extLst>
          </p:cNvPr>
          <p:cNvSpPr txBox="1">
            <a:spLocks noChangeArrowheads="1"/>
          </p:cNvSpPr>
          <p:nvPr/>
        </p:nvSpPr>
        <p:spPr bwMode="auto">
          <a:xfrm>
            <a:off x="395288" y="1341438"/>
            <a:ext cx="485775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fumée dans la structure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8B013BE6-DC05-1037-17EA-9C98531C094A}"/>
              </a:ext>
            </a:extLst>
          </p:cNvPr>
          <p:cNvSpPr txBox="1"/>
          <p:nvPr/>
        </p:nvSpPr>
        <p:spPr>
          <a:xfrm>
            <a:off x="452438" y="1930400"/>
            <a:ext cx="8405812" cy="3046413"/>
          </a:xfrm>
          <a:prstGeom prst="rect">
            <a:avLst/>
          </a:prstGeom>
          <a:noFill/>
        </p:spPr>
        <p:txBody>
          <a:bodyPr>
            <a:spAutoFit/>
          </a:bodyPr>
          <a:lstStyle/>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Evaluation du risque  se fait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À l’arrivée sur les lieux par l’identification d’indicateurs extérieurs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Fumées : débit, couleur, vélocité, sens de tirage…</a:t>
            </a:r>
          </a:p>
          <a:p>
            <a:pPr>
              <a:spcAft>
                <a:spcPts val="0"/>
              </a:spcAft>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Conditions aérauliques (vent, ouvrants existants ouverts ou fermés)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numéro de diapositive 3">
            <a:extLst>
              <a:ext uri="{FF2B5EF4-FFF2-40B4-BE49-F238E27FC236}">
                <a16:creationId xmlns:a16="http://schemas.microsoft.com/office/drawing/2014/main" id="{BA76BC65-C8BB-4C55-84DC-5EBB636361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AE633E0-162C-4C77-A80C-B1DDC2848891}" type="slidenum">
              <a:rPr lang="fr-FR" altLang="fr-FR" sz="1200" smtClean="0">
                <a:solidFill>
                  <a:srgbClr val="898989"/>
                </a:solidFill>
              </a:rPr>
              <a:pPr>
                <a:spcBef>
                  <a:spcPct val="0"/>
                </a:spcBef>
                <a:buFontTx/>
                <a:buNone/>
              </a:pPr>
              <a:t>79</a:t>
            </a:fld>
            <a:endParaRPr lang="fr-FR" altLang="fr-FR" sz="1200">
              <a:solidFill>
                <a:srgbClr val="898989"/>
              </a:solidFill>
            </a:endParaRPr>
          </a:p>
        </p:txBody>
      </p:sp>
      <p:sp>
        <p:nvSpPr>
          <p:cNvPr id="2" name="Titre 8">
            <a:extLst>
              <a:ext uri="{FF2B5EF4-FFF2-40B4-BE49-F238E27FC236}">
                <a16:creationId xmlns:a16="http://schemas.microsoft.com/office/drawing/2014/main" id="{6DC35E57-0179-A272-8686-BDB624405FC8}"/>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1">
            <a:extLst>
              <a:ext uri="{FF2B5EF4-FFF2-40B4-BE49-F238E27FC236}">
                <a16:creationId xmlns:a16="http://schemas.microsoft.com/office/drawing/2014/main" id="{CFE2948A-FAF7-9C74-728A-7318CBBE6021}"/>
              </a:ext>
            </a:extLst>
          </p:cNvPr>
          <p:cNvSpPr txBox="1">
            <a:spLocks noChangeArrowheads="1"/>
          </p:cNvSpPr>
          <p:nvPr/>
        </p:nvSpPr>
        <p:spPr bwMode="auto">
          <a:xfrm>
            <a:off x="395288" y="1341438"/>
            <a:ext cx="485775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fumée dans la structure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99218DF2-9DFB-00CC-AD38-C071F2B3C4B2}"/>
              </a:ext>
            </a:extLst>
          </p:cNvPr>
          <p:cNvSpPr txBox="1"/>
          <p:nvPr/>
        </p:nvSpPr>
        <p:spPr>
          <a:xfrm>
            <a:off x="452438" y="1930400"/>
            <a:ext cx="8151812" cy="2678113"/>
          </a:xfrm>
          <a:prstGeom prst="rect">
            <a:avLst/>
          </a:prstGeom>
          <a:noFill/>
        </p:spPr>
        <p:txBody>
          <a:bodyPr>
            <a:spAutoFit/>
          </a:bodyPr>
          <a:lstStyle/>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Evaluation du risque  se fait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Tout au long de l’opération grâce à l’observation et aux compte-rendu des équipes.</a:t>
            </a:r>
          </a:p>
          <a:p>
            <a:pPr>
              <a:spcAft>
                <a:spcPts val="0"/>
              </a:spcAft>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 changement de couleur des fumées est un critère d’alerte que le SP, quel que soit sa fonction, doit rester attentif.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a:extLst>
              <a:ext uri="{FF2B5EF4-FFF2-40B4-BE49-F238E27FC236}">
                <a16:creationId xmlns:a16="http://schemas.microsoft.com/office/drawing/2014/main" id="{1D984C82-FA53-6E44-79BB-1F2935C51C8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2B9D57C-83F0-4AAC-9A25-EFABAEB02453}" type="slidenum">
              <a:rPr lang="fr-FR" altLang="fr-FR" sz="1200" smtClean="0">
                <a:solidFill>
                  <a:srgbClr val="898989"/>
                </a:solidFill>
              </a:rPr>
              <a:pPr>
                <a:spcBef>
                  <a:spcPct val="0"/>
                </a:spcBef>
                <a:buFontTx/>
                <a:buNone/>
              </a:pPr>
              <a:t>8</a:t>
            </a:fld>
            <a:endParaRPr lang="fr-FR" altLang="fr-FR" sz="1200">
              <a:solidFill>
                <a:srgbClr val="898989"/>
              </a:solidFill>
            </a:endParaRPr>
          </a:p>
        </p:txBody>
      </p:sp>
      <p:sp>
        <p:nvSpPr>
          <p:cNvPr id="5" name="Titre 8">
            <a:extLst>
              <a:ext uri="{FF2B5EF4-FFF2-40B4-BE49-F238E27FC236}">
                <a16:creationId xmlns:a16="http://schemas.microsoft.com/office/drawing/2014/main" id="{C07921BD-8D0F-D142-C9D2-06286ACFEA51}"/>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2" name="Rectangle 1">
            <a:extLst>
              <a:ext uri="{FF2B5EF4-FFF2-40B4-BE49-F238E27FC236}">
                <a16:creationId xmlns:a16="http://schemas.microsoft.com/office/drawing/2014/main" id="{B5316628-E13B-2686-5F46-C7A8E44CC0AE}"/>
              </a:ext>
            </a:extLst>
          </p:cNvPr>
          <p:cNvSpPr/>
          <p:nvPr/>
        </p:nvSpPr>
        <p:spPr>
          <a:xfrm>
            <a:off x="323850" y="1373188"/>
            <a:ext cx="8362950" cy="2308225"/>
          </a:xfrm>
          <a:prstGeom prst="rect">
            <a:avLst/>
          </a:prstGeom>
        </p:spPr>
        <p:txBody>
          <a:bodyPr>
            <a:spAutoFit/>
          </a:bodyPr>
          <a:lstStyle/>
          <a:p>
            <a:pPr algn="just" defTabSz="957263" eaLnBrk="1" fontAlgn="auto" hangingPunct="1">
              <a:spcAft>
                <a:spcPts val="0"/>
              </a:spcAft>
              <a:buClr>
                <a:srgbClr val="FF6414"/>
              </a:buClr>
              <a:buSzPct val="75000"/>
              <a:buFont typeface="Wingdings 2" pitchFamily="18" charset="2"/>
              <a:buNone/>
              <a:defRPr/>
            </a:pPr>
            <a:r>
              <a:rPr lang="fr-FR" sz="2400" dirty="0">
                <a:solidFill>
                  <a:srgbClr val="000000"/>
                </a:solidFill>
                <a:latin typeface="Times New Roman" panose="02020603050405020304" pitchFamily="18" charset="0"/>
                <a:cs typeface="Times New Roman" panose="02020603050405020304" pitchFamily="18" charset="0"/>
              </a:rPr>
              <a:t>Temps pendant lequel les éléments de construction peuvent jouer le rôle qui leur est dévolu, malgré l’action d’un incendie, pour :</a:t>
            </a:r>
          </a:p>
          <a:p>
            <a:pPr algn="just" defTabSz="957263" eaLnBrk="1" fontAlgn="auto" hangingPunct="1">
              <a:spcAft>
                <a:spcPts val="0"/>
              </a:spcAft>
              <a:buClr>
                <a:srgbClr val="FF6414"/>
              </a:buClr>
              <a:buSzPct val="75000"/>
              <a:buFont typeface="Wingdings 2" pitchFamily="18" charset="2"/>
              <a:buNone/>
              <a:defRPr/>
            </a:pPr>
            <a:endParaRPr lang="fr-FR" sz="2400" dirty="0">
              <a:solidFill>
                <a:srgbClr val="000000"/>
              </a:solidFill>
              <a:latin typeface="Times New Roman" panose="02020603050405020304" pitchFamily="18" charset="0"/>
              <a:cs typeface="Times New Roman" panose="02020603050405020304" pitchFamily="18" charset="0"/>
            </a:endParaRPr>
          </a:p>
          <a:p>
            <a:pPr marL="898525" lvl="1" indent="-342900" algn="just" defTabSz="957263" eaLnBrk="1" fontAlgn="auto" hangingPunct="1">
              <a:spcAft>
                <a:spcPts val="0"/>
              </a:spcAft>
              <a:buSzPct val="80000"/>
              <a:buFont typeface="Wingdings" pitchFamily="2" charset="2"/>
              <a:buChar char="Ø"/>
              <a:defRPr/>
            </a:pPr>
            <a:r>
              <a:rPr lang="fr-FR" sz="2400" dirty="0">
                <a:solidFill>
                  <a:schemeClr val="accent6">
                    <a:lumMod val="50000"/>
                  </a:schemeClr>
                </a:solidFill>
                <a:latin typeface="Times New Roman" panose="02020603050405020304" pitchFamily="18" charset="0"/>
                <a:cs typeface="Times New Roman" panose="02020603050405020304" pitchFamily="18" charset="0"/>
              </a:rPr>
              <a:t>Limiter</a:t>
            </a:r>
            <a:r>
              <a:rPr lang="fr-FR" sz="2400" dirty="0">
                <a:solidFill>
                  <a:srgbClr val="000000"/>
                </a:solidFill>
                <a:latin typeface="Times New Roman" panose="02020603050405020304" pitchFamily="18" charset="0"/>
                <a:cs typeface="Times New Roman" panose="02020603050405020304" pitchFamily="18" charset="0"/>
              </a:rPr>
              <a:t> la propagation de l’incendie, </a:t>
            </a:r>
          </a:p>
          <a:p>
            <a:pPr marL="898525" lvl="1" indent="-342900" algn="just" defTabSz="957263" eaLnBrk="1" fontAlgn="auto" hangingPunct="1">
              <a:spcAft>
                <a:spcPts val="0"/>
              </a:spcAft>
              <a:buSzPct val="80000"/>
              <a:buFont typeface="Wingdings" pitchFamily="2" charset="2"/>
              <a:buChar char="Ø"/>
              <a:defRPr/>
            </a:pPr>
            <a:r>
              <a:rPr lang="fr-FR" sz="2400" dirty="0">
                <a:solidFill>
                  <a:schemeClr val="accent6">
                    <a:lumMod val="50000"/>
                  </a:schemeClr>
                </a:solidFill>
                <a:latin typeface="Times New Roman" panose="02020603050405020304" pitchFamily="18" charset="0"/>
                <a:cs typeface="Times New Roman" panose="02020603050405020304" pitchFamily="18" charset="0"/>
              </a:rPr>
              <a:t>Permettre</a:t>
            </a:r>
            <a:r>
              <a:rPr lang="fr-FR" sz="2400" dirty="0">
                <a:solidFill>
                  <a:srgbClr val="000000"/>
                </a:solidFill>
                <a:latin typeface="Times New Roman" panose="02020603050405020304" pitchFamily="18" charset="0"/>
                <a:cs typeface="Times New Roman" panose="02020603050405020304" pitchFamily="18" charset="0"/>
              </a:rPr>
              <a:t> l’évacuation du public, </a:t>
            </a:r>
          </a:p>
          <a:p>
            <a:pPr marL="898525" lvl="1" indent="-342900" algn="just" defTabSz="957263" eaLnBrk="1" fontAlgn="auto" hangingPunct="1">
              <a:spcAft>
                <a:spcPts val="0"/>
              </a:spcAft>
              <a:buSzPct val="80000"/>
              <a:buFont typeface="Wingdings" pitchFamily="2" charset="2"/>
              <a:buChar char="Ø"/>
              <a:defRPr/>
            </a:pPr>
            <a:r>
              <a:rPr lang="fr-FR" sz="2400" dirty="0">
                <a:solidFill>
                  <a:schemeClr val="accent6">
                    <a:lumMod val="50000"/>
                  </a:schemeClr>
                </a:solidFill>
                <a:latin typeface="Times New Roman" panose="02020603050405020304" pitchFamily="18" charset="0"/>
                <a:cs typeface="Times New Roman" panose="02020603050405020304" pitchFamily="18" charset="0"/>
              </a:rPr>
              <a:t>Faciliter</a:t>
            </a:r>
            <a:r>
              <a:rPr lang="fr-FR" sz="2400" dirty="0">
                <a:solidFill>
                  <a:srgbClr val="000000"/>
                </a:solidFill>
                <a:latin typeface="Times New Roman" panose="02020603050405020304" pitchFamily="18" charset="0"/>
                <a:cs typeface="Times New Roman" panose="02020603050405020304" pitchFamily="18" charset="0"/>
              </a:rPr>
              <a:t> l’intervention des pompiers.</a:t>
            </a:r>
          </a:p>
        </p:txBody>
      </p:sp>
      <p:pic>
        <p:nvPicPr>
          <p:cNvPr id="10245" name="Image 7">
            <a:extLst>
              <a:ext uri="{FF2B5EF4-FFF2-40B4-BE49-F238E27FC236}">
                <a16:creationId xmlns:a16="http://schemas.microsoft.com/office/drawing/2014/main" id="{B1AD2CC7-17DE-F710-15FD-232771D6D9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840163"/>
            <a:ext cx="446405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numéro de diapositive 3">
            <a:extLst>
              <a:ext uri="{FF2B5EF4-FFF2-40B4-BE49-F238E27FC236}">
                <a16:creationId xmlns:a16="http://schemas.microsoft.com/office/drawing/2014/main" id="{9D8AB7D1-8BD2-08CE-8FC2-D1BF51FFCA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87FDC65-2A4E-467D-9D30-2968E82C9FEC}" type="slidenum">
              <a:rPr lang="fr-FR" altLang="fr-FR" sz="1200" smtClean="0">
                <a:solidFill>
                  <a:srgbClr val="898989"/>
                </a:solidFill>
              </a:rPr>
              <a:pPr>
                <a:spcBef>
                  <a:spcPct val="0"/>
                </a:spcBef>
                <a:buFontTx/>
                <a:buNone/>
              </a:pPr>
              <a:t>80</a:t>
            </a:fld>
            <a:endParaRPr lang="fr-FR" altLang="fr-FR" sz="1200">
              <a:solidFill>
                <a:srgbClr val="898989"/>
              </a:solidFill>
            </a:endParaRPr>
          </a:p>
        </p:txBody>
      </p:sp>
      <p:sp>
        <p:nvSpPr>
          <p:cNvPr id="83971" name="ZoneTexte 1">
            <a:extLst>
              <a:ext uri="{FF2B5EF4-FFF2-40B4-BE49-F238E27FC236}">
                <a16:creationId xmlns:a16="http://schemas.microsoft.com/office/drawing/2014/main" id="{704DC1FB-8D86-DB26-2CBA-91C916330155}"/>
              </a:ext>
            </a:extLst>
          </p:cNvPr>
          <p:cNvSpPr txBox="1">
            <a:spLocks noChangeArrowheads="1"/>
          </p:cNvSpPr>
          <p:nvPr/>
        </p:nvSpPr>
        <p:spPr bwMode="auto">
          <a:xfrm>
            <a:off x="395288" y="1341438"/>
            <a:ext cx="1936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Times New Roman" panose="02020603050405020304" pitchFamily="18" charset="0"/>
              </a:rPr>
              <a:t>FLAMMES :</a:t>
            </a:r>
          </a:p>
        </p:txBody>
      </p:sp>
      <p:sp>
        <p:nvSpPr>
          <p:cNvPr id="4" name="Titre 8">
            <a:extLst>
              <a:ext uri="{FF2B5EF4-FFF2-40B4-BE49-F238E27FC236}">
                <a16:creationId xmlns:a16="http://schemas.microsoft.com/office/drawing/2014/main" id="{9299D4D2-223C-6B61-1D47-AE6A21948069}"/>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7" name="ZoneTexte 6">
            <a:extLst>
              <a:ext uri="{FF2B5EF4-FFF2-40B4-BE49-F238E27FC236}">
                <a16:creationId xmlns:a16="http://schemas.microsoft.com/office/drawing/2014/main" id="{F24ABA0F-E80A-A0B6-BD5D-997784878C9D}"/>
              </a:ext>
            </a:extLst>
          </p:cNvPr>
          <p:cNvSpPr txBox="1"/>
          <p:nvPr/>
        </p:nvSpPr>
        <p:spPr>
          <a:xfrm>
            <a:off x="468313" y="2060575"/>
            <a:ext cx="7775575" cy="3448050"/>
          </a:xfrm>
          <a:prstGeom prst="rect">
            <a:avLst/>
          </a:prstGeom>
          <a:noFill/>
        </p:spPr>
        <p:txBody>
          <a:bodyPr>
            <a:spAutoFit/>
          </a:bodyPr>
          <a:lstStyle/>
          <a:p>
            <a:pPr>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Indicateur le + évident à observer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analyser :</a:t>
            </a:r>
          </a:p>
          <a:p>
            <a:pPr>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Leur volume</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Leur emplacement</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Leur couleur</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Leur potentiel fumigène</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Leur vélocité</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3">
            <a:extLst>
              <a:ext uri="{FF2B5EF4-FFF2-40B4-BE49-F238E27FC236}">
                <a16:creationId xmlns:a16="http://schemas.microsoft.com/office/drawing/2014/main" id="{6ACA7EE0-9A12-E914-A8D5-7D1A9ACC80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7BB7CC6-8CD5-4687-9260-8D970033FD00}" type="slidenum">
              <a:rPr lang="fr-FR" altLang="fr-FR" sz="1200" smtClean="0">
                <a:solidFill>
                  <a:srgbClr val="898989"/>
                </a:solidFill>
              </a:rPr>
              <a:pPr>
                <a:spcBef>
                  <a:spcPct val="0"/>
                </a:spcBef>
                <a:buFontTx/>
                <a:buNone/>
              </a:pPr>
              <a:t>81</a:t>
            </a:fld>
            <a:endParaRPr lang="fr-FR" altLang="fr-FR" sz="1200">
              <a:solidFill>
                <a:srgbClr val="898989"/>
              </a:solidFill>
            </a:endParaRPr>
          </a:p>
        </p:txBody>
      </p:sp>
      <p:sp>
        <p:nvSpPr>
          <p:cNvPr id="64516" name="ZoneTexte 1">
            <a:extLst>
              <a:ext uri="{FF2B5EF4-FFF2-40B4-BE49-F238E27FC236}">
                <a16:creationId xmlns:a16="http://schemas.microsoft.com/office/drawing/2014/main" id="{4D1A3D6F-CC88-652E-F00C-10C97F61F518}"/>
              </a:ext>
            </a:extLst>
          </p:cNvPr>
          <p:cNvSpPr txBox="1">
            <a:spLocks noChangeArrowheads="1"/>
          </p:cNvSpPr>
          <p:nvPr/>
        </p:nvSpPr>
        <p:spPr bwMode="auto">
          <a:xfrm>
            <a:off x="395288" y="1341438"/>
            <a:ext cx="116840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sons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re 8">
            <a:extLst>
              <a:ext uri="{FF2B5EF4-FFF2-40B4-BE49-F238E27FC236}">
                <a16:creationId xmlns:a16="http://schemas.microsoft.com/office/drawing/2014/main" id="{5D3FFB1E-AD55-80E6-AF18-BDD25CC004C3}"/>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84997" name="ZoneTexte 4">
            <a:extLst>
              <a:ext uri="{FF2B5EF4-FFF2-40B4-BE49-F238E27FC236}">
                <a16:creationId xmlns:a16="http://schemas.microsoft.com/office/drawing/2014/main" id="{79100A6F-5097-1A39-CC49-1F20B601B4B0}"/>
              </a:ext>
            </a:extLst>
          </p:cNvPr>
          <p:cNvSpPr txBox="1">
            <a:spLocks noChangeArrowheads="1"/>
          </p:cNvSpPr>
          <p:nvPr/>
        </p:nvSpPr>
        <p:spPr bwMode="auto">
          <a:xfrm>
            <a:off x="334963" y="2060575"/>
            <a:ext cx="847407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I</a:t>
            </a:r>
            <a:r>
              <a:rPr lang="fr-FR" altLang="fr-FR" sz="2400">
                <a:latin typeface="Times New Roman" panose="02020603050405020304" pitchFamily="18" charset="0"/>
                <a:ea typeface="Calibri" panose="020F0502020204030204" pitchFamily="34" charset="0"/>
                <a:cs typeface="Times New Roman" panose="02020603050405020304" pitchFamily="18" charset="0"/>
              </a:rPr>
              <a:t>ndications sur la nature des matériaux qui brûlent (crépitement ou sifflement du bois, bouillonnement des liquides en ébullition…).</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Transmission des sons peut donner une indication sur les masses gazeuses qu’ils traversent (composition et chaleur).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Sons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assourdis dans les atmosphères chaudes et sous-ventilées.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numéro de diapositive 3">
            <a:extLst>
              <a:ext uri="{FF2B5EF4-FFF2-40B4-BE49-F238E27FC236}">
                <a16:creationId xmlns:a16="http://schemas.microsoft.com/office/drawing/2014/main" id="{52D6C2A8-706A-4C17-CADA-5B28A8AF40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6B0A0BE-E46C-48C3-9F72-A82562D37266}" type="slidenum">
              <a:rPr lang="fr-FR" altLang="fr-FR" sz="1200" smtClean="0">
                <a:solidFill>
                  <a:srgbClr val="898989"/>
                </a:solidFill>
              </a:rPr>
              <a:pPr>
                <a:spcBef>
                  <a:spcPct val="0"/>
                </a:spcBef>
                <a:buFontTx/>
                <a:buNone/>
              </a:pPr>
              <a:t>82</a:t>
            </a:fld>
            <a:endParaRPr lang="fr-FR" altLang="fr-FR" sz="1200">
              <a:solidFill>
                <a:srgbClr val="898989"/>
              </a:solidFill>
            </a:endParaRPr>
          </a:p>
        </p:txBody>
      </p:sp>
      <p:sp>
        <p:nvSpPr>
          <p:cNvPr id="64516" name="ZoneTexte 1">
            <a:extLst>
              <a:ext uri="{FF2B5EF4-FFF2-40B4-BE49-F238E27FC236}">
                <a16:creationId xmlns:a16="http://schemas.microsoft.com/office/drawing/2014/main" id="{918FBB5C-4024-6169-FCF3-3FEE3D018E13}"/>
              </a:ext>
            </a:extLst>
          </p:cNvPr>
          <p:cNvSpPr txBox="1">
            <a:spLocks noChangeArrowheads="1"/>
          </p:cNvSpPr>
          <p:nvPr/>
        </p:nvSpPr>
        <p:spPr bwMode="auto">
          <a:xfrm>
            <a:off x="355600" y="1300163"/>
            <a:ext cx="1905000" cy="46196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Arial" panose="020B0604020202020204" pitchFamily="34" charset="0"/>
              <a:buNone/>
              <a:defRPr/>
            </a:pPr>
            <a:r>
              <a:rPr lang="fr-FR" sz="2400" b="1" u="sng" cap="all" dirty="0">
                <a:latin typeface="Times New Roman" panose="02020603050405020304" pitchFamily="18" charset="0"/>
                <a:ea typeface="Calibri" panose="020F0502020204030204" pitchFamily="34" charset="0"/>
                <a:cs typeface="Times New Roman" panose="02020603050405020304" pitchFamily="18" charset="0"/>
              </a:rPr>
              <a:t>chaleur :</a:t>
            </a:r>
            <a:endParaRPr lang="fr-FR" sz="24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re 8">
            <a:extLst>
              <a:ext uri="{FF2B5EF4-FFF2-40B4-BE49-F238E27FC236}">
                <a16:creationId xmlns:a16="http://schemas.microsoft.com/office/drawing/2014/main" id="{38279172-D47E-A085-6606-9D3AE5AE9241}"/>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4" name="ZoneTexte 3">
            <a:extLst>
              <a:ext uri="{FF2B5EF4-FFF2-40B4-BE49-F238E27FC236}">
                <a16:creationId xmlns:a16="http://schemas.microsoft.com/office/drawing/2014/main" id="{00C11306-FCA9-037D-380E-514E753EE591}"/>
              </a:ext>
            </a:extLst>
          </p:cNvPr>
          <p:cNvSpPr txBox="1"/>
          <p:nvPr/>
        </p:nvSpPr>
        <p:spPr>
          <a:xfrm>
            <a:off x="355600" y="1847850"/>
            <a:ext cx="8432800" cy="4340225"/>
          </a:xfrm>
          <a:prstGeom prst="rect">
            <a:avLst/>
          </a:prstGeom>
          <a:noFill/>
        </p:spPr>
        <p:txBody>
          <a:bodyPr>
            <a:spAutoFit/>
          </a:bodyPr>
          <a:lstStyle/>
          <a:p>
            <a:pPr>
              <a:lnSpc>
                <a:spcPct val="107000"/>
              </a:lnSpc>
              <a:spcAft>
                <a:spcPts val="800"/>
              </a:spcAft>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a:t>
            </a:r>
            <a:r>
              <a:rPr lang="fr-FR" sz="2400" dirty="0">
                <a:latin typeface="Times New Roman" panose="02020603050405020304" pitchFamily="18" charset="0"/>
                <a:ea typeface="Calibri" panose="020F0502020204030204" pitchFamily="34" charset="0"/>
                <a:cs typeface="Times New Roman" panose="02020603050405020304" pitchFamily="18" charset="0"/>
              </a:rPr>
              <a:t>e peut pas être observée à l’œil nu, l’observation de ses effets apporte des indices :</a:t>
            </a:r>
          </a:p>
          <a:p>
            <a:pPr>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Vélocité des fumées</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La dégradation des matériaux : déformation…</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Présence de pyrolyse</a:t>
            </a:r>
          </a:p>
          <a:p>
            <a:pPr marL="342900" indent="-342900">
              <a:lnSpc>
                <a:spcPct val="107000"/>
              </a:lnSpc>
              <a:spcAft>
                <a:spcPts val="80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Ressenti des équipes</a:t>
            </a:r>
          </a:p>
          <a:p>
            <a:pPr>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a:t>
            </a:r>
            <a:r>
              <a:rPr lang="fr-FR" sz="2400" dirty="0">
                <a:latin typeface="Times New Roman" panose="02020603050405020304" pitchFamily="18" charset="0"/>
                <a:ea typeface="Calibri" panose="020F0502020204030204" pitchFamily="34" charset="0"/>
                <a:cs typeface="Times New Roman" panose="02020603050405020304" pitchFamily="18" charset="0"/>
              </a:rPr>
              <a:t>améra thermique peut apporter des compléments d’information.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numéro de diapositive 3">
            <a:extLst>
              <a:ext uri="{FF2B5EF4-FFF2-40B4-BE49-F238E27FC236}">
                <a16:creationId xmlns:a16="http://schemas.microsoft.com/office/drawing/2014/main" id="{5C41FA1F-853B-933D-6746-6F05BCB629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DE3FA2C-E64D-4085-BC93-A3752FDBF5FA}" type="slidenum">
              <a:rPr lang="fr-FR" altLang="fr-FR" sz="1200" smtClean="0">
                <a:solidFill>
                  <a:srgbClr val="898989"/>
                </a:solidFill>
              </a:rPr>
              <a:pPr>
                <a:spcBef>
                  <a:spcPct val="0"/>
                </a:spcBef>
                <a:buFontTx/>
                <a:buNone/>
              </a:pPr>
              <a:t>83</a:t>
            </a:fld>
            <a:endParaRPr lang="fr-FR" altLang="fr-FR" sz="1200">
              <a:solidFill>
                <a:srgbClr val="898989"/>
              </a:solidFill>
            </a:endParaRPr>
          </a:p>
        </p:txBody>
      </p:sp>
      <p:sp>
        <p:nvSpPr>
          <p:cNvPr id="2" name="Titre 8">
            <a:extLst>
              <a:ext uri="{FF2B5EF4-FFF2-40B4-BE49-F238E27FC236}">
                <a16:creationId xmlns:a16="http://schemas.microsoft.com/office/drawing/2014/main" id="{1ECD06A4-017C-5967-3B94-A9928DCD8FF5}"/>
              </a:ext>
            </a:extLst>
          </p:cNvPr>
          <p:cNvSpPr txBox="1">
            <a:spLocks/>
          </p:cNvSpPr>
          <p:nvPr/>
        </p:nvSpPr>
        <p:spPr bwMode="auto">
          <a:xfrm>
            <a:off x="250825" y="274638"/>
            <a:ext cx="8607425"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Lecture de l’incendie</a:t>
            </a:r>
          </a:p>
        </p:txBody>
      </p:sp>
      <p:sp>
        <p:nvSpPr>
          <p:cNvPr id="87044" name="ZoneTexte 4">
            <a:extLst>
              <a:ext uri="{FF2B5EF4-FFF2-40B4-BE49-F238E27FC236}">
                <a16:creationId xmlns:a16="http://schemas.microsoft.com/office/drawing/2014/main" id="{0D729EB1-F28E-7F03-E916-FD9F3078F512}"/>
              </a:ext>
            </a:extLst>
          </p:cNvPr>
          <p:cNvSpPr txBox="1">
            <a:spLocks noChangeArrowheads="1"/>
          </p:cNvSpPr>
          <p:nvPr/>
        </p:nvSpPr>
        <p:spPr bwMode="auto">
          <a:xfrm>
            <a:off x="377825" y="2133600"/>
            <a:ext cx="83534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Indicateurs :</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F		F		C		O		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FUMÉES 	FLAMMES 	CHALEUR 	OUVRANTS 	SONS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8">
            <a:extLst>
              <a:ext uri="{FF2B5EF4-FFF2-40B4-BE49-F238E27FC236}">
                <a16:creationId xmlns:a16="http://schemas.microsoft.com/office/drawing/2014/main" id="{3863C3DA-86BB-43FF-7263-E49D6090AF9D}"/>
              </a:ext>
            </a:extLst>
          </p:cNvPr>
          <p:cNvSpPr>
            <a:spLocks noGrp="1"/>
          </p:cNvSpPr>
          <p:nvPr>
            <p:ph type="title" idx="4294967295"/>
          </p:nvPr>
        </p:nvSpPr>
        <p:spPr>
          <a:xfrm>
            <a:off x="1116013" y="274638"/>
            <a:ext cx="7742237" cy="939800"/>
          </a:xfrm>
        </p:spPr>
        <p:txBody>
          <a:bodyPr/>
          <a:lstStyle/>
          <a:p>
            <a:pPr eaLnBrk="1" hangingPunct="1"/>
            <a:r>
              <a:rPr lang="fr-FR" altLang="fr-FR" sz="3600" b="1">
                <a:solidFill>
                  <a:srgbClr val="984807"/>
                </a:solidFill>
              </a:rPr>
              <a:t>Conclusion</a:t>
            </a:r>
          </a:p>
        </p:txBody>
      </p:sp>
      <p:sp>
        <p:nvSpPr>
          <p:cNvPr id="88067" name="Espace réservé du numéro de diapositive 4">
            <a:extLst>
              <a:ext uri="{FF2B5EF4-FFF2-40B4-BE49-F238E27FC236}">
                <a16:creationId xmlns:a16="http://schemas.microsoft.com/office/drawing/2014/main" id="{08D7FA01-6F83-AF79-3354-D71C7D1D991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7F4E1FA-2582-498F-9F3E-700039E11A59}" type="slidenum">
              <a:rPr lang="fr-FR" altLang="fr-FR" sz="2000">
                <a:solidFill>
                  <a:srgbClr val="984807"/>
                </a:solidFill>
              </a:rPr>
              <a:pPr algn="r" eaLnBrk="1" hangingPunct="1">
                <a:spcBef>
                  <a:spcPct val="0"/>
                </a:spcBef>
                <a:buFontTx/>
                <a:buNone/>
              </a:pPr>
              <a:t>84</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24B7E9AC-7A6F-60AE-A71A-B03E99C5C2DB}"/>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8069" name="ZoneTexte 12">
            <a:extLst>
              <a:ext uri="{FF2B5EF4-FFF2-40B4-BE49-F238E27FC236}">
                <a16:creationId xmlns:a16="http://schemas.microsoft.com/office/drawing/2014/main" id="{25CBF4E3-DE09-7F7C-5532-05598E8C0500}"/>
              </a:ext>
            </a:extLst>
          </p:cNvPr>
          <p:cNvSpPr txBox="1">
            <a:spLocks noChangeArrowheads="1"/>
          </p:cNvSpPr>
          <p:nvPr/>
        </p:nvSpPr>
        <p:spPr bwMode="auto">
          <a:xfrm>
            <a:off x="4711700" y="2133600"/>
            <a:ext cx="40370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Arial" panose="020B0604020202020204" pitchFamily="34" charset="0"/>
              </a:rPr>
              <a:t>Année : 2024</a:t>
            </a:r>
          </a:p>
          <a:p>
            <a:pPr>
              <a:spcBef>
                <a:spcPct val="0"/>
              </a:spcBef>
              <a:buFontTx/>
              <a:buNone/>
            </a:pPr>
            <a:endParaRPr lang="fr-FR" altLang="fr-FR" sz="2000">
              <a:latin typeface="Times New Roman" panose="02020603050405020304" pitchFamily="18" charset="0"/>
              <a:cs typeface="Arial" panose="020B0604020202020204" pitchFamily="34" charset="0"/>
            </a:endParaRPr>
          </a:p>
          <a:p>
            <a:pPr>
              <a:spcBef>
                <a:spcPct val="0"/>
              </a:spcBef>
              <a:buFontTx/>
              <a:buNone/>
            </a:pPr>
            <a:endParaRPr lang="fr-FR" altLang="fr-FR" sz="2000">
              <a:latin typeface="Times New Roman" panose="02020603050405020304" pitchFamily="18" charset="0"/>
              <a:cs typeface="Arial" panose="020B0604020202020204" pitchFamily="34" charset="0"/>
            </a:endParaRPr>
          </a:p>
          <a:p>
            <a:pPr algn="just">
              <a:spcBef>
                <a:spcPct val="0"/>
              </a:spcBef>
              <a:buFontTx/>
              <a:buNone/>
            </a:pPr>
            <a:r>
              <a:rPr lang="fr-FR" altLang="fr-FR" sz="20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2000">
              <a:latin typeface="Times New Roman" panose="02020603050405020304" pitchFamily="18" charset="0"/>
              <a:cs typeface="Arial" panose="020B0604020202020204" pitchFamily="34" charset="0"/>
            </a:endParaRPr>
          </a:p>
          <a:p>
            <a:pPr algn="ctr">
              <a:spcBef>
                <a:spcPct val="0"/>
              </a:spcBef>
              <a:buFontTx/>
              <a:buNone/>
            </a:pPr>
            <a:r>
              <a:rPr lang="fr-FR" altLang="fr-FR" sz="2000" b="1">
                <a:latin typeface="Times New Roman" panose="02020603050405020304" pitchFamily="18" charset="0"/>
                <a:cs typeface="Arial" panose="020B0604020202020204" pitchFamily="34" charset="0"/>
              </a:rPr>
              <a:t>gfor_jsp@sdmis.fr</a:t>
            </a:r>
            <a:endParaRPr lang="fr-FR" altLang="fr-FR" sz="2000">
              <a:latin typeface="Times New Roman" panose="02020603050405020304" pitchFamily="18" charset="0"/>
              <a:cs typeface="Arial" panose="020B0604020202020204" pitchFamily="34" charset="0"/>
            </a:endParaRPr>
          </a:p>
          <a:p>
            <a:pPr>
              <a:spcBef>
                <a:spcPct val="0"/>
              </a:spcBef>
              <a:buFontTx/>
              <a:buNone/>
            </a:pPr>
            <a:endParaRPr lang="fr-FR" altLang="fr-FR" sz="2000">
              <a:latin typeface="Times New Roman" panose="02020603050405020304" pitchFamily="18" charset="0"/>
              <a:cs typeface="Arial" panose="020B0604020202020204" pitchFamily="34" charset="0"/>
            </a:endParaRPr>
          </a:p>
        </p:txBody>
      </p:sp>
      <p:sp>
        <p:nvSpPr>
          <p:cNvPr id="88070" name="ZoneTexte 15">
            <a:extLst>
              <a:ext uri="{FF2B5EF4-FFF2-40B4-BE49-F238E27FC236}">
                <a16:creationId xmlns:a16="http://schemas.microsoft.com/office/drawing/2014/main" id="{352BB492-E312-1261-053B-F6C3B73DEFFA}"/>
              </a:ext>
            </a:extLst>
          </p:cNvPr>
          <p:cNvSpPr txBox="1">
            <a:spLocks noChangeArrowheads="1"/>
          </p:cNvSpPr>
          <p:nvPr/>
        </p:nvSpPr>
        <p:spPr bwMode="auto">
          <a:xfrm>
            <a:off x="827088" y="2662238"/>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Résistance au feu</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Réaction au feu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a:extLst>
              <a:ext uri="{FF2B5EF4-FFF2-40B4-BE49-F238E27FC236}">
                <a16:creationId xmlns:a16="http://schemas.microsoft.com/office/drawing/2014/main" id="{C95E31B2-3D83-0150-1036-8141EF6AFB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CA7A3EC-06E7-4996-8C46-43CDB60A94B2}" type="slidenum">
              <a:rPr lang="fr-FR" altLang="fr-FR" sz="1200" smtClean="0">
                <a:solidFill>
                  <a:srgbClr val="898989"/>
                </a:solidFill>
              </a:rPr>
              <a:pPr>
                <a:spcBef>
                  <a:spcPct val="0"/>
                </a:spcBef>
                <a:buFontTx/>
                <a:buNone/>
              </a:pPr>
              <a:t>9</a:t>
            </a:fld>
            <a:endParaRPr lang="fr-FR" altLang="fr-FR" sz="1200">
              <a:solidFill>
                <a:srgbClr val="898989"/>
              </a:solidFill>
            </a:endParaRPr>
          </a:p>
        </p:txBody>
      </p:sp>
      <p:sp>
        <p:nvSpPr>
          <p:cNvPr id="5" name="Titre 8">
            <a:extLst>
              <a:ext uri="{FF2B5EF4-FFF2-40B4-BE49-F238E27FC236}">
                <a16:creationId xmlns:a16="http://schemas.microsoft.com/office/drawing/2014/main" id="{F2B198C2-B5DE-3D4C-6BAB-CBB1C7444700}"/>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Résistance au feu</a:t>
            </a:r>
          </a:p>
        </p:txBody>
      </p:sp>
      <p:sp>
        <p:nvSpPr>
          <p:cNvPr id="2" name="Rectangle 1">
            <a:extLst>
              <a:ext uri="{FF2B5EF4-FFF2-40B4-BE49-F238E27FC236}">
                <a16:creationId xmlns:a16="http://schemas.microsoft.com/office/drawing/2014/main" id="{72A3FCAD-9804-6695-240D-2BBCC59A6C83}"/>
              </a:ext>
            </a:extLst>
          </p:cNvPr>
          <p:cNvSpPr/>
          <p:nvPr/>
        </p:nvSpPr>
        <p:spPr>
          <a:xfrm>
            <a:off x="279400" y="1341438"/>
            <a:ext cx="8064500" cy="3046412"/>
          </a:xfrm>
          <a:prstGeom prst="rect">
            <a:avLst/>
          </a:prstGeom>
        </p:spPr>
        <p:txBody>
          <a:bodyPr>
            <a:spAutoFit/>
          </a:bodyPr>
          <a:lstStyle/>
          <a:p>
            <a:pPr algn="just" defTabSz="957263" eaLnBrk="1" fontAlgn="auto" hangingPunct="1">
              <a:spcAft>
                <a:spcPts val="0"/>
              </a:spcAft>
              <a:buClr>
                <a:srgbClr val="FF6414"/>
              </a:buClr>
              <a:buSzPct val="75000"/>
              <a:buFont typeface="Wingdings 2" pitchFamily="18" charset="2"/>
              <a:buNone/>
              <a:defRPr/>
            </a:pPr>
            <a:r>
              <a:rPr lang="fr-FR" sz="2400" dirty="0">
                <a:solidFill>
                  <a:srgbClr val="000000"/>
                </a:solidFill>
                <a:latin typeface="Times New Roman" panose="02020603050405020304" pitchFamily="18" charset="0"/>
                <a:cs typeface="Times New Roman" panose="02020603050405020304" pitchFamily="18" charset="0"/>
              </a:rPr>
              <a:t>Réglementation tient compte des critères d’efficacité en termes de résistance au feu :</a:t>
            </a:r>
          </a:p>
          <a:p>
            <a:pPr algn="just" defTabSz="957263" eaLnBrk="1" fontAlgn="auto" hangingPunct="1">
              <a:spcAft>
                <a:spcPts val="0"/>
              </a:spcAft>
              <a:buClr>
                <a:srgbClr val="FF6414"/>
              </a:buClr>
              <a:buSzPct val="75000"/>
              <a:buFont typeface="Wingdings 2" pitchFamily="18" charset="2"/>
              <a:buNone/>
              <a:defRPr/>
            </a:pPr>
            <a:endParaRPr lang="fr-FR" sz="2400" dirty="0">
              <a:solidFill>
                <a:srgbClr val="000000"/>
              </a:solidFill>
              <a:latin typeface="Times New Roman" panose="02020603050405020304" pitchFamily="18" charset="0"/>
              <a:cs typeface="Times New Roman" panose="02020603050405020304" pitchFamily="18" charset="0"/>
            </a:endParaRPr>
          </a:p>
          <a:p>
            <a:pPr marL="898525" lvl="1" indent="-342900" algn="just" defTabSz="957263" eaLnBrk="1" fontAlgn="auto" hangingPunct="1">
              <a:spcAft>
                <a:spcPts val="0"/>
              </a:spcAft>
              <a:buSzPct val="80000"/>
              <a:buFont typeface="Wingdings" pitchFamily="2" charset="2"/>
              <a:buChar char="Ø"/>
              <a:defRPr/>
            </a:pPr>
            <a:r>
              <a:rPr lang="fr-FR" sz="2400" dirty="0">
                <a:solidFill>
                  <a:schemeClr val="accent6">
                    <a:lumMod val="50000"/>
                  </a:schemeClr>
                </a:solidFill>
                <a:latin typeface="Times New Roman" panose="02020603050405020304" pitchFamily="18" charset="0"/>
                <a:cs typeface="Times New Roman" panose="02020603050405020304" pitchFamily="18" charset="0"/>
              </a:rPr>
              <a:t>La résistance mécanique,</a:t>
            </a:r>
          </a:p>
          <a:p>
            <a:pPr marL="898525" lvl="1" indent="-342900" algn="just" defTabSz="957263" eaLnBrk="1" fontAlgn="auto" hangingPunct="1">
              <a:spcAft>
                <a:spcPts val="0"/>
              </a:spcAft>
              <a:buSzPct val="80000"/>
              <a:buFont typeface="Wingdings" pitchFamily="2" charset="2"/>
              <a:buChar char="Ø"/>
              <a:defRPr/>
            </a:pPr>
            <a:r>
              <a:rPr lang="fr-FR" sz="2400" dirty="0">
                <a:solidFill>
                  <a:schemeClr val="accent6">
                    <a:lumMod val="50000"/>
                  </a:schemeClr>
                </a:solidFill>
                <a:latin typeface="Times New Roman" panose="02020603050405020304" pitchFamily="18" charset="0"/>
                <a:cs typeface="Times New Roman" panose="02020603050405020304" pitchFamily="18" charset="0"/>
              </a:rPr>
              <a:t>L’étanchéité aux flammes et aux gaz chauds ou inflammables,</a:t>
            </a:r>
          </a:p>
          <a:p>
            <a:pPr marL="898525" lvl="1" indent="-342900" algn="just" defTabSz="957263" eaLnBrk="1" fontAlgn="auto" hangingPunct="1">
              <a:spcAft>
                <a:spcPts val="0"/>
              </a:spcAft>
              <a:buSzPct val="80000"/>
              <a:buFont typeface="Wingdings" pitchFamily="2" charset="2"/>
              <a:buChar char="Ø"/>
              <a:defRPr/>
            </a:pPr>
            <a:r>
              <a:rPr lang="fr-FR" sz="2400" dirty="0">
                <a:solidFill>
                  <a:schemeClr val="accent6">
                    <a:lumMod val="50000"/>
                  </a:schemeClr>
                </a:solidFill>
                <a:latin typeface="Times New Roman" panose="02020603050405020304" pitchFamily="18" charset="0"/>
                <a:cs typeface="Times New Roman" panose="02020603050405020304" pitchFamily="18" charset="0"/>
              </a:rPr>
              <a:t>La non émission de gaz,</a:t>
            </a:r>
          </a:p>
          <a:p>
            <a:pPr marL="898525" lvl="1" indent="-342900" algn="just" defTabSz="957263" eaLnBrk="1" fontAlgn="auto" hangingPunct="1">
              <a:spcAft>
                <a:spcPts val="0"/>
              </a:spcAft>
              <a:buSzPct val="80000"/>
              <a:buFont typeface="Wingdings" pitchFamily="2" charset="2"/>
              <a:buChar char="Ø"/>
              <a:defRPr/>
            </a:pPr>
            <a:r>
              <a:rPr lang="fr-FR" sz="2400" dirty="0">
                <a:solidFill>
                  <a:schemeClr val="accent6">
                    <a:lumMod val="50000"/>
                  </a:schemeClr>
                </a:solidFill>
                <a:latin typeface="Times New Roman" panose="02020603050405020304" pitchFamily="18" charset="0"/>
                <a:cs typeface="Times New Roman" panose="02020603050405020304" pitchFamily="18" charset="0"/>
              </a:rPr>
              <a:t>L’isolation thermique.</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922</TotalTime>
  <Words>4060</Words>
  <Application>Microsoft Office PowerPoint</Application>
  <PresentationFormat>Affichage à l'écran (4:3)</PresentationFormat>
  <Paragraphs>756</Paragraphs>
  <Slides>84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84</vt:i4>
      </vt:variant>
    </vt:vector>
  </HeadingPairs>
  <TitlesOfParts>
    <vt:vector size="92" baseType="lpstr">
      <vt:lpstr>Arial</vt:lpstr>
      <vt:lpstr>Myriad Pro</vt:lpstr>
      <vt:lpstr>Calibri</vt:lpstr>
      <vt:lpstr>Times New Roman</vt:lpstr>
      <vt:lpstr>Wingdings</vt:lpstr>
      <vt:lpstr>Wingdings 2</vt:lpstr>
      <vt:lpstr>Symbol</vt:lpstr>
      <vt:lpstr>GCCAR</vt:lpstr>
      <vt:lpstr>COMPORTEMENT ET REACTION AU FEU</vt:lpstr>
      <vt:lpstr>Comportement au feu</vt:lpstr>
      <vt:lpstr>Introduction</vt:lpstr>
      <vt:lpstr>Introduction</vt:lpstr>
      <vt:lpstr>Introduction</vt:lpstr>
      <vt:lpstr>Introduction</vt:lpstr>
      <vt:lpstr>Résistance au feu</vt:lpstr>
      <vt:lpstr>Résistance au feu</vt:lpstr>
      <vt:lpstr>Résistance au feu</vt:lpstr>
      <vt:lpstr>Résistance au feu</vt:lpstr>
      <vt:lpstr>Résistance au feu</vt:lpstr>
      <vt:lpstr>Résistance au feu</vt:lpstr>
      <vt:lpstr>Résistance au feu</vt:lpstr>
      <vt:lpstr>Résistance au feu</vt:lpstr>
      <vt:lpstr>Résistance au feu</vt:lpstr>
      <vt:lpstr>Résistance au feu</vt:lpstr>
      <vt:lpstr>Résistance au feu</vt:lpstr>
      <vt:lpstr>Résistance au feu</vt:lpstr>
      <vt:lpstr>Résistance au feu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Résistance au feu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Réaction au feu</vt:lpstr>
      <vt:lpstr>Réaction au feu</vt:lpstr>
      <vt:lpstr>Réaction au feu</vt:lpstr>
      <vt:lpstr>Réaction au feu</vt:lpstr>
      <vt:lpstr>Réaction au feu</vt:lpstr>
      <vt:lpstr>Réaction au feu</vt:lpstr>
      <vt:lpstr>Réaction au feu</vt:lpstr>
      <vt:lpstr>Réaction au feu</vt:lpstr>
      <vt:lpstr>Réaction au feu</vt:lpstr>
      <vt:lpstr>Réaction au feu</vt:lpstr>
      <vt:lpstr>Réaction au feu</vt:lpstr>
      <vt:lpstr>Réaction au feu</vt:lpstr>
      <vt:lpstr>Réaction au feu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75</cp:revision>
  <cp:lastPrinted>2015-08-06T08:01:37Z</cp:lastPrinted>
  <dcterms:created xsi:type="dcterms:W3CDTF">2015-08-05T10:19:35Z</dcterms:created>
  <dcterms:modified xsi:type="dcterms:W3CDTF">2025-01-14T16:18:11Z</dcterms:modified>
</cp:coreProperties>
</file>