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1" r:id="rId5"/>
    <p:sldId id="261" r:id="rId6"/>
    <p:sldId id="288" r:id="rId7"/>
    <p:sldId id="289" r:id="rId8"/>
    <p:sldId id="290" r:id="rId9"/>
    <p:sldId id="292" r:id="rId10"/>
    <p:sldId id="259" r:id="rId11"/>
    <p:sldId id="291" r:id="rId12"/>
    <p:sldId id="294" r:id="rId13"/>
    <p:sldId id="278" r:id="rId14"/>
    <p:sldId id="295" r:id="rId15"/>
    <p:sldId id="279" r:id="rId16"/>
    <p:sldId id="293" r:id="rId17"/>
    <p:sldId id="280" r:id="rId18"/>
    <p:sldId id="297" r:id="rId19"/>
    <p:sldId id="284" r:id="rId20"/>
    <p:sldId id="270" r:id="rId21"/>
    <p:sldId id="296" r:id="rId22"/>
    <p:sldId id="283" r:id="rId23"/>
    <p:sldId id="298" r:id="rId24"/>
    <p:sldId id="303" r:id="rId25"/>
    <p:sldId id="304" r:id="rId26"/>
    <p:sldId id="305" r:id="rId27"/>
    <p:sldId id="269" r:id="rId28"/>
  </p:sldIdLst>
  <p:sldSz cx="9144000" cy="6858000" type="screen4x3"/>
  <p:notesSz cx="6797675" cy="9926638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9AC5"/>
    <a:srgbClr val="441202"/>
    <a:srgbClr val="0B2C91"/>
    <a:srgbClr val="5BE4FF"/>
    <a:srgbClr val="6F2C91"/>
    <a:srgbClr val="C8B2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53" autoAdjust="0"/>
  </p:normalViewPr>
  <p:slideViewPr>
    <p:cSldViewPr>
      <p:cViewPr varScale="1">
        <p:scale>
          <a:sx n="81" d="100"/>
          <a:sy n="81" d="100"/>
        </p:scale>
        <p:origin x="1483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3EDAC84-EADD-D9E4-64EB-109B77A2AF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5D6C461-1B31-5FA6-AF6A-FD4C041F3F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E5C0F7F-60B6-437F-ABCC-873BD9A844D5}" type="datetimeFigureOut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1202B3C-CA41-C576-8A1A-7DB41390B86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CA271998-774B-B953-93BC-56D114A2B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535E11-4DFA-C1DE-AA64-3D6A9B637C0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C512A5D-203A-7583-1F9F-1F59D06295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289AF5E-EDD0-4291-8157-0B63565B85C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0C824-4427-6F53-1C52-36FBE00BD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F3514-9C53-44C8-88F3-8C91E21A18F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8CEE77-D8BC-1ECE-4DA6-9595BBA42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57F72BD-3C92-0C19-4D99-F66E7D2D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AF35-7658-4708-85D1-DE49DFB2573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39792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8F49BB-1B33-1AD8-BAAA-9329CE0CA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D55B-AABF-4015-8327-8B0EE5BB376C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7DFD74-6DA2-1483-9DDC-49D5D4AB8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B89F46-464B-6C04-B729-95647A70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D7E90-44A1-479A-9AB4-A97974E3DAF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418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036C3A-9C8F-F0DB-9524-1892D41CE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13C56-F884-4471-A788-CC7879169C3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A22442-4815-52C8-6FF2-7AFB8B63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846AF2-FDB9-AFA2-D481-66BD00176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08FCA-C298-4373-A654-F70175B8CB9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84003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EC11220-E387-81A8-BE11-8CFB160BE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B690B-370B-4ADA-B56A-9AE19E612448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5E2B78-8EC4-07DC-FE07-6370662B5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445D32-425B-D19B-8504-29A77597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8D878-83A8-4EA9-A366-44E86BEDBAA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30265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A65587-3FB1-A837-29B7-8E249E2D7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80A7-A619-4028-B83D-EDB38EBF12F3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2B1A44-45CC-E585-36B6-C2DA9561F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09EA7-4073-B3E0-4D49-A9CF71F8B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57476-C2EA-4218-9D7E-8E9EC9B022A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119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B3F0D6EB-7B9F-B638-16C9-0B9121AD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3223A-9C7D-42F9-98A3-D766C9578ECA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FC56D652-31A6-99C3-25C3-BAEFCBC2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D04078B-90AA-DD38-68A7-0A690E8A1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E1F33-4863-43D2-8BCF-E4E4A148D41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69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755B5D29-BA29-7BA1-3466-52CCF678B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BA47-41BC-4995-9471-4C00F119778D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4534C4C9-3EA7-38F7-E52E-07CD48BC3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29FD1414-9BA7-4D58-D3F5-2C23FAB5E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01983-E033-464D-B8B7-8DC7F34C139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93067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A3F631CC-A866-D6CE-F345-73114937F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08E9B-0E33-4505-9FF5-5A06C74ACFB1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EB8718B4-B5AF-E67C-A227-94815D5B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DB2A3391-E725-34AB-A8A0-D6C68986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77DD3-8570-4A47-97B1-213204A2D4E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3522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E19514A1-AC28-168A-5857-2F7C7851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F0786-AAE4-441B-AC3E-1E9D9B5C0B8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E8E896C-4C85-3502-A528-717B02FE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21941C20-24E4-D4FA-45AB-FC15E5499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F03BA-CB6E-40D8-943D-25E98FEAD7A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5413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826E283-4EA2-2D14-337F-537EB33B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C2931-36A7-448C-A926-EF882D0E4985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60C6253-9FF5-ED24-7DF6-0FB8716A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D5B1F8E0-E8A4-E5F2-299F-CCC61E812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EA142-9603-4F90-BD56-8156A115E5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8530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EFB7A060-1DBD-AF78-FBAB-56FFE6F27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F94F4-C773-48C4-82BC-314F1E225F47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168560A-F08C-0BDA-47F7-F77CEAA9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7648298-B05E-E0C6-7A05-5CC9E16AF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FB8FD-FA3C-43DD-B9DB-465AD5ABEE7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2646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DF366C01-C7D2-8AD0-6156-80C23A920B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A56DFF30-0080-05E2-0515-AB61F63DED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39950E-0D6D-1315-7FD9-2DE367267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B51C2C-2AD5-4587-81C6-ACCC3AA7B874}" type="datetime1">
              <a:rPr lang="fr-FR"/>
              <a:pPr>
                <a:defRPr/>
              </a:pPr>
              <a:t>14/01/2025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01ED750-8843-1DDB-7B0A-788082723A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F7F99-DFCD-D97B-CC27-6FDC03D27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Myriad Pro"/>
              </a:defRPr>
            </a:lvl1pPr>
          </a:lstStyle>
          <a:p>
            <a:pPr>
              <a:defRPr/>
            </a:pPr>
            <a:fld id="{B0031857-A913-4BAB-889A-82E772A7CF6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Pro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35D452C7-7ADC-0ED0-F395-5DF69F5EE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44450"/>
            <a:ext cx="8459787" cy="1152525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40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LES PROCEDES D’EXTINCTION</a:t>
            </a:r>
          </a:p>
        </p:txBody>
      </p:sp>
      <p:sp>
        <p:nvSpPr>
          <p:cNvPr id="3075" name="ZoneTexte 5">
            <a:extLst>
              <a:ext uri="{FF2B5EF4-FFF2-40B4-BE49-F238E27FC236}">
                <a16:creationId xmlns:a16="http://schemas.microsoft.com/office/drawing/2014/main" id="{D0F296C6-6422-BBB2-710B-B8FA86F3E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6165850"/>
            <a:ext cx="9144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200" b="1">
                <a:solidFill>
                  <a:srgbClr val="441202"/>
                </a:solidFill>
                <a:latin typeface="Times New Roman" panose="02020603050405020304" pitchFamily="18" charset="0"/>
              </a:rPr>
              <a:t>ADMJSP / </a:t>
            </a:r>
            <a:r>
              <a:rPr lang="fr-FR" altLang="fr-FR" sz="1200">
                <a:solidFill>
                  <a:srgbClr val="441202"/>
                </a:solidFill>
                <a:latin typeface="Times New Roman" panose="02020603050405020304" pitchFamily="18" charset="0"/>
              </a:rPr>
              <a:t>Pôle Pédagogie – 2024 – Version 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numéro de diapositive 3">
            <a:extLst>
              <a:ext uri="{FF2B5EF4-FFF2-40B4-BE49-F238E27FC236}">
                <a16:creationId xmlns:a16="http://schemas.microsoft.com/office/drawing/2014/main" id="{64029C7B-A062-5CD9-ADA6-FF1E48C878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14CF30-DE63-4CC4-B810-782334A297C6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2291" name="Titre 8">
            <a:extLst>
              <a:ext uri="{FF2B5EF4-FFF2-40B4-BE49-F238E27FC236}">
                <a16:creationId xmlns:a16="http://schemas.microsoft.com/office/drawing/2014/main" id="{BFD2F01E-68A2-2673-B4BB-61DCC07B8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pic>
        <p:nvPicPr>
          <p:cNvPr id="12292" name="Image 1">
            <a:extLst>
              <a:ext uri="{FF2B5EF4-FFF2-40B4-BE49-F238E27FC236}">
                <a16:creationId xmlns:a16="http://schemas.microsoft.com/office/drawing/2014/main" id="{F0AB25DB-9FAD-E894-7DD3-6B2D4E0B2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916113"/>
            <a:ext cx="4916488" cy="389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>
            <a:extLst>
              <a:ext uri="{FF2B5EF4-FFF2-40B4-BE49-F238E27FC236}">
                <a16:creationId xmlns:a16="http://schemas.microsoft.com/office/drawing/2014/main" id="{DE2823D0-6BF1-99E3-8A96-9FE9B1555D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530328-4692-49CF-9C72-D7F5EE7347D7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3315" name="Titre 8">
            <a:extLst>
              <a:ext uri="{FF2B5EF4-FFF2-40B4-BE49-F238E27FC236}">
                <a16:creationId xmlns:a16="http://schemas.microsoft.com/office/drawing/2014/main" id="{492242E5-B6BF-7B41-C2CE-B3E406734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sp>
        <p:nvSpPr>
          <p:cNvPr id="13316" name="ZoneTexte 5">
            <a:extLst>
              <a:ext uri="{FF2B5EF4-FFF2-40B4-BE49-F238E27FC236}">
                <a16:creationId xmlns:a16="http://schemas.microsoft.com/office/drawing/2014/main" id="{3B24DED8-C86B-0006-6EA4-6423ACD4B1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14954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étouffement :</a:t>
            </a:r>
          </a:p>
        </p:txBody>
      </p:sp>
      <p:sp>
        <p:nvSpPr>
          <p:cNvPr id="13317" name="ZoneTexte 7">
            <a:extLst>
              <a:ext uri="{FF2B5EF4-FFF2-40B4-BE49-F238E27FC236}">
                <a16:creationId xmlns:a16="http://schemas.microsoft.com/office/drawing/2014/main" id="{60CD9B19-6FFC-2837-B732-BBB42D2B4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00" y="2109788"/>
            <a:ext cx="8318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Action d’empêcher l’apport d’air frais au foyer de l'incendie.</a:t>
            </a:r>
          </a:p>
        </p:txBody>
      </p:sp>
      <p:pic>
        <p:nvPicPr>
          <p:cNvPr id="13318" name="Image 1">
            <a:extLst>
              <a:ext uri="{FF2B5EF4-FFF2-40B4-BE49-F238E27FC236}">
                <a16:creationId xmlns:a16="http://schemas.microsoft.com/office/drawing/2014/main" id="{AA74E8BA-1192-A008-A50C-D446C7481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716338"/>
            <a:ext cx="29622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8" descr="C:\Documents and Settings\Philippe\Mes documents\JSP SDMIS\Dématérialisation\doc\INC\les-extincteurs-15-638.jpg">
            <a:extLst>
              <a:ext uri="{FF2B5EF4-FFF2-40B4-BE49-F238E27FC236}">
                <a16:creationId xmlns:a16="http://schemas.microsoft.com/office/drawing/2014/main" id="{17C6B33F-C8BB-A7E7-3AAB-F890703B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26355" r="53134" b="34677"/>
          <a:stretch>
            <a:fillRect/>
          </a:stretch>
        </p:blipFill>
        <p:spPr bwMode="auto">
          <a:xfrm>
            <a:off x="4038600" y="2636838"/>
            <a:ext cx="3028950" cy="368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>
            <a:extLst>
              <a:ext uri="{FF2B5EF4-FFF2-40B4-BE49-F238E27FC236}">
                <a16:creationId xmlns:a16="http://schemas.microsoft.com/office/drawing/2014/main" id="{94F09B2C-B910-305D-8E0E-92E3803626C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7C4794C-DC3D-4FAF-9FF7-08B094EDF8D1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4339" name="Titre 8">
            <a:extLst>
              <a:ext uri="{FF2B5EF4-FFF2-40B4-BE49-F238E27FC236}">
                <a16:creationId xmlns:a16="http://schemas.microsoft.com/office/drawing/2014/main" id="{A995ADA2-3DC5-6E4F-C2FE-3239786543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sp>
        <p:nvSpPr>
          <p:cNvPr id="14340" name="ZoneTexte 5">
            <a:extLst>
              <a:ext uri="{FF2B5EF4-FFF2-40B4-BE49-F238E27FC236}">
                <a16:creationId xmlns:a16="http://schemas.microsoft.com/office/drawing/2014/main" id="{5F8F7A34-E7A1-9C35-4608-B077AFB33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463" y="149542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étouffement :</a:t>
            </a:r>
          </a:p>
        </p:txBody>
      </p:sp>
      <p:sp>
        <p:nvSpPr>
          <p:cNvPr id="14341" name="ZoneTexte 7">
            <a:extLst>
              <a:ext uri="{FF2B5EF4-FFF2-40B4-BE49-F238E27FC236}">
                <a16:creationId xmlns:a16="http://schemas.microsoft.com/office/drawing/2014/main" id="{C72984C9-6F49-DBAE-733F-42F62A8E1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132013"/>
            <a:ext cx="74168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Avec 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		Du sable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		De la mousse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		Du ciment sec</a:t>
            </a:r>
          </a:p>
        </p:txBody>
      </p:sp>
      <p:pic>
        <p:nvPicPr>
          <p:cNvPr id="14342" name="Image 1">
            <a:extLst>
              <a:ext uri="{FF2B5EF4-FFF2-40B4-BE49-F238E27FC236}">
                <a16:creationId xmlns:a16="http://schemas.microsoft.com/office/drawing/2014/main" id="{E973438C-4650-B885-3312-2C556D7B4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716338"/>
            <a:ext cx="2962275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I:\Images\Sapeurs-Pompiers\INC\matériels\Photos\150_lance_moyen_foisonnement_(copier).jpg">
            <a:extLst>
              <a:ext uri="{FF2B5EF4-FFF2-40B4-BE49-F238E27FC236}">
                <a16:creationId xmlns:a16="http://schemas.microsoft.com/office/drawing/2014/main" id="{6EEF3571-56F9-52F4-492D-6D4F37CC1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765425"/>
            <a:ext cx="35433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>
            <a:extLst>
              <a:ext uri="{FF2B5EF4-FFF2-40B4-BE49-F238E27FC236}">
                <a16:creationId xmlns:a16="http://schemas.microsoft.com/office/drawing/2014/main" id="{4FC95E88-9957-B655-97B1-7156E19F072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883B923-53AC-4BF2-8B76-9E03092F572B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5363" name="Titre 8">
            <a:extLst>
              <a:ext uri="{FF2B5EF4-FFF2-40B4-BE49-F238E27FC236}">
                <a16:creationId xmlns:a16="http://schemas.microsoft.com/office/drawing/2014/main" id="{AF0342C3-ED0F-74B2-CB40-60D5966E026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sp>
        <p:nvSpPr>
          <p:cNvPr id="15364" name="ZoneTexte 5">
            <a:extLst>
              <a:ext uri="{FF2B5EF4-FFF2-40B4-BE49-F238E27FC236}">
                <a16:creationId xmlns:a16="http://schemas.microsoft.com/office/drawing/2014/main" id="{0A246C7E-5F2E-995D-6C97-03C4C0868D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28905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étouffement :</a:t>
            </a:r>
          </a:p>
        </p:txBody>
      </p:sp>
      <p:sp>
        <p:nvSpPr>
          <p:cNvPr id="15365" name="ZoneTexte 7">
            <a:extLst>
              <a:ext uri="{FF2B5EF4-FFF2-40B4-BE49-F238E27FC236}">
                <a16:creationId xmlns:a16="http://schemas.microsoft.com/office/drawing/2014/main" id="{84B77D9C-F4E5-41D7-744F-0170B7F664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43088"/>
            <a:ext cx="8147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Vêtements prennent feu = se roulant au sol tout en se protégeant le visage.</a:t>
            </a:r>
            <a:endParaRPr lang="fr-FR" altLang="fr-F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7900" name="Picture 12" descr="D:\secourisme\prévention accidents\vêtement en feu extinction 3.TIF">
            <a:extLst>
              <a:ext uri="{FF2B5EF4-FFF2-40B4-BE49-F238E27FC236}">
                <a16:creationId xmlns:a16="http://schemas.microsoft.com/office/drawing/2014/main" id="{C254F222-F32B-ADD2-178A-27F3F0DF6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3984625" cy="229235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4" descr="D:\secourisme\prévention accidents\personne vêtements en feu.TIF">
            <a:extLst>
              <a:ext uri="{FF2B5EF4-FFF2-40B4-BE49-F238E27FC236}">
                <a16:creationId xmlns:a16="http://schemas.microsoft.com/office/drawing/2014/main" id="{BB9ECDE2-8F9B-C048-037C-0BC841944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971800"/>
            <a:ext cx="219392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numéro de diapositive 3">
            <a:extLst>
              <a:ext uri="{FF2B5EF4-FFF2-40B4-BE49-F238E27FC236}">
                <a16:creationId xmlns:a16="http://schemas.microsoft.com/office/drawing/2014/main" id="{36768EAA-B9B9-7151-E92B-0915FED2C0A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E6C4A66-B188-452D-B18D-EBD87642B07A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6387" name="Titre 8">
            <a:extLst>
              <a:ext uri="{FF2B5EF4-FFF2-40B4-BE49-F238E27FC236}">
                <a16:creationId xmlns:a16="http://schemas.microsoft.com/office/drawing/2014/main" id="{F5E38141-0794-6018-E0C9-09DA6F184C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sp>
        <p:nvSpPr>
          <p:cNvPr id="16388" name="ZoneTexte 5">
            <a:extLst>
              <a:ext uri="{FF2B5EF4-FFF2-40B4-BE49-F238E27FC236}">
                <a16:creationId xmlns:a16="http://schemas.microsoft.com/office/drawing/2014/main" id="{0535F3EB-6326-B499-CE01-C4EBF71FA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3667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étouffement :</a:t>
            </a:r>
          </a:p>
        </p:txBody>
      </p:sp>
      <p:pic>
        <p:nvPicPr>
          <p:cNvPr id="37901" name="Picture 13" descr="D:\secourisme\Incendie\vêtement en feu extinction 1.PCX">
            <a:extLst>
              <a:ext uri="{FF2B5EF4-FFF2-40B4-BE49-F238E27FC236}">
                <a16:creationId xmlns:a16="http://schemas.microsoft.com/office/drawing/2014/main" id="{1903512A-718A-C672-3130-47FEA288B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43200"/>
            <a:ext cx="2797175" cy="32766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903" name="Object 15">
            <a:extLst>
              <a:ext uri="{FF2B5EF4-FFF2-40B4-BE49-F238E27FC236}">
                <a16:creationId xmlns:a16="http://schemas.microsoft.com/office/drawing/2014/main" id="{E4ACCCD6-441A-85E2-E076-1C7DB4B91DB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0600" y="3352800"/>
          <a:ext cx="3657600" cy="210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2771775" imgH="1590675" progId="CorelDraw.Graphic.9">
                  <p:embed/>
                </p:oleObj>
              </mc:Choice>
              <mc:Fallback>
                <p:oleObj name="CorelDRAW" r:id="rId4" imgW="2771775" imgH="1590675" progId="CorelDraw.Graphic.9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352800"/>
                        <a:ext cx="3657600" cy="210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ZoneTexte 7">
            <a:extLst>
              <a:ext uri="{FF2B5EF4-FFF2-40B4-BE49-F238E27FC236}">
                <a16:creationId xmlns:a16="http://schemas.microsoft.com/office/drawing/2014/main" id="{37CF303F-AE8B-56F4-FC82-6BBF18C14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990725"/>
            <a:ext cx="82089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Vêtements prennent feu = Enveloppant la victime dans une couverture, une veste.</a:t>
            </a:r>
            <a:endParaRPr lang="fr-FR" altLang="fr-F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3">
            <a:extLst>
              <a:ext uri="{FF2B5EF4-FFF2-40B4-BE49-F238E27FC236}">
                <a16:creationId xmlns:a16="http://schemas.microsoft.com/office/drawing/2014/main" id="{B29BCEF3-3378-72C2-8AC4-A9497D4923D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4B8783C-42B1-476C-8C07-EAB0BCD716B8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7411" name="Titre 8">
            <a:extLst>
              <a:ext uri="{FF2B5EF4-FFF2-40B4-BE49-F238E27FC236}">
                <a16:creationId xmlns:a16="http://schemas.microsoft.com/office/drawing/2014/main" id="{298A1693-AEF9-1F7A-617D-13993766919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sp>
        <p:nvSpPr>
          <p:cNvPr id="17412" name="ZoneTexte 5">
            <a:extLst>
              <a:ext uri="{FF2B5EF4-FFF2-40B4-BE49-F238E27FC236}">
                <a16:creationId xmlns:a16="http://schemas.microsoft.com/office/drawing/2014/main" id="{DD7383F1-2D72-4ACF-F47D-91B46A0FF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131127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étouffement :</a:t>
            </a:r>
          </a:p>
        </p:txBody>
      </p:sp>
      <p:sp>
        <p:nvSpPr>
          <p:cNvPr id="17413" name="ZoneTexte 7">
            <a:extLst>
              <a:ext uri="{FF2B5EF4-FFF2-40B4-BE49-F238E27FC236}">
                <a16:creationId xmlns:a16="http://schemas.microsoft.com/office/drawing/2014/main" id="{F3174F64-DA51-609A-B361-B4E69BAFB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05000"/>
            <a:ext cx="784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En recouvrant la casserole en feu avec un couvercle, un linge humide, etc.</a:t>
            </a:r>
            <a:endParaRPr lang="fr-FR" altLang="fr-F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8921" name="Picture 9" descr="D:\secourisme\Incendie\eau sur huile en feu.TIF">
            <a:extLst>
              <a:ext uri="{FF2B5EF4-FFF2-40B4-BE49-F238E27FC236}">
                <a16:creationId xmlns:a16="http://schemas.microsoft.com/office/drawing/2014/main" id="{AA0F6298-3DCF-DBE5-DAFA-380ACDF20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75" y="3284538"/>
            <a:ext cx="4227513" cy="201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11" descr="C:\Documents and Settings\Philippe\Mes documents\JSP SDMIS\Dématérialisation\doc\INC\Formation-incendie-exercices-1024x320.png">
            <a:extLst>
              <a:ext uri="{FF2B5EF4-FFF2-40B4-BE49-F238E27FC236}">
                <a16:creationId xmlns:a16="http://schemas.microsoft.com/office/drawing/2014/main" id="{6E225E12-60C4-C660-F390-7F919E745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52499" r="82274" b="2499"/>
          <a:stretch>
            <a:fillRect/>
          </a:stretch>
        </p:blipFill>
        <p:spPr bwMode="auto">
          <a:xfrm>
            <a:off x="611188" y="2895600"/>
            <a:ext cx="37338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u numéro de diapositive 3">
            <a:extLst>
              <a:ext uri="{FF2B5EF4-FFF2-40B4-BE49-F238E27FC236}">
                <a16:creationId xmlns:a16="http://schemas.microsoft.com/office/drawing/2014/main" id="{9934995C-FF52-398F-5316-6560E3E5696F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AF0AD02-CE73-4B89-8A22-976A137CEF93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8435" name="Titre 8">
            <a:extLst>
              <a:ext uri="{FF2B5EF4-FFF2-40B4-BE49-F238E27FC236}">
                <a16:creationId xmlns:a16="http://schemas.microsoft.com/office/drawing/2014/main" id="{378C8F51-3377-B253-4162-13926B61664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sp>
        <p:nvSpPr>
          <p:cNvPr id="18436" name="ZoneTexte 5">
            <a:extLst>
              <a:ext uri="{FF2B5EF4-FFF2-40B4-BE49-F238E27FC236}">
                <a16:creationId xmlns:a16="http://schemas.microsoft.com/office/drawing/2014/main" id="{BFC42353-A98E-E828-0E24-AB18794329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5571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étouffement :</a:t>
            </a:r>
          </a:p>
        </p:txBody>
      </p:sp>
      <p:sp>
        <p:nvSpPr>
          <p:cNvPr id="18437" name="ZoneTexte 7">
            <a:extLst>
              <a:ext uri="{FF2B5EF4-FFF2-40B4-BE49-F238E27FC236}">
                <a16:creationId xmlns:a16="http://schemas.microsoft.com/office/drawing/2014/main" id="{9537F49E-1F44-33FB-8DD2-D4B94ACAE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3" y="1798638"/>
            <a:ext cx="741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Avec l'emploi d'une couverture anti-feu :</a:t>
            </a:r>
            <a:endParaRPr lang="fr-FR" altLang="fr-F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38" name="Picture 1030" descr="C:\Documents and Settings\Philippe\Mes documents\JSP SDMIS\Dématérialisation\doc\INC\utilisation_couverture_anti_feu.jpg">
            <a:extLst>
              <a:ext uri="{FF2B5EF4-FFF2-40B4-BE49-F238E27FC236}">
                <a16:creationId xmlns:a16="http://schemas.microsoft.com/office/drawing/2014/main" id="{F48B10F4-1917-A3A3-0423-2DD5FD3B0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2870200"/>
            <a:ext cx="677545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82" name="Picture 10" descr="A:\Couverture.gif">
            <a:extLst>
              <a:ext uri="{FF2B5EF4-FFF2-40B4-BE49-F238E27FC236}">
                <a16:creationId xmlns:a16="http://schemas.microsoft.com/office/drawing/2014/main" id="{540BDC2A-3AE9-6322-FFAA-19421BFBE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133600"/>
            <a:ext cx="1023938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3">
            <a:extLst>
              <a:ext uri="{FF2B5EF4-FFF2-40B4-BE49-F238E27FC236}">
                <a16:creationId xmlns:a16="http://schemas.microsoft.com/office/drawing/2014/main" id="{90749C87-B876-C23E-ECC7-A45E1296A8B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2102805-E624-438A-8D4A-404C20EFC725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9459" name="Titre 8">
            <a:extLst>
              <a:ext uri="{FF2B5EF4-FFF2-40B4-BE49-F238E27FC236}">
                <a16:creationId xmlns:a16="http://schemas.microsoft.com/office/drawing/2014/main" id="{DE8F0C3A-F55F-6512-F1B1-BF6E6BC1F0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sp>
        <p:nvSpPr>
          <p:cNvPr id="19460" name="ZoneTexte 5">
            <a:extLst>
              <a:ext uri="{FF2B5EF4-FFF2-40B4-BE49-F238E27FC236}">
                <a16:creationId xmlns:a16="http://schemas.microsoft.com/office/drawing/2014/main" id="{BF3D6B30-C650-9682-A15C-0193909C38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1306513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étouffement :</a:t>
            </a:r>
          </a:p>
        </p:txBody>
      </p:sp>
      <p:sp>
        <p:nvSpPr>
          <p:cNvPr id="19461" name="ZoneTexte 7">
            <a:extLst>
              <a:ext uri="{FF2B5EF4-FFF2-40B4-BE49-F238E27FC236}">
                <a16:creationId xmlns:a16="http://schemas.microsoft.com/office/drawing/2014/main" id="{A18A6542-A565-1391-5717-F7CE7F330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951038"/>
            <a:ext cx="815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Piétinement ou avec une batte à feu : </a:t>
            </a:r>
          </a:p>
        </p:txBody>
      </p:sp>
      <p:pic>
        <p:nvPicPr>
          <p:cNvPr id="19462" name="Picture 7" descr="C:\Documents and Settings\Philippe\Mes documents\JSP SDMIS\Dématérialisation\doc\INC\201104161035.jpg">
            <a:extLst>
              <a:ext uri="{FF2B5EF4-FFF2-40B4-BE49-F238E27FC236}">
                <a16:creationId xmlns:a16="http://schemas.microsoft.com/office/drawing/2014/main" id="{925B4094-6B3D-0DE6-EB72-ABD981C3D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1"/>
          <a:stretch>
            <a:fillRect/>
          </a:stretch>
        </p:blipFill>
        <p:spPr bwMode="auto">
          <a:xfrm>
            <a:off x="674688" y="2500313"/>
            <a:ext cx="5878512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C:\Documents and Settings\Philippe\Mes documents\JSP SDMIS\Dématérialisation\doc\INC\batte à feu.2.png">
            <a:extLst>
              <a:ext uri="{FF2B5EF4-FFF2-40B4-BE49-F238E27FC236}">
                <a16:creationId xmlns:a16="http://schemas.microsoft.com/office/drawing/2014/main" id="{518595B8-0AD1-B18E-0C5F-47E66F020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248443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>
            <a:extLst>
              <a:ext uri="{FF2B5EF4-FFF2-40B4-BE49-F238E27FC236}">
                <a16:creationId xmlns:a16="http://schemas.microsoft.com/office/drawing/2014/main" id="{A1483AF9-00B7-B1C4-0F68-656F36F575F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8AB940C-E371-430A-9DCA-7B9691943B09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0483" name="Titre 8">
            <a:extLst>
              <a:ext uri="{FF2B5EF4-FFF2-40B4-BE49-F238E27FC236}">
                <a16:creationId xmlns:a16="http://schemas.microsoft.com/office/drawing/2014/main" id="{2A3463CF-FB44-E126-EC53-222FEC50207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sp>
        <p:nvSpPr>
          <p:cNvPr id="20484" name="ZoneTexte 5">
            <a:extLst>
              <a:ext uri="{FF2B5EF4-FFF2-40B4-BE49-F238E27FC236}">
                <a16:creationId xmlns:a16="http://schemas.microsoft.com/office/drawing/2014/main" id="{65293079-A829-589E-5BA8-D6EEF2EA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123825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inertage :</a:t>
            </a:r>
          </a:p>
        </p:txBody>
      </p:sp>
      <p:sp>
        <p:nvSpPr>
          <p:cNvPr id="20485" name="ZoneTexte 7">
            <a:extLst>
              <a:ext uri="{FF2B5EF4-FFF2-40B4-BE49-F238E27FC236}">
                <a16:creationId xmlns:a16="http://schemas.microsoft.com/office/drawing/2014/main" id="{C289B867-F396-6E48-BEB9-5723A1869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650" y="1878013"/>
            <a:ext cx="8483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En injectant certains produits dits inerte, on diminue la concentration en O</a:t>
            </a:r>
            <a:r>
              <a:rPr lang="fr-FR" altLang="fr-FR" sz="2400" baseline="-25000">
                <a:latin typeface="Times New Roman" panose="02020603050405020304" pitchFamily="18" charset="0"/>
              </a:rPr>
              <a:t>2</a:t>
            </a:r>
            <a:r>
              <a:rPr lang="fr-FR" altLang="fr-FR" sz="2400">
                <a:latin typeface="Times New Roman" panose="02020603050405020304" pitchFamily="18" charset="0"/>
              </a:rPr>
              <a:t> et on arrête la combustion.</a:t>
            </a:r>
          </a:p>
        </p:txBody>
      </p:sp>
      <p:pic>
        <p:nvPicPr>
          <p:cNvPr id="20486" name="Picture 6" descr="D:\Médias\Sapeurs-Pompiers\Dessins\installation fixe extinction par inertage.TIF">
            <a:extLst>
              <a:ext uri="{FF2B5EF4-FFF2-40B4-BE49-F238E27FC236}">
                <a16:creationId xmlns:a16="http://schemas.microsoft.com/office/drawing/2014/main" id="{BF30941B-B11D-2AD4-3089-8E2D4C2C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84475"/>
            <a:ext cx="5181600" cy="345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ce réservé du numéro de diapositive 3">
            <a:extLst>
              <a:ext uri="{FF2B5EF4-FFF2-40B4-BE49-F238E27FC236}">
                <a16:creationId xmlns:a16="http://schemas.microsoft.com/office/drawing/2014/main" id="{A4808954-FF5D-9BB5-2149-A76C852B823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C3DEE6F-B7EB-4BBA-8688-DC0301AAADDE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1507" name="Titre 8">
            <a:extLst>
              <a:ext uri="{FF2B5EF4-FFF2-40B4-BE49-F238E27FC236}">
                <a16:creationId xmlns:a16="http://schemas.microsoft.com/office/drawing/2014/main" id="{50EC4DFE-D79F-4663-6638-B9CE0AB4F2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comburant</a:t>
            </a:r>
          </a:p>
        </p:txBody>
      </p:sp>
      <p:sp>
        <p:nvSpPr>
          <p:cNvPr id="21508" name="ZoneTexte 5">
            <a:extLst>
              <a:ext uri="{FF2B5EF4-FFF2-40B4-BE49-F238E27FC236}">
                <a16:creationId xmlns:a16="http://schemas.microsoft.com/office/drawing/2014/main" id="{AF890CFA-07E8-45E7-AA14-E04D78A1F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276350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soufflage :</a:t>
            </a:r>
          </a:p>
        </p:txBody>
      </p:sp>
      <p:sp>
        <p:nvSpPr>
          <p:cNvPr id="21509" name="ZoneTexte 7">
            <a:extLst>
              <a:ext uri="{FF2B5EF4-FFF2-40B4-BE49-F238E27FC236}">
                <a16:creationId xmlns:a16="http://schemas.microsoft.com/office/drawing/2014/main" id="{156581A5-7E73-E863-F7AC-08C3EB390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919288"/>
            <a:ext cx="80708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Réalisée grâce à un souffle puissant.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Procédé est utilisé dans l'extinction des feux de puits de pétrole, de forage, au moyen d'explosifs.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C'est le même procédé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que pour éteindre une bougie.</a:t>
            </a:r>
            <a:endParaRPr lang="fr-FR" altLang="fr-F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510" name="Picture 6" descr="F:\imagesNN4EMO8E.jpg">
            <a:extLst>
              <a:ext uri="{FF2B5EF4-FFF2-40B4-BE49-F238E27FC236}">
                <a16:creationId xmlns:a16="http://schemas.microsoft.com/office/drawing/2014/main" id="{75810304-2654-FC3C-21B8-9F9528DAA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560763"/>
            <a:ext cx="4133850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ce réservé du numéro de diapositive 4">
            <a:extLst>
              <a:ext uri="{FF2B5EF4-FFF2-40B4-BE49-F238E27FC236}">
                <a16:creationId xmlns:a16="http://schemas.microsoft.com/office/drawing/2014/main" id="{AE8F287C-8570-CBE0-0973-6959BA8B9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6563" y="6278563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5A21EC-8886-4E4B-83BB-341A12CB43B4}" type="slidenum">
              <a:rPr lang="fr-FR" altLang="fr-FR" sz="2000" smtClean="0">
                <a:solidFill>
                  <a:srgbClr val="984807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sp>
        <p:nvSpPr>
          <p:cNvPr id="4099" name="ZoneTexte 5">
            <a:extLst>
              <a:ext uri="{FF2B5EF4-FFF2-40B4-BE49-F238E27FC236}">
                <a16:creationId xmlns:a16="http://schemas.microsoft.com/office/drawing/2014/main" id="{D35D7EE9-C902-8D33-D84D-D3AD76754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2060575"/>
            <a:ext cx="1565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</a:rPr>
              <a:t>Objectifs</a:t>
            </a:r>
          </a:p>
        </p:txBody>
      </p:sp>
      <p:sp>
        <p:nvSpPr>
          <p:cNvPr id="4100" name="ZoneTexte 2">
            <a:extLst>
              <a:ext uri="{FF2B5EF4-FFF2-40B4-BE49-F238E27FC236}">
                <a16:creationId xmlns:a16="http://schemas.microsoft.com/office/drawing/2014/main" id="{F2CAB58F-1CF3-70D7-907C-23E410DBD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4559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Actions sur le combustible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Actions sur le comburant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Actions sur l'énergie d'activation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Autres actions.</a:t>
            </a:r>
          </a:p>
        </p:txBody>
      </p:sp>
      <p:sp>
        <p:nvSpPr>
          <p:cNvPr id="4101" name="ZoneTexte 7">
            <a:extLst>
              <a:ext uri="{FF2B5EF4-FFF2-40B4-BE49-F238E27FC236}">
                <a16:creationId xmlns:a16="http://schemas.microsoft.com/office/drawing/2014/main" id="{EDD43CC4-01F5-C265-03AE-B9C701C874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743200"/>
            <a:ext cx="3886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</a:rPr>
              <a:t>Connaître les actions possibles sur le triangle du feu afin d'obtenir une extinction. 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20FC87F3-D274-D6C2-93CB-E4DA57A9954C}"/>
              </a:ext>
            </a:extLst>
          </p:cNvPr>
          <p:cNvCxnSpPr/>
          <p:nvPr/>
        </p:nvCxnSpPr>
        <p:spPr>
          <a:xfrm>
            <a:off x="4500563" y="1484313"/>
            <a:ext cx="0" cy="446563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103" name="Titre 8">
            <a:extLst>
              <a:ext uri="{FF2B5EF4-FFF2-40B4-BE49-F238E27FC236}">
                <a16:creationId xmlns:a16="http://schemas.microsoft.com/office/drawing/2014/main" id="{4BDAB915-75EE-9036-E099-36D2C331A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Les procédés d'extinction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ce réservé du numéro de diapositive 3">
            <a:extLst>
              <a:ext uri="{FF2B5EF4-FFF2-40B4-BE49-F238E27FC236}">
                <a16:creationId xmlns:a16="http://schemas.microsoft.com/office/drawing/2014/main" id="{6DEEE7A5-8B3D-491C-68F8-455E933CF88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9AA5A9F-9233-48F1-9198-C098037ABD75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2531" name="Titre 8">
            <a:extLst>
              <a:ext uri="{FF2B5EF4-FFF2-40B4-BE49-F238E27FC236}">
                <a16:creationId xmlns:a16="http://schemas.microsoft.com/office/drawing/2014/main" id="{85D8971F-992B-EB1F-0E77-D7C2326107D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l'énergie d'activation</a:t>
            </a:r>
          </a:p>
        </p:txBody>
      </p:sp>
      <p:pic>
        <p:nvPicPr>
          <p:cNvPr id="22532" name="Image 10">
            <a:extLst>
              <a:ext uri="{FF2B5EF4-FFF2-40B4-BE49-F238E27FC236}">
                <a16:creationId xmlns:a16="http://schemas.microsoft.com/office/drawing/2014/main" id="{AC132C8B-52BE-D3E8-249A-95089DDE1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5686425" cy="364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Espace réservé du numéro de diapositive 3">
            <a:extLst>
              <a:ext uri="{FF2B5EF4-FFF2-40B4-BE49-F238E27FC236}">
                <a16:creationId xmlns:a16="http://schemas.microsoft.com/office/drawing/2014/main" id="{96690F7C-9946-EF3A-4DBE-FDCC716A3F1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827C566-3464-4E8D-BB86-EAF29FD8002B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3555" name="Titre 8">
            <a:extLst>
              <a:ext uri="{FF2B5EF4-FFF2-40B4-BE49-F238E27FC236}">
                <a16:creationId xmlns:a16="http://schemas.microsoft.com/office/drawing/2014/main" id="{4058B2AE-D64F-AFD8-302B-E6E61D7EA0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l'énergie d'activation</a:t>
            </a:r>
          </a:p>
        </p:txBody>
      </p:sp>
      <p:sp>
        <p:nvSpPr>
          <p:cNvPr id="23556" name="ZoneTexte 5">
            <a:extLst>
              <a:ext uri="{FF2B5EF4-FFF2-40B4-BE49-F238E27FC236}">
                <a16:creationId xmlns:a16="http://schemas.microsoft.com/office/drawing/2014/main" id="{63C9FE98-84E5-A79E-EC56-447E1011D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66838"/>
            <a:ext cx="3816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refroidissement : </a:t>
            </a:r>
          </a:p>
        </p:txBody>
      </p:sp>
      <p:sp>
        <p:nvSpPr>
          <p:cNvPr id="23557" name="ZoneTexte 7">
            <a:extLst>
              <a:ext uri="{FF2B5EF4-FFF2-40B4-BE49-F238E27FC236}">
                <a16:creationId xmlns:a16="http://schemas.microsoft.com/office/drawing/2014/main" id="{DBBBC40B-21F3-45EA-0C1E-FB4D86B11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2352675"/>
            <a:ext cx="8318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Action d’abaisser la T° d’inflammation des matériaux.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Eau se vaporise au contact du foyer en absorbant une grande quantité de chaleur.</a:t>
            </a:r>
          </a:p>
        </p:txBody>
      </p:sp>
      <p:pic>
        <p:nvPicPr>
          <p:cNvPr id="23558" name="Image 10">
            <a:extLst>
              <a:ext uri="{FF2B5EF4-FFF2-40B4-BE49-F238E27FC236}">
                <a16:creationId xmlns:a16="http://schemas.microsoft.com/office/drawing/2014/main" id="{E0ED654C-14C3-2D7E-803F-CB0E043A5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67200"/>
            <a:ext cx="30194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C:\Documents and Settings\Philippe\Mes documents\JSP SDMIS\Dématérialisation\doc\INC\étouffement.png">
            <a:extLst>
              <a:ext uri="{FF2B5EF4-FFF2-40B4-BE49-F238E27FC236}">
                <a16:creationId xmlns:a16="http://schemas.microsoft.com/office/drawing/2014/main" id="{54434952-EA86-35F8-6BB2-9022E08DB0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14800"/>
            <a:ext cx="315436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2" descr="http://ts3.mm.bing.net/th?id=H.4683710162798110&amp;pid=1.7">
            <a:extLst>
              <a:ext uri="{FF2B5EF4-FFF2-40B4-BE49-F238E27FC236}">
                <a16:creationId xmlns:a16="http://schemas.microsoft.com/office/drawing/2014/main" id="{836EC6E2-3A4D-E355-EB4A-BB54D607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2362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9" descr="C:\Documents and Settings\Philippe\Mes documents\JSP SDMIS\Dématérialisation\doc\INC\B - connaissance du matériel\images5W5P7V7J.jpg">
            <a:extLst>
              <a:ext uri="{FF2B5EF4-FFF2-40B4-BE49-F238E27FC236}">
                <a16:creationId xmlns:a16="http://schemas.microsoft.com/office/drawing/2014/main" id="{15D2D5B1-1014-11F4-F830-6ED9BA2F9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93516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ce réservé du numéro de diapositive 3">
            <a:extLst>
              <a:ext uri="{FF2B5EF4-FFF2-40B4-BE49-F238E27FC236}">
                <a16:creationId xmlns:a16="http://schemas.microsoft.com/office/drawing/2014/main" id="{D3553576-47E4-3C53-C282-439843B33C2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58AC3DC-E7A8-4A66-AC3F-2121773BEDE3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4579" name="Titre 8">
            <a:extLst>
              <a:ext uri="{FF2B5EF4-FFF2-40B4-BE49-F238E27FC236}">
                <a16:creationId xmlns:a16="http://schemas.microsoft.com/office/drawing/2014/main" id="{76DE4770-FEE1-569A-61B0-F0439C0CBB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l'énergie d'activation</a:t>
            </a:r>
          </a:p>
        </p:txBody>
      </p:sp>
      <p:sp>
        <p:nvSpPr>
          <p:cNvPr id="24580" name="ZoneTexte 5">
            <a:extLst>
              <a:ext uri="{FF2B5EF4-FFF2-40B4-BE49-F238E27FC236}">
                <a16:creationId xmlns:a16="http://schemas.microsoft.com/office/drawing/2014/main" id="{8D71692A-44A2-078E-DAF6-D55ACB6D90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2588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Suppression de la cause du feu :</a:t>
            </a:r>
          </a:p>
        </p:txBody>
      </p:sp>
      <p:pic>
        <p:nvPicPr>
          <p:cNvPr id="24581" name="Picture 3" descr="Image1">
            <a:extLst>
              <a:ext uri="{FF2B5EF4-FFF2-40B4-BE49-F238E27FC236}">
                <a16:creationId xmlns:a16="http://schemas.microsoft.com/office/drawing/2014/main" id="{5C315574-2432-211D-917F-E6781B3EE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097088"/>
            <a:ext cx="4899025" cy="397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u numéro de diapositive 3">
            <a:extLst>
              <a:ext uri="{FF2B5EF4-FFF2-40B4-BE49-F238E27FC236}">
                <a16:creationId xmlns:a16="http://schemas.microsoft.com/office/drawing/2014/main" id="{A8B8F7E1-EAA7-0BD2-3A46-E01E37A349DE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1FC8B03-8A69-43AC-95A2-3416E4A00EC6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5603" name="Titre 8">
            <a:extLst>
              <a:ext uri="{FF2B5EF4-FFF2-40B4-BE49-F238E27FC236}">
                <a16:creationId xmlns:a16="http://schemas.microsoft.com/office/drawing/2014/main" id="{38C120D2-8953-9C75-22D7-04D85AC105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Autres actions</a:t>
            </a:r>
          </a:p>
        </p:txBody>
      </p:sp>
      <p:sp>
        <p:nvSpPr>
          <p:cNvPr id="25604" name="ZoneTexte 5">
            <a:extLst>
              <a:ext uri="{FF2B5EF4-FFF2-40B4-BE49-F238E27FC236}">
                <a16:creationId xmlns:a16="http://schemas.microsoft.com/office/drawing/2014/main" id="{CD4A89B0-7115-3E57-F908-127D3DD33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87475"/>
            <a:ext cx="3816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inhibition : </a:t>
            </a:r>
          </a:p>
        </p:txBody>
      </p:sp>
      <p:sp>
        <p:nvSpPr>
          <p:cNvPr id="25605" name="ZoneTexte 7">
            <a:extLst>
              <a:ext uri="{FF2B5EF4-FFF2-40B4-BE49-F238E27FC236}">
                <a16:creationId xmlns:a16="http://schemas.microsoft.com/office/drawing/2014/main" id="{436E82BA-E9FA-C8B5-BDFF-441E7DD10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98663"/>
            <a:ext cx="8147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Bloque la réaction chimique d'oxydation entre le combustible et le comburant.</a:t>
            </a:r>
            <a:endParaRPr lang="fr-FR" altLang="fr-F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ZoneTexte 7">
            <a:extLst>
              <a:ext uri="{FF2B5EF4-FFF2-40B4-BE49-F238E27FC236}">
                <a16:creationId xmlns:a16="http://schemas.microsoft.com/office/drawing/2014/main" id="{63576983-5540-0552-5CD6-357FE1D87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613150"/>
            <a:ext cx="2895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Poudres extinctrices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ont cette propriété.</a:t>
            </a:r>
            <a:endParaRPr lang="fr-FR" altLang="fr-FR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5607" name="Picture 9">
            <a:extLst>
              <a:ext uri="{FF2B5EF4-FFF2-40B4-BE49-F238E27FC236}">
                <a16:creationId xmlns:a16="http://schemas.microsoft.com/office/drawing/2014/main" id="{0F24E05D-C575-CAAB-0A67-3D3EC57A5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751138"/>
            <a:ext cx="5073650" cy="34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ce réservé du numéro de diapositive 3">
            <a:extLst>
              <a:ext uri="{FF2B5EF4-FFF2-40B4-BE49-F238E27FC236}">
                <a16:creationId xmlns:a16="http://schemas.microsoft.com/office/drawing/2014/main" id="{4A7B8C8D-EF4C-CB81-2EFF-6A0550DB623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46A651-A569-44EA-A083-3A3BBF3E8D36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6627" name="Titre 8">
            <a:extLst>
              <a:ext uri="{FF2B5EF4-FFF2-40B4-BE49-F238E27FC236}">
                <a16:creationId xmlns:a16="http://schemas.microsoft.com/office/drawing/2014/main" id="{F4FD8A0E-FB13-8DAE-D6D7-83359823513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plusieurs côtés</a:t>
            </a:r>
          </a:p>
        </p:txBody>
      </p:sp>
      <p:sp>
        <p:nvSpPr>
          <p:cNvPr id="26628" name="ZoneTexte 7">
            <a:extLst>
              <a:ext uri="{FF2B5EF4-FFF2-40B4-BE49-F238E27FC236}">
                <a16:creationId xmlns:a16="http://schemas.microsoft.com/office/drawing/2014/main" id="{99F8B0D8-94BD-8690-31DA-BC438B078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60488"/>
            <a:ext cx="808990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Actions des SP agissent sur plusieurs côtés du triangle.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Quelques exemples :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Eau se vaporisant créée de la vapeur d'eau qui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prend la place de l'</a:t>
            </a:r>
            <a:r>
              <a:rPr lang="fr-FR" altLang="fr-FR" sz="2400">
                <a:latin typeface="Times New Roman" panose="02020603050405020304" pitchFamily="18" charset="0"/>
              </a:rPr>
              <a:t> O</a:t>
            </a:r>
            <a:r>
              <a:rPr lang="fr-FR" altLang="fr-FR" sz="2400" baseline="-25000">
                <a:latin typeface="Times New Roman" panose="02020603050405020304" pitchFamily="18" charset="0"/>
              </a:rPr>
              <a:t>2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Calibri" panose="020F0502020204030204" pitchFamily="34" charset="0"/>
              </a:rPr>
              <a:t> La mousse agit par étouffement et par refroidissement.</a:t>
            </a:r>
            <a:r>
              <a:rPr lang="fr-FR" altLang="fr-FR" sz="24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26629" name="Picture 12" descr="C:\Documents and Settings\Philippe\Mes documents\JSP SDMIS\Dématérialisation\doc\INC\les-extincteurs-15-638.jpg">
            <a:extLst>
              <a:ext uri="{FF2B5EF4-FFF2-40B4-BE49-F238E27FC236}">
                <a16:creationId xmlns:a16="http://schemas.microsoft.com/office/drawing/2014/main" id="{C45CA93F-2060-A4F1-2DE1-E690B1CDB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26355" r="53134" b="34677"/>
          <a:stretch>
            <a:fillRect/>
          </a:stretch>
        </p:blipFill>
        <p:spPr bwMode="auto">
          <a:xfrm>
            <a:off x="6796088" y="2276475"/>
            <a:ext cx="16891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3">
            <a:extLst>
              <a:ext uri="{FF2B5EF4-FFF2-40B4-BE49-F238E27FC236}">
                <a16:creationId xmlns:a16="http://schemas.microsoft.com/office/drawing/2014/main" id="{2783AE58-5234-75A3-C822-C078CFB21BFA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85798AE-98F2-46BB-A715-330095FBE493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7651" name="Titre 8">
            <a:extLst>
              <a:ext uri="{FF2B5EF4-FFF2-40B4-BE49-F238E27FC236}">
                <a16:creationId xmlns:a16="http://schemas.microsoft.com/office/drawing/2014/main" id="{DBBDB5F3-4604-5E0F-9C07-51C80EC3CF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plusieurs côtés</a:t>
            </a:r>
          </a:p>
        </p:txBody>
      </p:sp>
      <p:sp>
        <p:nvSpPr>
          <p:cNvPr id="27652" name="ZoneTexte 7">
            <a:extLst>
              <a:ext uri="{FF2B5EF4-FFF2-40B4-BE49-F238E27FC236}">
                <a16:creationId xmlns:a16="http://schemas.microsoft.com/office/drawing/2014/main" id="{13812B57-C009-1679-97DB-E3D234AB9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60488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Devoirs du double porte-lance, celui-ci doit :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Déblayer pour faciliter la progression du chef BAT,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27653" name="Image 1">
            <a:extLst>
              <a:ext uri="{FF2B5EF4-FFF2-40B4-BE49-F238E27FC236}">
                <a16:creationId xmlns:a16="http://schemas.microsoft.com/office/drawing/2014/main" id="{FC5AD491-59FC-D2F9-2A55-56520E4D7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3276600"/>
            <a:ext cx="335915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http://ts3.mm.bing.net/th?id=H.4683710162798110&amp;pid=1.7">
            <a:extLst>
              <a:ext uri="{FF2B5EF4-FFF2-40B4-BE49-F238E27FC236}">
                <a16:creationId xmlns:a16="http://schemas.microsoft.com/office/drawing/2014/main" id="{74231349-4D18-390B-2189-CB6781249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267200"/>
            <a:ext cx="23622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9" descr="C:\Documents and Settings\Philippe\Mes documents\JSP SDMIS\Dématérialisation\doc\INC\étouffement.png">
            <a:extLst>
              <a:ext uri="{FF2B5EF4-FFF2-40B4-BE49-F238E27FC236}">
                <a16:creationId xmlns:a16="http://schemas.microsoft.com/office/drawing/2014/main" id="{68E7B2D9-172E-1D06-989F-194DDF265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76538"/>
            <a:ext cx="3001962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0" descr="C:\Documents and Settings\Philippe\Mes documents\JSP SDMIS\Dématérialisation\doc\INC\les-extincteurs-15-638.jpg">
            <a:extLst>
              <a:ext uri="{FF2B5EF4-FFF2-40B4-BE49-F238E27FC236}">
                <a16:creationId xmlns:a16="http://schemas.microsoft.com/office/drawing/2014/main" id="{13AA1C5A-C09A-9B50-F16D-345328DEC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26355" r="53134" b="34677"/>
          <a:stretch>
            <a:fillRect/>
          </a:stretch>
        </p:blipFill>
        <p:spPr bwMode="auto">
          <a:xfrm>
            <a:off x="7412038" y="1370013"/>
            <a:ext cx="143986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numéro de diapositive 3">
            <a:extLst>
              <a:ext uri="{FF2B5EF4-FFF2-40B4-BE49-F238E27FC236}">
                <a16:creationId xmlns:a16="http://schemas.microsoft.com/office/drawing/2014/main" id="{4F59E36D-29B6-2C27-7BCE-63D110C0D7F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865E213-06F2-4894-B695-6FA679B8D9FE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8675" name="Titre 8">
            <a:extLst>
              <a:ext uri="{FF2B5EF4-FFF2-40B4-BE49-F238E27FC236}">
                <a16:creationId xmlns:a16="http://schemas.microsoft.com/office/drawing/2014/main" id="{54C0DE0F-40F7-D1F8-6699-87F5251D72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plusieurs côtés</a:t>
            </a:r>
          </a:p>
        </p:txBody>
      </p:sp>
      <p:sp>
        <p:nvSpPr>
          <p:cNvPr id="28676" name="ZoneTexte 7">
            <a:extLst>
              <a:ext uri="{FF2B5EF4-FFF2-40B4-BE49-F238E27FC236}">
                <a16:creationId xmlns:a16="http://schemas.microsoft.com/office/drawing/2014/main" id="{21D7A287-918F-9C45-111B-51C94A79B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403350"/>
            <a:ext cx="741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Devoirs du double porte-lance, celui-ci doit : 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altLang="fr-FR" sz="240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Bef>
                <a:spcPct val="0"/>
              </a:spcBef>
              <a:buFontTx/>
              <a:buChar char="•"/>
            </a:pPr>
            <a:r>
              <a:rPr lang="fr-FR" altLang="fr-FR" sz="2400">
                <a:latin typeface="Times New Roman" panose="02020603050405020304" pitchFamily="18" charset="0"/>
                <a:cs typeface="Times New Roman" panose="02020603050405020304" pitchFamily="18" charset="0"/>
              </a:rPr>
              <a:t> Écarter tout ce qui peut devenir un aliment pour le feu, </a:t>
            </a:r>
          </a:p>
        </p:txBody>
      </p:sp>
      <p:pic>
        <p:nvPicPr>
          <p:cNvPr id="28677" name="Image 1">
            <a:extLst>
              <a:ext uri="{FF2B5EF4-FFF2-40B4-BE49-F238E27FC236}">
                <a16:creationId xmlns:a16="http://schemas.microsoft.com/office/drawing/2014/main" id="{01B31D03-1961-52FA-9BFA-E43D7FDF3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r="79289" b="35147"/>
          <a:stretch>
            <a:fillRect/>
          </a:stretch>
        </p:blipFill>
        <p:spPr bwMode="auto">
          <a:xfrm>
            <a:off x="6781800" y="3429000"/>
            <a:ext cx="19288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age 5">
            <a:extLst>
              <a:ext uri="{FF2B5EF4-FFF2-40B4-BE49-F238E27FC236}">
                <a16:creationId xmlns:a16="http://schemas.microsoft.com/office/drawing/2014/main" id="{634CAFEE-56D3-66CE-9840-61B4D9D151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95800"/>
            <a:ext cx="2286000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8" descr="C:\Documents and Settings\Philippe\Mes documents\JSP SDMIS\Dématérialisation\doc\INC\les-extincteurs-15-638.jpg">
            <a:extLst>
              <a:ext uri="{FF2B5EF4-FFF2-40B4-BE49-F238E27FC236}">
                <a16:creationId xmlns:a16="http://schemas.microsoft.com/office/drawing/2014/main" id="{88243E23-5F25-C2FD-8FF1-1E6CCD9E9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5" t="26355" r="53134" b="34677"/>
          <a:stretch>
            <a:fillRect/>
          </a:stretch>
        </p:blipFill>
        <p:spPr bwMode="auto">
          <a:xfrm>
            <a:off x="7292975" y="1295400"/>
            <a:ext cx="143986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9" descr="C:\Documents and Settings\Philippe\Mes documents\JSP SDMIS\Dématérialisation\doc\INC\étouffement.png">
            <a:extLst>
              <a:ext uri="{FF2B5EF4-FFF2-40B4-BE49-F238E27FC236}">
                <a16:creationId xmlns:a16="http://schemas.microsoft.com/office/drawing/2014/main" id="{0B421A02-3E8B-66F6-C013-BF5A6C810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2362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2" descr="http://ts3.mm.bing.net/th?id=H.4683710162798110&amp;pid=1.7">
            <a:extLst>
              <a:ext uri="{FF2B5EF4-FFF2-40B4-BE49-F238E27FC236}">
                <a16:creationId xmlns:a16="http://schemas.microsoft.com/office/drawing/2014/main" id="{23A7A773-E979-C9CD-2B91-296D2D444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16002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re 8">
            <a:extLst>
              <a:ext uri="{FF2B5EF4-FFF2-40B4-BE49-F238E27FC236}">
                <a16:creationId xmlns:a16="http://schemas.microsoft.com/office/drawing/2014/main" id="{213DA5FF-26CC-8DC1-3100-E9EC4CA6E3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16013" y="274638"/>
            <a:ext cx="7742237" cy="939800"/>
          </a:xfrm>
        </p:spPr>
        <p:txBody>
          <a:bodyPr/>
          <a:lstStyle/>
          <a:p>
            <a:pPr eaLnBrk="1" hangingPunct="1"/>
            <a:r>
              <a:rPr lang="fr-FR" altLang="fr-FR" sz="3600" b="1">
                <a:solidFill>
                  <a:srgbClr val="984807"/>
                </a:solidFill>
              </a:rPr>
              <a:t>Conclusion</a:t>
            </a:r>
          </a:p>
        </p:txBody>
      </p:sp>
      <p:sp>
        <p:nvSpPr>
          <p:cNvPr id="29699" name="Espace réservé du numéro de diapositive 4">
            <a:extLst>
              <a:ext uri="{FF2B5EF4-FFF2-40B4-BE49-F238E27FC236}">
                <a16:creationId xmlns:a16="http://schemas.microsoft.com/office/drawing/2014/main" id="{C97404D6-09B9-8EBC-FD38-4603ABE75C2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786563" y="62785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5C131B9-F800-46AA-8011-6AA6BBC6F6BB}" type="slidenum">
              <a:rPr lang="fr-FR" altLang="fr-FR" sz="2000">
                <a:solidFill>
                  <a:srgbClr val="984807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fr-FR" altLang="fr-FR" sz="2000">
              <a:solidFill>
                <a:srgbClr val="984807"/>
              </a:solidFill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420ED8A3-7223-E25D-C975-F94150EE2091}"/>
              </a:ext>
            </a:extLst>
          </p:cNvPr>
          <p:cNvCxnSpPr/>
          <p:nvPr/>
        </p:nvCxnSpPr>
        <p:spPr>
          <a:xfrm rot="5400000">
            <a:off x="2143125" y="3721100"/>
            <a:ext cx="4859338" cy="1588"/>
          </a:xfrm>
          <a:prstGeom prst="line">
            <a:avLst/>
          </a:prstGeom>
          <a:ln w="317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01" name="ZoneTexte 12">
            <a:extLst>
              <a:ext uri="{FF2B5EF4-FFF2-40B4-BE49-F238E27FC236}">
                <a16:creationId xmlns:a16="http://schemas.microsoft.com/office/drawing/2014/main" id="{3376566B-EC04-26F1-EF03-C3FD4D88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700" y="2133600"/>
            <a:ext cx="4037013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Année : 2024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fr-FR" altLang="fr-FR" sz="2000">
                <a:latin typeface="Times New Roman" panose="02020603050405020304" pitchFamily="18" charset="0"/>
                <a:cs typeface="Arial" panose="020B0604020202020204" pitchFamily="34" charset="0"/>
              </a:rPr>
              <a:t>Contact : pour toute remarque concernant ce document, merci d’envoyer un mail sur l’adresse suivante 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2000" b="1">
                <a:latin typeface="Times New Roman" panose="02020603050405020304" pitchFamily="18" charset="0"/>
                <a:cs typeface="Arial" panose="020B0604020202020204" pitchFamily="34" charset="0"/>
              </a:rPr>
              <a:t>gfor_jsp@sdmis.fr</a:t>
            </a: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20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9702" name="ZoneTexte 2">
            <a:extLst>
              <a:ext uri="{FF2B5EF4-FFF2-40B4-BE49-F238E27FC236}">
                <a16:creationId xmlns:a16="http://schemas.microsoft.com/office/drawing/2014/main" id="{BD7003D6-C597-722E-63EC-CE22C3739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14600"/>
            <a:ext cx="34559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Actions sur le combustible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Actions sur le comburant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Actions sur l'énergie d'activation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000">
                <a:latin typeface="Times New Roman" panose="02020603050405020304" pitchFamily="18" charset="0"/>
              </a:rPr>
              <a:t>Autres actions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u numéro de diapositive 3">
            <a:extLst>
              <a:ext uri="{FF2B5EF4-FFF2-40B4-BE49-F238E27FC236}">
                <a16:creationId xmlns:a16="http://schemas.microsoft.com/office/drawing/2014/main" id="{CAF54657-C31B-D1D7-7E99-D5627143EB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8E03A02-402F-4634-A785-4FF12AE26DF8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123" name="Titre 8">
            <a:extLst>
              <a:ext uri="{FF2B5EF4-FFF2-40B4-BE49-F238E27FC236}">
                <a16:creationId xmlns:a16="http://schemas.microsoft.com/office/drawing/2014/main" id="{D21F8DD5-A2CC-5075-A2BE-C27F17357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Rappel : triangle du feu</a:t>
            </a:r>
          </a:p>
        </p:txBody>
      </p:sp>
      <p:sp>
        <p:nvSpPr>
          <p:cNvPr id="5124" name="ZoneTexte 5">
            <a:extLst>
              <a:ext uri="{FF2B5EF4-FFF2-40B4-BE49-F238E27FC236}">
                <a16:creationId xmlns:a16="http://schemas.microsoft.com/office/drawing/2014/main" id="{714BC772-8445-BC7D-28F9-0086EEF14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70013"/>
            <a:ext cx="540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Conditions pour la survenue d'un feu :</a:t>
            </a:r>
          </a:p>
        </p:txBody>
      </p:sp>
      <p:pic>
        <p:nvPicPr>
          <p:cNvPr id="5125" name="Picture 7" descr="K:\A diffuser\triangle du feu.png">
            <a:extLst>
              <a:ext uri="{FF2B5EF4-FFF2-40B4-BE49-F238E27FC236}">
                <a16:creationId xmlns:a16="http://schemas.microsoft.com/office/drawing/2014/main" id="{4FE2EEC1-3823-54E9-F709-97B784DE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989138"/>
            <a:ext cx="4343400" cy="383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numéro de diapositive 3">
            <a:extLst>
              <a:ext uri="{FF2B5EF4-FFF2-40B4-BE49-F238E27FC236}">
                <a16:creationId xmlns:a16="http://schemas.microsoft.com/office/drawing/2014/main" id="{3795CCAF-968B-EA22-0443-79057AA75964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7B7C5B3-F38F-46C2-BB65-6185A9E0EA1B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6147" name="Titre 8">
            <a:extLst>
              <a:ext uri="{FF2B5EF4-FFF2-40B4-BE49-F238E27FC236}">
                <a16:creationId xmlns:a16="http://schemas.microsoft.com/office/drawing/2014/main" id="{4114EB06-BD86-F87E-7124-97B06AF96F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Triangle du feu </a:t>
            </a:r>
          </a:p>
        </p:txBody>
      </p:sp>
      <p:sp>
        <p:nvSpPr>
          <p:cNvPr id="6148" name="ZoneTexte 7">
            <a:extLst>
              <a:ext uri="{FF2B5EF4-FFF2-40B4-BE49-F238E27FC236}">
                <a16:creationId xmlns:a16="http://schemas.microsoft.com/office/drawing/2014/main" id="{5B190828-0763-0C62-B519-50EABAB45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375" y="1925638"/>
            <a:ext cx="82486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imes New Roman" panose="02020603050405020304" pitchFamily="18" charset="0"/>
              </a:rPr>
              <a:t>Si 1 (et 1 seul) des côtés du triangle du feu est absent = </a:t>
            </a:r>
            <a:r>
              <a:rPr lang="fr-FR" altLang="fr-FR" sz="2800" b="1">
                <a:latin typeface="Times New Roman" panose="02020603050405020304" pitchFamily="18" charset="0"/>
              </a:rPr>
              <a:t>pas de feu</a:t>
            </a:r>
          </a:p>
        </p:txBody>
      </p:sp>
      <p:sp>
        <p:nvSpPr>
          <p:cNvPr id="6149" name="ZoneTexte 5">
            <a:extLst>
              <a:ext uri="{FF2B5EF4-FFF2-40B4-BE49-F238E27FC236}">
                <a16:creationId xmlns:a16="http://schemas.microsoft.com/office/drawing/2014/main" id="{BF25CEB3-AB33-36D9-CA11-47ABFA16C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35088"/>
            <a:ext cx="5403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Conditions pour la survenue d'un feu :</a:t>
            </a:r>
          </a:p>
        </p:txBody>
      </p:sp>
      <p:sp>
        <p:nvSpPr>
          <p:cNvPr id="6150" name="ZoneTexte 7">
            <a:extLst>
              <a:ext uri="{FF2B5EF4-FFF2-40B4-BE49-F238E27FC236}">
                <a16:creationId xmlns:a16="http://schemas.microsoft.com/office/drawing/2014/main" id="{7F182658-8ECF-1D17-D120-32D8890B3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3214688"/>
            <a:ext cx="78898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Ainsi pour éteindre un feu le SP va agir sur un des côtés : 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</a:rPr>
              <a:t> Actions sur le combustible,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</a:rPr>
              <a:t> Actions sur le comburant,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</a:rPr>
              <a:t> Actions sur l'énergie d'activation ,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2400">
                <a:latin typeface="Times New Roman" panose="02020603050405020304" pitchFamily="18" charset="0"/>
              </a:rPr>
              <a:t> Actions sur plusieurs côtés.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>
            <a:extLst>
              <a:ext uri="{FF2B5EF4-FFF2-40B4-BE49-F238E27FC236}">
                <a16:creationId xmlns:a16="http://schemas.microsoft.com/office/drawing/2014/main" id="{CFB1B08B-B158-B9C9-2C06-51BAD386F4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FF87DB-C170-4F03-A6A5-7C9F325B2880}" type="slidenum">
              <a:rPr lang="fr-FR" altLang="fr-FR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7171" name="Titre 8">
            <a:extLst>
              <a:ext uri="{FF2B5EF4-FFF2-40B4-BE49-F238E27FC236}">
                <a16:creationId xmlns:a16="http://schemas.microsoft.com/office/drawing/2014/main" id="{A77C15D7-961F-3CB6-C526-4AA5C52D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combustible</a:t>
            </a:r>
          </a:p>
        </p:txBody>
      </p:sp>
      <p:sp>
        <p:nvSpPr>
          <p:cNvPr id="7172" name="ZoneTexte 7">
            <a:extLst>
              <a:ext uri="{FF2B5EF4-FFF2-40B4-BE49-F238E27FC236}">
                <a16:creationId xmlns:a16="http://schemas.microsoft.com/office/drawing/2014/main" id="{9159A006-1058-9639-3B97-DCBC577F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663" y="4638675"/>
            <a:ext cx="82327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SP va employer ≠ procédés afin de supprimer le combustible : </a:t>
            </a:r>
          </a:p>
        </p:txBody>
      </p:sp>
      <p:pic>
        <p:nvPicPr>
          <p:cNvPr id="7173" name="Image 8">
            <a:extLst>
              <a:ext uri="{FF2B5EF4-FFF2-40B4-BE49-F238E27FC236}">
                <a16:creationId xmlns:a16="http://schemas.microsoft.com/office/drawing/2014/main" id="{E0EFC33D-E54D-F4B8-F350-7ACB749EB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628775"/>
            <a:ext cx="3570287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>
            <a:extLst>
              <a:ext uri="{FF2B5EF4-FFF2-40B4-BE49-F238E27FC236}">
                <a16:creationId xmlns:a16="http://schemas.microsoft.com/office/drawing/2014/main" id="{8F619274-8D53-2987-12FD-F32EA25E75B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7F5147-8E2B-42B4-9CDB-3BD175641E2C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" name="Titre 8">
            <a:extLst>
              <a:ext uri="{FF2B5EF4-FFF2-40B4-BE49-F238E27FC236}">
                <a16:creationId xmlns:a16="http://schemas.microsoft.com/office/drawing/2014/main" id="{9468AEC4-E3E9-CF56-F625-EFEDC559A41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200" b="1" dirty="0">
                <a:solidFill>
                  <a:srgbClr val="984807"/>
                </a:solidFill>
              </a:rPr>
              <a:t>Actions sur le combustible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196" name="ZoneTexte 8">
            <a:extLst>
              <a:ext uri="{FF2B5EF4-FFF2-40B4-BE49-F238E27FC236}">
                <a16:creationId xmlns:a16="http://schemas.microsoft.com/office/drawing/2014/main" id="{9663515E-4E76-BD96-D3D1-4045404F6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365250"/>
            <a:ext cx="43926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La dispersion :</a:t>
            </a:r>
          </a:p>
        </p:txBody>
      </p:sp>
      <p:sp>
        <p:nvSpPr>
          <p:cNvPr id="8197" name="ZoneTexte 9">
            <a:extLst>
              <a:ext uri="{FF2B5EF4-FFF2-40B4-BE49-F238E27FC236}">
                <a16:creationId xmlns:a16="http://schemas.microsoft.com/office/drawing/2014/main" id="{0657C8A8-5B7C-4A96-870E-6235C2936D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62150"/>
            <a:ext cx="84248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Eléments du foyer étant séparés les uns des autres, la T° de l’ensemble s’abaisse et peut devenir insuffisante pour que la combustion soit entretenue.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Déblai concourt à l’extinction par dispersion.</a:t>
            </a:r>
          </a:p>
        </p:txBody>
      </p:sp>
      <p:pic>
        <p:nvPicPr>
          <p:cNvPr id="8198" name="Image 1">
            <a:extLst>
              <a:ext uri="{FF2B5EF4-FFF2-40B4-BE49-F238E27FC236}">
                <a16:creationId xmlns:a16="http://schemas.microsoft.com/office/drawing/2014/main" id="{0C194F3E-AED6-02A7-499E-AFE6DFC8F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621088"/>
            <a:ext cx="4319588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Image 7">
            <a:extLst>
              <a:ext uri="{FF2B5EF4-FFF2-40B4-BE49-F238E27FC236}">
                <a16:creationId xmlns:a16="http://schemas.microsoft.com/office/drawing/2014/main" id="{74AC7C94-3A99-B469-BF9D-D88499DA3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621088"/>
            <a:ext cx="2674937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ce réservé du numéro de diapositive 3">
            <a:extLst>
              <a:ext uri="{FF2B5EF4-FFF2-40B4-BE49-F238E27FC236}">
                <a16:creationId xmlns:a16="http://schemas.microsoft.com/office/drawing/2014/main" id="{A7F2DAB9-B2C3-74E7-F5DD-A008021D22B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B39B922-4FF7-494C-A72E-C28B88BE4407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" name="Titre 8">
            <a:extLst>
              <a:ext uri="{FF2B5EF4-FFF2-40B4-BE49-F238E27FC236}">
                <a16:creationId xmlns:a16="http://schemas.microsoft.com/office/drawing/2014/main" id="{1D6B1358-92C7-BB9A-A3DC-6CF15BEC3B7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>
              <a:defRPr/>
            </a:pPr>
            <a:r>
              <a:rPr lang="fr-FR" altLang="fr-FR" sz="3200" b="1" dirty="0">
                <a:solidFill>
                  <a:srgbClr val="984807"/>
                </a:solidFill>
              </a:rPr>
              <a:t>Actions sur le combustible</a:t>
            </a:r>
            <a:endParaRPr lang="fr-F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220" name="ZoneTexte 10">
            <a:extLst>
              <a:ext uri="{FF2B5EF4-FFF2-40B4-BE49-F238E27FC236}">
                <a16:creationId xmlns:a16="http://schemas.microsoft.com/office/drawing/2014/main" id="{92EA6AD3-47EA-83CB-087F-7F39AC199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347788"/>
            <a:ext cx="43926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La réduction de la part du feu :</a:t>
            </a:r>
          </a:p>
        </p:txBody>
      </p:sp>
      <p:sp>
        <p:nvSpPr>
          <p:cNvPr id="9221" name="ZoneTexte 11">
            <a:extLst>
              <a:ext uri="{FF2B5EF4-FFF2-40B4-BE49-F238E27FC236}">
                <a16:creationId xmlns:a16="http://schemas.microsoft.com/office/drawing/2014/main" id="{46128700-1EB0-AC4E-72F8-41EBA2C6D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947863"/>
            <a:ext cx="8534400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fr-FR" altLang="fr-FR" sz="2400">
                <a:latin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fr-FR" altLang="fr-FR" sz="24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déterminant la partie qui brûlera de celle qui peut être encore sauvée par les moyens mis en place. On constituera alors une barrière (retardant, débroussaillage, rideau d’eau, etc.) qui contribuera à enrayer la progression de l’incendie. </a:t>
            </a:r>
            <a:endParaRPr lang="fr-FR" altLang="fr-FR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22" name="Image 5">
            <a:extLst>
              <a:ext uri="{FF2B5EF4-FFF2-40B4-BE49-F238E27FC236}">
                <a16:creationId xmlns:a16="http://schemas.microsoft.com/office/drawing/2014/main" id="{77DD9C80-1111-EBC0-DAE5-A2309E907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411663"/>
            <a:ext cx="2552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Image 1">
            <a:extLst>
              <a:ext uri="{FF2B5EF4-FFF2-40B4-BE49-F238E27FC236}">
                <a16:creationId xmlns:a16="http://schemas.microsoft.com/office/drawing/2014/main" id="{61130272-1C6E-8901-8040-83B23BEA3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97" r="79289" b="35147"/>
          <a:stretch>
            <a:fillRect/>
          </a:stretch>
        </p:blipFill>
        <p:spPr bwMode="auto">
          <a:xfrm>
            <a:off x="6953250" y="3578225"/>
            <a:ext cx="183515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8">
            <a:extLst>
              <a:ext uri="{FF2B5EF4-FFF2-40B4-BE49-F238E27FC236}">
                <a16:creationId xmlns:a16="http://schemas.microsoft.com/office/drawing/2014/main" id="{C285236B-FFAB-0B7C-7A8F-5EA000E2D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4138613"/>
            <a:ext cx="2405062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u numéro de diapositive 3">
            <a:extLst>
              <a:ext uri="{FF2B5EF4-FFF2-40B4-BE49-F238E27FC236}">
                <a16:creationId xmlns:a16="http://schemas.microsoft.com/office/drawing/2014/main" id="{5C713662-0C1B-A631-499C-5700B47BBDD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253A67D-48FB-4DF1-BBFE-2DABB875F5C7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0243" name="Titre 8">
            <a:extLst>
              <a:ext uri="{FF2B5EF4-FFF2-40B4-BE49-F238E27FC236}">
                <a16:creationId xmlns:a16="http://schemas.microsoft.com/office/drawing/2014/main" id="{B32D39E0-EA54-C7D1-E367-0DF67B3A9B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combustible</a:t>
            </a:r>
          </a:p>
        </p:txBody>
      </p:sp>
      <p:sp>
        <p:nvSpPr>
          <p:cNvPr id="10244" name="ZoneTexte 5">
            <a:extLst>
              <a:ext uri="{FF2B5EF4-FFF2-40B4-BE49-F238E27FC236}">
                <a16:creationId xmlns:a16="http://schemas.microsoft.com/office/drawing/2014/main" id="{53590816-A69E-29EE-5A80-60BD142B94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8" y="1370013"/>
            <a:ext cx="5632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coupure d’alimentation :</a:t>
            </a:r>
          </a:p>
        </p:txBody>
      </p:sp>
      <p:pic>
        <p:nvPicPr>
          <p:cNvPr id="10245" name="Picture 6">
            <a:extLst>
              <a:ext uri="{FF2B5EF4-FFF2-40B4-BE49-F238E27FC236}">
                <a16:creationId xmlns:a16="http://schemas.microsoft.com/office/drawing/2014/main" id="{7E35A01E-961B-95B5-305D-D9BD75B05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88" y="2122488"/>
            <a:ext cx="5440362" cy="407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6" name="ZoneTexte 7">
            <a:extLst>
              <a:ext uri="{FF2B5EF4-FFF2-40B4-BE49-F238E27FC236}">
                <a16:creationId xmlns:a16="http://schemas.microsoft.com/office/drawing/2014/main" id="{93556A8A-D716-2C49-BFA8-615E44BEB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25" y="2271713"/>
            <a:ext cx="316865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Action de supprimer  l’alimentation dans le cycle de l’incendie en combustible (gaz, hydrocarbure).</a:t>
            </a:r>
          </a:p>
        </p:txBody>
      </p:sp>
      <p:pic>
        <p:nvPicPr>
          <p:cNvPr id="10247" name="Image 7">
            <a:extLst>
              <a:ext uri="{FF2B5EF4-FFF2-40B4-BE49-F238E27FC236}">
                <a16:creationId xmlns:a16="http://schemas.microsoft.com/office/drawing/2014/main" id="{668EDF49-353D-9997-096E-02C5F057E4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4708525"/>
            <a:ext cx="19288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3">
            <a:extLst>
              <a:ext uri="{FF2B5EF4-FFF2-40B4-BE49-F238E27FC236}">
                <a16:creationId xmlns:a16="http://schemas.microsoft.com/office/drawing/2014/main" id="{3FE2EF8C-28E6-535B-2FFA-169948B1185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85B1046-CABC-487B-82DE-94C7B4C7B78A}" type="slidenum">
              <a:rPr lang="fr-FR" altLang="fr-FR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1267" name="Titre 8">
            <a:extLst>
              <a:ext uri="{FF2B5EF4-FFF2-40B4-BE49-F238E27FC236}">
                <a16:creationId xmlns:a16="http://schemas.microsoft.com/office/drawing/2014/main" id="{DB9BAE4F-FD50-5494-8E52-77D1EF7C1E4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274638"/>
            <a:ext cx="8607425" cy="939800"/>
          </a:xfrm>
        </p:spPr>
        <p:txBody>
          <a:bodyPr/>
          <a:lstStyle/>
          <a:p>
            <a:pPr eaLnBrk="1" hangingPunct="1"/>
            <a:r>
              <a:rPr lang="fr-FR" altLang="fr-FR" sz="3200" b="1">
                <a:solidFill>
                  <a:srgbClr val="984807"/>
                </a:solidFill>
              </a:rPr>
              <a:t>Actions sur le combustible</a:t>
            </a:r>
          </a:p>
        </p:txBody>
      </p:sp>
      <p:sp>
        <p:nvSpPr>
          <p:cNvPr id="11268" name="ZoneTexte 5">
            <a:extLst>
              <a:ext uri="{FF2B5EF4-FFF2-40B4-BE49-F238E27FC236}">
                <a16:creationId xmlns:a16="http://schemas.microsoft.com/office/drawing/2014/main" id="{D6130A5E-E473-74F6-B653-6A1ADD0851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163" y="1295400"/>
            <a:ext cx="5632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b="1" u="sng">
                <a:latin typeface="Times New Roman" panose="02020603050405020304" pitchFamily="18" charset="0"/>
              </a:rPr>
              <a:t>Par coupure d’alimentation :</a:t>
            </a:r>
          </a:p>
        </p:txBody>
      </p:sp>
      <p:sp>
        <p:nvSpPr>
          <p:cNvPr id="11269" name="ZoneTexte 7">
            <a:extLst>
              <a:ext uri="{FF2B5EF4-FFF2-40B4-BE49-F238E27FC236}">
                <a16:creationId xmlns:a16="http://schemas.microsoft.com/office/drawing/2014/main" id="{89178DE2-36E1-D136-56EB-6180D5B0D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155825"/>
            <a:ext cx="47672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anose="020B0503030403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anose="020B0503030403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Par la fermeture d'un robinet :</a:t>
            </a:r>
          </a:p>
          <a:p>
            <a:pPr>
              <a:spcBef>
                <a:spcPct val="0"/>
              </a:spcBef>
              <a:buFontTx/>
              <a:buNone/>
            </a:pPr>
            <a:endParaRPr lang="fr-FR" altLang="fr-FR" sz="24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</a:rPr>
              <a:t> Vanne police,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fr-FR" altLang="fr-FR" sz="2400">
                <a:latin typeface="Times New Roman" panose="02020603050405020304" pitchFamily="18" charset="0"/>
              </a:rPr>
              <a:t> Robinet d'une bouteille,</a:t>
            </a:r>
          </a:p>
        </p:txBody>
      </p:sp>
      <p:pic>
        <p:nvPicPr>
          <p:cNvPr id="11270" name="Image 7">
            <a:extLst>
              <a:ext uri="{FF2B5EF4-FFF2-40B4-BE49-F238E27FC236}">
                <a16:creationId xmlns:a16="http://schemas.microsoft.com/office/drawing/2014/main" id="{3C88E70D-D4B1-DDAE-AB86-86304C9AED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4708525"/>
            <a:ext cx="19288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Image 1">
            <a:extLst>
              <a:ext uri="{FF2B5EF4-FFF2-40B4-BE49-F238E27FC236}">
                <a16:creationId xmlns:a16="http://schemas.microsoft.com/office/drawing/2014/main" id="{D9F604B5-0563-42DB-F747-0CBDDF22C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4"/>
          <a:stretch>
            <a:fillRect/>
          </a:stretch>
        </p:blipFill>
        <p:spPr bwMode="auto">
          <a:xfrm>
            <a:off x="3070225" y="3725863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C:\Documents and Settings\Philippe\Mes documents\JSP SDMIS\Dématérialisation\doc\INC\A6 - fuite de gaz\Images\imagesVVRSS6QF.jpg">
            <a:extLst>
              <a:ext uri="{FF2B5EF4-FFF2-40B4-BE49-F238E27FC236}">
                <a16:creationId xmlns:a16="http://schemas.microsoft.com/office/drawing/2014/main" id="{251E4CBF-D51B-3854-A1FF-73BF7DD37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292576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CC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DIS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Aquatique</Template>
  <TotalTime>1178</TotalTime>
  <Words>721</Words>
  <Application>Microsoft Office PowerPoint</Application>
  <PresentationFormat>Affichage à l'écran (4:3)</PresentationFormat>
  <Paragraphs>143</Paragraphs>
  <Slides>27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Arial</vt:lpstr>
      <vt:lpstr>Myriad Pro</vt:lpstr>
      <vt:lpstr>Calibri</vt:lpstr>
      <vt:lpstr>Times New Roman</vt:lpstr>
      <vt:lpstr>Wingdings</vt:lpstr>
      <vt:lpstr>GCCAR</vt:lpstr>
      <vt:lpstr>Graphique CorelDRAW 9.0</vt:lpstr>
      <vt:lpstr>LES PROCEDES D’EXTINCTION</vt:lpstr>
      <vt:lpstr>Les procédés d'extinction</vt:lpstr>
      <vt:lpstr>Rappel : triangle du feu</vt:lpstr>
      <vt:lpstr>Triangle du feu </vt:lpstr>
      <vt:lpstr>Actions sur le combustible</vt:lpstr>
      <vt:lpstr>Actions sur le combustible</vt:lpstr>
      <vt:lpstr>Actions sur le combustible</vt:lpstr>
      <vt:lpstr>Actions sur le combustible</vt:lpstr>
      <vt:lpstr>Actions sur le combustible</vt:lpstr>
      <vt:lpstr>Actions sur le comburant</vt:lpstr>
      <vt:lpstr>Actions sur le comburant</vt:lpstr>
      <vt:lpstr>Actions sur le comburant</vt:lpstr>
      <vt:lpstr>Actions sur le comburant</vt:lpstr>
      <vt:lpstr>Actions sur le comburant</vt:lpstr>
      <vt:lpstr>Actions sur le comburant</vt:lpstr>
      <vt:lpstr>Actions sur le comburant</vt:lpstr>
      <vt:lpstr>Actions sur le comburant</vt:lpstr>
      <vt:lpstr>Actions sur le comburant</vt:lpstr>
      <vt:lpstr>Actions sur le comburant</vt:lpstr>
      <vt:lpstr>Actions sur l'énergie d'activation</vt:lpstr>
      <vt:lpstr>Actions sur l'énergie d'activation</vt:lpstr>
      <vt:lpstr>Actions sur l'énergie d'activation</vt:lpstr>
      <vt:lpstr>Autres actions</vt:lpstr>
      <vt:lpstr>Actions sur plusieurs côtés</vt:lpstr>
      <vt:lpstr>Actions sur plusieurs côtés</vt:lpstr>
      <vt:lpstr>Actions sur plusieurs côtés</vt:lpstr>
      <vt:lpstr>Conclusion</vt:lpstr>
    </vt:vector>
  </TitlesOfParts>
  <Company>SDIS du Rhône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MUSSARD Vincent</dc:creator>
  <cp:lastModifiedBy>daniel rosique</cp:lastModifiedBy>
  <cp:revision>70</cp:revision>
  <cp:lastPrinted>2015-08-06T08:01:37Z</cp:lastPrinted>
  <dcterms:created xsi:type="dcterms:W3CDTF">2015-08-05T10:19:35Z</dcterms:created>
  <dcterms:modified xsi:type="dcterms:W3CDTF">2025-01-14T16:18:35Z</dcterms:modified>
</cp:coreProperties>
</file>