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1" r:id="rId3"/>
    <p:sldId id="270" r:id="rId4"/>
    <p:sldId id="274" r:id="rId5"/>
    <p:sldId id="282" r:id="rId6"/>
    <p:sldId id="292" r:id="rId7"/>
    <p:sldId id="283" r:id="rId8"/>
    <p:sldId id="290" r:id="rId9"/>
    <p:sldId id="275" r:id="rId10"/>
    <p:sldId id="284" r:id="rId11"/>
    <p:sldId id="277" r:id="rId12"/>
    <p:sldId id="285" r:id="rId13"/>
    <p:sldId id="323" r:id="rId14"/>
    <p:sldId id="293" r:id="rId15"/>
    <p:sldId id="291" r:id="rId16"/>
    <p:sldId id="287" r:id="rId17"/>
    <p:sldId id="294" r:id="rId18"/>
    <p:sldId id="288" r:id="rId19"/>
    <p:sldId id="295" r:id="rId20"/>
    <p:sldId id="286" r:id="rId21"/>
    <p:sldId id="273" r:id="rId22"/>
    <p:sldId id="324" r:id="rId23"/>
    <p:sldId id="296" r:id="rId24"/>
    <p:sldId id="289" r:id="rId25"/>
    <p:sldId id="278" r:id="rId26"/>
    <p:sldId id="279" r:id="rId27"/>
    <p:sldId id="325" r:id="rId28"/>
    <p:sldId id="298" r:id="rId29"/>
    <p:sldId id="297" r:id="rId30"/>
    <p:sldId id="326" r:id="rId31"/>
    <p:sldId id="302" r:id="rId32"/>
    <p:sldId id="300" r:id="rId33"/>
    <p:sldId id="299" r:id="rId34"/>
    <p:sldId id="310" r:id="rId35"/>
    <p:sldId id="319" r:id="rId36"/>
    <p:sldId id="322" r:id="rId37"/>
    <p:sldId id="321" r:id="rId38"/>
    <p:sldId id="320" r:id="rId39"/>
    <p:sldId id="272" r:id="rId40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1" d="100"/>
          <a:sy n="81" d="100"/>
        </p:scale>
        <p:origin x="148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C865954-0713-A0DA-56AF-B2DFA5E766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3664A5-7154-3A10-E29C-E7EF13A141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DCBC216-3BA6-4DB3-B69B-B958A520905D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B3E7E0C-2C74-09FA-8010-351BA70C7D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DF51CE9A-80A3-280E-2C37-1FBE357F4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479029-0F37-16C2-4CD8-48D5ADD7B5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65A378-9F62-B73F-56BF-9FF6ED2B7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0DE23E0-CC2D-406B-BC0F-1D76CD8BE0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7E0F56-0E73-FCEE-864C-5BCBCEC5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1FBB-56B3-4278-9630-64BC212EA0E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E36904-B524-77DE-7210-C1ACA99D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6CF70-118C-6999-AB45-27B3A20C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62AC4-E670-49A1-A653-FC0DF057F4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46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B6E59D-3F20-9A08-B008-AA201202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91FE6-B8CA-42DD-9BAF-FBB590831E5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964DD7-5B28-4C67-A22F-B21CCA0F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D1C46C-5472-8436-C962-A59B0BBF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FDFCE-9F22-4206-80F5-D6476BE686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811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389B6C-2205-6689-08A2-10A68798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4FFAD-D4B5-4BCD-9E74-30487785F28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4A4C65-63C0-2C10-2408-73C47E11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BFC9F-2136-6069-44E0-95F7656B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03A7-3F29-4423-B4BF-506ADF1CAE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186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AD12DC-FD2F-1317-4CAD-52F95823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CA76-3146-4A16-962B-ED95BA519D7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F5F6AE-0376-9DFA-B694-17543E97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E5C5A1-D20B-54B1-7312-3DB729C9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A3D6-312A-4615-8105-0F0EF3F8BB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557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4C54CC-5B52-FA84-02D3-F0381332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9494-861D-470B-8380-4D6654A44F9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79CE04-EF28-7F1A-E9DF-7EECCC8A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AE3961-E51B-9229-FE47-54E4714C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F037C-B6F8-481E-8FF4-D1A137B4A4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788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32C60CF-3B6D-3FEE-83E5-2882BBCE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D88F2-B4AA-4545-859B-03C8B82AC03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048A909-E621-56A4-4D78-61082FC6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D0D8C61-CA60-F741-DEBF-75E5D672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A5D29-F23C-4C75-B687-FDF2B4003C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735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39780A2-E95B-CC50-2FD9-BB28205E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9304-DE2C-49FA-8840-3977D5ED8BC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A3FD379-A88A-B26F-1C6E-030E8612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E5BDFD2-F52C-389B-B10D-98DD2131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E3E2F-ECB3-48D9-AFB4-FF2C40066F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787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FD7EF0E7-66B8-F67B-F6BA-BE717013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FC96B-A3B2-4B27-A1EA-6D6265BA5D5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CAF0E33-F6DB-0469-24FE-0843A96A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E2D6409-32E1-887A-A7C1-5527F8CF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B8424-13E5-40E1-9BDB-31FB3C64AD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482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B8E9FE6-4654-95D5-C337-A008677D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1F9D6-F5A8-42CA-8854-A549D7507AC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2ECAE1E-D3F5-7A97-8D48-04F80D36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A1AE30D-2385-CA4E-9845-D2C84553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63DB-56F7-4B28-87EE-14FC99DC1C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95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DECF739-67EC-A710-9B06-56CF21ED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6162A-4393-4A48-B959-2791EA9D645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5F0B4CF-A2B4-D4E0-1AEB-E4B18B3A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519CD82-0F75-D6B5-CD76-B322DB7B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0A0D-442B-4551-B30A-DA47749FA2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217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3965B06-A30E-66B8-EAD4-436EC57B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0B15-73DB-4F9E-8B9D-F2475907837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4B60F4-5B29-2E1E-FF86-65516B16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E83ADC5-FBE9-52F6-2D32-FD25C6F6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4B95-5CBE-4680-A8F5-F4CBD6ED3F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234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A8245208-FAE8-821C-740D-45C481D56A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4A86173C-0D23-4CC6-DF09-30C3717C57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8B2E7-FF2F-12A3-97F3-ADE868816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B68114-39B4-40A1-B153-1BE3B9E1F19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EA4B38-D1C7-D6AA-6286-4B0BED18C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58988-C39B-5CFC-8A43-B7E205972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4FA6CEA9-C401-484C-B96C-2ABB285DA2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%20diffuser\JSP%20SDMIS\D&#233;mat&#233;rialisation\doc\Incendie\SEQUENCE%20CAMERA%20TH%20nouveau\vid&#233;os\feu%20de%20balcon.MO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%20diffuser\JSP%20SDMIS\D&#233;mat&#233;rialisation\doc\Incendie\SEQUENCE%20CAMERA%20TH%20nouveau\vid&#233;os\la%20chaise%20g&#233;n&#233;ralit&#233;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%20diffuser\JSP%20SDMIS\D&#233;mat&#233;rialisation\doc\Incendie\SEQUENCE%20CAMERA%20TH%20nouveau\vid&#233;os\bouteille.wmv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%20diffuser\JSP%20SDMIS\D&#233;mat&#233;rialisation\doc\Incendie\SEQUENCE%20CAMERA%20TH%20nouveau\vid&#233;os\38Rivi&#232;re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%20diffuser\JSP%20SDMIS\D&#233;mat&#233;rialisation\doc\Incendie\SEQUENCE%20CAMERA%20TH%20nouveau\vid&#233;os\38Porte%20plastique.M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%20diffuser\JSP%20SDMIS\D&#233;mat&#233;rialisation\doc\Incendie\SEQUENCE%20CAMERA%20TH%20nouveau\vid&#233;os\le%20journal%20et%20la%20main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0E09A5F-22C1-B13A-6DAE-586B0D29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445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Caméra thermique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288BBA80-1438-A418-AC2C-9A2C04029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16585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2020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B53926B8-0CCC-C2BE-BABD-331ED9047B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2B865965-F0F4-BEBD-77D2-0D05EEDF86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546EEF7-A2B1-4C52-8E2C-56C44CEF2AD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F1E13B2F-286E-CED7-BABF-1E939C64D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Thermomètre laser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B2694ACA-E2A9-FD4C-1228-1941BE67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Outil permettant d’inspecter et de vérifier la T° de surface de n’importe quel corps.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E91214B2-CDA4-BA29-F50E-038BA4792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2295" name="Picture 7" descr="010">
            <a:extLst>
              <a:ext uri="{FF2B5EF4-FFF2-40B4-BE49-F238E27FC236}">
                <a16:creationId xmlns:a16="http://schemas.microsoft.com/office/drawing/2014/main" id="{717A94B5-893B-13E1-848E-0A4DB9C1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4211" r="29651"/>
          <a:stretch>
            <a:fillRect/>
          </a:stretch>
        </p:blipFill>
        <p:spPr bwMode="auto">
          <a:xfrm>
            <a:off x="6096000" y="2362200"/>
            <a:ext cx="2047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>
            <a:extLst>
              <a:ext uri="{FF2B5EF4-FFF2-40B4-BE49-F238E27FC236}">
                <a16:creationId xmlns:a16="http://schemas.microsoft.com/office/drawing/2014/main" id="{AB4ABA68-441A-D89B-75F9-CE6F050DF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2297" name="Picture 9" descr="020">
            <a:extLst>
              <a:ext uri="{FF2B5EF4-FFF2-40B4-BE49-F238E27FC236}">
                <a16:creationId xmlns:a16="http://schemas.microsoft.com/office/drawing/2014/main" id="{42C640D0-58AC-52F4-685A-915C5F56E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5979" r="28236" b="28909"/>
          <a:stretch>
            <a:fillRect/>
          </a:stretch>
        </p:blipFill>
        <p:spPr bwMode="auto">
          <a:xfrm>
            <a:off x="2209800" y="2667000"/>
            <a:ext cx="21304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7F3102B6-1C1D-DFFE-6D1C-072C202A25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1FBFFF5F-336B-0BFF-C83B-59B965095C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7C7FD6-AEB3-4737-9AD4-50718448EEE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1">
            <a:extLst>
              <a:ext uri="{FF2B5EF4-FFF2-40B4-BE49-F238E27FC236}">
                <a16:creationId xmlns:a16="http://schemas.microsoft.com/office/drawing/2014/main" id="{9051C043-7DA5-5221-1FE4-CF66BD823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Thermomètre laser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7" name="Rectangle 1031">
            <a:extLst>
              <a:ext uri="{FF2B5EF4-FFF2-40B4-BE49-F238E27FC236}">
                <a16:creationId xmlns:a16="http://schemas.microsoft.com/office/drawing/2014/main" id="{9E09B45E-34E0-BDEE-F8C6-D1C51B5DA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8" name="Rectangle 1033">
            <a:extLst>
              <a:ext uri="{FF2B5EF4-FFF2-40B4-BE49-F238E27FC236}">
                <a16:creationId xmlns:a16="http://schemas.microsoft.com/office/drawing/2014/main" id="{ECEF857E-AA80-03D5-42BE-2E8327CC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9" name="Rectangle 1035">
            <a:extLst>
              <a:ext uri="{FF2B5EF4-FFF2-40B4-BE49-F238E27FC236}">
                <a16:creationId xmlns:a16="http://schemas.microsoft.com/office/drawing/2014/main" id="{897BC9A4-E638-85A4-8EBE-93A44EA83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3320" name="Picture 1034" descr="SKM_C284e17020705381_0001">
            <a:extLst>
              <a:ext uri="{FF2B5EF4-FFF2-40B4-BE49-F238E27FC236}">
                <a16:creationId xmlns:a16="http://schemas.microsoft.com/office/drawing/2014/main" id="{94112E32-C47B-85B9-176F-0468153E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t="19485" r="19684" b="59586"/>
          <a:stretch>
            <a:fillRect/>
          </a:stretch>
        </p:blipFill>
        <p:spPr bwMode="auto">
          <a:xfrm>
            <a:off x="533400" y="1981200"/>
            <a:ext cx="807720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3F279A56-1FCE-B15C-F1FA-D90CA84F1E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5488" y="2898775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99107F22-56F3-DC46-95A9-B3FE63A7E3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8FFE38-D339-40F6-8CA6-DC93DFE3A4E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7CD47D52-A4E5-5904-380D-738F0D23A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2AEC74FE-7157-EB31-C0BF-C090D501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6879EF3B-022B-3830-CC25-640617EF14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4268C88F-8801-AF10-6503-ADE2F41EEAD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66434E-1A78-479F-9CAB-BA7400E6DDE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47EDA5D5-8623-95C8-C4FB-3FB55DBCC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A9A3A01-4F13-056B-5375-BCF3F9B67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F5D3F38B-36A9-FF8E-0AD9-AE15CBA7F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84ED3C3C-A451-AEF8-8122-E611D1FDB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001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Lors d'un incendie :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Repérer des victimes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déplacer plus aisément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un environnement envahi par la fumée ou très obscur,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Rechercher le foyer d’un incendie ou même un feu couvant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583C4DD9-2827-27E5-F0C1-D977F8AC2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73C01C61-869C-3BF1-BAB4-36AD5F4511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D11586-AD27-42CA-A9F3-54F7B6844BF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DAD278CA-7622-EF39-A438-EB5093D5A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5B6940C0-5C0A-84D1-33C1-38419FBB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F2D5B9F4-8A1A-001C-0867-653745B75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" name="feu de balcon.MOV">
            <a:hlinkClick r:id="" action="ppaction://media"/>
            <a:extLst>
              <a:ext uri="{FF2B5EF4-FFF2-40B4-BE49-F238E27FC236}">
                <a16:creationId xmlns:a16="http://schemas.microsoft.com/office/drawing/2014/main" id="{BC5848AA-3EC1-871A-EF87-075C1E2C33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855788"/>
            <a:ext cx="730726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7EBB8654-D315-2AB4-4616-A87A94275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79DEC1F4-DF60-3929-8CD6-345B8C6868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D477415-0D67-4DAA-BBAD-51C61BE8E59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829B4988-1C49-1330-4656-352BDAEE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30439612-5FEC-AA63-B29B-CEFC83E48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8D4A058A-0CF2-B70A-8B37-020D4DC7D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7415" name="Rectangle 8">
            <a:extLst>
              <a:ext uri="{FF2B5EF4-FFF2-40B4-BE49-F238E27FC236}">
                <a16:creationId xmlns:a16="http://schemas.microsoft.com/office/drawing/2014/main" id="{E5997664-8E04-8774-4D31-E0D74EB78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001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Lors d'un incendie :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Rechercher rapidement un itinéraire de repli, de secours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Identifier des éléments dangereux lors d’incendies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comme des bouteilles de gaz, des réservoirs de carburant, etc. ;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Localiser des points de ventilation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Repérer des points chauds résiduels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Rechercher les origines d’un incendie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49E0470F-D962-CBCA-4FB4-E0210CE2F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50F02C33-59F2-48C4-C8CC-09DDB40030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2D5EDB-2EA9-4A77-AF37-32019043DAA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38E77258-A5A0-74F0-B546-C6AC35A60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3C3947D8-0199-F50B-9A45-2393753FC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81802FBC-4D77-C738-C7AA-BAC161C9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C5BDFD85-EF90-875A-E09A-F57C64D8E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0010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Lors d'un accident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Évaluer le nombre de passagers d’un véhicule accidenté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en visualisant les sièges chauffés par la ou (les) personne(s), sous réserve de l’utilisation de la caméra thermique dans un délai très court ;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Retrouver des victimes éjectées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Localiser des victimes en sauvetage déblaiement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28399A3F-E53B-D50A-31A0-684531FF76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B9E8D53D-AB86-A0E5-F855-7CA7ABAA61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6957801-73E0-4CD3-9007-A01C75EDBB4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8FBD9094-C437-3FF6-3D2B-0BFB7321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3BC37FCD-F708-ADDE-EDCF-05B822E29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6DCF0538-9F8D-17EB-2501-0A2B0AFC5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" name="la chaise généralité.wmv">
            <a:hlinkClick r:id="" action="ppaction://media"/>
            <a:extLst>
              <a:ext uri="{FF2B5EF4-FFF2-40B4-BE49-F238E27FC236}">
                <a16:creationId xmlns:a16="http://schemas.microsoft.com/office/drawing/2014/main" id="{EEF84644-6F82-629F-F62D-61470E461D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060575"/>
            <a:ext cx="63785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7B088454-DF63-5FF1-9BF3-C2651319DC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EF98F977-1233-4DB8-53FC-80F87B238A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3392B9F-C6AD-4515-A59F-22BECD3C3C6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0E8AAE4A-32C3-0B58-8AB6-5FCFEBD84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B2707CC8-6902-4EF4-56C6-81E57EC54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34BACDF1-A8A6-568E-5BE6-8F727143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00403CB6-4CED-EAE6-04CB-B4B2AFB14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803400"/>
            <a:ext cx="8001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Divers :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Surveiller un circuit électrique en surchauffe, un silo,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etc. ;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Localiser une fuite d’eau, une tache d’hydrocarbure sur la chaussée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Identifier le niveau de liquide dans une cuve,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488" name="Espace réservé du contenu 1">
            <a:extLst>
              <a:ext uri="{FF2B5EF4-FFF2-40B4-BE49-F238E27FC236}">
                <a16:creationId xmlns:a16="http://schemas.microsoft.com/office/drawing/2014/main" id="{B1E9B6D2-0B12-F2BB-7AA8-8D8AECB27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49663"/>
            <a:ext cx="33258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outeille.wmv">
            <a:hlinkClick r:id="" action="ppaction://media"/>
            <a:extLst>
              <a:ext uri="{FF2B5EF4-FFF2-40B4-BE49-F238E27FC236}">
                <a16:creationId xmlns:a16="http://schemas.microsoft.com/office/drawing/2014/main" id="{D1E0C97D-9D75-6DFB-B065-FA93DD49E3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11588"/>
            <a:ext cx="35877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FF1BEE16-3671-552D-6BA5-49D8C7772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24179E14-69FF-EE12-41A2-4655294DC8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AB47C15-10F4-449E-9CEA-07B825B375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89D70A15-97CB-A774-DFD6-9AABA7AD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Caméras thermique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526648CD-B5BE-C09F-823E-A2B1E2DC3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B2683FCA-8A7A-B68C-06C9-560A41FCC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91E56B2E-DC7A-FD3D-4C97-9DA6BCF02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839913"/>
            <a:ext cx="8001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Divers :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Délimiter une pollution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non miscible à la surface de l’eau ; </a:t>
            </a:r>
          </a:p>
        </p:txBody>
      </p:sp>
      <p:pic>
        <p:nvPicPr>
          <p:cNvPr id="2" name="38Rivière.MPG">
            <a:hlinkClick r:id="" action="ppaction://media"/>
            <a:extLst>
              <a:ext uri="{FF2B5EF4-FFF2-40B4-BE49-F238E27FC236}">
                <a16:creationId xmlns:a16="http://schemas.microsoft.com/office/drawing/2014/main" id="{571D6A28-C4E5-BB9B-7A06-B405AA017C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40050"/>
            <a:ext cx="47307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3B7C5FD4-5E21-5540-8521-B7DB82252D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caméras thermique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110BF8A7-4772-7CE1-3F0E-37B9999077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A4992B8-B8DD-4336-9C8D-C26B8ED4D26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4D6B2BD-0BF4-34EE-07F4-C2B530025CA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D83E9EA6-AEE8-B803-2335-545B1A5B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99955AF2-91D1-1B93-C788-E04503307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9512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domaines d'applications, les limites techniques et les différentes caméras thermiques en service au SDMIS.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7F6563F3-77BE-FB5C-02F0-936F78A78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429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Domaines d'applications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Limites techniques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Mise en oeuvre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Argus IV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MSA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LEADER TIC 3.1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9DA0F974-BCD7-D474-0DAA-8CC7ED0317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Domaines d'applications  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672FDDB7-ABB5-50A7-EF65-3D5C1DBDE0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EEDDB09-42A9-4A24-9A43-84ACBCBEB60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CF3BC0D6-EF1B-F04B-6CF2-7F934AEF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Thermomètre laser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DB111CDC-C146-32EE-5FC1-76572351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DDE78137-0370-7237-DD00-92AD5E624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471B2359-72C7-F4D5-6FC4-F00A4599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001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SP peut ainsi mesurer en toute sécurité,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T° de surfaces d’objets brûlants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dangereux ou difficiles d’accès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Temps de réponse de l’appareil est quasi-instantané.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Grande gamme de T° mesurables (négatives et positives).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6" name="Picture 8" descr="020">
            <a:extLst>
              <a:ext uri="{FF2B5EF4-FFF2-40B4-BE49-F238E27FC236}">
                <a16:creationId xmlns:a16="http://schemas.microsoft.com/office/drawing/2014/main" id="{F63AF491-6BE0-1FD0-F9A1-837F27AC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18980" r="31166"/>
          <a:stretch>
            <a:fillRect/>
          </a:stretch>
        </p:blipFill>
        <p:spPr bwMode="auto">
          <a:xfrm>
            <a:off x="7594600" y="2743200"/>
            <a:ext cx="1165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F8332C8F-BB5A-BA28-DB4F-CC82E864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6368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Limites techniques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04651E8B-EEB5-5170-810C-6B44E68F44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05C0D0-B735-4904-909A-B8C173EE54EE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BC342716-027D-7D7B-BBE7-E8491E3D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Limites techniques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836843D7-4D54-E39B-C838-3EBF7A9F9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60C82D-18FF-4056-9A19-019FE4742F06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6301586B-0D92-0AB7-6881-1C550D7D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1" name="Rectangle 1032">
            <a:extLst>
              <a:ext uri="{FF2B5EF4-FFF2-40B4-BE49-F238E27FC236}">
                <a16:creationId xmlns:a16="http://schemas.microsoft.com/office/drawing/2014/main" id="{6DF9F5B9-B6F4-726D-EA59-5EFBA754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3629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Ne peut pas capter d'image sur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Du verre,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De l'eau : sprinklers pouvant occulter le feu, les victimes, etc.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Des matériaux isolants (laine de verre, de roche, liège, ouate de cellulose, etc.)</a:t>
            </a: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Des surfaces brillantes : agissent comme un miroir sur le système (surfaces métalliques, surfaces polies, etc.),</a:t>
            </a:r>
          </a:p>
          <a:p>
            <a:pPr>
              <a:spcBef>
                <a:spcPct val="0"/>
              </a:spcBef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Du béton.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Mesure des T° de surface.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BD6559EC-C49B-304F-D714-9B3DB1FBA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Limites techniques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1E8BF06D-3C45-3755-CE5D-3E663DB08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DBB7D-3B84-4A18-BCD6-FCBF3BD2FACD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">
            <a:extLst>
              <a:ext uri="{FF2B5EF4-FFF2-40B4-BE49-F238E27FC236}">
                <a16:creationId xmlns:a16="http://schemas.microsoft.com/office/drawing/2014/main" id="{52685338-9391-093D-40E3-F74D20916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38Porte plastique.MPG">
            <a:hlinkClick r:id="" action="ppaction://media"/>
            <a:extLst>
              <a:ext uri="{FF2B5EF4-FFF2-40B4-BE49-F238E27FC236}">
                <a16:creationId xmlns:a16="http://schemas.microsoft.com/office/drawing/2014/main" id="{D2D2A3BC-243C-046E-29B7-8C92549A88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87563"/>
            <a:ext cx="53863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D5F94D69-E1C4-D3C0-4BA5-82E91A8553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Limites techniques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84BD9968-4719-E914-4E1C-520D799DFD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A2F470A-ABAA-4BFF-B92E-59219AD7156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D08A6F3A-40A9-4FC1-5CEB-CCD51BB5E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Thermomètre laser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9" name="Rectangle 1032">
            <a:extLst>
              <a:ext uri="{FF2B5EF4-FFF2-40B4-BE49-F238E27FC236}">
                <a16:creationId xmlns:a16="http://schemas.microsoft.com/office/drawing/2014/main" id="{2024238C-9647-388D-A76D-99F7DFF4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2008188"/>
            <a:ext cx="81534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Ne mesure que des T° ponctuelles en surface des matériaux.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Ne permet pas de rechercher des points chauds lors d’un incendie mais bien de surveiller l’évolution de la T° d’une surface.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Utilisateur peut uniquement réaliser des relevés ponctuels.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Pour des grandes étendues 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caméra thermique.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C9808D88-D6AD-B71A-0BCE-56591F1A25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Limites techniques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7B533069-18EC-BBD6-FE63-C8D56F704F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317FFC0-0B0E-4EBA-BC0E-DDAE668F1BE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312E31F3-4262-35B8-6217-85658032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818991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Pour tous les appareils :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Pour détecter un point chaud, il faut donc que la chaleur se soit propagée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jusqu'à une surface accessible à la caméra ou au thermomètre.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C5846E37-2EC6-5FF7-17B6-600CB4801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81300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Mise en œuvre opérationnelle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67755C0C-8E18-0A91-C7E5-1D72A8A8A7A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246A020-49EE-4B36-973B-C166A53DE0B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E282467F-ADFD-DEF9-7E5E-D0A10706BC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Mise en œuvre opérationnelle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A6D1D48D-1DE0-2626-2645-C5D71D4794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2DE12C-021D-4AA0-A897-422F05B873C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E97E0E57-3197-36D2-F85E-1A8AAAE0B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557338"/>
            <a:ext cx="81883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Il convient :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Bien connaître les limites techniques de ces appareils.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Lire au préalable la notice d'emploi pour éviter toute erreur d'analyse et d'interprétation dans la lecture des informations recueillies (notice fournie avec le matériel lors de la dotation),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Se renseigner sur la nature des éléments constructifs soumis à la chaleur (matériaux, isolants, etc.),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2C31A5C5-57CD-20A2-CF28-B38399EAFA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Mise en œuvre opérationnelle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A1980AE8-21FF-C4E9-18B3-7D59B00607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034595-4FC6-4E15-AAEE-C4D460D82F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5E591A4B-3F98-1B8B-9CD8-9768D8357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484313"/>
            <a:ext cx="8188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Rester vigilant en présence de mur épais en béton ou en pierre : temps de la propagation de la chaleur entre la source de chaleur et la surface du mur visée est important. 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Ne pas négliger les opérations de reconnaissance, déblai, dégarnissage ainsi que la surveillance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moindre doute doit se traduire par des investigations plus approfondies (ouverture de porte, sondage de mur, de plafond, de plancher, dégarnissage, etc.).</a:t>
            </a: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96844494-0CC5-568F-B8D3-8221EBA0A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013325"/>
            <a:ext cx="6278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caméra thermique 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n'est pas antidéflagrante.</a:t>
            </a:r>
            <a:endParaRPr lang="fr-FR" altLang="fr-FR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4DEA829B-C7C2-7A25-EAD0-D60D045864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188" y="2781300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matériels du SDMIS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DB3D79F7-2901-2136-3CA2-86858B8220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3E5340-17CB-47F6-B643-261A3FE5BCD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F1845992-6EA2-DEE3-6EC3-1C72A973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Introductions  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AF20023E-5EDF-F43C-4FEF-899447268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CF6C8-FDDF-44D2-A346-CEB60DD704A5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B95ED303-C9C1-0543-F29F-08746295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Certaines casernes sont dotées d'un lot LCTHER (Lot Caméra Thermique) composé :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en-US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D'une caméra thermique,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en-US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 thermomètre laser.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NIO 2011-018 détaille les précautions d'emploi, leurs domaines d'application, limites techniques de ces appareils, etc.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SP doit connaître son emploi.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7F98B1BA-01AE-163D-BC12-E3CCB23300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ARGUS IV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7CB21F3D-F72A-F084-2D59-7BE8151BE31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7002C2-A074-4689-8B4C-FE0BBD401A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C8129B87-3ED2-5C87-940C-01BEDC55E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4463"/>
            <a:ext cx="59055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Valise contient  : 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Caméra avec une batterie rechargeable,</a:t>
            </a: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Bandoulière de sécurité antichute, </a:t>
            </a:r>
          </a:p>
          <a:p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Manuel d'utilisation,</a:t>
            </a:r>
          </a:p>
          <a:p>
            <a:endParaRPr lang="en-US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Au standard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Chargeur de batterie avec adaptateur 220 volts</a:t>
            </a:r>
          </a:p>
          <a:p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Batterie rechargeable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Poids avec batterie = 1,6 kg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3" name="Picture 1" descr="015">
            <a:extLst>
              <a:ext uri="{FF2B5EF4-FFF2-40B4-BE49-F238E27FC236}">
                <a16:creationId xmlns:a16="http://schemas.microsoft.com/office/drawing/2014/main" id="{84E92B08-4D20-ABE7-CA6C-B6C8E545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420813"/>
            <a:ext cx="33543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9C78A653-D776-42E2-6083-C3199E2F13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ARGUS IV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7CCB4DC6-8BEB-CD1B-D77E-51E5095162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28FBE5E-4076-4622-A3C3-D5C40613DA7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1">
            <a:extLst>
              <a:ext uri="{FF2B5EF4-FFF2-40B4-BE49-F238E27FC236}">
                <a16:creationId xmlns:a16="http://schemas.microsoft.com/office/drawing/2014/main" id="{3739ACAE-3865-FF70-FE0C-981586905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opérationnelle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7" name="Rectangle 1032">
            <a:extLst>
              <a:ext uri="{FF2B5EF4-FFF2-40B4-BE49-F238E27FC236}">
                <a16:creationId xmlns:a16="http://schemas.microsoft.com/office/drawing/2014/main" id="{26E2A813-8E8C-ADD7-CE03-622D44D9F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8153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Sera vue lors des expériences pendant la SEM JSP 3</a:t>
            </a:r>
          </a:p>
        </p:txBody>
      </p:sp>
      <p:pic>
        <p:nvPicPr>
          <p:cNvPr id="33798" name="Picture 1" descr="Argus 4">
            <a:extLst>
              <a:ext uri="{FF2B5EF4-FFF2-40B4-BE49-F238E27FC236}">
                <a16:creationId xmlns:a16="http://schemas.microsoft.com/office/drawing/2014/main" id="{A3E16779-41E4-A41F-E3A0-3A47F206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8" t="11632" r="14661" b="74330"/>
          <a:stretch>
            <a:fillRect/>
          </a:stretch>
        </p:blipFill>
        <p:spPr bwMode="auto">
          <a:xfrm>
            <a:off x="2176463" y="2490788"/>
            <a:ext cx="47910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1B1777DA-13E3-0874-6A11-D4FB18BB7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ARGUS IV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C36E93DE-841B-2B54-A44D-0899D628B9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4F7CC7-7566-480A-B7E1-C9BFBB2C628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Rectangle 1">
            <a:extLst>
              <a:ext uri="{FF2B5EF4-FFF2-40B4-BE49-F238E27FC236}">
                <a16:creationId xmlns:a16="http://schemas.microsoft.com/office/drawing/2014/main" id="{AA3ED500-12E4-A14D-A784-9AF4E642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Chapitres à lire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1" name="Rectangle 1032">
            <a:extLst>
              <a:ext uri="{FF2B5EF4-FFF2-40B4-BE49-F238E27FC236}">
                <a16:creationId xmlns:a16="http://schemas.microsoft.com/office/drawing/2014/main" id="{81C33438-1060-5CBD-28B9-6681C67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534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Indicateurs  de charge de la batterie,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Symboles pouvant apparaître à l’écran,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Entretien,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Recharges des batteries,</a:t>
            </a:r>
          </a:p>
        </p:txBody>
      </p:sp>
      <p:pic>
        <p:nvPicPr>
          <p:cNvPr id="34822" name="Picture 1" descr="Formation A4_SDIS ARGUS 4PDF_Page_01">
            <a:extLst>
              <a:ext uri="{FF2B5EF4-FFF2-40B4-BE49-F238E27FC236}">
                <a16:creationId xmlns:a16="http://schemas.microsoft.com/office/drawing/2014/main" id="{E80B2369-9F6A-5F86-2577-75FE5D1B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39272" r="10533" b="40117"/>
          <a:stretch>
            <a:fillRect/>
          </a:stretch>
        </p:blipFill>
        <p:spPr bwMode="auto">
          <a:xfrm>
            <a:off x="5867400" y="1562100"/>
            <a:ext cx="25463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 descr="Argus 4">
            <a:extLst>
              <a:ext uri="{FF2B5EF4-FFF2-40B4-BE49-F238E27FC236}">
                <a16:creationId xmlns:a16="http://schemas.microsoft.com/office/drawing/2014/main" id="{3725F463-D016-FBFB-6453-360BF03E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5" t="59662" r="30408" b="7440"/>
          <a:stretch>
            <a:fillRect/>
          </a:stretch>
        </p:blipFill>
        <p:spPr bwMode="auto">
          <a:xfrm>
            <a:off x="3924300" y="3789363"/>
            <a:ext cx="15843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5FA3E738-3B3B-F119-E037-96731A4A4D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M.S.A.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1853F90D-CA2A-A036-C223-BBDD125375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77420EA-CFE0-4EA5-98A8-9B8559EBF0A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BBCAB293-55E3-C183-FC8A-C8D11471D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7338"/>
            <a:ext cx="8153400" cy="37861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Caméra avec une batterie rechargeable,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Bandoulière de sécurité antichute,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d'utilisation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standard :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Chargeur de batterie avec adaptateur 220 volts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Batterie rechargeable 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Poids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batterie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1,2 kg.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Image 6">
            <a:extLst>
              <a:ext uri="{FF2B5EF4-FFF2-40B4-BE49-F238E27FC236}">
                <a16:creationId xmlns:a16="http://schemas.microsoft.com/office/drawing/2014/main" id="{2C6EAE4E-3B90-6CE6-EBAD-0F0EBFB9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44675"/>
            <a:ext cx="23542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1BC6D6CB-538F-2BF7-83A6-466170ACD0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M.S.A.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410E531E-8F0E-DE8F-208B-0565C96C97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9125AB7-9C40-4CE0-A3BD-DE3BBBE514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1">
            <a:extLst>
              <a:ext uri="{FF2B5EF4-FFF2-40B4-BE49-F238E27FC236}">
                <a16:creationId xmlns:a16="http://schemas.microsoft.com/office/drawing/2014/main" id="{9E7B72AE-CEAB-BAFC-597F-326B3066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chronologique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9" name="Rectangle 1032">
            <a:extLst>
              <a:ext uri="{FF2B5EF4-FFF2-40B4-BE49-F238E27FC236}">
                <a16:creationId xmlns:a16="http://schemas.microsoft.com/office/drawing/2014/main" id="{737C37BE-DD71-CE89-741C-B1F739622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2921000"/>
            <a:ext cx="4498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Sera vue lors des expériences pendant la SEM JSP 3</a:t>
            </a:r>
          </a:p>
        </p:txBody>
      </p:sp>
      <p:pic>
        <p:nvPicPr>
          <p:cNvPr id="36870" name="Image 7">
            <a:extLst>
              <a:ext uri="{FF2B5EF4-FFF2-40B4-BE49-F238E27FC236}">
                <a16:creationId xmlns:a16="http://schemas.microsoft.com/office/drawing/2014/main" id="{D0D2EB80-029A-2A8F-0EDB-CF9EE13CD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16038"/>
            <a:ext cx="32258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DBCBADDF-3E82-A902-F96C-679E6976A1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M.S.A.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463B2890-0DEB-F15E-8E07-3D8A99883F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8F0D9C9-457F-4CE7-948E-C3AF7207D98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Rectangle 1">
            <a:extLst>
              <a:ext uri="{FF2B5EF4-FFF2-40B4-BE49-F238E27FC236}">
                <a16:creationId xmlns:a16="http://schemas.microsoft.com/office/drawing/2014/main" id="{F96B3F46-A8ED-7119-2F48-7AAA9555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Chapitres à lire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FDB76F31-7D52-ADAB-4985-C685CEB01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53400" cy="2862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Indicateurs  de charge de la batterie,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Times New Roman" panose="02020603050405020304" pitchFamily="18" charset="0"/>
              </a:rPr>
              <a:t>Symboles pouvant apparaître à l’écran,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altLang="fr-FR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Times New Roman" panose="02020603050405020304" pitchFamily="18" charset="0"/>
              </a:rPr>
              <a:t>Entretien,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altLang="fr-FR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Times New Roman" panose="02020603050405020304" pitchFamily="18" charset="0"/>
              </a:rPr>
              <a:t>Recharges des batteries,</a:t>
            </a:r>
          </a:p>
          <a:p>
            <a:pPr>
              <a:defRPr/>
            </a:pPr>
            <a:endParaRPr lang="fr-FR" altLang="fr-FR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Times New Roman" panose="02020603050405020304" pitchFamily="18" charset="0"/>
              </a:rPr>
              <a:t>Remplacement des batteries,</a:t>
            </a:r>
          </a:p>
        </p:txBody>
      </p:sp>
      <p:pic>
        <p:nvPicPr>
          <p:cNvPr id="37894" name="Picture 1" descr="EVO_5200-5200HD_10067534_FR_Page_22">
            <a:extLst>
              <a:ext uri="{FF2B5EF4-FFF2-40B4-BE49-F238E27FC236}">
                <a16:creationId xmlns:a16="http://schemas.microsoft.com/office/drawing/2014/main" id="{0EE96B1F-1E42-133A-97A5-DD8F9941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36420" r="33130" b="46106"/>
          <a:stretch>
            <a:fillRect/>
          </a:stretch>
        </p:blipFill>
        <p:spPr bwMode="auto">
          <a:xfrm>
            <a:off x="5357813" y="1601788"/>
            <a:ext cx="28575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2" descr="EVO_5200-5200HD_10067534_FR_Page_17">
            <a:extLst>
              <a:ext uri="{FF2B5EF4-FFF2-40B4-BE49-F238E27FC236}">
                <a16:creationId xmlns:a16="http://schemas.microsoft.com/office/drawing/2014/main" id="{22CAA380-75BE-EE41-7B92-A57DF95F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27475" r="35222" b="47339"/>
          <a:stretch>
            <a:fillRect/>
          </a:stretch>
        </p:blipFill>
        <p:spPr bwMode="auto">
          <a:xfrm>
            <a:off x="4716463" y="3862388"/>
            <a:ext cx="29622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2002947F-77C2-4B50-3D85-C07AF12FE2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LEADER TIC 3.1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3D623FE8-8F19-C175-F509-901DC1D9B1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7BF73C-8C74-4FFC-8736-1A009CC5266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39119E9F-F26E-DF91-0F33-5C58B6AE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7338"/>
            <a:ext cx="8153400" cy="22463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Caméra avec deux batteries rechargeable,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Chargeur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d'utilisation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Poids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batteries = 0,80 kg.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7" name="Image 1">
            <a:extLst>
              <a:ext uri="{FF2B5EF4-FFF2-40B4-BE49-F238E27FC236}">
                <a16:creationId xmlns:a16="http://schemas.microsoft.com/office/drawing/2014/main" id="{BB9D8714-3BBF-F910-FB99-019232EB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2636838"/>
            <a:ext cx="31623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AF6E307E-4400-6310-CB68-C02E35739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LEADER TIC 3.1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56BC50AF-ED61-8F0A-CB39-1F33973EE1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8DBFAE-CB7F-48AF-9E97-065F73A5C75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D721D6BD-6D64-EA09-E0E0-48A4DC57A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chronologique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41" name="Rectangle 1032">
            <a:extLst>
              <a:ext uri="{FF2B5EF4-FFF2-40B4-BE49-F238E27FC236}">
                <a16:creationId xmlns:a16="http://schemas.microsoft.com/office/drawing/2014/main" id="{75FDB516-456E-9131-9A01-325A3567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563813"/>
            <a:ext cx="37782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Sera vue lors des expériences pendant la SEM JSP 3</a:t>
            </a:r>
          </a:p>
        </p:txBody>
      </p:sp>
      <p:pic>
        <p:nvPicPr>
          <p:cNvPr id="39942" name="Image 1">
            <a:extLst>
              <a:ext uri="{FF2B5EF4-FFF2-40B4-BE49-F238E27FC236}">
                <a16:creationId xmlns:a16="http://schemas.microsoft.com/office/drawing/2014/main" id="{BE55A870-769C-16F1-50B9-25F35E65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817688"/>
            <a:ext cx="395446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690C6EDC-F352-E74A-EA2F-1C774BEA28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0" y="228600"/>
            <a:ext cx="7742238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Caméra LEADER TIC 3.1.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19867A41-9FF2-FE37-05CF-AFA5F1D9B0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B2410C7-910C-4B23-B823-8D1E8763FD6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4" name="Rectangle 1">
            <a:extLst>
              <a:ext uri="{FF2B5EF4-FFF2-40B4-BE49-F238E27FC236}">
                <a16:creationId xmlns:a16="http://schemas.microsoft.com/office/drawing/2014/main" id="{338786CC-03D5-E69F-B410-47DA01F91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Chapitres à lire : 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65" name="Rectangle 1032">
            <a:extLst>
              <a:ext uri="{FF2B5EF4-FFF2-40B4-BE49-F238E27FC236}">
                <a16:creationId xmlns:a16="http://schemas.microsoft.com/office/drawing/2014/main" id="{8818E3CD-5F79-D81C-E142-79E0F6D35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534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Indicateurs  de charge de la batterie,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Symboles pouvant apparaître à l’écran,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Entretien,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</a:rPr>
              <a:t>Recharges des batteries,</a:t>
            </a:r>
          </a:p>
        </p:txBody>
      </p:sp>
      <p:pic>
        <p:nvPicPr>
          <p:cNvPr id="40966" name="Image 1">
            <a:extLst>
              <a:ext uri="{FF2B5EF4-FFF2-40B4-BE49-F238E27FC236}">
                <a16:creationId xmlns:a16="http://schemas.microsoft.com/office/drawing/2014/main" id="{726DBF14-8D8E-7580-3AD8-9E0C8921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176588"/>
            <a:ext cx="26495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56B00250-69C0-415D-B6CA-BA6358EC19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A500B0F7-702E-E52B-236E-A453BC7BA0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60CC83-8751-4D37-BF79-C512D4A1058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DA4A0B8-F1D9-AF6D-9F22-8B0D3F19F7CD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9" name="ZoneTexte 12">
            <a:extLst>
              <a:ext uri="{FF2B5EF4-FFF2-40B4-BE49-F238E27FC236}">
                <a16:creationId xmlns:a16="http://schemas.microsoft.com/office/drawing/2014/main" id="{6991E00D-CECA-DD6A-4E8C-2B44257D4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2020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990" name="ZoneTexte 15">
            <a:extLst>
              <a:ext uri="{FF2B5EF4-FFF2-40B4-BE49-F238E27FC236}">
                <a16:creationId xmlns:a16="http://schemas.microsoft.com/office/drawing/2014/main" id="{B1F5BB1D-6DA8-FBC7-9FAB-C62DA58FE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429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Domaines d'applications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Limites techniques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Mise en oeuvre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Argus IV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MSA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A1EF7BD4-B97F-10F9-4F1E-321910DA10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02064C67-F25B-70A9-A13F-0A8C21976F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B9ECCEB-521C-4EFC-B36E-D1BB6020B10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76E7898C-2055-D1B1-F42C-CB8CF4BEA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1029" descr="Formation A4_SDIS ARGUS 4PDF_Page_01">
            <a:extLst>
              <a:ext uri="{FF2B5EF4-FFF2-40B4-BE49-F238E27FC236}">
                <a16:creationId xmlns:a16="http://schemas.microsoft.com/office/drawing/2014/main" id="{BB5913D4-7CBA-5B94-3C78-95247C3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35117" r="56244" b="33960"/>
          <a:stretch>
            <a:fillRect/>
          </a:stretch>
        </p:blipFill>
        <p:spPr bwMode="auto">
          <a:xfrm>
            <a:off x="1835150" y="2701925"/>
            <a:ext cx="2095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Espace réservé du contenu 1">
            <a:extLst>
              <a:ext uri="{FF2B5EF4-FFF2-40B4-BE49-F238E27FC236}">
                <a16:creationId xmlns:a16="http://schemas.microsoft.com/office/drawing/2014/main" id="{D9F8CB63-F994-C80E-CBE3-E2698888F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2854325"/>
            <a:ext cx="16938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032">
            <a:extLst>
              <a:ext uri="{FF2B5EF4-FFF2-40B4-BE49-F238E27FC236}">
                <a16:creationId xmlns:a16="http://schemas.microsoft.com/office/drawing/2014/main" id="{BBE72923-B81F-361E-CBE1-8F265217A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18669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Outil d'imagerie thermique permettant de visualiser les différences de T° d'une zone analysée.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6152" name="Rectangle 1033">
            <a:extLst>
              <a:ext uri="{FF2B5EF4-FFF2-40B4-BE49-F238E27FC236}">
                <a16:creationId xmlns:a16="http://schemas.microsoft.com/office/drawing/2014/main" id="{2B47378D-B8F7-2733-922D-FD2ED844A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6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46A3CEDB-81E1-2DE7-FED0-8A60F03517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E5BCF584-95C1-906D-093F-D95003A151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E7DFA8B-7C17-4F08-ACC5-DE25BE058A5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D8B1B461-F2A6-D277-FC8D-C3B3C92BB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7">
            <a:extLst>
              <a:ext uri="{FF2B5EF4-FFF2-40B4-BE49-F238E27FC236}">
                <a16:creationId xmlns:a16="http://schemas.microsoft.com/office/drawing/2014/main" id="{BA6B8056-527B-3553-4E06-A72D818ED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80772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Qu'est-ce que l'imagerie thermique ou infrarouge ?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 permettant d’obtenir au moyen d’un appareillage approprié,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l’image thermique d’une scène thermique dans le domaine de l’infrarouge.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Tous les corps émettent un rayonnement infrarouge (invisible à l’œil nu).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174" name="Rectangle 9">
            <a:extLst>
              <a:ext uri="{FF2B5EF4-FFF2-40B4-BE49-F238E27FC236}">
                <a16:creationId xmlns:a16="http://schemas.microsoft.com/office/drawing/2014/main" id="{F3BBDF71-6374-1F77-192F-CEE15C288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6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01C257DA-7BCA-33EA-B1D8-7D92DF690A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AB744BB1-8870-AA1A-36DB-B7418B1A447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BEAA06-731A-480A-907D-E3E478E89B8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6F84F69B-B2A5-FB9F-0611-38D982FD6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 (film)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7" name="Rectangle 9">
            <a:extLst>
              <a:ext uri="{FF2B5EF4-FFF2-40B4-BE49-F238E27FC236}">
                <a16:creationId xmlns:a16="http://schemas.microsoft.com/office/drawing/2014/main" id="{DF70A65C-C105-6820-C557-C976EA6B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6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" name="le journal et la main.wmv">
            <a:hlinkClick r:id="" action="ppaction://media"/>
            <a:extLst>
              <a:ext uri="{FF2B5EF4-FFF2-40B4-BE49-F238E27FC236}">
                <a16:creationId xmlns:a16="http://schemas.microsoft.com/office/drawing/2014/main" id="{DEA4E024-F84B-88D9-7739-C28E4B803A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73088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BBFDED8A-A14C-6DDE-D39B-D58A44A195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710DF6CC-8C7E-0A95-9AE7-0C560D5D6B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46AAAE-E70B-40B0-AC7F-F1E4B6568B1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E61C3566-F302-272E-5561-14004666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6BDDBF6-8C95-9F74-0C8C-89E648C3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Appareil qui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capte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rayonnement invisible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le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restitue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sous forme d’une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colorisée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3837D60-3654-EBB4-69A2-FF4527581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6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23" name="Rectangle 8">
            <a:extLst>
              <a:ext uri="{FF2B5EF4-FFF2-40B4-BE49-F238E27FC236}">
                <a16:creationId xmlns:a16="http://schemas.microsoft.com/office/drawing/2014/main" id="{2C218923-2AF5-7EE0-84F8-1B076874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30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224" name="Picture 7" descr="SKM_C284e17020705380_0001">
            <a:extLst>
              <a:ext uri="{FF2B5EF4-FFF2-40B4-BE49-F238E27FC236}">
                <a16:creationId xmlns:a16="http://schemas.microsoft.com/office/drawing/2014/main" id="{18B4C454-BDB7-3190-DBCC-05253595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2263" r="15503" b="67114"/>
          <a:stretch>
            <a:fillRect/>
          </a:stretch>
        </p:blipFill>
        <p:spPr bwMode="auto">
          <a:xfrm>
            <a:off x="609600" y="2743200"/>
            <a:ext cx="79248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C0AA3362-4A44-C211-B63B-09D9C8223F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3664AFB5-7754-E15E-AFC0-7E0B412E76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7BCB7-7F2B-4593-9FDC-AA0BBBC1949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1D6CCA47-26A2-FB00-23C6-8D78F8456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F1C628AF-D369-026F-3430-A9B305218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6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6" name="Rectangle 8">
            <a:extLst>
              <a:ext uri="{FF2B5EF4-FFF2-40B4-BE49-F238E27FC236}">
                <a16:creationId xmlns:a16="http://schemas.microsoft.com/office/drawing/2014/main" id="{B67F9182-E2BD-D33A-E50D-BE24636C3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30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C43B132C-FAFC-7A1F-8B9C-54FD5B8CC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100" y="2135188"/>
          <a:ext cx="2322513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1502664" imgH="1655064" progId="Word.Document.8">
                  <p:embed/>
                </p:oleObj>
              </mc:Choice>
              <mc:Fallback>
                <p:oleObj name="Dokument" r:id="rId2" imgW="1502664" imgH="165506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796"/>
                      <a:stretch>
                        <a:fillRect/>
                      </a:stretch>
                    </p:blipFill>
                    <p:spPr bwMode="auto">
                      <a:xfrm>
                        <a:off x="292100" y="2135188"/>
                        <a:ext cx="2322513" cy="260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7" descr="D:\jbaudouin\Mes documents\Bureau\Illustrations\Photo matériel\Caméra thermique\Caméra thermique2.jpg">
            <a:extLst>
              <a:ext uri="{FF2B5EF4-FFF2-40B4-BE49-F238E27FC236}">
                <a16:creationId xmlns:a16="http://schemas.microsoft.com/office/drawing/2014/main" id="{CFE6EFA9-3C45-A6AA-AB56-C7C01F6F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627313"/>
            <a:ext cx="1814512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9">
            <a:extLst>
              <a:ext uri="{FF2B5EF4-FFF2-40B4-BE49-F238E27FC236}">
                <a16:creationId xmlns:a16="http://schemas.microsoft.com/office/drawing/2014/main" id="{1849F275-3BB5-98B0-354B-0BE5B79658EC}"/>
              </a:ext>
            </a:extLst>
          </p:cNvPr>
          <p:cNvGrpSpPr>
            <a:grpSpLocks/>
          </p:cNvGrpSpPr>
          <p:nvPr/>
        </p:nvGrpSpPr>
        <p:grpSpPr bwMode="auto">
          <a:xfrm>
            <a:off x="2141538" y="2921000"/>
            <a:ext cx="1000125" cy="974725"/>
            <a:chOff x="1386" y="2544"/>
            <a:chExt cx="630" cy="614"/>
          </a:xfrm>
        </p:grpSpPr>
        <p:sp>
          <p:nvSpPr>
            <p:cNvPr id="10252" name="Line 7">
              <a:extLst>
                <a:ext uri="{FF2B5EF4-FFF2-40B4-BE49-F238E27FC236}">
                  <a16:creationId xmlns:a16="http://schemas.microsoft.com/office/drawing/2014/main" id="{03D3FF4A-AEC2-4312-FDD9-64AE53AAC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0" y="2544"/>
              <a:ext cx="576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53" name="Line 8">
              <a:extLst>
                <a:ext uri="{FF2B5EF4-FFF2-40B4-BE49-F238E27FC236}">
                  <a16:creationId xmlns:a16="http://schemas.microsoft.com/office/drawing/2014/main" id="{DB049CFD-8E2A-50EC-364D-D767FBC6BE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2736"/>
              <a:ext cx="624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54" name="Line 9">
              <a:extLst>
                <a:ext uri="{FF2B5EF4-FFF2-40B4-BE49-F238E27FC236}">
                  <a16:creationId xmlns:a16="http://schemas.microsoft.com/office/drawing/2014/main" id="{16D2E2E8-750E-AA75-8E8A-2EE5F26ED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6" y="2870"/>
              <a:ext cx="630" cy="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55" name="Line 11">
              <a:extLst>
                <a:ext uri="{FF2B5EF4-FFF2-40B4-BE49-F238E27FC236}">
                  <a16:creationId xmlns:a16="http://schemas.microsoft.com/office/drawing/2014/main" id="{EE08CD0C-8EBD-7351-67F1-50C706797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2" y="2880"/>
              <a:ext cx="624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56" name="Line 12">
              <a:extLst>
                <a:ext uri="{FF2B5EF4-FFF2-40B4-BE49-F238E27FC236}">
                  <a16:creationId xmlns:a16="http://schemas.microsoft.com/office/drawing/2014/main" id="{E826F0CC-D18B-3B5B-439C-FD752B50E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6" y="2880"/>
              <a:ext cx="630" cy="27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AutoShape 10">
            <a:extLst>
              <a:ext uri="{FF2B5EF4-FFF2-40B4-BE49-F238E27FC236}">
                <a16:creationId xmlns:a16="http://schemas.microsoft.com/office/drawing/2014/main" id="{D2B4D4B2-161D-3610-0809-26487FE10EE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66544" y="2464594"/>
            <a:ext cx="365125" cy="1563687"/>
          </a:xfrm>
          <a:prstGeom prst="upDownArrow">
            <a:avLst>
              <a:gd name="adj1" fmla="val 37639"/>
              <a:gd name="adj2" fmla="val 150268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8" name="Picture 16" descr="D:\jbaudouin\Mes documents\Bureau\Illustrations\Photo matériel\Caméra thermique\CATHE point2.jpg">
            <a:extLst>
              <a:ext uri="{FF2B5EF4-FFF2-40B4-BE49-F238E27FC236}">
                <a16:creationId xmlns:a16="http://schemas.microsoft.com/office/drawing/2014/main" id="{869554CC-1171-C75D-CC83-1481194D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276475"/>
            <a:ext cx="22955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4D4902FB-A821-9243-4DCE-AD93595AC5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 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1D52C7D8-E94D-62D6-5BF1-757AA0DDDB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B8F8A3-3CEB-491B-B5FB-8B14BDB268A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1">
            <a:extLst>
              <a:ext uri="{FF2B5EF4-FFF2-40B4-BE49-F238E27FC236}">
                <a16:creationId xmlns:a16="http://schemas.microsoft.com/office/drawing/2014/main" id="{1F55E305-5736-F921-9186-992C0580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Caméra thermique :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1031">
            <a:extLst>
              <a:ext uri="{FF2B5EF4-FFF2-40B4-BE49-F238E27FC236}">
                <a16:creationId xmlns:a16="http://schemas.microsoft.com/office/drawing/2014/main" id="{81DE17C4-2744-5200-6D2C-510973D74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63725"/>
            <a:ext cx="8001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Sensible à tout écart de température (environ 0,1°C).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Mesure relative dans le champ de vision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En rouge : ce qu'il y a de plus chaud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En noir : ce qu'il y a de plus froid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Rouge est relatif : Point le + chaud dans le champ de vision de la caméra, ne correspond jamais à la même T°.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1270" name="Picture 1030" descr="images CAMERA">
            <a:extLst>
              <a:ext uri="{FF2B5EF4-FFF2-40B4-BE49-F238E27FC236}">
                <a16:creationId xmlns:a16="http://schemas.microsoft.com/office/drawing/2014/main" id="{B07BD57F-32A9-CDF2-1668-53A4CC0C1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420938"/>
            <a:ext cx="30797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032">
            <a:extLst>
              <a:ext uri="{FF2B5EF4-FFF2-40B4-BE49-F238E27FC236}">
                <a16:creationId xmlns:a16="http://schemas.microsoft.com/office/drawing/2014/main" id="{AE21EEBD-EF28-87AA-A897-C03952E2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97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986</TotalTime>
  <Words>1282</Words>
  <Application>Microsoft Office PowerPoint</Application>
  <PresentationFormat>Affichage à l'écran (4:3)</PresentationFormat>
  <Paragraphs>301</Paragraphs>
  <Slides>39</Slides>
  <Notes>0</Notes>
  <HiddenSlides>0</HiddenSlides>
  <MMClips>6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6" baseType="lpstr">
      <vt:lpstr>Arial</vt:lpstr>
      <vt:lpstr>Myriad Pro</vt:lpstr>
      <vt:lpstr>Calibri</vt:lpstr>
      <vt:lpstr>Times New Roman</vt:lpstr>
      <vt:lpstr>Wingdings</vt:lpstr>
      <vt:lpstr>GCCAR</vt:lpstr>
      <vt:lpstr>Dokument</vt:lpstr>
      <vt:lpstr>Caméra thermique</vt:lpstr>
      <vt:lpstr>Les caméras thermique</vt:lpstr>
      <vt:lpstr>Introductions  </vt:lpstr>
      <vt:lpstr>Définitions  </vt:lpstr>
      <vt:lpstr>Définitions  </vt:lpstr>
      <vt:lpstr>Définitions  </vt:lpstr>
      <vt:lpstr>Définitions  </vt:lpstr>
      <vt:lpstr>Définitions  </vt:lpstr>
      <vt:lpstr>Définitions  </vt:lpstr>
      <vt:lpstr>Définitions  </vt:lpstr>
      <vt:lpstr>Définitions  </vt:lpstr>
      <vt:lpstr>Domaines d'applications  </vt:lpstr>
      <vt:lpstr>Domaines d'applications  </vt:lpstr>
      <vt:lpstr>Domaines d'applications  </vt:lpstr>
      <vt:lpstr>Domaines d'applications  </vt:lpstr>
      <vt:lpstr>Domaines d'applications  </vt:lpstr>
      <vt:lpstr>Domaines d'applications  </vt:lpstr>
      <vt:lpstr>Domaines d'applications  </vt:lpstr>
      <vt:lpstr>Domaines d'applications  </vt:lpstr>
      <vt:lpstr>Domaines d'applications  </vt:lpstr>
      <vt:lpstr>Limites techniques</vt:lpstr>
      <vt:lpstr>Limites techniques</vt:lpstr>
      <vt:lpstr>Limites techniques</vt:lpstr>
      <vt:lpstr>Limites techniques</vt:lpstr>
      <vt:lpstr>Limites techniques</vt:lpstr>
      <vt:lpstr>Mise en œuvre opérationnelle</vt:lpstr>
      <vt:lpstr>Mise en œuvre opérationnelle</vt:lpstr>
      <vt:lpstr>Mise en œuvre opérationnelle</vt:lpstr>
      <vt:lpstr>Les matériels du SDMIS</vt:lpstr>
      <vt:lpstr>Caméra ARGUS IV</vt:lpstr>
      <vt:lpstr>Caméra ARGUS IV</vt:lpstr>
      <vt:lpstr>Caméra ARGUS IV</vt:lpstr>
      <vt:lpstr>Caméra M.S.A.</vt:lpstr>
      <vt:lpstr>Caméra M.S.A.</vt:lpstr>
      <vt:lpstr>Caméra M.S.A.</vt:lpstr>
      <vt:lpstr>Caméra LEADER TIC 3.1</vt:lpstr>
      <vt:lpstr>Caméra LEADER TIC 3.1</vt:lpstr>
      <vt:lpstr>Caméra LEADER TIC 3.1.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81</cp:revision>
  <cp:lastPrinted>2015-08-06T08:01:37Z</cp:lastPrinted>
  <dcterms:created xsi:type="dcterms:W3CDTF">2015-08-05T10:19:35Z</dcterms:created>
  <dcterms:modified xsi:type="dcterms:W3CDTF">2025-01-14T16:26:53Z</dcterms:modified>
</cp:coreProperties>
</file>