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56" r:id="rId2"/>
    <p:sldId id="297" r:id="rId3"/>
    <p:sldId id="258" r:id="rId4"/>
    <p:sldId id="319" r:id="rId5"/>
    <p:sldId id="407" r:id="rId6"/>
    <p:sldId id="300" r:id="rId7"/>
    <p:sldId id="408" r:id="rId8"/>
    <p:sldId id="301" r:id="rId9"/>
    <p:sldId id="320" r:id="rId10"/>
    <p:sldId id="321" r:id="rId11"/>
    <p:sldId id="322" r:id="rId12"/>
    <p:sldId id="324" r:id="rId13"/>
    <p:sldId id="302" r:id="rId14"/>
    <p:sldId id="326" r:id="rId15"/>
    <p:sldId id="329" r:id="rId16"/>
    <p:sldId id="330" r:id="rId17"/>
    <p:sldId id="327" r:id="rId18"/>
    <p:sldId id="303" r:id="rId19"/>
    <p:sldId id="304" r:id="rId20"/>
    <p:sldId id="332" r:id="rId21"/>
    <p:sldId id="342" r:id="rId22"/>
    <p:sldId id="343" r:id="rId23"/>
    <p:sldId id="344" r:id="rId24"/>
    <p:sldId id="356" r:id="rId25"/>
    <p:sldId id="362" r:id="rId26"/>
    <p:sldId id="357" r:id="rId27"/>
    <p:sldId id="358" r:id="rId28"/>
    <p:sldId id="359" r:id="rId29"/>
    <p:sldId id="360" r:id="rId30"/>
    <p:sldId id="345" r:id="rId31"/>
    <p:sldId id="363" r:id="rId32"/>
    <p:sldId id="346" r:id="rId33"/>
    <p:sldId id="305" r:id="rId34"/>
    <p:sldId id="259" r:id="rId35"/>
    <p:sldId id="299" r:id="rId36"/>
    <p:sldId id="364" r:id="rId37"/>
    <p:sldId id="365" r:id="rId38"/>
    <p:sldId id="366" r:id="rId39"/>
    <p:sldId id="367" r:id="rId40"/>
    <p:sldId id="260" r:id="rId41"/>
    <p:sldId id="368" r:id="rId42"/>
    <p:sldId id="262" r:id="rId43"/>
    <p:sldId id="264" r:id="rId44"/>
    <p:sldId id="265" r:id="rId45"/>
    <p:sldId id="369" r:id="rId46"/>
    <p:sldId id="266" r:id="rId47"/>
    <p:sldId id="267" r:id="rId48"/>
    <p:sldId id="406" r:id="rId49"/>
    <p:sldId id="263" r:id="rId50"/>
    <p:sldId id="370" r:id="rId51"/>
    <p:sldId id="371" r:id="rId52"/>
    <p:sldId id="372" r:id="rId53"/>
    <p:sldId id="403" r:id="rId54"/>
    <p:sldId id="373" r:id="rId55"/>
    <p:sldId id="374" r:id="rId56"/>
    <p:sldId id="375" r:id="rId57"/>
    <p:sldId id="376" r:id="rId58"/>
    <p:sldId id="377" r:id="rId59"/>
    <p:sldId id="286" r:id="rId60"/>
    <p:sldId id="405" r:id="rId61"/>
    <p:sldId id="386" r:id="rId62"/>
    <p:sldId id="387" r:id="rId63"/>
    <p:sldId id="388" r:id="rId64"/>
    <p:sldId id="389" r:id="rId65"/>
    <p:sldId id="390" r:id="rId66"/>
    <p:sldId id="404" r:id="rId67"/>
    <p:sldId id="392" r:id="rId68"/>
    <p:sldId id="393" r:id="rId69"/>
    <p:sldId id="298" r:id="rId70"/>
  </p:sldIdLst>
  <p:sldSz cx="9144000" cy="6858000" type="screen4x3"/>
  <p:notesSz cx="6797675" cy="9926638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3300"/>
    <a:srgbClr val="441202"/>
    <a:srgbClr val="0B2C91"/>
    <a:srgbClr val="5BE4FF"/>
    <a:srgbClr val="6F2C91"/>
    <a:srgbClr val="C8B2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53" autoAdjust="0"/>
  </p:normalViewPr>
  <p:slideViewPr>
    <p:cSldViewPr>
      <p:cViewPr varScale="1">
        <p:scale>
          <a:sx n="85" d="100"/>
          <a:sy n="85" d="100"/>
        </p:scale>
        <p:origin x="1363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75054DCB-6CD0-FAAA-E462-C7D93D43223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E7B15C2-4360-D723-202A-D7BAA628781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11F0D677-BDE6-4C26-919D-A5DABBBD3167}" type="datetimeFigureOut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B9F723F9-3FA6-18DA-669F-F265D00BDC4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0A61313E-030A-D4CC-7D9F-03E0048197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568D84E-A5B3-8B18-4C74-46D36C14927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EC8E707-6A1B-C2ED-A047-02C7F74407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52646156-886F-4899-B44A-C593A155624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322C4D-8416-840F-F994-36CFB1D5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9C47C-C699-478C-9D0E-227F939447D1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1ABB83-EDEE-5926-1C6F-805430E9E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F87A8E3-E00A-E516-5671-709143949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EFEA3-4EE4-43E9-94C6-B8237C128D4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65502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AD6D6F-462F-75FB-DF47-FF750A877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B9D22-CFB7-4038-BC89-39791902B918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42552F-C07F-9286-3F50-0C486ABD7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15920A-2AD1-0FAD-BEC6-6D64B3989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79009-F651-42E9-93B1-BACB5EA88E4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74659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E2A3133-2A95-4E9F-537A-0B17BEB6C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F1551-628E-48D1-8F08-322663A1ECBD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7C9F6C-8971-0225-DC22-9C69857F9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A433D2F-30AC-E3DE-02C4-B98119186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FB605-96AA-449F-B3C0-6234D2136C6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98377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B6955D-9C21-B71B-0FAC-E2A67093C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DCD1C-DD76-40CF-A6F7-8381B088939A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C9DAE23-1518-B730-A714-B7148B18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5F00B0A-DE06-C4D4-7D58-758F7BE04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07CEF-D4E9-49A5-8839-99C004482D0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24503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DB29F5E-3DD6-901C-7E9C-614E61BC6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AD6E4-A325-4320-8975-986D8A130A3E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AA61F1-0115-0C70-A173-DC6107121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F982BC1-253B-C515-D820-3B8E194B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4AA71-02E3-4978-891E-3EB903C5C75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78824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F7C746FA-624F-A977-B59A-1864B5D06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FB0F9-FF35-4626-9E2D-94FA4530DEDA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4D53DCCE-BB7C-9924-92A5-E665CFB6B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594F2055-71BB-9856-34E1-3B1BFD427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FDAAF-6442-4C12-B018-2AA1D88DE31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53627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48D21021-2CAC-1C5C-26A6-5A8197EA8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D53B8-F355-49D5-8533-0A16E8F4675F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C4C355E6-8E66-E449-3EFB-305B28990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88F6D08F-448D-036B-53ED-A1F07DC80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2B7E7-2BA4-42C2-BB1C-71EC97D0336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74407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73B88BA7-008F-2748-6EFF-6714B727E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A8D0D-DF17-4084-A160-7CD590B059D8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D3A44920-066D-AE62-4F6A-37B37C3E5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D2191897-DF20-70B7-14B4-F723494A7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B006D-2FBE-40C6-9D43-76F78E45D7D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98990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1E2A0CE6-B6F3-C106-94E4-053507306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B2EAB-4F2D-4193-9FAC-935E4DB57F37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129AD7E9-DFFB-14F4-3292-DC2FE817A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2E11E616-3DF3-6BA0-35AF-A3A9891AA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848BB-7017-4B66-9F89-7A97757D747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12994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0C890F80-B91A-7405-DAA2-DF8F84E43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A37E2-8868-4476-AFA3-172E93A1FE01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C8A82B21-D900-DDEB-9A14-A2EF9768B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E81675C8-D8CC-FCEA-0886-67EAAF873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5BF8B-54E9-4970-B44C-6767BAF3060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72420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4C99F31C-D795-4774-0870-547633009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7FFD4-4AB1-4849-972D-5065E9B50934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1B07BB30-7EF0-A7D7-DA83-6A6F87195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C6F2E578-44AC-54B8-7BE7-0E65E9DA2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F4AA8-9EB9-4613-8201-B6D6B3CC60C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52990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>
            <a:extLst>
              <a:ext uri="{FF2B5EF4-FFF2-40B4-BE49-F238E27FC236}">
                <a16:creationId xmlns:a16="http://schemas.microsoft.com/office/drawing/2014/main" id="{F6623E5F-E9D3-D151-3B2E-821C371E9A1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Espace réservé du texte 2">
            <a:extLst>
              <a:ext uri="{FF2B5EF4-FFF2-40B4-BE49-F238E27FC236}">
                <a16:creationId xmlns:a16="http://schemas.microsoft.com/office/drawing/2014/main" id="{0D92BAC3-8393-D214-7580-F9B232EA3E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AADE18-1BF9-0238-5B5C-26F5165575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5F7A8C7-9E9D-4E27-8A61-E6EBF6D6B5B9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36435BC-805D-F144-56D1-B35D51292D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594AC4-FA1D-F9E7-072C-E83F2E5835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Myriad Pro"/>
              </a:defRPr>
            </a:lvl1pPr>
          </a:lstStyle>
          <a:p>
            <a:pPr>
              <a:defRPr/>
            </a:pPr>
            <a:fld id="{F15B6C90-6360-4DAD-88E2-E796F679334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id="{DB679A9A-A93C-E495-966C-B18D6A0D6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44450"/>
            <a:ext cx="8459787" cy="1152525"/>
          </a:xfrm>
        </p:spPr>
        <p:txBody>
          <a:bodyPr/>
          <a:lstStyle/>
          <a:p>
            <a:pPr eaLnBrk="1" hangingPunct="1">
              <a:defRPr/>
            </a:pPr>
            <a:r>
              <a:rPr lang="fr-FR" altLang="fr-FR" sz="2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MOYENS FACILITANT L’ACTION DES SECOURS</a:t>
            </a:r>
            <a:endParaRPr lang="fr-FR" altLang="fr-FR" sz="28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075" name="ZoneTexte 5">
            <a:extLst>
              <a:ext uri="{FF2B5EF4-FFF2-40B4-BE49-F238E27FC236}">
                <a16:creationId xmlns:a16="http://schemas.microsoft.com/office/drawing/2014/main" id="{BF3EC57D-26A0-F5BC-3EC0-63880CECA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48400"/>
            <a:ext cx="914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rgbClr val="441202"/>
                </a:solidFill>
                <a:latin typeface="Times New Roman" panose="02020603050405020304" pitchFamily="18" charset="0"/>
              </a:rPr>
              <a:t>ADMJSP / </a:t>
            </a:r>
            <a:r>
              <a:rPr lang="fr-FR" altLang="fr-FR" sz="1200">
                <a:solidFill>
                  <a:srgbClr val="441202"/>
                </a:solidFill>
                <a:latin typeface="Times New Roman" panose="02020603050405020304" pitchFamily="18" charset="0"/>
              </a:rPr>
              <a:t>Pôle pédagogie – 2024 -  Version 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ce réservé du numéro de diapositive 3">
            <a:extLst>
              <a:ext uri="{FF2B5EF4-FFF2-40B4-BE49-F238E27FC236}">
                <a16:creationId xmlns:a16="http://schemas.microsoft.com/office/drawing/2014/main" id="{1EABCCB8-8F46-3D5D-3E73-887CC836EEF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454273B-7B19-4BFA-97D1-6C79F16F1E83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12291" name="Titre 8">
            <a:extLst>
              <a:ext uri="{FF2B5EF4-FFF2-40B4-BE49-F238E27FC236}">
                <a16:creationId xmlns:a16="http://schemas.microsoft.com/office/drawing/2014/main" id="{BC475B05-B75D-1D49-6930-BBCD1FEE74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Dispositions constructives</a:t>
            </a:r>
          </a:p>
        </p:txBody>
      </p:sp>
      <p:sp>
        <p:nvSpPr>
          <p:cNvPr id="12292" name="ZoneTexte 5">
            <a:extLst>
              <a:ext uri="{FF2B5EF4-FFF2-40B4-BE49-F238E27FC236}">
                <a16:creationId xmlns:a16="http://schemas.microsoft.com/office/drawing/2014/main" id="{01A2A989-E839-4F51-F27F-217574786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8005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Passages SP : </a:t>
            </a: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293" name="Rectangle 6">
            <a:extLst>
              <a:ext uri="{FF2B5EF4-FFF2-40B4-BE49-F238E27FC236}">
                <a16:creationId xmlns:a16="http://schemas.microsoft.com/office/drawing/2014/main" id="{DCB84539-11A2-51CB-C2BF-86B49910B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" y="1825625"/>
            <a:ext cx="8310563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C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aractéristiques suivantes 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Largeur de 1,80 m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Le plus rectiligne possible pour le passage des échelles à mains,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Pente  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  <a:sym typeface="Symbol" panose="05050102010706020507" pitchFamily="18" charset="2"/>
              </a:rPr>
              <a:t>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à 10 %  sans marche.</a:t>
            </a: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2294" name="Picture 6" descr="C:\Documents and Settings\Philippe\Mes documents\JSP SDMIS\Dématérialisation\doc\INC\F1 - construction\Images\passage-du-moulinet-paris-13-26.JPG">
            <a:extLst>
              <a:ext uri="{FF2B5EF4-FFF2-40B4-BE49-F238E27FC236}">
                <a16:creationId xmlns:a16="http://schemas.microsoft.com/office/drawing/2014/main" id="{B03391E7-BD7A-BD60-4787-C285B592F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0"/>
            <a:ext cx="31242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..\..\..\doc\INC\F1 - construction\Images\imagesLPJG2NPF.jpg">
            <a:extLst>
              <a:ext uri="{FF2B5EF4-FFF2-40B4-BE49-F238E27FC236}">
                <a16:creationId xmlns:a16="http://schemas.microsoft.com/office/drawing/2014/main" id="{CC373E11-46AC-B309-4385-272C76D06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429000"/>
            <a:ext cx="40386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" descr="..\..\..\doc\INC\F1 - construction\Images\Ecole+Nationale+Supérieure+des+Officiers+de+Sapeurs-Pompiers.jpg">
            <a:extLst>
              <a:ext uri="{FF2B5EF4-FFF2-40B4-BE49-F238E27FC236}">
                <a16:creationId xmlns:a16="http://schemas.microsoft.com/office/drawing/2014/main" id="{00E9AA91-0ADE-98E9-212B-59EA10A98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t="29005" r="49380" b="13112"/>
          <a:stretch>
            <a:fillRect/>
          </a:stretch>
        </p:blipFill>
        <p:spPr bwMode="auto">
          <a:xfrm>
            <a:off x="5292725" y="1755775"/>
            <a:ext cx="3565525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Espace réservé du numéro de diapositive 3">
            <a:extLst>
              <a:ext uri="{FF2B5EF4-FFF2-40B4-BE49-F238E27FC236}">
                <a16:creationId xmlns:a16="http://schemas.microsoft.com/office/drawing/2014/main" id="{25865982-9971-B656-DBCC-2D9C6CF8BFD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666F473-DB71-4531-8C51-E44DCB63E81F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13316" name="Titre 8">
            <a:extLst>
              <a:ext uri="{FF2B5EF4-FFF2-40B4-BE49-F238E27FC236}">
                <a16:creationId xmlns:a16="http://schemas.microsoft.com/office/drawing/2014/main" id="{B6A5769F-BAAE-DF80-195B-E124E4C906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Dispositions constructives</a:t>
            </a:r>
          </a:p>
        </p:txBody>
      </p:sp>
      <p:sp>
        <p:nvSpPr>
          <p:cNvPr id="13317" name="ZoneTexte 5">
            <a:extLst>
              <a:ext uri="{FF2B5EF4-FFF2-40B4-BE49-F238E27FC236}">
                <a16:creationId xmlns:a16="http://schemas.microsoft.com/office/drawing/2014/main" id="{DBD1F49B-57B9-B88D-082B-79314886C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8005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Voies engins :</a:t>
            </a: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CA87F58B-7026-BA9E-C96B-B5D93C822C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349500"/>
            <a:ext cx="519112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V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oie utilisable par les engins de secours et de lutte   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è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Voie échelle est considérée comme une voie engin.</a:t>
            </a: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u numéro de diapositive 3">
            <a:extLst>
              <a:ext uri="{FF2B5EF4-FFF2-40B4-BE49-F238E27FC236}">
                <a16:creationId xmlns:a16="http://schemas.microsoft.com/office/drawing/2014/main" id="{A219137E-9D47-CB2A-325C-369F9341377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2A60EEE-93A3-42B7-816A-FF21AA825938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14339" name="Titre 8">
            <a:extLst>
              <a:ext uri="{FF2B5EF4-FFF2-40B4-BE49-F238E27FC236}">
                <a16:creationId xmlns:a16="http://schemas.microsoft.com/office/drawing/2014/main" id="{E20CCE20-E897-E772-222F-9D7865F24C2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Dispositions constructives</a:t>
            </a:r>
          </a:p>
        </p:txBody>
      </p:sp>
      <p:sp>
        <p:nvSpPr>
          <p:cNvPr id="14340" name="ZoneTexte 5">
            <a:extLst>
              <a:ext uri="{FF2B5EF4-FFF2-40B4-BE49-F238E27FC236}">
                <a16:creationId xmlns:a16="http://schemas.microsoft.com/office/drawing/2014/main" id="{09A850BD-8FED-D6D6-BA38-6D246BC59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8005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Voies échelles :</a:t>
            </a: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4341" name="Rectangle 6">
            <a:extLst>
              <a:ext uri="{FF2B5EF4-FFF2-40B4-BE49-F238E27FC236}">
                <a16:creationId xmlns:a16="http://schemas.microsoft.com/office/drawing/2014/main" id="{9D4891BE-E77E-A225-A70F-7D094445D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513" y="1917700"/>
            <a:ext cx="8308975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Voie utilisable pour la mise en station des échelles</a:t>
            </a:r>
          </a:p>
        </p:txBody>
      </p:sp>
      <p:pic>
        <p:nvPicPr>
          <p:cNvPr id="14342" name="Picture 6" descr="C:\Mes documents\Images\Voies échelles-vue aérienne.GIF">
            <a:extLst>
              <a:ext uri="{FF2B5EF4-FFF2-40B4-BE49-F238E27FC236}">
                <a16:creationId xmlns:a16="http://schemas.microsoft.com/office/drawing/2014/main" id="{366DE9BF-3F73-9865-9E55-4EBFF60E0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2"/>
          <a:stretch>
            <a:fillRect/>
          </a:stretch>
        </p:blipFill>
        <p:spPr bwMode="auto">
          <a:xfrm>
            <a:off x="2051050" y="2457450"/>
            <a:ext cx="5689600" cy="379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u numéro de diapositive 3">
            <a:extLst>
              <a:ext uri="{FF2B5EF4-FFF2-40B4-BE49-F238E27FC236}">
                <a16:creationId xmlns:a16="http://schemas.microsoft.com/office/drawing/2014/main" id="{CF1F3CE2-C39E-6B03-79BD-506332E7F8D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48BB665-4AB8-496F-BFFD-D0B8AF4F32CB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15363" name="Titre 8">
            <a:extLst>
              <a:ext uri="{FF2B5EF4-FFF2-40B4-BE49-F238E27FC236}">
                <a16:creationId xmlns:a16="http://schemas.microsoft.com/office/drawing/2014/main" id="{6F4373B7-EA0E-DADF-8E31-68BB4C2740D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Dispositions constructives</a:t>
            </a:r>
          </a:p>
        </p:txBody>
      </p:sp>
      <p:sp>
        <p:nvSpPr>
          <p:cNvPr id="15364" name="Rectangle 6">
            <a:extLst>
              <a:ext uri="{FF2B5EF4-FFF2-40B4-BE49-F238E27FC236}">
                <a16:creationId xmlns:a16="http://schemas.microsoft.com/office/drawing/2014/main" id="{E5D73A60-54A8-2A76-6D43-B4AD13D69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05000"/>
            <a:ext cx="8310563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E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spaces dégagés de tout obstacle : permettre l'engagement des engins</a:t>
            </a: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365" name="ZoneTexte 5">
            <a:extLst>
              <a:ext uri="{FF2B5EF4-FFF2-40B4-BE49-F238E27FC236}">
                <a16:creationId xmlns:a16="http://schemas.microsoft.com/office/drawing/2014/main" id="{593333AB-394E-D07F-BBFB-A0516C2C3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8005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Espace libre : </a:t>
            </a:r>
          </a:p>
        </p:txBody>
      </p:sp>
      <p:pic>
        <p:nvPicPr>
          <p:cNvPr id="15366" name="Picture 7" descr="G:\espace-libre-erp-300x205.png">
            <a:extLst>
              <a:ext uri="{FF2B5EF4-FFF2-40B4-BE49-F238E27FC236}">
                <a16:creationId xmlns:a16="http://schemas.microsoft.com/office/drawing/2014/main" id="{3C01F35A-C34C-4C14-2569-2C47B8793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t="13008" r="2222"/>
          <a:stretch>
            <a:fillRect/>
          </a:stretch>
        </p:blipFill>
        <p:spPr bwMode="auto">
          <a:xfrm>
            <a:off x="1979613" y="2332038"/>
            <a:ext cx="6249987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" descr="C:\Documents and Settings\Philippe\Mes documents\JSP SDMIS\Dématérialisation\doc\INC\F1 - construction\Images\20120425111930.jpg">
            <a:extLst>
              <a:ext uri="{FF2B5EF4-FFF2-40B4-BE49-F238E27FC236}">
                <a16:creationId xmlns:a16="http://schemas.microsoft.com/office/drawing/2014/main" id="{D2AD6EB5-A18C-004F-C633-44275CCA7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2935288"/>
            <a:ext cx="8085137" cy="318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Espace réservé du numéro de diapositive 3">
            <a:extLst>
              <a:ext uri="{FF2B5EF4-FFF2-40B4-BE49-F238E27FC236}">
                <a16:creationId xmlns:a16="http://schemas.microsoft.com/office/drawing/2014/main" id="{65C694E4-1F8B-619F-D6C7-A7872B4D80A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7518D71-BEAE-4C35-8E72-BE696DAF38BE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16388" name="Titre 8">
            <a:extLst>
              <a:ext uri="{FF2B5EF4-FFF2-40B4-BE49-F238E27FC236}">
                <a16:creationId xmlns:a16="http://schemas.microsoft.com/office/drawing/2014/main" id="{CCF24BB7-D72D-C034-2720-C9556A54AEB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Dispositions constructives</a:t>
            </a:r>
          </a:p>
        </p:txBody>
      </p:sp>
      <p:sp>
        <p:nvSpPr>
          <p:cNvPr id="16389" name="Rectangle 6">
            <a:extLst>
              <a:ext uri="{FF2B5EF4-FFF2-40B4-BE49-F238E27FC236}">
                <a16:creationId xmlns:a16="http://schemas.microsoft.com/office/drawing/2014/main" id="{A98F2FAC-6D79-5855-6A33-256DC23C2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903413"/>
            <a:ext cx="851217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Z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one à l'abri des fumées, des flammes et du rayonnement thermique</a:t>
            </a: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390" name="ZoneTexte 5">
            <a:extLst>
              <a:ext uri="{FF2B5EF4-FFF2-40B4-BE49-F238E27FC236}">
                <a16:creationId xmlns:a16="http://schemas.microsoft.com/office/drawing/2014/main" id="{0E4289B2-4F22-BAC8-F37C-77B1200DC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8005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Espace d'attente sécurisé (EAS) : </a:t>
            </a:r>
          </a:p>
        </p:txBody>
      </p:sp>
      <p:pic>
        <p:nvPicPr>
          <p:cNvPr id="16391" name="Picture 6" descr="..\..\..\doc\INC\F1 - construction\Images\dmeu_peas_l_r21_eas_1_std_lang_all.png">
            <a:extLst>
              <a:ext uri="{FF2B5EF4-FFF2-40B4-BE49-F238E27FC236}">
                <a16:creationId xmlns:a16="http://schemas.microsoft.com/office/drawing/2014/main" id="{017CDB55-F42C-FD5F-ABF7-948D6A306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678113"/>
            <a:ext cx="1905000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ce réservé du numéro de diapositive 3">
            <a:extLst>
              <a:ext uri="{FF2B5EF4-FFF2-40B4-BE49-F238E27FC236}">
                <a16:creationId xmlns:a16="http://schemas.microsoft.com/office/drawing/2014/main" id="{55153D40-B7F5-3268-0B27-559D1E60951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5EDFB40-B0E6-49E8-BB32-99E606A7EC92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17411" name="Titre 8">
            <a:extLst>
              <a:ext uri="{FF2B5EF4-FFF2-40B4-BE49-F238E27FC236}">
                <a16:creationId xmlns:a16="http://schemas.microsoft.com/office/drawing/2014/main" id="{EB47823C-3BCB-00C1-BF38-FFC1FCC73A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Dispositions constructives</a:t>
            </a:r>
          </a:p>
        </p:txBody>
      </p:sp>
      <p:sp>
        <p:nvSpPr>
          <p:cNvPr id="17412" name="Rectangle 6">
            <a:extLst>
              <a:ext uri="{FF2B5EF4-FFF2-40B4-BE49-F238E27FC236}">
                <a16:creationId xmlns:a16="http://schemas.microsoft.com/office/drawing/2014/main" id="{BAC00F4B-69F7-B12A-AC9D-BFD8173BE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" y="1844675"/>
            <a:ext cx="8310563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 b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Être résistant au feu</a:t>
            </a:r>
            <a:r>
              <a:rPr lang="fr-FR" altLang="fr-FR" sz="24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(paroi, porte coupe-feu…), et à la fumée,</a:t>
            </a: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413" name="ZoneTexte 5">
            <a:extLst>
              <a:ext uri="{FF2B5EF4-FFF2-40B4-BE49-F238E27FC236}">
                <a16:creationId xmlns:a16="http://schemas.microsoft.com/office/drawing/2014/main" id="{88098BEF-C84B-D50A-0A76-B79A42BBE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8005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Espace d'attente sécurisé (EAS) : </a:t>
            </a:r>
          </a:p>
        </p:txBody>
      </p:sp>
      <p:pic>
        <p:nvPicPr>
          <p:cNvPr id="17414" name="Picture 8">
            <a:extLst>
              <a:ext uri="{FF2B5EF4-FFF2-40B4-BE49-F238E27FC236}">
                <a16:creationId xmlns:a16="http://schemas.microsoft.com/office/drawing/2014/main" id="{9BF7279E-DC18-6F01-1312-8F868584D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75" y="2636838"/>
            <a:ext cx="4416425" cy="358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u numéro de diapositive 3">
            <a:extLst>
              <a:ext uri="{FF2B5EF4-FFF2-40B4-BE49-F238E27FC236}">
                <a16:creationId xmlns:a16="http://schemas.microsoft.com/office/drawing/2014/main" id="{F21FD33D-B629-A799-5CC1-D57AD5A7FD8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FC4587A-1A52-47B9-BAE2-D6FDEDFF41F8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18435" name="Titre 8">
            <a:extLst>
              <a:ext uri="{FF2B5EF4-FFF2-40B4-BE49-F238E27FC236}">
                <a16:creationId xmlns:a16="http://schemas.microsoft.com/office/drawing/2014/main" id="{26564638-E4F4-FF3A-DA34-49EDA00334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Dispositions constructives</a:t>
            </a:r>
          </a:p>
        </p:txBody>
      </p:sp>
      <p:sp>
        <p:nvSpPr>
          <p:cNvPr id="18436" name="Rectangle 6">
            <a:extLst>
              <a:ext uri="{FF2B5EF4-FFF2-40B4-BE49-F238E27FC236}">
                <a16:creationId xmlns:a16="http://schemas.microsoft.com/office/drawing/2014/main" id="{05FA1876-7FFD-5F72-D8B7-FE25732EC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903413"/>
            <a:ext cx="832485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 b="1">
                <a:solidFill>
                  <a:srgbClr val="333333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Être signalé : </a:t>
            </a:r>
            <a:r>
              <a:rPr lang="fr-FR" altLang="fr-FR" sz="2400">
                <a:solidFill>
                  <a:srgbClr val="333333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à l’extérieur avec une signalisation sur la vitre),</a:t>
            </a: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437" name="ZoneTexte 5">
            <a:extLst>
              <a:ext uri="{FF2B5EF4-FFF2-40B4-BE49-F238E27FC236}">
                <a16:creationId xmlns:a16="http://schemas.microsoft.com/office/drawing/2014/main" id="{9D773EC5-4B13-B55F-1B62-46D03CB22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8005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Espace d'attente sécurisé (EAS) : </a:t>
            </a:r>
          </a:p>
        </p:txBody>
      </p:sp>
      <p:pic>
        <p:nvPicPr>
          <p:cNvPr id="18438" name="Picture 7">
            <a:extLst>
              <a:ext uri="{FF2B5EF4-FFF2-40B4-BE49-F238E27FC236}">
                <a16:creationId xmlns:a16="http://schemas.microsoft.com/office/drawing/2014/main" id="{33A07795-D515-1E65-FB72-CF815A227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474913"/>
            <a:ext cx="4006850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u numéro de diapositive 3">
            <a:extLst>
              <a:ext uri="{FF2B5EF4-FFF2-40B4-BE49-F238E27FC236}">
                <a16:creationId xmlns:a16="http://schemas.microsoft.com/office/drawing/2014/main" id="{A1D986AD-AF03-47D1-D8F6-84A9F3950AE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ED32FB4-EA96-4075-843B-51F92D98A6C5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19459" name="Titre 8">
            <a:extLst>
              <a:ext uri="{FF2B5EF4-FFF2-40B4-BE49-F238E27FC236}">
                <a16:creationId xmlns:a16="http://schemas.microsoft.com/office/drawing/2014/main" id="{ED6C9511-866F-EAAA-AC1A-6FEE5D2E4E4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Dispositions constructives</a:t>
            </a:r>
          </a:p>
        </p:txBody>
      </p:sp>
      <p:sp>
        <p:nvSpPr>
          <p:cNvPr id="19460" name="Rectangle 6">
            <a:extLst>
              <a:ext uri="{FF2B5EF4-FFF2-40B4-BE49-F238E27FC236}">
                <a16:creationId xmlns:a16="http://schemas.microsoft.com/office/drawing/2014/main" id="{9D984446-9B0E-B1D5-550E-7BECA85ED5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828800"/>
            <a:ext cx="8310563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E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scaliers protégés, d'accès facile pour les secours. </a:t>
            </a:r>
          </a:p>
        </p:txBody>
      </p:sp>
      <p:sp>
        <p:nvSpPr>
          <p:cNvPr id="19461" name="ZoneTexte 5">
            <a:extLst>
              <a:ext uri="{FF2B5EF4-FFF2-40B4-BE49-F238E27FC236}">
                <a16:creationId xmlns:a16="http://schemas.microsoft.com/office/drawing/2014/main" id="{F8AD3F78-D269-7C3E-561D-730B01A4D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8005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Tours d'incendie : </a:t>
            </a:r>
          </a:p>
        </p:txBody>
      </p:sp>
      <p:sp>
        <p:nvSpPr>
          <p:cNvPr id="19462" name="Rectangle 7">
            <a:extLst>
              <a:ext uri="{FF2B5EF4-FFF2-40B4-BE49-F238E27FC236}">
                <a16:creationId xmlns:a16="http://schemas.microsoft.com/office/drawing/2014/main" id="{70E9D667-85D8-8325-4D72-9F277BADC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7963" y="22002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graphicFrame>
        <p:nvGraphicFramePr>
          <p:cNvPr id="19463" name="Object 6">
            <a:extLst>
              <a:ext uri="{FF2B5EF4-FFF2-40B4-BE49-F238E27FC236}">
                <a16:creationId xmlns:a16="http://schemas.microsoft.com/office/drawing/2014/main" id="{D1A77AC0-E01E-9D62-4EDA-6E1D488742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79613" y="2197100"/>
          <a:ext cx="6015037" cy="405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4572000" imgH="3429000" progId="PowerPoint.Slide.8">
                  <p:embed/>
                </p:oleObj>
              </mc:Choice>
              <mc:Fallback>
                <p:oleObj r:id="rId2" imgW="4572000" imgH="3429000" progId="PowerPoint.Slide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0228"/>
                      <a:stretch>
                        <a:fillRect/>
                      </a:stretch>
                    </p:blipFill>
                    <p:spPr bwMode="auto">
                      <a:xfrm>
                        <a:off x="1979613" y="2197100"/>
                        <a:ext cx="6015037" cy="405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ce réservé du numéro de diapositive 3">
            <a:extLst>
              <a:ext uri="{FF2B5EF4-FFF2-40B4-BE49-F238E27FC236}">
                <a16:creationId xmlns:a16="http://schemas.microsoft.com/office/drawing/2014/main" id="{B528E7E2-A3EC-3552-88E9-0B4A4E4B62F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EEB56D2-3788-4944-A7E4-2B69C05B1527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20483" name="Titre 8">
            <a:extLst>
              <a:ext uri="{FF2B5EF4-FFF2-40B4-BE49-F238E27FC236}">
                <a16:creationId xmlns:a16="http://schemas.microsoft.com/office/drawing/2014/main" id="{2A1C6758-35C9-3381-6924-416EF8F33C1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Dispositions constructives</a:t>
            </a:r>
          </a:p>
        </p:txBody>
      </p:sp>
      <p:sp>
        <p:nvSpPr>
          <p:cNvPr id="20484" name="ZoneTexte 5">
            <a:extLst>
              <a:ext uri="{FF2B5EF4-FFF2-40B4-BE49-F238E27FC236}">
                <a16:creationId xmlns:a16="http://schemas.microsoft.com/office/drawing/2014/main" id="{192D3418-E830-8C7F-4E27-F146E2955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8005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Trémie d'attaque :</a:t>
            </a:r>
            <a:r>
              <a:rPr lang="fr-FR" altLang="fr-FR" sz="2400" b="1" u="sng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0485" name="Rectangle 6">
            <a:extLst>
              <a:ext uri="{FF2B5EF4-FFF2-40B4-BE49-F238E27FC236}">
                <a16:creationId xmlns:a16="http://schemas.microsoft.com/office/drawing/2014/main" id="{76EF4B36-D68C-C17D-D127-99E17C4DC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828800"/>
            <a:ext cx="8310563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Doit :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Être fermée par un tampon étanche de même résistance au feu que le plancher ;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Être enlevées rapidement ;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Être signalée ;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 Être constamment dégagée.</a:t>
            </a: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486" name="Rectangle 7">
            <a:extLst>
              <a:ext uri="{FF2B5EF4-FFF2-40B4-BE49-F238E27FC236}">
                <a16:creationId xmlns:a16="http://schemas.microsoft.com/office/drawing/2014/main" id="{4F7836AA-F02C-40ED-2767-841B4F6B8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6888" y="24098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graphicFrame>
        <p:nvGraphicFramePr>
          <p:cNvPr id="20487" name="Object 6">
            <a:extLst>
              <a:ext uri="{FF2B5EF4-FFF2-40B4-BE49-F238E27FC236}">
                <a16:creationId xmlns:a16="http://schemas.microsoft.com/office/drawing/2014/main" id="{0E1592AE-9F22-54EB-F409-3BC6E3ABC2F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" y="4248150"/>
          <a:ext cx="5867400" cy="204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4557713" imgH="3417888" progId="PowerPoint.Slide.8">
                  <p:embed/>
                </p:oleObj>
              </mc:Choice>
              <mc:Fallback>
                <p:oleObj r:id="rId2" imgW="4557713" imgH="3417888" progId="PowerPoint.Slide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2376" t="32935" r="13170" b="32597"/>
                      <a:stretch>
                        <a:fillRect/>
                      </a:stretch>
                    </p:blipFill>
                    <p:spPr bwMode="auto">
                      <a:xfrm>
                        <a:off x="381000" y="4248150"/>
                        <a:ext cx="5867400" cy="204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8" name="Picture 8" descr="C:\Documents and Settings\Philippe\Mes documents\JSP SDMIS\Dématérialisation\doc\INC\F1 - construction\Images\trémie d'attaque.png">
            <a:extLst>
              <a:ext uri="{FF2B5EF4-FFF2-40B4-BE49-F238E27FC236}">
                <a16:creationId xmlns:a16="http://schemas.microsoft.com/office/drawing/2014/main" id="{6B22554D-7484-5A2E-3AF2-09DBCE3B3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819400"/>
            <a:ext cx="2503488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Line 9">
            <a:extLst>
              <a:ext uri="{FF2B5EF4-FFF2-40B4-BE49-F238E27FC236}">
                <a16:creationId xmlns:a16="http://schemas.microsoft.com/office/drawing/2014/main" id="{DBB2D4B7-5871-91FC-C9B9-BF55D2E5CFCB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2919413"/>
            <a:ext cx="2743200" cy="53340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u numéro de diapositive 3">
            <a:extLst>
              <a:ext uri="{FF2B5EF4-FFF2-40B4-BE49-F238E27FC236}">
                <a16:creationId xmlns:a16="http://schemas.microsoft.com/office/drawing/2014/main" id="{869CF86B-B084-55FF-170B-59E83318256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F8A2A1D-CC22-4E5E-B515-7A26C3ECAB33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21507" name="Titre 8">
            <a:extLst>
              <a:ext uri="{FF2B5EF4-FFF2-40B4-BE49-F238E27FC236}">
                <a16:creationId xmlns:a16="http://schemas.microsoft.com/office/drawing/2014/main" id="{8CA56B98-E679-C17C-6FAF-D5E8BAFAB54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Dispositions constructives</a:t>
            </a:r>
          </a:p>
        </p:txBody>
      </p:sp>
      <p:sp>
        <p:nvSpPr>
          <p:cNvPr id="21508" name="ZoneTexte 5">
            <a:extLst>
              <a:ext uri="{FF2B5EF4-FFF2-40B4-BE49-F238E27FC236}">
                <a16:creationId xmlns:a16="http://schemas.microsoft.com/office/drawing/2014/main" id="{A216845F-41A0-15B9-86B3-44F7DE264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8005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Colonne sèche : </a:t>
            </a:r>
          </a:p>
        </p:txBody>
      </p:sp>
      <p:sp>
        <p:nvSpPr>
          <p:cNvPr id="21509" name="Rectangle 6">
            <a:extLst>
              <a:ext uri="{FF2B5EF4-FFF2-40B4-BE49-F238E27FC236}">
                <a16:creationId xmlns:a16="http://schemas.microsoft.com/office/drawing/2014/main" id="{2EECCE89-A9CF-3F0A-67E9-E2D3F8F86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362200"/>
            <a:ext cx="8310563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T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uyauterie fixe et rigide installée dans diverses constructions (habitation de la 3</a:t>
            </a:r>
            <a:r>
              <a:rPr lang="fr-FR" altLang="fr-FR" sz="2400" baseline="30000">
                <a:latin typeface="Times New Roman" panose="02020603050405020304" pitchFamily="18" charset="0"/>
                <a:cs typeface="Calibri" panose="020F0502020204030204" pitchFamily="34" charset="0"/>
              </a:rPr>
              <a:t>e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 famille B et de la 4</a:t>
            </a:r>
            <a:r>
              <a:rPr lang="fr-FR" altLang="fr-FR" sz="2400" baseline="30000">
                <a:latin typeface="Times New Roman" panose="02020603050405020304" pitchFamily="18" charset="0"/>
                <a:cs typeface="Calibri" panose="020F0502020204030204" pitchFamily="34" charset="0"/>
              </a:rPr>
              <a:t>e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 famille, certains bâtiments industriels, ERP). 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R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accordée aux tuyaux souples par le BAL pour être mise en charge au moment de l'emploi.</a:t>
            </a: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8">
            <a:extLst>
              <a:ext uri="{FF2B5EF4-FFF2-40B4-BE49-F238E27FC236}">
                <a16:creationId xmlns:a16="http://schemas.microsoft.com/office/drawing/2014/main" id="{D3F3532B-AFC6-034F-7159-36619AF825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Moyens facilitant l'action des secours</a:t>
            </a:r>
          </a:p>
        </p:txBody>
      </p:sp>
      <p:sp>
        <p:nvSpPr>
          <p:cNvPr id="4099" name="Espace réservé du numéro de diapositive 4">
            <a:extLst>
              <a:ext uri="{FF2B5EF4-FFF2-40B4-BE49-F238E27FC236}">
                <a16:creationId xmlns:a16="http://schemas.microsoft.com/office/drawing/2014/main" id="{3871E617-F0DD-2C2C-DDD6-6CE11C847FA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ED5EBFC-59D4-498A-A951-E9D28421E3B5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22DDF5C0-0C28-D36D-4175-22EC2DED0021}"/>
              </a:ext>
            </a:extLst>
          </p:cNvPr>
          <p:cNvCxnSpPr/>
          <p:nvPr/>
        </p:nvCxnSpPr>
        <p:spPr>
          <a:xfrm rot="5400000">
            <a:off x="2143125" y="3721100"/>
            <a:ext cx="4859338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1" name="ZoneTexte 16">
            <a:extLst>
              <a:ext uri="{FF2B5EF4-FFF2-40B4-BE49-F238E27FC236}">
                <a16:creationId xmlns:a16="http://schemas.microsoft.com/office/drawing/2014/main" id="{B6B1C0DE-EBE4-1728-BD1C-86B4A78B5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916113"/>
            <a:ext cx="4300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Arial" panose="020B0604020202020204" pitchFamily="34" charset="0"/>
              </a:rPr>
              <a:t>Objectifs</a:t>
            </a:r>
          </a:p>
        </p:txBody>
      </p:sp>
      <p:sp>
        <p:nvSpPr>
          <p:cNvPr id="4102" name="ZoneTexte 20">
            <a:extLst>
              <a:ext uri="{FF2B5EF4-FFF2-40B4-BE49-F238E27FC236}">
                <a16:creationId xmlns:a16="http://schemas.microsoft.com/office/drawing/2014/main" id="{8A6B1E64-3189-FBB8-2051-347A370341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1713" y="2632075"/>
            <a:ext cx="3821112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ct val="0"/>
              </a:spcBef>
              <a:buClr>
                <a:schemeClr val="hlink"/>
              </a:buClr>
              <a:buFontTx/>
              <a:buChar char=" "/>
            </a:pP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A la fin de cette partie, vous serez capable de connaître, d'i</a:t>
            </a:r>
            <a:r>
              <a:rPr lang="fr-FR" altLang="fr-FR" sz="2000">
                <a:latin typeface="Times New Roman" panose="02020603050405020304" pitchFamily="18" charset="0"/>
              </a:rPr>
              <a:t>dentifier les moyens facilitant l’action des sapeurs-pompiers.</a:t>
            </a: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103" name="ZoneTexte 15">
            <a:extLst>
              <a:ext uri="{FF2B5EF4-FFF2-40B4-BE49-F238E27FC236}">
                <a16:creationId xmlns:a16="http://schemas.microsoft.com/office/drawing/2014/main" id="{364BD973-7A90-AA66-1953-FB2623DC9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362200"/>
            <a:ext cx="34290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Dispositions constructives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ETARE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Plans d'évacuation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ce réservé du numéro de diapositive 3">
            <a:extLst>
              <a:ext uri="{FF2B5EF4-FFF2-40B4-BE49-F238E27FC236}">
                <a16:creationId xmlns:a16="http://schemas.microsoft.com/office/drawing/2014/main" id="{6ACD064B-F78B-A5FF-FB68-513DA6F086A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FA36BD1-86EE-4C8E-A312-2443B291EF65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22531" name="Titre 8">
            <a:extLst>
              <a:ext uri="{FF2B5EF4-FFF2-40B4-BE49-F238E27FC236}">
                <a16:creationId xmlns:a16="http://schemas.microsoft.com/office/drawing/2014/main" id="{6435A187-8ADB-8E4E-B55C-0FF0D8921F6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Dispositions constructives</a:t>
            </a:r>
          </a:p>
        </p:txBody>
      </p:sp>
      <p:sp>
        <p:nvSpPr>
          <p:cNvPr id="22532" name="ZoneTexte 5">
            <a:extLst>
              <a:ext uri="{FF2B5EF4-FFF2-40B4-BE49-F238E27FC236}">
                <a16:creationId xmlns:a16="http://schemas.microsoft.com/office/drawing/2014/main" id="{E4F96D6C-7E5D-CB89-0313-B5E1F1CC9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8005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Colonne sèche : </a:t>
            </a: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Composition : </a:t>
            </a:r>
            <a:endParaRPr lang="fr-FR" altLang="fr-FR" sz="2400" b="1" u="sng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2533" name="Rectangle 6">
            <a:extLst>
              <a:ext uri="{FF2B5EF4-FFF2-40B4-BE49-F238E27FC236}">
                <a16:creationId xmlns:a16="http://schemas.microsoft.com/office/drawing/2014/main" id="{927323F7-0120-7E00-3473-845AC7CE3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" y="1911350"/>
            <a:ext cx="8310563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Raccord d'alimentation ;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La colonne proprement dite ;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Des prises d'incendie (simples ou doubles).</a:t>
            </a: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2534" name="Picture 8" descr="IMG_4226">
            <a:extLst>
              <a:ext uri="{FF2B5EF4-FFF2-40B4-BE49-F238E27FC236}">
                <a16:creationId xmlns:a16="http://schemas.microsoft.com/office/drawing/2014/main" id="{D69CC042-B186-6ADD-73EB-9276DB36D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538" y="2667000"/>
            <a:ext cx="23622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..\..\..\doc\INC\F1 - construction\Images\Colonne sèche.2.png">
            <a:extLst>
              <a:ext uri="{FF2B5EF4-FFF2-40B4-BE49-F238E27FC236}">
                <a16:creationId xmlns:a16="http://schemas.microsoft.com/office/drawing/2014/main" id="{3A4B74D8-A611-1FE0-34A8-61CDDCD69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789363"/>
            <a:ext cx="2736850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ce réservé du numéro de diapositive 3">
            <a:extLst>
              <a:ext uri="{FF2B5EF4-FFF2-40B4-BE49-F238E27FC236}">
                <a16:creationId xmlns:a16="http://schemas.microsoft.com/office/drawing/2014/main" id="{9F52ADE1-F97F-3EF5-6845-A082DC542C0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478BAF4-FD3D-4CEA-8C2D-232791747AFB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23555" name="Titre 8">
            <a:extLst>
              <a:ext uri="{FF2B5EF4-FFF2-40B4-BE49-F238E27FC236}">
                <a16:creationId xmlns:a16="http://schemas.microsoft.com/office/drawing/2014/main" id="{8387E0FB-98B7-EFE5-11D9-1095563F052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Dispositions constructives</a:t>
            </a:r>
          </a:p>
        </p:txBody>
      </p:sp>
      <p:sp>
        <p:nvSpPr>
          <p:cNvPr id="23556" name="ZoneTexte 5">
            <a:extLst>
              <a:ext uri="{FF2B5EF4-FFF2-40B4-BE49-F238E27FC236}">
                <a16:creationId xmlns:a16="http://schemas.microsoft.com/office/drawing/2014/main" id="{D85EAB24-C776-DA69-DB45-3E1E7F513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8005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Colonne sèche : Classification :  </a:t>
            </a:r>
          </a:p>
        </p:txBody>
      </p:sp>
      <p:sp>
        <p:nvSpPr>
          <p:cNvPr id="23557" name="Rectangle 6">
            <a:extLst>
              <a:ext uri="{FF2B5EF4-FFF2-40B4-BE49-F238E27FC236}">
                <a16:creationId xmlns:a16="http://schemas.microsoft.com/office/drawing/2014/main" id="{F4D3FB8C-314F-625E-7EBC-4513C9094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887538"/>
            <a:ext cx="8310562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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de 65 mm (2 LDV 40 ou une LDV 65) ;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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de 100 mm (4 LDV 40 ou de 2 LDV 65).</a:t>
            </a:r>
          </a:p>
        </p:txBody>
      </p:sp>
      <p:pic>
        <p:nvPicPr>
          <p:cNvPr id="23558" name="Picture 6" descr="C:\Documents and Settings\Philippe\Mes documents\JSP SDMIS\Dématérialisation\doc\INC\F1 - construction\Images\450px-Colseche.jpg">
            <a:extLst>
              <a:ext uri="{FF2B5EF4-FFF2-40B4-BE49-F238E27FC236}">
                <a16:creationId xmlns:a16="http://schemas.microsoft.com/office/drawing/2014/main" id="{09666C39-FAE9-4FB3-1933-6030BB6C4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2" r="50000" b="10022"/>
          <a:stretch>
            <a:fillRect/>
          </a:stretch>
        </p:blipFill>
        <p:spPr bwMode="auto">
          <a:xfrm>
            <a:off x="3419475" y="3508375"/>
            <a:ext cx="25908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u numéro de diapositive 3">
            <a:extLst>
              <a:ext uri="{FF2B5EF4-FFF2-40B4-BE49-F238E27FC236}">
                <a16:creationId xmlns:a16="http://schemas.microsoft.com/office/drawing/2014/main" id="{DCADE7F0-4F7B-3263-50DB-65BFF3336F7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9CBA398-4F2A-475F-A030-4BD23461E514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24579" name="Titre 8">
            <a:extLst>
              <a:ext uri="{FF2B5EF4-FFF2-40B4-BE49-F238E27FC236}">
                <a16:creationId xmlns:a16="http://schemas.microsoft.com/office/drawing/2014/main" id="{33104BC0-0DA5-41AB-6383-9F10A5A023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Dispositions constructives</a:t>
            </a:r>
          </a:p>
        </p:txBody>
      </p:sp>
      <p:sp>
        <p:nvSpPr>
          <p:cNvPr id="24580" name="ZoneTexte 5">
            <a:extLst>
              <a:ext uri="{FF2B5EF4-FFF2-40B4-BE49-F238E27FC236}">
                <a16:creationId xmlns:a16="http://schemas.microsoft.com/office/drawing/2014/main" id="{49CB436B-28E2-CD83-508C-0F673A359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8005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Colonne sèche : Classification : </a:t>
            </a:r>
          </a:p>
        </p:txBody>
      </p:sp>
      <p:sp>
        <p:nvSpPr>
          <p:cNvPr id="24581" name="Rectangle 6">
            <a:extLst>
              <a:ext uri="{FF2B5EF4-FFF2-40B4-BE49-F238E27FC236}">
                <a16:creationId xmlns:a16="http://schemas.microsoft.com/office/drawing/2014/main" id="{3F954DF6-9138-1170-DBF9-94F10E326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" y="1885950"/>
            <a:ext cx="8310563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Raccord d'alimentation : en façade et facilement accessible aux SP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Sous coffrage, l'indication « prise d'incendie » figure sur la face extérieure de la porte du coffrage.</a:t>
            </a:r>
          </a:p>
        </p:txBody>
      </p:sp>
      <p:pic>
        <p:nvPicPr>
          <p:cNvPr id="24582" name="Picture 7" descr="IMG_4224">
            <a:extLst>
              <a:ext uri="{FF2B5EF4-FFF2-40B4-BE49-F238E27FC236}">
                <a16:creationId xmlns:a16="http://schemas.microsoft.com/office/drawing/2014/main" id="{778E8AC6-0164-F1D2-5AA6-6D21FEF5F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19488"/>
            <a:ext cx="38354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8" descr="..\..\..\doc\INC\F1 - construction\Images\Colonne sèche.2.png">
            <a:extLst>
              <a:ext uri="{FF2B5EF4-FFF2-40B4-BE49-F238E27FC236}">
                <a16:creationId xmlns:a16="http://schemas.microsoft.com/office/drawing/2014/main" id="{CEF168E1-C58A-F773-616C-87E0804EB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2895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u numéro de diapositive 3">
            <a:extLst>
              <a:ext uri="{FF2B5EF4-FFF2-40B4-BE49-F238E27FC236}">
                <a16:creationId xmlns:a16="http://schemas.microsoft.com/office/drawing/2014/main" id="{F0432B4C-4682-B507-ACB2-0C74106722F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0C90A77-D24E-4040-BCF4-E54F967F90A2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25603" name="Titre 8">
            <a:extLst>
              <a:ext uri="{FF2B5EF4-FFF2-40B4-BE49-F238E27FC236}">
                <a16:creationId xmlns:a16="http://schemas.microsoft.com/office/drawing/2014/main" id="{6E9B000E-ECFA-380D-092C-D29E261255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Dispositions constructives</a:t>
            </a:r>
          </a:p>
        </p:txBody>
      </p:sp>
      <p:sp>
        <p:nvSpPr>
          <p:cNvPr id="25604" name="ZoneTexte 5">
            <a:extLst>
              <a:ext uri="{FF2B5EF4-FFF2-40B4-BE49-F238E27FC236}">
                <a16:creationId xmlns:a16="http://schemas.microsoft.com/office/drawing/2014/main" id="{59F9A7B9-DBAC-9FE5-C56A-505B9BC57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8005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Colonne humide (ou en charge) :</a:t>
            </a:r>
            <a:endParaRPr lang="fr-FR" altLang="fr-FR" sz="2400" b="1" u="sng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5605" name="Rectangle 6">
            <a:extLst>
              <a:ext uri="{FF2B5EF4-FFF2-40B4-BE49-F238E27FC236}">
                <a16:creationId xmlns:a16="http://schemas.microsoft.com/office/drawing/2014/main" id="{02390EB9-90BE-D8FF-13E2-6EBAEB710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" y="1812925"/>
            <a:ext cx="8310563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T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uyauterie fixe et rigide installée dans les IGH de plus de 50 mètres, reliée à des réservoirs, à des pompes, à des surpresseurs, etc.</a:t>
            </a: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5606" name="Picture 6" descr="C:\Documents and Settings\Philippe\Mes documents\JSP SDMIS\Dématérialisation\doc\INC\F1 - construction\Images\schema-colone-humide-ssiap-formation.png">
            <a:extLst>
              <a:ext uri="{FF2B5EF4-FFF2-40B4-BE49-F238E27FC236}">
                <a16:creationId xmlns:a16="http://schemas.microsoft.com/office/drawing/2014/main" id="{86F41B8F-3AFB-4598-6B77-88694AFCF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013" y="2636838"/>
            <a:ext cx="5057775" cy="357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ce réservé du numéro de diapositive 3">
            <a:extLst>
              <a:ext uri="{FF2B5EF4-FFF2-40B4-BE49-F238E27FC236}">
                <a16:creationId xmlns:a16="http://schemas.microsoft.com/office/drawing/2014/main" id="{1DF847A8-3692-3DCB-A54F-2CF645A974F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1B02BDE-9F20-4F42-834C-A1C0BCEA68A0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26627" name="Titre 8">
            <a:extLst>
              <a:ext uri="{FF2B5EF4-FFF2-40B4-BE49-F238E27FC236}">
                <a16:creationId xmlns:a16="http://schemas.microsoft.com/office/drawing/2014/main" id="{38F830F1-CD46-8721-A44E-F28676D04E3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Dispositions constructives</a:t>
            </a:r>
          </a:p>
        </p:txBody>
      </p:sp>
      <p:sp>
        <p:nvSpPr>
          <p:cNvPr id="26628" name="ZoneTexte 5">
            <a:extLst>
              <a:ext uri="{FF2B5EF4-FFF2-40B4-BE49-F238E27FC236}">
                <a16:creationId xmlns:a16="http://schemas.microsoft.com/office/drawing/2014/main" id="{A933EA79-E6F6-F0D6-93B8-D4ABEEF20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8005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Colonne humide (ou en charge) : </a:t>
            </a: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Composition :</a:t>
            </a: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629" name="Rectangle 6">
            <a:extLst>
              <a:ext uri="{FF2B5EF4-FFF2-40B4-BE49-F238E27FC236}">
                <a16:creationId xmlns:a16="http://schemas.microsoft.com/office/drawing/2014/main" id="{0F9CC8DC-C113-BF8F-55F9-BCA95915A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828800"/>
            <a:ext cx="8077200" cy="408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	Réserve d'eau 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è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apacité 120 m</a:t>
            </a:r>
            <a:r>
              <a:rPr lang="fr-FR" altLang="fr-FR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d'eau au moins  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P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eut être réduite à 60 m</a:t>
            </a:r>
            <a:r>
              <a:rPr lang="fr-FR" altLang="fr-FR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pour les IGH de moins de 100 m de H et de moins de 750 m</a:t>
            </a:r>
            <a:r>
              <a:rPr lang="fr-FR" altLang="fr-FR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de superficie par compartiment.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Dans ce cas, la réserve doit pouvoir être réalimentée par une colonne sèche de 100 mm ne comportant aucun piquage.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ce réservé du numéro de diapositive 3">
            <a:extLst>
              <a:ext uri="{FF2B5EF4-FFF2-40B4-BE49-F238E27FC236}">
                <a16:creationId xmlns:a16="http://schemas.microsoft.com/office/drawing/2014/main" id="{516F75B9-D067-83D8-AC98-833E94B7DD1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EEFB55C-2885-4891-8407-91463D407249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27651" name="Titre 8">
            <a:extLst>
              <a:ext uri="{FF2B5EF4-FFF2-40B4-BE49-F238E27FC236}">
                <a16:creationId xmlns:a16="http://schemas.microsoft.com/office/drawing/2014/main" id="{B5086684-A463-C624-ABCB-BEAAFF7839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Dispositions constructives</a:t>
            </a:r>
          </a:p>
        </p:txBody>
      </p:sp>
      <p:sp>
        <p:nvSpPr>
          <p:cNvPr id="27652" name="ZoneTexte 5">
            <a:extLst>
              <a:ext uri="{FF2B5EF4-FFF2-40B4-BE49-F238E27FC236}">
                <a16:creationId xmlns:a16="http://schemas.microsoft.com/office/drawing/2014/main" id="{A9AE129C-9A98-F9AB-2D8E-8D55AE2F9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8005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Colonne humide (ou en charge) : </a:t>
            </a: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Composition :</a:t>
            </a: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653" name="Rectangle 6">
            <a:extLst>
              <a:ext uri="{FF2B5EF4-FFF2-40B4-BE49-F238E27FC236}">
                <a16:creationId xmlns:a16="http://schemas.microsoft.com/office/drawing/2014/main" id="{7F6DCF06-7790-DFA7-B98B-913E69471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828800"/>
            <a:ext cx="8310563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	Réserve d'eau 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Pour une réserve de 120 m</a:t>
            </a:r>
            <a:r>
              <a:rPr lang="fr-FR" altLang="fr-FR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il faut au minimum 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3 réservoirs de 60 m</a:t>
            </a:r>
            <a:r>
              <a:rPr lang="fr-FR" altLang="fr-FR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;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4 réservoirs de 40 m</a:t>
            </a:r>
            <a:r>
              <a:rPr lang="fr-FR" altLang="fr-FR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Etc.</a:t>
            </a: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7654" name="Picture 6" descr="C:\Documents and Settings\Philippe\Mes documents\JSP SDMIS\Dématérialisation\doc\INC\F1 - construction\Images\schema-colone-humide-ssiap-formation.png">
            <a:extLst>
              <a:ext uri="{FF2B5EF4-FFF2-40B4-BE49-F238E27FC236}">
                <a16:creationId xmlns:a16="http://schemas.microsoft.com/office/drawing/2014/main" id="{D2AF3B89-D105-1C3B-83B3-0A8D9C6DB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20" r="43806" b="34459"/>
          <a:stretch>
            <a:fillRect/>
          </a:stretch>
        </p:blipFill>
        <p:spPr bwMode="auto">
          <a:xfrm>
            <a:off x="2627313" y="3933825"/>
            <a:ext cx="6145212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u numéro de diapositive 3">
            <a:extLst>
              <a:ext uri="{FF2B5EF4-FFF2-40B4-BE49-F238E27FC236}">
                <a16:creationId xmlns:a16="http://schemas.microsoft.com/office/drawing/2014/main" id="{8A26E750-FD50-1FD9-0C7B-F0F666E374B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1FD57ED-1F47-46A6-8B55-C4B442CFCEF4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28675" name="Titre 8">
            <a:extLst>
              <a:ext uri="{FF2B5EF4-FFF2-40B4-BE49-F238E27FC236}">
                <a16:creationId xmlns:a16="http://schemas.microsoft.com/office/drawing/2014/main" id="{E70F0703-E07C-1D74-AEAE-89B9EDFE616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Dispositions constructives</a:t>
            </a:r>
          </a:p>
        </p:txBody>
      </p:sp>
      <p:sp>
        <p:nvSpPr>
          <p:cNvPr id="28676" name="ZoneTexte 5">
            <a:extLst>
              <a:ext uri="{FF2B5EF4-FFF2-40B4-BE49-F238E27FC236}">
                <a16:creationId xmlns:a16="http://schemas.microsoft.com/office/drawing/2014/main" id="{0EC1E1E1-7DD5-26A0-D109-69068EBF5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8005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Colonne humide (ou en charge) : </a:t>
            </a: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Composition :</a:t>
            </a: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8677" name="Rectangle 6">
            <a:extLst>
              <a:ext uri="{FF2B5EF4-FFF2-40B4-BE49-F238E27FC236}">
                <a16:creationId xmlns:a16="http://schemas.microsoft.com/office/drawing/2014/main" id="{2933537F-A892-D9BD-CE82-9E19A34B2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488" y="1989138"/>
            <a:ext cx="8215312" cy="374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 b="1">
                <a:latin typeface="Times New Roman" panose="02020603050405020304" pitchFamily="18" charset="0"/>
                <a:cs typeface="Calibri" panose="020F0502020204030204" pitchFamily="34" charset="0"/>
              </a:rPr>
              <a:t>Dispositif d'alimentation :</a:t>
            </a: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Répond aux conditions suivantes 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Débit égal à 1 000 l/min par colonne, 2 colonnes fonctionnant simultanément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Assurer à chaque niveau de desserte le débit minimal par colonne à une pression statique à débit nul, comprise entre 4,5 et 8,5 bars.</a:t>
            </a: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u numéro de diapositive 3">
            <a:extLst>
              <a:ext uri="{FF2B5EF4-FFF2-40B4-BE49-F238E27FC236}">
                <a16:creationId xmlns:a16="http://schemas.microsoft.com/office/drawing/2014/main" id="{189FC51C-ECCD-FFE9-1B5C-3C06E9875D3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FB729A9-9E3E-4967-8983-8B097007B114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29699" name="Titre 8">
            <a:extLst>
              <a:ext uri="{FF2B5EF4-FFF2-40B4-BE49-F238E27FC236}">
                <a16:creationId xmlns:a16="http://schemas.microsoft.com/office/drawing/2014/main" id="{D6BD4211-AE3B-972C-1150-1A63C476DCB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Dispositions constructives</a:t>
            </a:r>
          </a:p>
        </p:txBody>
      </p:sp>
      <p:sp>
        <p:nvSpPr>
          <p:cNvPr id="29700" name="ZoneTexte 5">
            <a:extLst>
              <a:ext uri="{FF2B5EF4-FFF2-40B4-BE49-F238E27FC236}">
                <a16:creationId xmlns:a16="http://schemas.microsoft.com/office/drawing/2014/main" id="{20481620-FEB0-ECE2-6D56-49D454D65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8005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Colonne humide (ou en charge) : </a:t>
            </a: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Composition :</a:t>
            </a: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9701" name="Rectangle 6">
            <a:extLst>
              <a:ext uri="{FF2B5EF4-FFF2-40B4-BE49-F238E27FC236}">
                <a16:creationId xmlns:a16="http://schemas.microsoft.com/office/drawing/2014/main" id="{6994908B-5CBD-69A9-C0A8-E90621CCA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" y="1987550"/>
            <a:ext cx="8310563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 b="1">
                <a:latin typeface="Times New Roman" panose="02020603050405020304" pitchFamily="18" charset="0"/>
                <a:cs typeface="Calibri" panose="020F0502020204030204" pitchFamily="34" charset="0"/>
              </a:rPr>
              <a:t>Colonne en charge :</a:t>
            </a: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Comporte au minimum :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2 colonnes en charge d'un 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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minimal intérieur de 100 mm ;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Des conduites d'alimentation générale, des prises d'incendie et des manomètres de contrôle avec robinets d'isolement ;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Éventuellement des RIA alimentés par la colonne, lorsqu'ils sont prévus par la réglementation.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 descr="C:\Documents and Settings\Philippe\Mes documents\JSP SDMIS\Dématérialisation\doc\INC\F1 - construction\Images\Colonne sèche.png">
            <a:extLst>
              <a:ext uri="{FF2B5EF4-FFF2-40B4-BE49-F238E27FC236}">
                <a16:creationId xmlns:a16="http://schemas.microsoft.com/office/drawing/2014/main" id="{A1B96A87-9457-BEAC-1570-3E38B8DA7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92" b="3531"/>
          <a:stretch>
            <a:fillRect/>
          </a:stretch>
        </p:blipFill>
        <p:spPr bwMode="auto">
          <a:xfrm>
            <a:off x="4278313" y="2997200"/>
            <a:ext cx="4597400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Espace réservé du numéro de diapositive 3">
            <a:extLst>
              <a:ext uri="{FF2B5EF4-FFF2-40B4-BE49-F238E27FC236}">
                <a16:creationId xmlns:a16="http://schemas.microsoft.com/office/drawing/2014/main" id="{E08EC823-B4C7-6853-EB28-5C98BE9F84A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33AE95E-3570-4EDF-940A-5CA5A26DBC5C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30724" name="Titre 8">
            <a:extLst>
              <a:ext uri="{FF2B5EF4-FFF2-40B4-BE49-F238E27FC236}">
                <a16:creationId xmlns:a16="http://schemas.microsoft.com/office/drawing/2014/main" id="{A283FB78-F885-DE48-8A0F-ACABA10D44F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Dispositions constructives</a:t>
            </a:r>
          </a:p>
        </p:txBody>
      </p:sp>
      <p:sp>
        <p:nvSpPr>
          <p:cNvPr id="30725" name="ZoneTexte 5">
            <a:extLst>
              <a:ext uri="{FF2B5EF4-FFF2-40B4-BE49-F238E27FC236}">
                <a16:creationId xmlns:a16="http://schemas.microsoft.com/office/drawing/2014/main" id="{414FDAD2-F915-CA67-AC87-1BF63B7D2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8005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Colonne humide (ou en charge) : Emplacement et accès :</a:t>
            </a:r>
            <a:endParaRPr lang="fr-FR" altLang="fr-FR" sz="2400" b="1" u="sng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0726" name="Rectangle 6">
            <a:extLst>
              <a:ext uri="{FF2B5EF4-FFF2-40B4-BE49-F238E27FC236}">
                <a16:creationId xmlns:a16="http://schemas.microsoft.com/office/drawing/2014/main" id="{6BD0B74C-7795-ECB4-F8E4-38CC40B2E3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" y="1838325"/>
            <a:ext cx="8310563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La colonne proprement dite :</a:t>
            </a: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Installée obligatoirement dans une zone protégée ;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 A un trajet d'allure verticale et 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peut traverser les paliers ou les 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marches ou être dans le vide de 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l'escalier sans courir le risque de gel.</a:t>
            </a: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ce réservé du numéro de diapositive 3">
            <a:extLst>
              <a:ext uri="{FF2B5EF4-FFF2-40B4-BE49-F238E27FC236}">
                <a16:creationId xmlns:a16="http://schemas.microsoft.com/office/drawing/2014/main" id="{90640865-AF4E-E8C9-D8C8-6EF911ECEEB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B2A1486-1AA7-4987-9593-D7D6B5DB8827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31747" name="Titre 8">
            <a:extLst>
              <a:ext uri="{FF2B5EF4-FFF2-40B4-BE49-F238E27FC236}">
                <a16:creationId xmlns:a16="http://schemas.microsoft.com/office/drawing/2014/main" id="{90AAA483-D2FC-269E-FCA3-D8368060BE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Dispositions constructives</a:t>
            </a:r>
          </a:p>
        </p:txBody>
      </p:sp>
      <p:sp>
        <p:nvSpPr>
          <p:cNvPr id="31748" name="ZoneTexte 5">
            <a:extLst>
              <a:ext uri="{FF2B5EF4-FFF2-40B4-BE49-F238E27FC236}">
                <a16:creationId xmlns:a16="http://schemas.microsoft.com/office/drawing/2014/main" id="{A0A639D1-7083-22A7-D874-45817CDED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8005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Colonne humide (ou en charge) : Emplacement et accès :</a:t>
            </a:r>
            <a:endParaRPr lang="fr-FR" altLang="fr-FR" sz="2400" b="1" u="sng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1749" name="Rectangle 6">
            <a:extLst>
              <a:ext uri="{FF2B5EF4-FFF2-40B4-BE49-F238E27FC236}">
                <a16:creationId xmlns:a16="http://schemas.microsoft.com/office/drawing/2014/main" id="{DE5E2DEB-E924-D883-DC0A-1D9BAFB79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238" y="1785938"/>
            <a:ext cx="8310562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Prises d'incendie :</a:t>
            </a: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P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lacées à une H comprise entre 0,80 m et 1,50 m, inclinaison vers le sol de 45°.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D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e l'un des types suivants :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Prise simple de 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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40 comportant 1 robinet ;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Prise double de 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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40 comportant 2 robinets ;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Prise simple de 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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65 comportant 1 robinet.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Robinets sont munis de carrés de manœuvre individuels de 12 mm</a:t>
            </a:r>
          </a:p>
        </p:txBody>
      </p:sp>
      <p:pic>
        <p:nvPicPr>
          <p:cNvPr id="31750" name="Picture 6" descr="..\..\..\doc\INC\F1 - construction\Images\Colonnehumideint.jpg">
            <a:extLst>
              <a:ext uri="{FF2B5EF4-FFF2-40B4-BE49-F238E27FC236}">
                <a16:creationId xmlns:a16="http://schemas.microsoft.com/office/drawing/2014/main" id="{E7064564-D9D5-EA3E-8F02-AB3BC1353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3"/>
          <a:stretch>
            <a:fillRect/>
          </a:stretch>
        </p:blipFill>
        <p:spPr bwMode="auto">
          <a:xfrm>
            <a:off x="6448425" y="2852738"/>
            <a:ext cx="243046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ce réservé du numéro de diapositive 3">
            <a:extLst>
              <a:ext uri="{FF2B5EF4-FFF2-40B4-BE49-F238E27FC236}">
                <a16:creationId xmlns:a16="http://schemas.microsoft.com/office/drawing/2014/main" id="{41FA7837-1D0B-8561-D65E-E446B647F6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C26971-77B3-42C5-9D77-908CAE788477}" type="slidenum">
              <a:rPr lang="fr-FR" altLang="fr-FR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5123" name="Titre 8">
            <a:extLst>
              <a:ext uri="{FF2B5EF4-FFF2-40B4-BE49-F238E27FC236}">
                <a16:creationId xmlns:a16="http://schemas.microsoft.com/office/drawing/2014/main" id="{84D950BC-6491-E4AE-60E4-6689E8ECF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Introduction </a:t>
            </a:r>
          </a:p>
        </p:txBody>
      </p:sp>
      <p:sp>
        <p:nvSpPr>
          <p:cNvPr id="5124" name="Rectangle 6">
            <a:extLst>
              <a:ext uri="{FF2B5EF4-FFF2-40B4-BE49-F238E27FC236}">
                <a16:creationId xmlns:a16="http://schemas.microsoft.com/office/drawing/2014/main" id="{A3366ACB-C1B5-8D77-0558-36756B1E29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238" y="1341438"/>
            <a:ext cx="8310562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Moyens facilitant l'intervention des secours :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Matériels : caméra thermique, explosimètres, détecteurs CO, LELEC, matériels divers (déblai, tronçonneuses, etc.).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Moyens de secours : extincteurs, RIA, PI-BI, colonne sèche ou humide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Dispositions constructives : développer dans ce cours.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ETARE et plan d'évacuation : développer dans ce cours.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Notions de prévention appliquée à l'opération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en JSP 4.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ce réservé du numéro de diapositive 3">
            <a:extLst>
              <a:ext uri="{FF2B5EF4-FFF2-40B4-BE49-F238E27FC236}">
                <a16:creationId xmlns:a16="http://schemas.microsoft.com/office/drawing/2014/main" id="{FE8AB81B-5996-9776-2D19-C3524C66913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400AFD1-F541-4551-9821-AC9BA28CD155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32771" name="Titre 8">
            <a:extLst>
              <a:ext uri="{FF2B5EF4-FFF2-40B4-BE49-F238E27FC236}">
                <a16:creationId xmlns:a16="http://schemas.microsoft.com/office/drawing/2014/main" id="{7A9DCEB7-8BAB-7F40-7961-41CF1500E02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Dispositions constructives</a:t>
            </a:r>
          </a:p>
        </p:txBody>
      </p:sp>
      <p:sp>
        <p:nvSpPr>
          <p:cNvPr id="32772" name="ZoneTexte 5">
            <a:extLst>
              <a:ext uri="{FF2B5EF4-FFF2-40B4-BE49-F238E27FC236}">
                <a16:creationId xmlns:a16="http://schemas.microsoft.com/office/drawing/2014/main" id="{13109456-3AEC-07FB-4520-0A10DBBB9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8005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BAIES ACCESSIBLES : </a:t>
            </a:r>
          </a:p>
        </p:txBody>
      </p:sp>
      <p:sp>
        <p:nvSpPr>
          <p:cNvPr id="32773" name="Rectangle 6">
            <a:extLst>
              <a:ext uri="{FF2B5EF4-FFF2-40B4-BE49-F238E27FC236}">
                <a16:creationId xmlns:a16="http://schemas.microsoft.com/office/drawing/2014/main" id="{FC84AC10-9DD9-3954-5E59-C1FDF83CE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1971675"/>
            <a:ext cx="8310563" cy="308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Accessibilité comprend tous les aménagements constructifs qui permettent aux services de secours de pénétrer dans les bâtiments, établissements ou immeubles, au moyen de portes, fenêtres, baies, etc. 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 considéré comme accessible, toute baie ouvrante 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dimensions suffisante permettant aux SP de 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pénétrer à un niveau de la construction.</a:t>
            </a: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2774" name="Picture 6" descr="C:\Documents and Settings\Philippe\Mes documents\JSP SDMIS\Dématérialisation\doc\INC\F1 - construction\Images\baies accessibles.png">
            <a:extLst>
              <a:ext uri="{FF2B5EF4-FFF2-40B4-BE49-F238E27FC236}">
                <a16:creationId xmlns:a16="http://schemas.microsoft.com/office/drawing/2014/main" id="{2E1E2326-4D90-9D1B-E0AF-AC3C8128E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5"/>
          <a:stretch>
            <a:fillRect/>
          </a:stretch>
        </p:blipFill>
        <p:spPr bwMode="auto">
          <a:xfrm>
            <a:off x="6843713" y="3141663"/>
            <a:ext cx="2014537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ce réservé du numéro de diapositive 3">
            <a:extLst>
              <a:ext uri="{FF2B5EF4-FFF2-40B4-BE49-F238E27FC236}">
                <a16:creationId xmlns:a16="http://schemas.microsoft.com/office/drawing/2014/main" id="{DD273D86-E58E-160E-D90C-C1585FF39EB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920EAD2-BB85-464C-BF9A-DA921A16EA66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33795" name="Titre 8">
            <a:extLst>
              <a:ext uri="{FF2B5EF4-FFF2-40B4-BE49-F238E27FC236}">
                <a16:creationId xmlns:a16="http://schemas.microsoft.com/office/drawing/2014/main" id="{77DD500B-899C-204B-4FF0-CAA2F78214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Dispositions constructives</a:t>
            </a:r>
          </a:p>
        </p:txBody>
      </p:sp>
      <p:sp>
        <p:nvSpPr>
          <p:cNvPr id="33796" name="ZoneTexte 5">
            <a:extLst>
              <a:ext uri="{FF2B5EF4-FFF2-40B4-BE49-F238E27FC236}">
                <a16:creationId xmlns:a16="http://schemas.microsoft.com/office/drawing/2014/main" id="{17669F61-0505-F0E4-CA7A-850FC9A1E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8005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BAIES ACCESSIBLES : </a:t>
            </a:r>
          </a:p>
        </p:txBody>
      </p:sp>
      <p:sp>
        <p:nvSpPr>
          <p:cNvPr id="33797" name="Rectangle 6">
            <a:extLst>
              <a:ext uri="{FF2B5EF4-FFF2-40B4-BE49-F238E27FC236}">
                <a16:creationId xmlns:a16="http://schemas.microsoft.com/office/drawing/2014/main" id="{E1369E4B-8F52-CF69-26FE-4D8B63B96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828800"/>
            <a:ext cx="8310563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’ouvrent depuis l’extérieur à l’aide d’un carré mâle pouvant être manœuvré avec la polycoises. </a:t>
            </a: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3798" name="Picture 6" descr="Z:\Prev\image\DSCF0146.JPG">
            <a:extLst>
              <a:ext uri="{FF2B5EF4-FFF2-40B4-BE49-F238E27FC236}">
                <a16:creationId xmlns:a16="http://schemas.microsoft.com/office/drawing/2014/main" id="{91E936D3-7C4C-E001-EC3A-BB2838D50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971800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Oval 7">
            <a:extLst>
              <a:ext uri="{FF2B5EF4-FFF2-40B4-BE49-F238E27FC236}">
                <a16:creationId xmlns:a16="http://schemas.microsoft.com/office/drawing/2014/main" id="{504011B2-8290-A17F-2204-E17DB5AC1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4724400"/>
            <a:ext cx="342900" cy="342900"/>
          </a:xfrm>
          <a:prstGeom prst="ellipse">
            <a:avLst/>
          </a:prstGeom>
          <a:noFill/>
          <a:ln w="476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CAB4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54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33800" name="Picture 8" descr="C:\Documents and Settings\Philippe\Mes documents\JSP SDMIS\Dématérialisation\doc\INC\F1 - construction\Images\baies accessibles.png">
            <a:extLst>
              <a:ext uri="{FF2B5EF4-FFF2-40B4-BE49-F238E27FC236}">
                <a16:creationId xmlns:a16="http://schemas.microsoft.com/office/drawing/2014/main" id="{02576774-A17C-BF7B-D15A-42721DB77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895600"/>
            <a:ext cx="310515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ce réservé du numéro de diapositive 3">
            <a:extLst>
              <a:ext uri="{FF2B5EF4-FFF2-40B4-BE49-F238E27FC236}">
                <a16:creationId xmlns:a16="http://schemas.microsoft.com/office/drawing/2014/main" id="{DE6E4096-368E-923D-80CF-1BD234BCED3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1832B29-79EC-4AE2-86F8-1ED66335BF15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34819" name="Titre 8">
            <a:extLst>
              <a:ext uri="{FF2B5EF4-FFF2-40B4-BE49-F238E27FC236}">
                <a16:creationId xmlns:a16="http://schemas.microsoft.com/office/drawing/2014/main" id="{F43EB923-3C8E-DBB6-F378-CC669FD7E72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Dispositions constructives</a:t>
            </a:r>
          </a:p>
        </p:txBody>
      </p:sp>
      <p:sp>
        <p:nvSpPr>
          <p:cNvPr id="34820" name="ZoneTexte 5">
            <a:extLst>
              <a:ext uri="{FF2B5EF4-FFF2-40B4-BE49-F238E27FC236}">
                <a16:creationId xmlns:a16="http://schemas.microsoft.com/office/drawing/2014/main" id="{36BC1290-4F56-4676-7AA3-ADA2957B6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8005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Dégagements : </a:t>
            </a:r>
          </a:p>
        </p:txBody>
      </p:sp>
      <p:sp>
        <p:nvSpPr>
          <p:cNvPr id="34821" name="Rectangle 6">
            <a:extLst>
              <a:ext uri="{FF2B5EF4-FFF2-40B4-BE49-F238E27FC236}">
                <a16:creationId xmlns:a16="http://schemas.microsoft.com/office/drawing/2014/main" id="{BE06F6A8-677C-CAF1-6347-5C22EFA12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238" y="1849438"/>
            <a:ext cx="8310562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t>Est considéré comme dégagement, toute partie de construction permettant le cheminement d'évacuation des occupants : 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Portes,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Sorties,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Issues,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Circulations horizontales : couloir,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Circulations verticales : escalier, rampes,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Doivent permettre l'évacuation rapide et sûre de l’éts : </a:t>
            </a:r>
            <a:r>
              <a:rPr lang="fr-FR" altLang="fr-FR" sz="2400" b="1">
                <a:solidFill>
                  <a:srgbClr val="FF33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aucun dépôt, aucun matériel, aucun objet ne doit faire obstacle à la circulation des personnes.</a:t>
            </a:r>
            <a:r>
              <a:rPr lang="fr-FR" altLang="fr-FR" sz="24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ce réservé du numéro de diapositive 3">
            <a:extLst>
              <a:ext uri="{FF2B5EF4-FFF2-40B4-BE49-F238E27FC236}">
                <a16:creationId xmlns:a16="http://schemas.microsoft.com/office/drawing/2014/main" id="{E8646CE5-04A1-EF95-F6EB-2124B6EA9C2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5B185FE-B867-4513-AA9F-BEBDC2E27357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35843" name="Titre 8">
            <a:extLst>
              <a:ext uri="{FF2B5EF4-FFF2-40B4-BE49-F238E27FC236}">
                <a16:creationId xmlns:a16="http://schemas.microsoft.com/office/drawing/2014/main" id="{9CDDE23D-EDC8-5425-C773-904578B6106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Dispositions constructives</a:t>
            </a:r>
          </a:p>
        </p:txBody>
      </p:sp>
      <p:sp>
        <p:nvSpPr>
          <p:cNvPr id="35844" name="ZoneTexte 5">
            <a:extLst>
              <a:ext uri="{FF2B5EF4-FFF2-40B4-BE49-F238E27FC236}">
                <a16:creationId xmlns:a16="http://schemas.microsoft.com/office/drawing/2014/main" id="{9B87C39C-9370-B96E-2A8A-DCD928D4A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8005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</a:rPr>
              <a:t>Dégagements :</a:t>
            </a:r>
          </a:p>
        </p:txBody>
      </p:sp>
      <p:sp>
        <p:nvSpPr>
          <p:cNvPr id="35845" name="Rectangle 6">
            <a:extLst>
              <a:ext uri="{FF2B5EF4-FFF2-40B4-BE49-F238E27FC236}">
                <a16:creationId xmlns:a16="http://schemas.microsoft.com/office/drawing/2014/main" id="{6A5254FE-4E37-8562-5561-790FD4A19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025650"/>
            <a:ext cx="4551363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Escaliers desservant les étages doivent être continus jusqu'au niveau permettant l'évacuation vers l'extérieur. 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Doivent être protégés si la H du plancher bas accessible au public est à plus de 8 m du sol, sauf dans le cas des escaliers monumentaux.</a:t>
            </a: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35846" name="Object 6">
            <a:extLst>
              <a:ext uri="{FF2B5EF4-FFF2-40B4-BE49-F238E27FC236}">
                <a16:creationId xmlns:a16="http://schemas.microsoft.com/office/drawing/2014/main" id="{BC5DDF1F-1680-5B0E-0306-0F35FF1DE9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59363" y="1295400"/>
          <a:ext cx="3786187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" r:id="rId2" imgW="4572000" imgH="3429000" progId="PowerPoint.Slide.8">
                  <p:embed/>
                </p:oleObj>
              </mc:Choice>
              <mc:Fallback>
                <p:oleObj name="Diapositive" r:id="rId2" imgW="4572000" imgH="3429000" progId="PowerPoint.Slide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5042" t="6789" r="3008"/>
                      <a:stretch>
                        <a:fillRect/>
                      </a:stretch>
                    </p:blipFill>
                    <p:spPr bwMode="auto">
                      <a:xfrm>
                        <a:off x="5059363" y="1295400"/>
                        <a:ext cx="3786187" cy="487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ce réservé du numéro de diapositive 3">
            <a:extLst>
              <a:ext uri="{FF2B5EF4-FFF2-40B4-BE49-F238E27FC236}">
                <a16:creationId xmlns:a16="http://schemas.microsoft.com/office/drawing/2014/main" id="{A5943E75-1249-D2CC-0D42-7F126BDF26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E6A483B-8DA0-45E9-9197-EE2C705F4E22}" type="slidenum">
              <a:rPr lang="fr-FR" altLang="fr-FR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36867" name="Titre 8">
            <a:extLst>
              <a:ext uri="{FF2B5EF4-FFF2-40B4-BE49-F238E27FC236}">
                <a16:creationId xmlns:a16="http://schemas.microsoft.com/office/drawing/2014/main" id="{2ECA3CBF-AA0C-0E82-A247-6EB7573D0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Dispositions constructives</a:t>
            </a:r>
          </a:p>
        </p:txBody>
      </p:sp>
      <p:sp>
        <p:nvSpPr>
          <p:cNvPr id="36868" name="ZoneTexte 1">
            <a:extLst>
              <a:ext uri="{FF2B5EF4-FFF2-40B4-BE49-F238E27FC236}">
                <a16:creationId xmlns:a16="http://schemas.microsoft.com/office/drawing/2014/main" id="{6EFD5B8A-31FC-5FE6-CC1B-3ED6C9525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875" y="1517650"/>
            <a:ext cx="3600450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DEGAGEMENTS</a:t>
            </a:r>
          </a:p>
        </p:txBody>
      </p:sp>
      <p:sp>
        <p:nvSpPr>
          <p:cNvPr id="36869" name="ZoneTexte 9">
            <a:extLst>
              <a:ext uri="{FF2B5EF4-FFF2-40B4-BE49-F238E27FC236}">
                <a16:creationId xmlns:a16="http://schemas.microsoft.com/office/drawing/2014/main" id="{697D30EE-100F-E4BE-05B3-4EAC174CD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6600" y="3654425"/>
            <a:ext cx="2870200" cy="3968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SUPPLEMENTAIRES</a:t>
            </a:r>
          </a:p>
        </p:txBody>
      </p:sp>
      <p:sp>
        <p:nvSpPr>
          <p:cNvPr id="36870" name="ZoneTexte 10">
            <a:extLst>
              <a:ext uri="{FF2B5EF4-FFF2-40B4-BE49-F238E27FC236}">
                <a16:creationId xmlns:a16="http://schemas.microsoft.com/office/drawing/2014/main" id="{9DA1A5A5-8B9F-B6F1-120B-A6183F6DD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4000500"/>
            <a:ext cx="1944687" cy="39687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NORMAUX</a:t>
            </a:r>
          </a:p>
        </p:txBody>
      </p:sp>
      <p:sp>
        <p:nvSpPr>
          <p:cNvPr id="36871" name="ZoneTexte 11">
            <a:extLst>
              <a:ext uri="{FF2B5EF4-FFF2-40B4-BE49-F238E27FC236}">
                <a16:creationId xmlns:a16="http://schemas.microsoft.com/office/drawing/2014/main" id="{0481E0C7-953D-F0A3-336D-ED0783ACD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81300"/>
            <a:ext cx="4419600" cy="3968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EXIGIBLES ET REGLEMENTAIRES</a:t>
            </a:r>
          </a:p>
        </p:txBody>
      </p:sp>
      <p:sp>
        <p:nvSpPr>
          <p:cNvPr id="36872" name="ZoneTexte 12">
            <a:extLst>
              <a:ext uri="{FF2B5EF4-FFF2-40B4-BE49-F238E27FC236}">
                <a16:creationId xmlns:a16="http://schemas.microsoft.com/office/drawing/2014/main" id="{05DE3FE4-9892-C986-51C0-F6DCF43AF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5072063"/>
            <a:ext cx="1944688" cy="39687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SECOURS</a:t>
            </a:r>
          </a:p>
        </p:txBody>
      </p:sp>
      <p:sp>
        <p:nvSpPr>
          <p:cNvPr id="36873" name="ZoneTexte 13">
            <a:extLst>
              <a:ext uri="{FF2B5EF4-FFF2-40B4-BE49-F238E27FC236}">
                <a16:creationId xmlns:a16="http://schemas.microsoft.com/office/drawing/2014/main" id="{1C36C060-6D4D-555E-5C27-70B4BC34F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4688" y="4000500"/>
            <a:ext cx="1944687" cy="39687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ACCESSOIRES</a:t>
            </a:r>
          </a:p>
        </p:txBody>
      </p:sp>
      <p:cxnSp>
        <p:nvCxnSpPr>
          <p:cNvPr id="36874" name="Connecteur droit avec flèche 11">
            <a:extLst>
              <a:ext uri="{FF2B5EF4-FFF2-40B4-BE49-F238E27FC236}">
                <a16:creationId xmlns:a16="http://schemas.microsoft.com/office/drawing/2014/main" id="{38520D92-FDD0-1128-E518-EAD6E68EAB38}"/>
              </a:ext>
            </a:extLst>
          </p:cNvPr>
          <p:cNvCxnSpPr>
            <a:cxnSpLocks noChangeShapeType="1"/>
            <a:endCxn id="36871" idx="0"/>
          </p:cNvCxnSpPr>
          <p:nvPr/>
        </p:nvCxnSpPr>
        <p:spPr bwMode="auto">
          <a:xfrm flipH="1">
            <a:off x="2667000" y="1871663"/>
            <a:ext cx="1565275" cy="90963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5" name="Connecteur droit avec flèche 12">
            <a:extLst>
              <a:ext uri="{FF2B5EF4-FFF2-40B4-BE49-F238E27FC236}">
                <a16:creationId xmlns:a16="http://schemas.microsoft.com/office/drawing/2014/main" id="{F1720DF1-002B-931E-E78A-7D2E27A16A52}"/>
              </a:ext>
            </a:extLst>
          </p:cNvPr>
          <p:cNvCxnSpPr>
            <a:cxnSpLocks noChangeShapeType="1"/>
            <a:stCxn id="36868" idx="2"/>
            <a:endCxn id="36869" idx="0"/>
          </p:cNvCxnSpPr>
          <p:nvPr/>
        </p:nvCxnSpPr>
        <p:spPr bwMode="auto">
          <a:xfrm>
            <a:off x="4737100" y="1914525"/>
            <a:ext cx="2514600" cy="17399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6" name="Connecteur droit avec flèche 13">
            <a:extLst>
              <a:ext uri="{FF2B5EF4-FFF2-40B4-BE49-F238E27FC236}">
                <a16:creationId xmlns:a16="http://schemas.microsoft.com/office/drawing/2014/main" id="{8ED8082F-C4AF-3BF3-8F75-D03FD58AABB4}"/>
              </a:ext>
            </a:extLst>
          </p:cNvPr>
          <p:cNvCxnSpPr>
            <a:cxnSpLocks noChangeShapeType="1"/>
            <a:endCxn id="36870" idx="0"/>
          </p:cNvCxnSpPr>
          <p:nvPr/>
        </p:nvCxnSpPr>
        <p:spPr bwMode="auto">
          <a:xfrm flipH="1">
            <a:off x="1330325" y="3200400"/>
            <a:ext cx="1143000" cy="8001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7" name="Connecteur droit avec flèche 14">
            <a:extLst>
              <a:ext uri="{FF2B5EF4-FFF2-40B4-BE49-F238E27FC236}">
                <a16:creationId xmlns:a16="http://schemas.microsoft.com/office/drawing/2014/main" id="{D2736A5E-9A86-44E8-5C8C-1C6E31B7F319}"/>
              </a:ext>
            </a:extLst>
          </p:cNvPr>
          <p:cNvCxnSpPr>
            <a:cxnSpLocks noChangeShapeType="1"/>
            <a:stCxn id="36871" idx="2"/>
            <a:endCxn id="36873" idx="0"/>
          </p:cNvCxnSpPr>
          <p:nvPr/>
        </p:nvCxnSpPr>
        <p:spPr bwMode="auto">
          <a:xfrm>
            <a:off x="2667000" y="3178175"/>
            <a:ext cx="1520825" cy="82232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8" name="Connecteur droit avec flèche 15">
            <a:extLst>
              <a:ext uri="{FF2B5EF4-FFF2-40B4-BE49-F238E27FC236}">
                <a16:creationId xmlns:a16="http://schemas.microsoft.com/office/drawing/2014/main" id="{24DCC136-0651-5778-DA40-AA5CB7833BD8}"/>
              </a:ext>
            </a:extLst>
          </p:cNvPr>
          <p:cNvCxnSpPr>
            <a:cxnSpLocks noChangeShapeType="1"/>
            <a:endCxn id="36872" idx="0"/>
          </p:cNvCxnSpPr>
          <p:nvPr/>
        </p:nvCxnSpPr>
        <p:spPr bwMode="auto">
          <a:xfrm>
            <a:off x="1357313" y="4429125"/>
            <a:ext cx="44450" cy="64293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ce réservé du numéro de diapositive 3">
            <a:extLst>
              <a:ext uri="{FF2B5EF4-FFF2-40B4-BE49-F238E27FC236}">
                <a16:creationId xmlns:a16="http://schemas.microsoft.com/office/drawing/2014/main" id="{2A72B8EB-F9BF-19C0-419B-49EDAD156B4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E2EAD75-60C0-45A2-86C9-1E29B2CD08C8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37891" name="Titre 8">
            <a:extLst>
              <a:ext uri="{FF2B5EF4-FFF2-40B4-BE49-F238E27FC236}">
                <a16:creationId xmlns:a16="http://schemas.microsoft.com/office/drawing/2014/main" id="{0A22D6D4-A10E-FBFA-D5D0-036223AA1D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Dispositions constructives</a:t>
            </a:r>
          </a:p>
        </p:txBody>
      </p:sp>
      <p:sp>
        <p:nvSpPr>
          <p:cNvPr id="37892" name="Rectangle 6">
            <a:extLst>
              <a:ext uri="{FF2B5EF4-FFF2-40B4-BE49-F238E27FC236}">
                <a16:creationId xmlns:a16="http://schemas.microsoft.com/office/drawing/2014/main" id="{97CACB8B-A4B7-8D72-288F-A525F3E604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371600"/>
            <a:ext cx="5181600" cy="374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 b="1" u="sng">
                <a:solidFill>
                  <a:srgbClr val="984807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Dégagements réglementaires :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 b="1" u="sng">
              <a:solidFill>
                <a:srgbClr val="984807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 b="1" u="sng">
              <a:solidFill>
                <a:srgbClr val="984807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 b="1" u="sng">
                <a:solidFill>
                  <a:srgbClr val="F7964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Dégagement normal : 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 b="1" u="sng">
              <a:solidFill>
                <a:srgbClr val="F79646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Dégagement comptant dans le nombre minimal de dégagement imposés. 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Peut être utilisé par le public lors de l’exploitation de l’établissement.</a:t>
            </a:r>
          </a:p>
        </p:txBody>
      </p:sp>
      <p:pic>
        <p:nvPicPr>
          <p:cNvPr id="37893" name="Picture 6" descr="..\..\..\doc\INC\F1 - construction\Images\p1.jpg">
            <a:extLst>
              <a:ext uri="{FF2B5EF4-FFF2-40B4-BE49-F238E27FC236}">
                <a16:creationId xmlns:a16="http://schemas.microsoft.com/office/drawing/2014/main" id="{F2BD7204-4C15-84CA-AD67-F0B04CBEE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8" t="17920" r="10672" b="13753"/>
          <a:stretch>
            <a:fillRect/>
          </a:stretch>
        </p:blipFill>
        <p:spPr bwMode="auto">
          <a:xfrm>
            <a:off x="5486400" y="1447800"/>
            <a:ext cx="33337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ce réservé du numéro de diapositive 3">
            <a:extLst>
              <a:ext uri="{FF2B5EF4-FFF2-40B4-BE49-F238E27FC236}">
                <a16:creationId xmlns:a16="http://schemas.microsoft.com/office/drawing/2014/main" id="{695E7915-6C12-A6CE-ACCA-1F9E6DAC424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1F17DE3-E759-4A44-A7B6-19B0A21F76AA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36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38915" name="Titre 8">
            <a:extLst>
              <a:ext uri="{FF2B5EF4-FFF2-40B4-BE49-F238E27FC236}">
                <a16:creationId xmlns:a16="http://schemas.microsoft.com/office/drawing/2014/main" id="{A7077844-E68F-024E-0367-FB8F6E8A28E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Dispositions constructives</a:t>
            </a:r>
          </a:p>
        </p:txBody>
      </p:sp>
      <p:sp>
        <p:nvSpPr>
          <p:cNvPr id="38916" name="Rectangle 6">
            <a:extLst>
              <a:ext uri="{FF2B5EF4-FFF2-40B4-BE49-F238E27FC236}">
                <a16:creationId xmlns:a16="http://schemas.microsoft.com/office/drawing/2014/main" id="{4D8CEE04-CF99-0A18-2CE3-CDFB4DEE1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725" y="1384300"/>
            <a:ext cx="8310563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 b="1" u="sng">
                <a:solidFill>
                  <a:srgbClr val="984807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Dégagements réglementaires :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 b="1" u="sng">
              <a:solidFill>
                <a:srgbClr val="984807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 b="1">
                <a:solidFill>
                  <a:srgbClr val="F7964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Dégagement de secours </a:t>
            </a:r>
            <a:r>
              <a:rPr lang="fr-FR" altLang="fr-FR" sz="2400">
                <a:solidFill>
                  <a:srgbClr val="F7964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dégagement normal qui, pour des raisons d’exploitation, ne sera utilisé par le public qu’en cas d’évacuation.</a:t>
            </a:r>
          </a:p>
        </p:txBody>
      </p:sp>
      <p:pic>
        <p:nvPicPr>
          <p:cNvPr id="104464" name="Picture 16" descr="H:\PERSONNEL GPREV\GUIBOREL Laurent\dossiers personnels\image\DSCF0106.JPG">
            <a:extLst>
              <a:ext uri="{FF2B5EF4-FFF2-40B4-BE49-F238E27FC236}">
                <a16:creationId xmlns:a16="http://schemas.microsoft.com/office/drawing/2014/main" id="{2862E6E9-8826-DD15-ECF6-A7D60A8AB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3528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4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ce réservé du numéro de diapositive 3">
            <a:extLst>
              <a:ext uri="{FF2B5EF4-FFF2-40B4-BE49-F238E27FC236}">
                <a16:creationId xmlns:a16="http://schemas.microsoft.com/office/drawing/2014/main" id="{1E4FBCFC-D294-1D02-7627-E49EFDB9F9C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7562403-7D4A-46B5-A21F-AD39A7C7C962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39939" name="Titre 8">
            <a:extLst>
              <a:ext uri="{FF2B5EF4-FFF2-40B4-BE49-F238E27FC236}">
                <a16:creationId xmlns:a16="http://schemas.microsoft.com/office/drawing/2014/main" id="{607D15F0-2253-E555-AFC5-F61376B5C13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Dispositions constructives</a:t>
            </a:r>
          </a:p>
        </p:txBody>
      </p:sp>
      <p:sp>
        <p:nvSpPr>
          <p:cNvPr id="39940" name="Rectangle 6">
            <a:extLst>
              <a:ext uri="{FF2B5EF4-FFF2-40B4-BE49-F238E27FC236}">
                <a16:creationId xmlns:a16="http://schemas.microsoft.com/office/drawing/2014/main" id="{D914ED56-D793-0E43-F34C-B9C817C99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600200"/>
            <a:ext cx="5186363" cy="308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 b="1" u="sng">
                <a:solidFill>
                  <a:srgbClr val="984807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Dégagements réglementaires :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 b="1" u="sng">
              <a:solidFill>
                <a:srgbClr val="984807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 b="1" u="sng">
              <a:solidFill>
                <a:srgbClr val="984807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 b="1">
                <a:solidFill>
                  <a:srgbClr val="F7964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Dégagement accessoire </a:t>
            </a:r>
            <a:r>
              <a:rPr lang="fr-FR" altLang="fr-FR" sz="2400">
                <a:solidFill>
                  <a:srgbClr val="F7964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>
              <a:solidFill>
                <a:srgbClr val="F79646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>
              <a:solidFill>
                <a:srgbClr val="F79646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Dégagement qui peut être exigé en cas de mauvaise répartition des dégagements normaux.</a:t>
            </a:r>
          </a:p>
        </p:txBody>
      </p:sp>
      <p:pic>
        <p:nvPicPr>
          <p:cNvPr id="39941" name="Picture 7" descr="C:\Mes documents\Images\Escalier 1.GIF">
            <a:extLst>
              <a:ext uri="{FF2B5EF4-FFF2-40B4-BE49-F238E27FC236}">
                <a16:creationId xmlns:a16="http://schemas.microsoft.com/office/drawing/2014/main" id="{E09206DE-1325-DA87-1857-C8767E9CA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524000"/>
            <a:ext cx="2998788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ce réservé du numéro de diapositive 3">
            <a:extLst>
              <a:ext uri="{FF2B5EF4-FFF2-40B4-BE49-F238E27FC236}">
                <a16:creationId xmlns:a16="http://schemas.microsoft.com/office/drawing/2014/main" id="{E7ED4024-8B82-2FBC-2657-48A2476C39F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8D3C091-01D0-4706-9BD0-FA7B6F8C8D41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38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40963" name="Titre 8">
            <a:extLst>
              <a:ext uri="{FF2B5EF4-FFF2-40B4-BE49-F238E27FC236}">
                <a16:creationId xmlns:a16="http://schemas.microsoft.com/office/drawing/2014/main" id="{0417E33F-8C20-58BC-07F8-52C841CF9C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Dispositions constructives</a:t>
            </a:r>
          </a:p>
        </p:txBody>
      </p:sp>
      <p:sp>
        <p:nvSpPr>
          <p:cNvPr id="40964" name="Rectangle 6">
            <a:extLst>
              <a:ext uri="{FF2B5EF4-FFF2-40B4-BE49-F238E27FC236}">
                <a16:creationId xmlns:a16="http://schemas.microsoft.com/office/drawing/2014/main" id="{579DC881-EF4F-2646-12D9-A098FBA21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524000"/>
            <a:ext cx="8310563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 b="1" u="sng">
                <a:solidFill>
                  <a:srgbClr val="984807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Dégagements supplémentaires :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 b="1" u="sng">
              <a:solidFill>
                <a:srgbClr val="984807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 b="1" u="sng">
              <a:solidFill>
                <a:srgbClr val="984807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 b="1">
                <a:solidFill>
                  <a:srgbClr val="F7964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Dégagement supplémentaire </a:t>
            </a:r>
            <a:r>
              <a:rPr lang="fr-FR" altLang="fr-FR" sz="2400">
                <a:solidFill>
                  <a:srgbClr val="F7964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>
              <a:solidFill>
                <a:srgbClr val="F79646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>
              <a:solidFill>
                <a:srgbClr val="F79646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Dégagement en surnombre par 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rapport aux dégagements imposés.</a:t>
            </a:r>
          </a:p>
        </p:txBody>
      </p:sp>
      <p:pic>
        <p:nvPicPr>
          <p:cNvPr id="40965" name="Picture 7" descr="C:\Documents and Settings\Philippe\Mes documents\JSP SDMIS\Dématérialisation\doc\INC\F1 - construction\Images\imagesUO8JVTGD.jpg">
            <a:extLst>
              <a:ext uri="{FF2B5EF4-FFF2-40B4-BE49-F238E27FC236}">
                <a16:creationId xmlns:a16="http://schemas.microsoft.com/office/drawing/2014/main" id="{AD02FA6D-7FD2-AEA7-E818-E37C50416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5" y="2349500"/>
            <a:ext cx="3838575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ce réservé du numéro de diapositive 3">
            <a:extLst>
              <a:ext uri="{FF2B5EF4-FFF2-40B4-BE49-F238E27FC236}">
                <a16:creationId xmlns:a16="http://schemas.microsoft.com/office/drawing/2014/main" id="{27D69C75-C665-C560-22D0-D29AE9CAB70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914C795-47C1-41F6-9CD7-C1A6BCB9B9E7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39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41987" name="Titre 8">
            <a:extLst>
              <a:ext uri="{FF2B5EF4-FFF2-40B4-BE49-F238E27FC236}">
                <a16:creationId xmlns:a16="http://schemas.microsoft.com/office/drawing/2014/main" id="{C60DE0B1-7762-A16A-CE3F-7D5237EAAF4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Dispositions constructives</a:t>
            </a:r>
          </a:p>
        </p:txBody>
      </p:sp>
      <p:sp>
        <p:nvSpPr>
          <p:cNvPr id="41988" name="Rectangle 6">
            <a:extLst>
              <a:ext uri="{FF2B5EF4-FFF2-40B4-BE49-F238E27FC236}">
                <a16:creationId xmlns:a16="http://schemas.microsoft.com/office/drawing/2014/main" id="{647C3A25-4BF7-A2EF-0C79-15BB224F2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447800"/>
            <a:ext cx="8310563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 b="1" u="sng">
                <a:solidFill>
                  <a:srgbClr val="984807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Dégagements protégés :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 b="1" u="sng">
              <a:solidFill>
                <a:srgbClr val="984807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 b="1" u="sng">
              <a:solidFill>
                <a:srgbClr val="984807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Dégagement dans lequel le public est à l’abri des flammes et de la fumée :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Encloisonné : toutes les parois ont 1 degré de résistance au feu ;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A l’air libre : comporte en permanence, sur toute sa longueur, des vides sur une façade.</a:t>
            </a: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u numéro de diapositive 3">
            <a:extLst>
              <a:ext uri="{FF2B5EF4-FFF2-40B4-BE49-F238E27FC236}">
                <a16:creationId xmlns:a16="http://schemas.microsoft.com/office/drawing/2014/main" id="{78AF5E9E-7779-4775-A814-9268FDAB116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9A1FDD6-9D0E-47E9-A965-3A2CAF35C3C8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6147" name="Titre 8">
            <a:extLst>
              <a:ext uri="{FF2B5EF4-FFF2-40B4-BE49-F238E27FC236}">
                <a16:creationId xmlns:a16="http://schemas.microsoft.com/office/drawing/2014/main" id="{0E5138F5-A788-53A2-E255-D7A84812B5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Introduction </a:t>
            </a:r>
          </a:p>
        </p:txBody>
      </p:sp>
      <p:sp>
        <p:nvSpPr>
          <p:cNvPr id="6148" name="Rectangle 6">
            <a:extLst>
              <a:ext uri="{FF2B5EF4-FFF2-40B4-BE49-F238E27FC236}">
                <a16:creationId xmlns:a16="http://schemas.microsoft.com/office/drawing/2014/main" id="{387B370B-5475-B5BB-8014-2A7336E67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238" y="1412875"/>
            <a:ext cx="8310562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Prévention : ensemble des mesures techniques et administratives, propre à éviter, l’existence d’un risque et s’il subsiste, à en limiter les effets. 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Ayant pour buts : 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Assurer la sécurité des personnes.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Limiter les pertes matérielles.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Permettre l’engagement des secours.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ce réservé du numéro de diapositive 3">
            <a:extLst>
              <a:ext uri="{FF2B5EF4-FFF2-40B4-BE49-F238E27FC236}">
                <a16:creationId xmlns:a16="http://schemas.microsoft.com/office/drawing/2014/main" id="{611B6C64-969F-CCE5-32BF-03977CDA4C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9F9DB6F-39FB-4DB6-8A24-0A2932EDF59D}" type="slidenum">
              <a:rPr lang="fr-FR" altLang="fr-FR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43011" name="Titre 8">
            <a:extLst>
              <a:ext uri="{FF2B5EF4-FFF2-40B4-BE49-F238E27FC236}">
                <a16:creationId xmlns:a16="http://schemas.microsoft.com/office/drawing/2014/main" id="{ED7AC211-02D9-421F-27FF-EEDD7D0E9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Dispositions constructives</a:t>
            </a:r>
          </a:p>
        </p:txBody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A08B7525-2322-5A05-E41A-CD588649F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981200"/>
            <a:ext cx="8251825" cy="762000"/>
          </a:xfrm>
        </p:spPr>
        <p:txBody>
          <a:bodyPr/>
          <a:lstStyle/>
          <a:p>
            <a:pPr marL="0" indent="0" algn="just" eaLnBrk="1" hangingPunct="1">
              <a:buFont typeface="Wingdings 2" panose="05020102010507070707" pitchFamily="18" charset="2"/>
              <a:buNone/>
            </a:pPr>
            <a:r>
              <a:rPr lang="fr-FR" altLang="fr-FR" sz="2400" b="1" u="sng">
                <a:solidFill>
                  <a:srgbClr val="984807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Circulation principale </a:t>
            </a:r>
            <a:r>
              <a:rPr lang="fr-FR" altLang="fr-FR" sz="2400" u="sng">
                <a:solidFill>
                  <a:srgbClr val="984807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fr-FR" altLang="fr-FR" sz="2400">
                <a:solidFill>
                  <a:srgbClr val="31859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circulation horizontale assurant un cheminement direct vers les escaliers, sorties ou issues.</a:t>
            </a:r>
          </a:p>
        </p:txBody>
      </p:sp>
      <p:sp>
        <p:nvSpPr>
          <p:cNvPr id="43013" name="ZoneTexte 5">
            <a:extLst>
              <a:ext uri="{FF2B5EF4-FFF2-40B4-BE49-F238E27FC236}">
                <a16:creationId xmlns:a16="http://schemas.microsoft.com/office/drawing/2014/main" id="{8E291A59-56BA-58E3-E7BA-5BFF6DE0A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8005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</a:rPr>
              <a:t>Dégagements :</a:t>
            </a:r>
          </a:p>
        </p:txBody>
      </p:sp>
      <p:pic>
        <p:nvPicPr>
          <p:cNvPr id="43014" name="Picture 6" descr="C:\Documents and Settings\Philippe\Mes documents\JSP SDMIS\Dématérialisation\doc\INC\F1 - construction\Images\p1180392.jpg">
            <a:extLst>
              <a:ext uri="{FF2B5EF4-FFF2-40B4-BE49-F238E27FC236}">
                <a16:creationId xmlns:a16="http://schemas.microsoft.com/office/drawing/2014/main" id="{7146A473-BDA7-9DA9-28A9-F1E1071DC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895600"/>
            <a:ext cx="4264025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ce réservé du numéro de diapositive 3">
            <a:extLst>
              <a:ext uri="{FF2B5EF4-FFF2-40B4-BE49-F238E27FC236}">
                <a16:creationId xmlns:a16="http://schemas.microsoft.com/office/drawing/2014/main" id="{86569C83-B8CB-B635-B551-B43BBF200E0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8BF10B3-A43E-4AA6-AFBE-EA6D6B213DCC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41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44035" name="Titre 8">
            <a:extLst>
              <a:ext uri="{FF2B5EF4-FFF2-40B4-BE49-F238E27FC236}">
                <a16:creationId xmlns:a16="http://schemas.microsoft.com/office/drawing/2014/main" id="{370C0A22-3E9E-5406-CE09-C3FFEDA6D57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Dispositions constructives</a:t>
            </a:r>
          </a:p>
        </p:txBody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F4C5138E-6A22-2FC4-88CD-D9EB2B7D6AE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81000" y="1981200"/>
            <a:ext cx="8251825" cy="838200"/>
          </a:xfrm>
        </p:spPr>
        <p:txBody>
          <a:bodyPr/>
          <a:lstStyle/>
          <a:p>
            <a:pPr marL="0" indent="0" algn="just" eaLnBrk="1" hangingPunct="1">
              <a:buFont typeface="Wingdings 2" panose="05020102010507070707" pitchFamily="18" charset="2"/>
              <a:buNone/>
            </a:pPr>
            <a:r>
              <a:rPr lang="fr-FR" altLang="fr-FR" sz="2400" b="1" u="sng">
                <a:solidFill>
                  <a:srgbClr val="984807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Circulation secondaire </a:t>
            </a:r>
            <a:r>
              <a:rPr lang="fr-FR" altLang="fr-FR" sz="2400" u="sng">
                <a:solidFill>
                  <a:srgbClr val="984807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fr-FR" altLang="fr-FR" sz="2400">
                <a:solidFill>
                  <a:srgbClr val="984807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circulation horizontale assurant un cheminement des personnes vers les circulations principales.</a:t>
            </a:r>
            <a:endParaRPr lang="fr-FR" altLang="fr-FR" sz="24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4037" name="ZoneTexte 5">
            <a:extLst>
              <a:ext uri="{FF2B5EF4-FFF2-40B4-BE49-F238E27FC236}">
                <a16:creationId xmlns:a16="http://schemas.microsoft.com/office/drawing/2014/main" id="{A9D9CC84-847C-E091-F439-D0CD0515B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8005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</a:rPr>
              <a:t>Dégagements :</a:t>
            </a:r>
          </a:p>
        </p:txBody>
      </p:sp>
      <p:pic>
        <p:nvPicPr>
          <p:cNvPr id="44038" name="Picture 6" descr="C:\Documents and Settings\Philippe\Mes documents\JSP SDMIS\Dématérialisation\doc\INC\F1 - construction\Images\imagesV9OV3I1G.jpg">
            <a:extLst>
              <a:ext uri="{FF2B5EF4-FFF2-40B4-BE49-F238E27FC236}">
                <a16:creationId xmlns:a16="http://schemas.microsoft.com/office/drawing/2014/main" id="{55722754-E8F5-1037-E8DA-92DD2C57D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971800"/>
            <a:ext cx="4267200" cy="302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AutoShape 7">
            <a:extLst>
              <a:ext uri="{FF2B5EF4-FFF2-40B4-BE49-F238E27FC236}">
                <a16:creationId xmlns:a16="http://schemas.microsoft.com/office/drawing/2014/main" id="{0D198F95-97E2-D0DE-3D13-670AFFEB9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733800"/>
            <a:ext cx="3200400" cy="558800"/>
          </a:xfrm>
          <a:prstGeom prst="wedgeRectCallout">
            <a:avLst>
              <a:gd name="adj1" fmla="val -95032"/>
              <a:gd name="adj2" fmla="val 7465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FFFF00"/>
                </a:solidFill>
                <a:latin typeface="Times New Roman" panose="02020603050405020304" pitchFamily="18" charset="0"/>
              </a:rPr>
              <a:t>Circulation secondaire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u numéro de diapositive 3">
            <a:extLst>
              <a:ext uri="{FF2B5EF4-FFF2-40B4-BE49-F238E27FC236}">
                <a16:creationId xmlns:a16="http://schemas.microsoft.com/office/drawing/2014/main" id="{3BF043B4-FE97-81C2-1897-1F5126D0D4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6DAE7B-5DEB-48CC-B872-91E7D46637E1}" type="slidenum">
              <a:rPr lang="fr-FR" altLang="fr-FR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45059" name="Titre 8">
            <a:extLst>
              <a:ext uri="{FF2B5EF4-FFF2-40B4-BE49-F238E27FC236}">
                <a16:creationId xmlns:a16="http://schemas.microsoft.com/office/drawing/2014/main" id="{6B6BC391-A777-F072-8058-66C3E5260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Dispositions constructives</a:t>
            </a:r>
          </a:p>
        </p:txBody>
      </p:sp>
      <p:sp>
        <p:nvSpPr>
          <p:cNvPr id="45060" name="ZoneTexte 5">
            <a:extLst>
              <a:ext uri="{FF2B5EF4-FFF2-40B4-BE49-F238E27FC236}">
                <a16:creationId xmlns:a16="http://schemas.microsoft.com/office/drawing/2014/main" id="{EE81F247-D5A9-A6B7-4169-B2A75BE23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71600"/>
            <a:ext cx="2138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</a:rPr>
              <a:t>Circulations :</a:t>
            </a:r>
          </a:p>
        </p:txBody>
      </p:sp>
      <p:sp>
        <p:nvSpPr>
          <p:cNvPr id="45061" name="Rectangle 1">
            <a:extLst>
              <a:ext uri="{FF2B5EF4-FFF2-40B4-BE49-F238E27FC236}">
                <a16:creationId xmlns:a16="http://schemas.microsoft.com/office/drawing/2014/main" id="{EC1EC666-DA80-EA41-B32C-72D08A2504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981200"/>
            <a:ext cx="83105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 b="1">
                <a:solidFill>
                  <a:srgbClr val="E46C0A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Culs-de-sac </a:t>
            </a:r>
            <a:r>
              <a:rPr lang="fr-FR" altLang="fr-FR" sz="2400">
                <a:solidFill>
                  <a:srgbClr val="E46C0A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Portes des locaux accessibles au public donnant sur des dégagements en cul-de-sac ne doivent pas être à plus de 10 m du débouché de ce cul-de-sac.</a:t>
            </a:r>
          </a:p>
        </p:txBody>
      </p:sp>
      <p:pic>
        <p:nvPicPr>
          <p:cNvPr id="45062" name="Picture 2">
            <a:extLst>
              <a:ext uri="{FF2B5EF4-FFF2-40B4-BE49-F238E27FC236}">
                <a16:creationId xmlns:a16="http://schemas.microsoft.com/office/drawing/2014/main" id="{29838981-E433-0076-7075-6DFFD93DE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688" y="3252788"/>
            <a:ext cx="6172200" cy="301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ce réservé du numéro de diapositive 3">
            <a:extLst>
              <a:ext uri="{FF2B5EF4-FFF2-40B4-BE49-F238E27FC236}">
                <a16:creationId xmlns:a16="http://schemas.microsoft.com/office/drawing/2014/main" id="{D9988CB5-480E-88D1-A69B-1CFF055C44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D657DC8-752A-483D-8320-73D574A64966}" type="slidenum">
              <a:rPr lang="fr-FR" altLang="fr-FR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46083" name="Titre 8">
            <a:extLst>
              <a:ext uri="{FF2B5EF4-FFF2-40B4-BE49-F238E27FC236}">
                <a16:creationId xmlns:a16="http://schemas.microsoft.com/office/drawing/2014/main" id="{79EFCCE3-8893-2D7F-67DC-A29A4BA9B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Dispositions constructives</a:t>
            </a:r>
          </a:p>
        </p:txBody>
      </p:sp>
      <p:sp>
        <p:nvSpPr>
          <p:cNvPr id="46084" name="ZoneTexte 5">
            <a:extLst>
              <a:ext uri="{FF2B5EF4-FFF2-40B4-BE49-F238E27FC236}">
                <a16:creationId xmlns:a16="http://schemas.microsoft.com/office/drawing/2014/main" id="{B9E8869E-F281-593A-0AB9-0AFB3D125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22145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</a:rPr>
              <a:t>Dégagements :</a:t>
            </a:r>
          </a:p>
        </p:txBody>
      </p:sp>
      <p:sp>
        <p:nvSpPr>
          <p:cNvPr id="46085" name="Rectangle 1">
            <a:extLst>
              <a:ext uri="{FF2B5EF4-FFF2-40B4-BE49-F238E27FC236}">
                <a16:creationId xmlns:a16="http://schemas.microsoft.com/office/drawing/2014/main" id="{64966FC5-E939-F7E4-8403-8CAA43511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238" y="1916113"/>
            <a:ext cx="8310562" cy="349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Nombre et largeur de chaque dégagement doivent être </a:t>
            </a:r>
            <a:r>
              <a:rPr lang="fr-FR" altLang="fr-FR" sz="2400" b="1">
                <a:latin typeface="Times New Roman" panose="02020603050405020304" pitchFamily="18" charset="0"/>
                <a:cs typeface="Arial" panose="020B0604020202020204" pitchFamily="34" charset="0"/>
              </a:rPr>
              <a:t>proportionnels au nombre de personnes appelées à l’emprunter.</a:t>
            </a:r>
          </a:p>
          <a:p>
            <a:pPr algn="just">
              <a:buFont typeface="Wingdings 2" panose="05020102010507070707" pitchFamily="18" charset="2"/>
              <a:buNone/>
            </a:pP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Valeur calculée en fonction d’une largeur type appelée unité de passage (U.P.). </a:t>
            </a:r>
          </a:p>
          <a:p>
            <a:pPr algn="just">
              <a:buFont typeface="Wingdings 2" panose="05020102010507070707" pitchFamily="18" charset="2"/>
              <a:buNone/>
            </a:pP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buFont typeface="Wingdings 2" panose="05020102010507070707" pitchFamily="18" charset="2"/>
              <a:buNone/>
            </a:pPr>
            <a:r>
              <a:rPr lang="fr-FR" altLang="fr-FR" b="1">
                <a:solidFill>
                  <a:srgbClr val="E46C0A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Valeur de l’unité de base est 0,60 m</a:t>
            </a:r>
            <a:r>
              <a:rPr lang="fr-FR" altLang="fr-FR" sz="2400">
                <a:solidFill>
                  <a:srgbClr val="E46C0A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ce réservé du numéro de diapositive 3">
            <a:extLst>
              <a:ext uri="{FF2B5EF4-FFF2-40B4-BE49-F238E27FC236}">
                <a16:creationId xmlns:a16="http://schemas.microsoft.com/office/drawing/2014/main" id="{3223B881-8995-98C9-B9CA-9436052615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2052BD5-BCCB-4F8D-966C-B909DF8D4730}" type="slidenum">
              <a:rPr lang="fr-FR" altLang="fr-FR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44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47107" name="Titre 8">
            <a:extLst>
              <a:ext uri="{FF2B5EF4-FFF2-40B4-BE49-F238E27FC236}">
                <a16:creationId xmlns:a16="http://schemas.microsoft.com/office/drawing/2014/main" id="{46714676-FDB9-64C5-DBBF-820D0A723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Dispositions constructives</a:t>
            </a:r>
          </a:p>
        </p:txBody>
      </p:sp>
      <p:sp>
        <p:nvSpPr>
          <p:cNvPr id="47108" name="ZoneTexte 5">
            <a:extLst>
              <a:ext uri="{FF2B5EF4-FFF2-40B4-BE49-F238E27FC236}">
                <a16:creationId xmlns:a16="http://schemas.microsoft.com/office/drawing/2014/main" id="{66358378-E232-C53B-C56D-F04907751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2138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</a:rPr>
              <a:t>Dégagements :</a:t>
            </a:r>
          </a:p>
        </p:txBody>
      </p:sp>
      <p:pic>
        <p:nvPicPr>
          <p:cNvPr id="47109" name="Picture 3">
            <a:extLst>
              <a:ext uri="{FF2B5EF4-FFF2-40B4-BE49-F238E27FC236}">
                <a16:creationId xmlns:a16="http://schemas.microsoft.com/office/drawing/2014/main" id="{8A71CAC6-D839-EEDC-BC3F-2CC714E59CD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781300"/>
            <a:ext cx="2955925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Rectangle 2">
            <a:extLst>
              <a:ext uri="{FF2B5EF4-FFF2-40B4-BE49-F238E27FC236}">
                <a16:creationId xmlns:a16="http://schemas.microsoft.com/office/drawing/2014/main" id="{8FC75C8F-04FA-B646-F9FE-14B05BD1D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875" y="1951038"/>
            <a:ext cx="8153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</a:rPr>
              <a:t>Dégagement ne comporte qu’1 </a:t>
            </a:r>
            <a:r>
              <a:rPr lang="fr-FR" altLang="fr-FR" sz="2400" b="1">
                <a:solidFill>
                  <a:srgbClr val="E46C0A"/>
                </a:solidFill>
                <a:latin typeface="Times New Roman" panose="02020603050405020304" pitchFamily="18" charset="0"/>
              </a:rPr>
              <a:t>unité de passage la largeur est portée de 0,60 m à 0,90 m.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ce réservé du numéro de diapositive 3">
            <a:extLst>
              <a:ext uri="{FF2B5EF4-FFF2-40B4-BE49-F238E27FC236}">
                <a16:creationId xmlns:a16="http://schemas.microsoft.com/office/drawing/2014/main" id="{76ED890A-1D6A-F5FD-41CC-2199A84C6B6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377587A-6FDD-4A2E-A2FE-DDE8A15ECC7C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45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48131" name="Titre 8">
            <a:extLst>
              <a:ext uri="{FF2B5EF4-FFF2-40B4-BE49-F238E27FC236}">
                <a16:creationId xmlns:a16="http://schemas.microsoft.com/office/drawing/2014/main" id="{A28A4830-320D-F6A8-9FFC-59A75906F2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Dispositions constructives</a:t>
            </a:r>
          </a:p>
        </p:txBody>
      </p:sp>
      <p:sp>
        <p:nvSpPr>
          <p:cNvPr id="48132" name="ZoneTexte 5">
            <a:extLst>
              <a:ext uri="{FF2B5EF4-FFF2-40B4-BE49-F238E27FC236}">
                <a16:creationId xmlns:a16="http://schemas.microsoft.com/office/drawing/2014/main" id="{7CFCBBB8-7C52-F4BE-3FFD-AC2A21A58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2138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</a:rPr>
              <a:t>Dégagements :</a:t>
            </a:r>
          </a:p>
        </p:txBody>
      </p:sp>
      <p:pic>
        <p:nvPicPr>
          <p:cNvPr id="48133" name="Picture 2">
            <a:extLst>
              <a:ext uri="{FF2B5EF4-FFF2-40B4-BE49-F238E27FC236}">
                <a16:creationId xmlns:a16="http://schemas.microsoft.com/office/drawing/2014/main" id="{12C979A7-52FD-EFF0-EBAA-32C4D47C4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438400"/>
            <a:ext cx="2887663" cy="387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Rectangle 1">
            <a:extLst>
              <a:ext uri="{FF2B5EF4-FFF2-40B4-BE49-F238E27FC236}">
                <a16:creationId xmlns:a16="http://schemas.microsoft.com/office/drawing/2014/main" id="{69124BFA-7594-4830-1A8F-00426656E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828800"/>
            <a:ext cx="7643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E46C0A"/>
                </a:solidFill>
                <a:latin typeface="Times New Roman" panose="02020603050405020304" pitchFamily="18" charset="0"/>
              </a:rPr>
              <a:t>Pour 2 UP, la largeur est portée de 1,20 m à 1,40 m.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ce réservé du numéro de diapositive 3">
            <a:extLst>
              <a:ext uri="{FF2B5EF4-FFF2-40B4-BE49-F238E27FC236}">
                <a16:creationId xmlns:a16="http://schemas.microsoft.com/office/drawing/2014/main" id="{CAC9B794-C8E7-6F08-6DE6-6CD40563F4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8B90E62-5A75-4CAD-BEC8-B4A3C71B535A}" type="slidenum">
              <a:rPr lang="fr-FR" altLang="fr-FR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46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49155" name="Titre 8">
            <a:extLst>
              <a:ext uri="{FF2B5EF4-FFF2-40B4-BE49-F238E27FC236}">
                <a16:creationId xmlns:a16="http://schemas.microsoft.com/office/drawing/2014/main" id="{119A81C5-60FA-3D8F-A2ED-B5CE540B3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Dispositions constructives</a:t>
            </a:r>
          </a:p>
        </p:txBody>
      </p:sp>
      <p:sp>
        <p:nvSpPr>
          <p:cNvPr id="49156" name="ZoneTexte 5">
            <a:extLst>
              <a:ext uri="{FF2B5EF4-FFF2-40B4-BE49-F238E27FC236}">
                <a16:creationId xmlns:a16="http://schemas.microsoft.com/office/drawing/2014/main" id="{B4B69333-7C79-1462-A937-0DDC381F3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289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</a:rPr>
              <a:t>Dégagements :</a:t>
            </a:r>
          </a:p>
        </p:txBody>
      </p:sp>
      <p:sp>
        <p:nvSpPr>
          <p:cNvPr id="49157" name="Rectangle 1">
            <a:extLst>
              <a:ext uri="{FF2B5EF4-FFF2-40B4-BE49-F238E27FC236}">
                <a16:creationId xmlns:a16="http://schemas.microsoft.com/office/drawing/2014/main" id="{F2BE1597-9E85-52A4-245D-D40F03862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989138"/>
            <a:ext cx="83677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</a:rPr>
              <a:t>A partir de </a:t>
            </a:r>
            <a:r>
              <a:rPr lang="fr-FR" altLang="fr-FR" sz="2400" b="1">
                <a:solidFill>
                  <a:srgbClr val="E46C0A"/>
                </a:solidFill>
                <a:latin typeface="Times New Roman" panose="02020603050405020304" pitchFamily="18" charset="0"/>
              </a:rPr>
              <a:t>3 UP, on applique l'unité type de 0,60 m soit 1,80 m</a:t>
            </a:r>
          </a:p>
        </p:txBody>
      </p:sp>
      <p:pic>
        <p:nvPicPr>
          <p:cNvPr id="49158" name="Picture 2">
            <a:extLst>
              <a:ext uri="{FF2B5EF4-FFF2-40B4-BE49-F238E27FC236}">
                <a16:creationId xmlns:a16="http://schemas.microsoft.com/office/drawing/2014/main" id="{6065FCAC-067B-9D4B-5CC8-CB5BACACA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565400"/>
            <a:ext cx="4191000" cy="348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u numéro de diapositive 3">
            <a:extLst>
              <a:ext uri="{FF2B5EF4-FFF2-40B4-BE49-F238E27FC236}">
                <a16:creationId xmlns:a16="http://schemas.microsoft.com/office/drawing/2014/main" id="{47139FEE-70A2-B02B-1260-2130E93461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2B48C7B-8B27-49FB-B86C-55A4ADB8BE8E}" type="slidenum">
              <a:rPr lang="fr-FR" altLang="fr-FR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47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50179" name="Titre 8">
            <a:extLst>
              <a:ext uri="{FF2B5EF4-FFF2-40B4-BE49-F238E27FC236}">
                <a16:creationId xmlns:a16="http://schemas.microsoft.com/office/drawing/2014/main" id="{805DEFF3-294B-0282-9D78-415904B3A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Dispositions constructives</a:t>
            </a:r>
          </a:p>
        </p:txBody>
      </p:sp>
      <p:sp>
        <p:nvSpPr>
          <p:cNvPr id="50180" name="ZoneTexte 5">
            <a:extLst>
              <a:ext uri="{FF2B5EF4-FFF2-40B4-BE49-F238E27FC236}">
                <a16:creationId xmlns:a16="http://schemas.microsoft.com/office/drawing/2014/main" id="{0D6E3ABE-FC7D-BCB2-CA9B-3CE8E5C45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55725"/>
            <a:ext cx="2589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</a:rPr>
              <a:t>Dégagements :</a:t>
            </a:r>
          </a:p>
        </p:txBody>
      </p:sp>
      <p:sp>
        <p:nvSpPr>
          <p:cNvPr id="50181" name="Rectangle 2">
            <a:extLst>
              <a:ext uri="{FF2B5EF4-FFF2-40B4-BE49-F238E27FC236}">
                <a16:creationId xmlns:a16="http://schemas.microsoft.com/office/drawing/2014/main" id="{6171A7F3-E51A-57BF-92BE-8F9B67A6A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" y="2584450"/>
            <a:ext cx="29003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fr-FR" sz="2400" b="1">
                <a:latin typeface="Times New Roman" panose="02020603050405020304" pitchFamily="18" charset="0"/>
              </a:rPr>
              <a:t>N UP correspond à 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400" b="1"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fr-FR" sz="2400" b="1">
                <a:latin typeface="Times New Roman" panose="02020603050405020304" pitchFamily="18" charset="0"/>
              </a:rPr>
              <a:t> N x 0,60 m.</a:t>
            </a:r>
          </a:p>
        </p:txBody>
      </p:sp>
      <p:pic>
        <p:nvPicPr>
          <p:cNvPr id="50182" name="Picture 2">
            <a:extLst>
              <a:ext uri="{FF2B5EF4-FFF2-40B4-BE49-F238E27FC236}">
                <a16:creationId xmlns:a16="http://schemas.microsoft.com/office/drawing/2014/main" id="{5945182B-BB5D-A867-7F09-05F89B5B1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550" y="1600200"/>
            <a:ext cx="5099050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u numéro de diapositive 3">
            <a:extLst>
              <a:ext uri="{FF2B5EF4-FFF2-40B4-BE49-F238E27FC236}">
                <a16:creationId xmlns:a16="http://schemas.microsoft.com/office/drawing/2014/main" id="{9DC09C60-9E6C-A7A3-FB4A-2405D6645AA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4332858-EBC7-4BA9-80C4-8A294665D89F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51203" name="Titre 8">
            <a:extLst>
              <a:ext uri="{FF2B5EF4-FFF2-40B4-BE49-F238E27FC236}">
                <a16:creationId xmlns:a16="http://schemas.microsoft.com/office/drawing/2014/main" id="{B9C93564-1B60-D2DA-889A-C08EE128BBF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ÉTA.RÉ</a:t>
            </a:r>
          </a:p>
        </p:txBody>
      </p:sp>
      <p:pic>
        <p:nvPicPr>
          <p:cNvPr id="51204" name="Picture 6" descr="C:\Documents and Settings\Philippe\Mes documents\Tronçonneuse\Miribel - jonage\Etare Miribel_Page_1.jpg">
            <a:extLst>
              <a:ext uri="{FF2B5EF4-FFF2-40B4-BE49-F238E27FC236}">
                <a16:creationId xmlns:a16="http://schemas.microsoft.com/office/drawing/2014/main" id="{4F95AF47-E678-B169-4D41-1643CA110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1"/>
          <a:stretch>
            <a:fillRect/>
          </a:stretch>
        </p:blipFill>
        <p:spPr bwMode="auto">
          <a:xfrm>
            <a:off x="2752725" y="1249363"/>
            <a:ext cx="3638550" cy="497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ce réservé du numéro de diapositive 3">
            <a:extLst>
              <a:ext uri="{FF2B5EF4-FFF2-40B4-BE49-F238E27FC236}">
                <a16:creationId xmlns:a16="http://schemas.microsoft.com/office/drawing/2014/main" id="{A1C4245C-2E42-9E6A-A426-73DDFB386A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291B87B-8573-4858-B642-6200CC0D48F2}" type="slidenum">
              <a:rPr lang="fr-FR" altLang="fr-FR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49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52227" name="Titre 8">
            <a:extLst>
              <a:ext uri="{FF2B5EF4-FFF2-40B4-BE49-F238E27FC236}">
                <a16:creationId xmlns:a16="http://schemas.microsoft.com/office/drawing/2014/main" id="{C52503CF-AF52-1917-AEBA-692E66CAC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ÉTA.RÉ</a:t>
            </a:r>
          </a:p>
        </p:txBody>
      </p:sp>
      <p:sp>
        <p:nvSpPr>
          <p:cNvPr id="52228" name="Rectangle 6">
            <a:extLst>
              <a:ext uri="{FF2B5EF4-FFF2-40B4-BE49-F238E27FC236}">
                <a16:creationId xmlns:a16="http://schemas.microsoft.com/office/drawing/2014/main" id="{7A4FDD2D-8A89-ECCA-4705-6A5898F21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700" y="1341438"/>
            <a:ext cx="8310563" cy="446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Plans appelés 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			</a:t>
            </a:r>
            <a:r>
              <a:rPr lang="fr-FR" altLang="fr-FR" sz="4000" b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Eta.Ré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	pour</a:t>
            </a: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altLang="fr-FR" sz="3600" b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Éta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blissement </a:t>
            </a:r>
            <a:r>
              <a:rPr lang="fr-FR" altLang="fr-FR" sz="3600" b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Ré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pertorié 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           sont réalisés pour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≠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types d'établissements. 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Répertorie le risque particulier alors que le plan parcellaire répertorie le risque courant.</a:t>
            </a: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ce réservé du numéro de diapositive 3">
            <a:extLst>
              <a:ext uri="{FF2B5EF4-FFF2-40B4-BE49-F238E27FC236}">
                <a16:creationId xmlns:a16="http://schemas.microsoft.com/office/drawing/2014/main" id="{11B4E741-51E0-E63D-6B9B-3241815371D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A7A41E6-631B-41FF-BB82-29B6ADB3DF4B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7171" name="Titre 8">
            <a:extLst>
              <a:ext uri="{FF2B5EF4-FFF2-40B4-BE49-F238E27FC236}">
                <a16:creationId xmlns:a16="http://schemas.microsoft.com/office/drawing/2014/main" id="{D6178000-1EAE-B340-B944-16F4067FCD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Introduction </a:t>
            </a:r>
          </a:p>
        </p:txBody>
      </p:sp>
      <p:sp>
        <p:nvSpPr>
          <p:cNvPr id="7172" name="Rectangle 6">
            <a:extLst>
              <a:ext uri="{FF2B5EF4-FFF2-40B4-BE49-F238E27FC236}">
                <a16:creationId xmlns:a16="http://schemas.microsoft.com/office/drawing/2014/main" id="{82CEEAC5-2FED-E9C2-4BDB-E6D8164EA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" y="1557338"/>
            <a:ext cx="8310563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Avec pour objectifs de :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Limiter les risques d’éclosion d’un sinistre.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Limiter la propagation de l’incendie.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Permettre l’évacuation des personnes en danger.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Faciliter l’intervention des secours.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ce réservé du numéro de diapositive 3">
            <a:extLst>
              <a:ext uri="{FF2B5EF4-FFF2-40B4-BE49-F238E27FC236}">
                <a16:creationId xmlns:a16="http://schemas.microsoft.com/office/drawing/2014/main" id="{72A5C370-51AC-7FCA-3483-1EE8225435C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156C071-A191-45BD-8D92-198A8BF5F116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50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53251" name="Titre 8">
            <a:extLst>
              <a:ext uri="{FF2B5EF4-FFF2-40B4-BE49-F238E27FC236}">
                <a16:creationId xmlns:a16="http://schemas.microsoft.com/office/drawing/2014/main" id="{0E42D2D0-7542-9C50-6C20-9A45009423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ÉTA.RÉ</a:t>
            </a:r>
          </a:p>
        </p:txBody>
      </p:sp>
      <p:sp>
        <p:nvSpPr>
          <p:cNvPr id="53252" name="Rectangle 6">
            <a:extLst>
              <a:ext uri="{FF2B5EF4-FFF2-40B4-BE49-F238E27FC236}">
                <a16:creationId xmlns:a16="http://schemas.microsoft.com/office/drawing/2014/main" id="{90ED8B82-4456-32F6-28F1-DAF428A95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238" y="1389063"/>
            <a:ext cx="8310562" cy="40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Prévision : objectif de permettre la mise en place logique, coordonnée et rapide des moyens et méthodes d'intervention destinés à faire face aux sinistres de toute nature.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E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tablissement jugé sensible par les SIS, selon des critères de répertoriassions.</a:t>
            </a: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angerosité du site mais également la capacité d'accueil du public et la prise en compte de l'évacuation sont autant d'éléments qui peuvent motiver la réalisation d'un plan ETARE.</a:t>
            </a: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ce réservé du numéro de diapositive 3">
            <a:extLst>
              <a:ext uri="{FF2B5EF4-FFF2-40B4-BE49-F238E27FC236}">
                <a16:creationId xmlns:a16="http://schemas.microsoft.com/office/drawing/2014/main" id="{7AC46980-1285-C94F-2F74-0830AD718CC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BC7DD28-6FF8-432E-8139-4B14AE06A9B6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51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54275" name="Titre 8">
            <a:extLst>
              <a:ext uri="{FF2B5EF4-FFF2-40B4-BE49-F238E27FC236}">
                <a16:creationId xmlns:a16="http://schemas.microsoft.com/office/drawing/2014/main" id="{ACB77C69-ABA9-DDF8-370F-C6CC6C6124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ÉTA.RÉ</a:t>
            </a:r>
          </a:p>
        </p:txBody>
      </p:sp>
      <p:sp>
        <p:nvSpPr>
          <p:cNvPr id="54276" name="Rectangle 6">
            <a:extLst>
              <a:ext uri="{FF2B5EF4-FFF2-40B4-BE49-F238E27FC236}">
                <a16:creationId xmlns:a16="http://schemas.microsoft.com/office/drawing/2014/main" id="{4768EDB4-0CDB-A884-81AD-9E3665804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887538"/>
            <a:ext cx="4330700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Etablis par le 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SDMIS en collaboration avec les exploitants 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des établissements.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onstitué de plusieurs chapitres principaux :</a:t>
            </a: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4277" name="Picture 6" descr="C:\Documents and Settings\Philippe\Mes documents\Tronçonneuse\Miribel - jonage\Etare Miribel_Page_1.jpg">
            <a:extLst>
              <a:ext uri="{FF2B5EF4-FFF2-40B4-BE49-F238E27FC236}">
                <a16:creationId xmlns:a16="http://schemas.microsoft.com/office/drawing/2014/main" id="{D59453E0-9EC0-0DE6-1B6F-C3720BBC3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1"/>
          <a:stretch>
            <a:fillRect/>
          </a:stretch>
        </p:blipFill>
        <p:spPr bwMode="auto">
          <a:xfrm>
            <a:off x="5219700" y="1230313"/>
            <a:ext cx="3638550" cy="497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ce réservé du numéro de diapositive 3">
            <a:extLst>
              <a:ext uri="{FF2B5EF4-FFF2-40B4-BE49-F238E27FC236}">
                <a16:creationId xmlns:a16="http://schemas.microsoft.com/office/drawing/2014/main" id="{219815B4-CC57-18EE-2047-66DBEF0DCFB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697E735-AADC-445C-AF2B-7398F9A31018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52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55299" name="Titre 8">
            <a:extLst>
              <a:ext uri="{FF2B5EF4-FFF2-40B4-BE49-F238E27FC236}">
                <a16:creationId xmlns:a16="http://schemas.microsoft.com/office/drawing/2014/main" id="{5F044EC8-B45D-A619-9A04-C468E3503FC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ÉTA.RÉ</a:t>
            </a:r>
          </a:p>
        </p:txBody>
      </p:sp>
      <p:sp>
        <p:nvSpPr>
          <p:cNvPr id="55300" name="ZoneTexte 5">
            <a:extLst>
              <a:ext uri="{FF2B5EF4-FFF2-40B4-BE49-F238E27FC236}">
                <a16:creationId xmlns:a16="http://schemas.microsoft.com/office/drawing/2014/main" id="{52A919A4-2640-291B-7102-448C822F3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95400"/>
            <a:ext cx="2062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</a:rPr>
              <a:t>Chapitres :</a:t>
            </a:r>
          </a:p>
        </p:txBody>
      </p:sp>
      <p:sp>
        <p:nvSpPr>
          <p:cNvPr id="55301" name="Rectangle 6">
            <a:extLst>
              <a:ext uri="{FF2B5EF4-FFF2-40B4-BE49-F238E27FC236}">
                <a16:creationId xmlns:a16="http://schemas.microsoft.com/office/drawing/2014/main" id="{D7A13A8A-D52F-BF64-A5FF-84F9E981C3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897063"/>
            <a:ext cx="82296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t>Page de garde :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t> Carte d'identité de l’éts et comprendra : adresse exacte, activité du site, coordonnées et noms des responsables.</a:t>
            </a: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5302" name="Picture 6" descr="..\..\..\doc\INC\F1 - construction\Images\10601_plan.gif">
            <a:extLst>
              <a:ext uri="{FF2B5EF4-FFF2-40B4-BE49-F238E27FC236}">
                <a16:creationId xmlns:a16="http://schemas.microsoft.com/office/drawing/2014/main" id="{26BD940A-E80A-4234-EA4A-CCAA3D3C4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994025"/>
            <a:ext cx="225901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7" descr="C:\Documents and Settings\Philippe\Mes documents\JSP SDMIS\Dématérialisation\doc\INC\F1 - construction\Images\12299_plan.gif">
            <a:extLst>
              <a:ext uri="{FF2B5EF4-FFF2-40B4-BE49-F238E27FC236}">
                <a16:creationId xmlns:a16="http://schemas.microsoft.com/office/drawing/2014/main" id="{9D244EBB-B45D-AE78-8557-634DD1C0B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011488"/>
            <a:ext cx="2190750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ce réservé du numéro de diapositive 3">
            <a:extLst>
              <a:ext uri="{FF2B5EF4-FFF2-40B4-BE49-F238E27FC236}">
                <a16:creationId xmlns:a16="http://schemas.microsoft.com/office/drawing/2014/main" id="{BE94FAD8-3AEE-9AF8-65A6-3E9237541C7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C1B0F03-1F4B-42B8-A168-6C4339612E88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53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56323" name="Titre 8">
            <a:extLst>
              <a:ext uri="{FF2B5EF4-FFF2-40B4-BE49-F238E27FC236}">
                <a16:creationId xmlns:a16="http://schemas.microsoft.com/office/drawing/2014/main" id="{DEB9847F-5B6E-B688-0541-E40CE3F069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ÉTA.RÉ</a:t>
            </a:r>
          </a:p>
        </p:txBody>
      </p:sp>
      <p:sp>
        <p:nvSpPr>
          <p:cNvPr id="56324" name="Rectangle 6">
            <a:extLst>
              <a:ext uri="{FF2B5EF4-FFF2-40B4-BE49-F238E27FC236}">
                <a16:creationId xmlns:a16="http://schemas.microsoft.com/office/drawing/2014/main" id="{D12A7B34-3121-2CBC-AFE3-F3E371C35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828800"/>
            <a:ext cx="80772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t>Plan de situation,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t> cela peut-être une photo aérienne.</a:t>
            </a: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6325" name="ZoneTexte 5">
            <a:extLst>
              <a:ext uri="{FF2B5EF4-FFF2-40B4-BE49-F238E27FC236}">
                <a16:creationId xmlns:a16="http://schemas.microsoft.com/office/drawing/2014/main" id="{9108C6AD-05B6-B676-08E6-9E1C16578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95400"/>
            <a:ext cx="2062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</a:rPr>
              <a:t>Chapitres :</a:t>
            </a:r>
          </a:p>
        </p:txBody>
      </p:sp>
      <p:pic>
        <p:nvPicPr>
          <p:cNvPr id="56326" name="Picture 8" descr="..\..\..\doc\INC\F1 - construction\Images\12299_photo.gif">
            <a:extLst>
              <a:ext uri="{FF2B5EF4-FFF2-40B4-BE49-F238E27FC236}">
                <a16:creationId xmlns:a16="http://schemas.microsoft.com/office/drawing/2014/main" id="{04716598-8654-E774-898B-37A0CC1F5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2314575"/>
            <a:ext cx="4240212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9" descr="C:\Documents and Settings\Philippe\Mes documents\JSP SDMIS\Dématérialisation\doc\INC\F1 - construction\Images\etare.png">
            <a:extLst>
              <a:ext uri="{FF2B5EF4-FFF2-40B4-BE49-F238E27FC236}">
                <a16:creationId xmlns:a16="http://schemas.microsoft.com/office/drawing/2014/main" id="{1C6D4731-467F-D274-8BB6-1DD10C935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9" t="17860" r="23288"/>
          <a:stretch>
            <a:fillRect/>
          </a:stretch>
        </p:blipFill>
        <p:spPr bwMode="auto">
          <a:xfrm>
            <a:off x="4630738" y="3500438"/>
            <a:ext cx="4181475" cy="269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ce réservé du numéro de diapositive 3">
            <a:extLst>
              <a:ext uri="{FF2B5EF4-FFF2-40B4-BE49-F238E27FC236}">
                <a16:creationId xmlns:a16="http://schemas.microsoft.com/office/drawing/2014/main" id="{089AAD08-1C07-06EF-0F22-8A3993E0FB8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D7309DF-5FC4-42E0-9A2D-2433352B2F19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54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57347" name="Titre 8">
            <a:extLst>
              <a:ext uri="{FF2B5EF4-FFF2-40B4-BE49-F238E27FC236}">
                <a16:creationId xmlns:a16="http://schemas.microsoft.com/office/drawing/2014/main" id="{777E2B31-8BCF-4D0D-D084-091942811FA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ÉTA.RÉ</a:t>
            </a:r>
          </a:p>
        </p:txBody>
      </p:sp>
      <p:sp>
        <p:nvSpPr>
          <p:cNvPr id="57348" name="Rectangle 6">
            <a:extLst>
              <a:ext uri="{FF2B5EF4-FFF2-40B4-BE49-F238E27FC236}">
                <a16:creationId xmlns:a16="http://schemas.microsoft.com/office/drawing/2014/main" id="{D66EFBBD-24A4-9524-8440-4BD95F8CF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905000"/>
            <a:ext cx="5791200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 de masse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mentionnant : 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 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Point d'accueil et les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≠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accès,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Localisation des risques,</a:t>
            </a: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7349" name="ZoneTexte 5">
            <a:extLst>
              <a:ext uri="{FF2B5EF4-FFF2-40B4-BE49-F238E27FC236}">
                <a16:creationId xmlns:a16="http://schemas.microsoft.com/office/drawing/2014/main" id="{5A7780B0-789D-8760-4F2F-C8151433F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95400"/>
            <a:ext cx="2062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</a:rPr>
              <a:t>Chapitres :</a:t>
            </a:r>
          </a:p>
        </p:txBody>
      </p:sp>
      <p:pic>
        <p:nvPicPr>
          <p:cNvPr id="57350" name="Picture 8" descr="C:\Documents and Settings\Philippe\Mes documents\Tronçonneuse\Miribel - jonage\Etare Miribel_Page_2.jpg">
            <a:extLst>
              <a:ext uri="{FF2B5EF4-FFF2-40B4-BE49-F238E27FC236}">
                <a16:creationId xmlns:a16="http://schemas.microsoft.com/office/drawing/2014/main" id="{28332D32-73AB-F087-9543-97A4875D7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9" r="5110"/>
          <a:stretch>
            <a:fillRect/>
          </a:stretch>
        </p:blipFill>
        <p:spPr bwMode="auto">
          <a:xfrm>
            <a:off x="4067175" y="2363788"/>
            <a:ext cx="4772025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ce réservé du numéro de diapositive 3">
            <a:extLst>
              <a:ext uri="{FF2B5EF4-FFF2-40B4-BE49-F238E27FC236}">
                <a16:creationId xmlns:a16="http://schemas.microsoft.com/office/drawing/2014/main" id="{90B8E080-32E2-476A-A55D-EB4E7768356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DC2F000-87ED-42F5-92E8-C0C495455944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55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58371" name="Titre 8">
            <a:extLst>
              <a:ext uri="{FF2B5EF4-FFF2-40B4-BE49-F238E27FC236}">
                <a16:creationId xmlns:a16="http://schemas.microsoft.com/office/drawing/2014/main" id="{703851AE-CFAE-8F85-5215-BDFEEEA80D0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ÉTA.RÉ</a:t>
            </a:r>
          </a:p>
        </p:txBody>
      </p:sp>
      <p:sp>
        <p:nvSpPr>
          <p:cNvPr id="58372" name="Rectangle 6">
            <a:extLst>
              <a:ext uri="{FF2B5EF4-FFF2-40B4-BE49-F238E27FC236}">
                <a16:creationId xmlns:a16="http://schemas.microsoft.com/office/drawing/2014/main" id="{56C6CA69-78C0-7C69-C724-1A07390D3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238" y="1828800"/>
            <a:ext cx="8310562" cy="374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Plans de détails :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plan de chaque niveau par bâtiment, zones sensibles ou à risques. 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Nature des produits utilisés et risques associés, 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Lieux et modes de stockage, quantités. 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Capacité d'accueil du public. 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Permettent de consigner des 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actions réflexes (protection du public 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des personnels et des intervenants) ;</a:t>
            </a: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8373" name="ZoneTexte 5">
            <a:extLst>
              <a:ext uri="{FF2B5EF4-FFF2-40B4-BE49-F238E27FC236}">
                <a16:creationId xmlns:a16="http://schemas.microsoft.com/office/drawing/2014/main" id="{BDEE7903-0054-4F9D-8BB3-E0A3A5DFB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2062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</a:rPr>
              <a:t>Chapitres :</a:t>
            </a:r>
          </a:p>
        </p:txBody>
      </p:sp>
      <p:pic>
        <p:nvPicPr>
          <p:cNvPr id="58374" name="Picture 7" descr="I:\Images\Sapeurs-Pompiers\INC\G - topograpgie et prévision\G2 - outils de prévision\hrs-union-grap-sud-plan-infos.jpg">
            <a:extLst>
              <a:ext uri="{FF2B5EF4-FFF2-40B4-BE49-F238E27FC236}">
                <a16:creationId xmlns:a16="http://schemas.microsoft.com/office/drawing/2014/main" id="{480FCCB1-3BB7-5707-49B1-C49CBC313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7" b="1930"/>
          <a:stretch>
            <a:fillRect/>
          </a:stretch>
        </p:blipFill>
        <p:spPr bwMode="auto">
          <a:xfrm>
            <a:off x="5238750" y="3586163"/>
            <a:ext cx="3619500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ce réservé du numéro de diapositive 3">
            <a:extLst>
              <a:ext uri="{FF2B5EF4-FFF2-40B4-BE49-F238E27FC236}">
                <a16:creationId xmlns:a16="http://schemas.microsoft.com/office/drawing/2014/main" id="{09AB39F5-AC39-20FD-4E50-14FD73F487A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A3E9870-4BBA-4350-AAC8-DCF6AB0BCCFF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56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59395" name="Titre 8">
            <a:extLst>
              <a:ext uri="{FF2B5EF4-FFF2-40B4-BE49-F238E27FC236}">
                <a16:creationId xmlns:a16="http://schemas.microsoft.com/office/drawing/2014/main" id="{55C48800-5932-163A-0FDB-79160D4DED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ÉTA.RÉ</a:t>
            </a:r>
          </a:p>
        </p:txBody>
      </p:sp>
      <p:sp>
        <p:nvSpPr>
          <p:cNvPr id="59396" name="Rectangle 6">
            <a:extLst>
              <a:ext uri="{FF2B5EF4-FFF2-40B4-BE49-F238E27FC236}">
                <a16:creationId xmlns:a16="http://schemas.microsoft.com/office/drawing/2014/main" id="{B4E5610B-3EA8-5D7A-463A-36A023BBF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" y="1989138"/>
            <a:ext cx="8310563" cy="408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t> Consignes majeures comme les consignes d'évacuation.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t> Consignes particulières : Effectuer des actions en fonction de la nature du danger (feu, fuite, intoxication, matériel adapté).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t> Engagement des moyens opérationnels,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t> Perspective (option).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t> Renseignements complémentaires pouvant être utilisés : nombre de niveaux, personnel et public, mode de fonctionnement, existence d’un POI, etc.</a:t>
            </a: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9397" name="ZoneTexte 5">
            <a:extLst>
              <a:ext uri="{FF2B5EF4-FFF2-40B4-BE49-F238E27FC236}">
                <a16:creationId xmlns:a16="http://schemas.microsoft.com/office/drawing/2014/main" id="{EFC4A66D-E3E3-2952-2FF7-331B900E4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95400"/>
            <a:ext cx="2062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</a:rPr>
              <a:t>Chapitres :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ce réservé du numéro de diapositive 3">
            <a:extLst>
              <a:ext uri="{FF2B5EF4-FFF2-40B4-BE49-F238E27FC236}">
                <a16:creationId xmlns:a16="http://schemas.microsoft.com/office/drawing/2014/main" id="{E4A1BA12-998B-51EF-34A3-7B6FB692CEC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286355D-B123-401F-B398-EF6C96E61628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57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60419" name="Titre 8">
            <a:extLst>
              <a:ext uri="{FF2B5EF4-FFF2-40B4-BE49-F238E27FC236}">
                <a16:creationId xmlns:a16="http://schemas.microsoft.com/office/drawing/2014/main" id="{B9AB46E5-59DF-9EBC-DBDC-E62E9074E06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ÉTA.RÉ</a:t>
            </a:r>
          </a:p>
        </p:txBody>
      </p:sp>
      <p:sp>
        <p:nvSpPr>
          <p:cNvPr id="60420" name="Rectangle 6">
            <a:extLst>
              <a:ext uri="{FF2B5EF4-FFF2-40B4-BE49-F238E27FC236}">
                <a16:creationId xmlns:a16="http://schemas.microsoft.com/office/drawing/2014/main" id="{D143B55E-9E70-DE15-0D8D-E9506E4EA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71675"/>
            <a:ext cx="8310563" cy="374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Doivent être définis en accord avec les responsables de l’éts :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 ou les points d'accueil des secours,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L'itinéraire prioritaire pour les engins,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ou 2 itinéraires secondaires utilisés dans des circonstances particulières (vent, etc.).</a:t>
            </a: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0421" name="ZoneTexte 5">
            <a:extLst>
              <a:ext uri="{FF2B5EF4-FFF2-40B4-BE49-F238E27FC236}">
                <a16:creationId xmlns:a16="http://schemas.microsoft.com/office/drawing/2014/main" id="{E341BC8D-D03C-85FE-4529-CE109E143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95400"/>
            <a:ext cx="2062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</a:rPr>
              <a:t>Chapitres :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ce réservé du numéro de diapositive 3">
            <a:extLst>
              <a:ext uri="{FF2B5EF4-FFF2-40B4-BE49-F238E27FC236}">
                <a16:creationId xmlns:a16="http://schemas.microsoft.com/office/drawing/2014/main" id="{6A3B5DDC-12BB-91BD-5664-7CCD9863A4D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81E47DE-B406-41D9-945E-499A93F981A3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58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61443" name="Titre 8">
            <a:extLst>
              <a:ext uri="{FF2B5EF4-FFF2-40B4-BE49-F238E27FC236}">
                <a16:creationId xmlns:a16="http://schemas.microsoft.com/office/drawing/2014/main" id="{641BB35C-C155-9FB2-BEBF-CE9561674D2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ÉTA.RÉ</a:t>
            </a:r>
          </a:p>
        </p:txBody>
      </p:sp>
      <p:sp>
        <p:nvSpPr>
          <p:cNvPr id="61444" name="Rectangle 6">
            <a:extLst>
              <a:ext uri="{FF2B5EF4-FFF2-40B4-BE49-F238E27FC236}">
                <a16:creationId xmlns:a16="http://schemas.microsoft.com/office/drawing/2014/main" id="{2515276A-A63B-FC8D-287C-90C736B43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05000"/>
            <a:ext cx="8229600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t>Renseignements suivants seront fournis sur une fiche :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Caractéristiques du réseau public et du réseau interne ;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Autres ressources en eau (réserve, point d'eau naturel, etc.) ;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Moyens propres à l'établissement et notamment les moyens spéciaux (émulseur, canon, lance spéciale, etc.).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sp>
        <p:nvSpPr>
          <p:cNvPr id="61445" name="ZoneTexte 5">
            <a:extLst>
              <a:ext uri="{FF2B5EF4-FFF2-40B4-BE49-F238E27FC236}">
                <a16:creationId xmlns:a16="http://schemas.microsoft.com/office/drawing/2014/main" id="{DC269E1F-6334-82D1-AA5D-72A68E513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95400"/>
            <a:ext cx="2062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</a:rPr>
              <a:t>Chapitres :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u numéro de diapositive 3">
            <a:extLst>
              <a:ext uri="{FF2B5EF4-FFF2-40B4-BE49-F238E27FC236}">
                <a16:creationId xmlns:a16="http://schemas.microsoft.com/office/drawing/2014/main" id="{A96D02F3-3169-E7B1-8F74-6C85127F92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DD1C32-2AB2-4E4A-AB6C-FAF185D70B85}" type="slidenum">
              <a:rPr lang="fr-FR" altLang="fr-FR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59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62467" name="Titre 8">
            <a:extLst>
              <a:ext uri="{FF2B5EF4-FFF2-40B4-BE49-F238E27FC236}">
                <a16:creationId xmlns:a16="http://schemas.microsoft.com/office/drawing/2014/main" id="{2B13C8D2-BE11-3A01-FEB1-10723B6D6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Plans d'évacuation</a:t>
            </a:r>
          </a:p>
        </p:txBody>
      </p:sp>
      <p:pic>
        <p:nvPicPr>
          <p:cNvPr id="62468" name="Picture 2">
            <a:extLst>
              <a:ext uri="{FF2B5EF4-FFF2-40B4-BE49-F238E27FC236}">
                <a16:creationId xmlns:a16="http://schemas.microsoft.com/office/drawing/2014/main" id="{30F19103-1BE8-45A8-656B-643F27C65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628775"/>
            <a:ext cx="670242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ce réservé du numéro de diapositive 3">
            <a:extLst>
              <a:ext uri="{FF2B5EF4-FFF2-40B4-BE49-F238E27FC236}">
                <a16:creationId xmlns:a16="http://schemas.microsoft.com/office/drawing/2014/main" id="{9D1EFC92-BD2E-D79B-756D-4906EECB2F4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007A07C-9BE5-4109-A3B0-F97014DFD0D8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8195" name="Titre 8">
            <a:extLst>
              <a:ext uri="{FF2B5EF4-FFF2-40B4-BE49-F238E27FC236}">
                <a16:creationId xmlns:a16="http://schemas.microsoft.com/office/drawing/2014/main" id="{106F9C30-835D-FC52-F6D7-D09B4714F7D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2781300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Dispositions constructives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Espace réservé du numéro de diapositive 3">
            <a:extLst>
              <a:ext uri="{FF2B5EF4-FFF2-40B4-BE49-F238E27FC236}">
                <a16:creationId xmlns:a16="http://schemas.microsoft.com/office/drawing/2014/main" id="{9D8ECB5D-4875-96DD-8031-89B45A2918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292B918-806E-468F-8928-FD837D0950C7}" type="slidenum">
              <a:rPr lang="fr-FR" altLang="fr-FR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60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63491" name="Titre 8">
            <a:extLst>
              <a:ext uri="{FF2B5EF4-FFF2-40B4-BE49-F238E27FC236}">
                <a16:creationId xmlns:a16="http://schemas.microsoft.com/office/drawing/2014/main" id="{06BEEB9D-A70E-83D5-D91E-40C4BD64D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Plans d'évacuation</a:t>
            </a:r>
          </a:p>
        </p:txBody>
      </p:sp>
      <p:pic>
        <p:nvPicPr>
          <p:cNvPr id="63492" name="Picture 2">
            <a:extLst>
              <a:ext uri="{FF2B5EF4-FFF2-40B4-BE49-F238E27FC236}">
                <a16:creationId xmlns:a16="http://schemas.microsoft.com/office/drawing/2014/main" id="{519BF46C-A18E-253A-6E0E-613A827B7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654300"/>
            <a:ext cx="5249863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Rectangle 6">
            <a:extLst>
              <a:ext uri="{FF2B5EF4-FFF2-40B4-BE49-F238E27FC236}">
                <a16:creationId xmlns:a16="http://schemas.microsoft.com/office/drawing/2014/main" id="{C11F2B1D-8399-5391-0420-999A0B439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255713"/>
            <a:ext cx="836295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Pour assurer la sécurité du public et permettre aux secours d’intervenir avec le maximum d’efficacité il est nécessaire que les SP aient en leur possession tous les éléments de nature à faciliter leur intervention. 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Espace réservé du numéro de diapositive 3">
            <a:extLst>
              <a:ext uri="{FF2B5EF4-FFF2-40B4-BE49-F238E27FC236}">
                <a16:creationId xmlns:a16="http://schemas.microsoft.com/office/drawing/2014/main" id="{0257BC86-19A5-E95B-AB4E-03CED7BF1B2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B9FC00C-88A2-4D67-8FA6-8418CC94F355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61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64515" name="Titre 8">
            <a:extLst>
              <a:ext uri="{FF2B5EF4-FFF2-40B4-BE49-F238E27FC236}">
                <a16:creationId xmlns:a16="http://schemas.microsoft.com/office/drawing/2014/main" id="{DE7CEC30-5095-B22A-4837-564778584D7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Plans d'évacuation</a:t>
            </a:r>
          </a:p>
        </p:txBody>
      </p:sp>
      <p:sp>
        <p:nvSpPr>
          <p:cNvPr id="64516" name="Rectangle 6">
            <a:extLst>
              <a:ext uri="{FF2B5EF4-FFF2-40B4-BE49-F238E27FC236}">
                <a16:creationId xmlns:a16="http://schemas.microsoft.com/office/drawing/2014/main" id="{C1DED44A-5FA1-3C51-AC32-7E7BA2936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700213"/>
            <a:ext cx="8291512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Réglementation prescrit aux propriétaires ou responsables d’immeubles d’apposer dans les halls d’entrée, de préférence à proximité des escaliers, ascenseurs ou tout autre endroit où ils pourront être vus : 			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 plans d'évacuation.</a:t>
            </a:r>
            <a:endParaRPr lang="fr-FR" altLang="fr-FR" sz="2400" b="1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Mesure concerne tous les immeubles, quelle que soit sa destination (usage d’habitation, usage artisanal, commercial ou industriel).</a:t>
            </a: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Espace réservé du numéro de diapositive 3">
            <a:extLst>
              <a:ext uri="{FF2B5EF4-FFF2-40B4-BE49-F238E27FC236}">
                <a16:creationId xmlns:a16="http://schemas.microsoft.com/office/drawing/2014/main" id="{BBB47EA7-E273-7436-70E7-53BA57C358A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CDFE0FF-4A0F-44FB-A5D7-688B7E383C0A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62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65539" name="Titre 8">
            <a:extLst>
              <a:ext uri="{FF2B5EF4-FFF2-40B4-BE49-F238E27FC236}">
                <a16:creationId xmlns:a16="http://schemas.microsoft.com/office/drawing/2014/main" id="{87E0F6E1-081A-0161-1E2F-96B52B47132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Plans d'évacuation</a:t>
            </a:r>
          </a:p>
        </p:txBody>
      </p:sp>
      <p:sp>
        <p:nvSpPr>
          <p:cNvPr id="65540" name="Rectangle 6">
            <a:extLst>
              <a:ext uri="{FF2B5EF4-FFF2-40B4-BE49-F238E27FC236}">
                <a16:creationId xmlns:a16="http://schemas.microsoft.com/office/drawing/2014/main" id="{5C28056B-2F67-74F3-4995-1076BDC74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322388"/>
            <a:ext cx="8077200" cy="441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Doivent indiquer l’emplacement :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Cloisonnements principaux et cheminements des sous-sols ;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Commande générale de gaz ;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Chaufferie et éventuellement dépôts de liquides inflammables ;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Cabines haute tension et transformateur ;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Raccordements à l’égout, tampons hermétiques et soupiraux ;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Machineries de monte-charge et d’ascenseur ;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Groupes de ventilation ou de climatisation lorsqu’il y en a ;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Réceptacle du vide-ordures lorsqu’il en existe un ;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Contre-barrages généraux et partiels d’alimentation en eau.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Espace réservé du numéro de diapositive 3">
            <a:extLst>
              <a:ext uri="{FF2B5EF4-FFF2-40B4-BE49-F238E27FC236}">
                <a16:creationId xmlns:a16="http://schemas.microsoft.com/office/drawing/2014/main" id="{C7E42385-EC41-D588-49CB-CBC6E665E2C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DCC4C18-EB04-4213-B6BD-C9EFD69E40E7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63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66563" name="Titre 8">
            <a:extLst>
              <a:ext uri="{FF2B5EF4-FFF2-40B4-BE49-F238E27FC236}">
                <a16:creationId xmlns:a16="http://schemas.microsoft.com/office/drawing/2014/main" id="{8DB11415-8158-34C1-5B38-F20035F890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Plans d'évacuation</a:t>
            </a:r>
          </a:p>
        </p:txBody>
      </p:sp>
      <p:sp>
        <p:nvSpPr>
          <p:cNvPr id="66564" name="ZoneTexte 5">
            <a:extLst>
              <a:ext uri="{FF2B5EF4-FFF2-40B4-BE49-F238E27FC236}">
                <a16:creationId xmlns:a16="http://schemas.microsoft.com/office/drawing/2014/main" id="{FEA77F23-E32F-79B6-3A01-95D7286F4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4987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Bâtiments d'habitation : </a:t>
            </a:r>
          </a:p>
        </p:txBody>
      </p:sp>
      <p:sp>
        <p:nvSpPr>
          <p:cNvPr id="66565" name="Rectangle 6">
            <a:extLst>
              <a:ext uri="{FF2B5EF4-FFF2-40B4-BE49-F238E27FC236}">
                <a16:creationId xmlns:a16="http://schemas.microsoft.com/office/drawing/2014/main" id="{B59E5E5C-57F5-3249-6D51-036C5256C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863725"/>
            <a:ext cx="8077200" cy="308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A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pposé dans les halls d'entrée, près des accès aux escaliers et aux ascenseurs. 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Représente, le sous-sol et le rez-de-chaussée. 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est adjoint des consignes à 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respecter en cas d'incendie.</a:t>
            </a: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6566" name="Picture 6" descr="Plan_devac">
            <a:extLst>
              <a:ext uri="{FF2B5EF4-FFF2-40B4-BE49-F238E27FC236}">
                <a16:creationId xmlns:a16="http://schemas.microsoft.com/office/drawing/2014/main" id="{8A97E940-F99E-CEE1-D43C-CA2267E61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8988"/>
            <a:ext cx="3975100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Espace réservé du numéro de diapositive 3">
            <a:extLst>
              <a:ext uri="{FF2B5EF4-FFF2-40B4-BE49-F238E27FC236}">
                <a16:creationId xmlns:a16="http://schemas.microsoft.com/office/drawing/2014/main" id="{425BE0AF-73E3-7557-FB5B-CC0ABB06146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8F32775-45D5-4754-9F9D-DFC242F59EFD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64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67587" name="Titre 8">
            <a:extLst>
              <a:ext uri="{FF2B5EF4-FFF2-40B4-BE49-F238E27FC236}">
                <a16:creationId xmlns:a16="http://schemas.microsoft.com/office/drawing/2014/main" id="{80AE75EC-E924-43F7-5146-ED83462DC33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Plans d'évacuation</a:t>
            </a:r>
          </a:p>
        </p:txBody>
      </p:sp>
      <p:sp>
        <p:nvSpPr>
          <p:cNvPr id="67588" name="ZoneTexte 5">
            <a:extLst>
              <a:ext uri="{FF2B5EF4-FFF2-40B4-BE49-F238E27FC236}">
                <a16:creationId xmlns:a16="http://schemas.microsoft.com/office/drawing/2014/main" id="{1FB887FC-D2A9-AD87-E108-D9440EBE1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62785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ERP:</a:t>
            </a:r>
            <a:r>
              <a:rPr lang="fr-FR" altLang="fr-FR" sz="2400" b="1" u="sng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7589" name="Rectangle 6">
            <a:extLst>
              <a:ext uri="{FF2B5EF4-FFF2-40B4-BE49-F238E27FC236}">
                <a16:creationId xmlns:a16="http://schemas.microsoft.com/office/drawing/2014/main" id="{0358A926-CB48-3C1E-6283-0D25BCA54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13" y="1828800"/>
            <a:ext cx="8537575" cy="374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pposé à chaque entrée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représente, au minimum le sous-sol, RDC, chaque étage ou l'étage courant.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Y figurent :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Divers locaux techniques et autres locaux 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à risques particuliers ;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Dispositifs et commandes de sécurité ;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Organes de coupure des fluides ;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Organes de coupures des sources d'énergie ;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Moyens fixes d'extinction et d'alarme.</a:t>
            </a:r>
          </a:p>
        </p:txBody>
      </p:sp>
      <p:graphicFrame>
        <p:nvGraphicFramePr>
          <p:cNvPr id="67590" name="Object 6">
            <a:extLst>
              <a:ext uri="{FF2B5EF4-FFF2-40B4-BE49-F238E27FC236}">
                <a16:creationId xmlns:a16="http://schemas.microsoft.com/office/drawing/2014/main" id="{6135AFF1-D515-FCFD-3BCC-4459E3345DC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67425" y="2957513"/>
          <a:ext cx="2790825" cy="325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" r:id="rId2" imgW="4572000" imgH="3429000" progId="PowerPoint.Slide.8">
                  <p:embed/>
                </p:oleObj>
              </mc:Choice>
              <mc:Fallback>
                <p:oleObj name="Diapositive" r:id="rId2" imgW="4572000" imgH="3429000" progId="PowerPoint.Slide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0014" t="33847" b="4022"/>
                      <a:stretch>
                        <a:fillRect/>
                      </a:stretch>
                    </p:blipFill>
                    <p:spPr bwMode="auto">
                      <a:xfrm>
                        <a:off x="6067425" y="2957513"/>
                        <a:ext cx="2790825" cy="325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ce réservé du numéro de diapositive 3">
            <a:extLst>
              <a:ext uri="{FF2B5EF4-FFF2-40B4-BE49-F238E27FC236}">
                <a16:creationId xmlns:a16="http://schemas.microsoft.com/office/drawing/2014/main" id="{077F23FC-5E6E-57E4-DADE-25FEF3FF14F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CE1F903-61D9-4C0B-AE4D-8BBB34F1EDED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65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68611" name="Titre 8">
            <a:extLst>
              <a:ext uri="{FF2B5EF4-FFF2-40B4-BE49-F238E27FC236}">
                <a16:creationId xmlns:a16="http://schemas.microsoft.com/office/drawing/2014/main" id="{794F2F08-4B37-03D3-AB30-91474B8283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Plans d'évacuation</a:t>
            </a:r>
          </a:p>
        </p:txBody>
      </p:sp>
      <p:sp>
        <p:nvSpPr>
          <p:cNvPr id="68612" name="ZoneTexte 5">
            <a:extLst>
              <a:ext uri="{FF2B5EF4-FFF2-40B4-BE49-F238E27FC236}">
                <a16:creationId xmlns:a16="http://schemas.microsoft.com/office/drawing/2014/main" id="{74D263DF-C978-ADFD-E0CA-54959ED50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4987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IGH :</a:t>
            </a:r>
            <a:r>
              <a:rPr lang="fr-FR" altLang="fr-FR" sz="2400" b="1" u="sng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8613" name="Rectangle 6">
            <a:extLst>
              <a:ext uri="{FF2B5EF4-FFF2-40B4-BE49-F238E27FC236}">
                <a16:creationId xmlns:a16="http://schemas.microsoft.com/office/drawing/2014/main" id="{FBB351A1-6DD4-4681-F250-162A57BCF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838325"/>
            <a:ext cx="8477250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Sas avec les escaliers et les compartiments comportent un plan du niveau qui indique notamment 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Repérage du dispositif d'accès où le plan est affiché,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Distribution générale du niveau,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Emplacement des ouvrants de désenfumage,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Emplacement des moyens de secours, des vannes d'arrêt et des téléphones internes.</a:t>
            </a: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8614" name="Picture 2" descr="H:\lclDAO\cba coutou\PHOTOS\IGH\18.jpg">
            <a:extLst>
              <a:ext uri="{FF2B5EF4-FFF2-40B4-BE49-F238E27FC236}">
                <a16:creationId xmlns:a16="http://schemas.microsoft.com/office/drawing/2014/main" id="{304C64BE-5894-C8C6-83A8-991BEE3B8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6" t="3227" r="9750" b="6389"/>
          <a:stretch>
            <a:fillRect/>
          </a:stretch>
        </p:blipFill>
        <p:spPr bwMode="auto">
          <a:xfrm>
            <a:off x="3779838" y="4324350"/>
            <a:ext cx="3144837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ce réservé du numéro de diapositive 3">
            <a:extLst>
              <a:ext uri="{FF2B5EF4-FFF2-40B4-BE49-F238E27FC236}">
                <a16:creationId xmlns:a16="http://schemas.microsoft.com/office/drawing/2014/main" id="{0DBD6731-4238-255A-F9B9-EF74E6AB857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EF31EA4-9C13-4731-BA59-8946A79812B4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66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69635" name="Titre 8">
            <a:extLst>
              <a:ext uri="{FF2B5EF4-FFF2-40B4-BE49-F238E27FC236}">
                <a16:creationId xmlns:a16="http://schemas.microsoft.com/office/drawing/2014/main" id="{F4BBA711-D016-2C02-1044-5B3203AD93C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Plans d'évacuation</a:t>
            </a:r>
          </a:p>
        </p:txBody>
      </p:sp>
      <p:sp>
        <p:nvSpPr>
          <p:cNvPr id="69636" name="ZoneTexte 5">
            <a:extLst>
              <a:ext uri="{FF2B5EF4-FFF2-40B4-BE49-F238E27FC236}">
                <a16:creationId xmlns:a16="http://schemas.microsoft.com/office/drawing/2014/main" id="{36577F66-1EBF-67C1-C82E-961348065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4987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Code du travail : </a:t>
            </a:r>
          </a:p>
        </p:txBody>
      </p:sp>
      <p:sp>
        <p:nvSpPr>
          <p:cNvPr id="69637" name="Rectangle 6">
            <a:extLst>
              <a:ext uri="{FF2B5EF4-FFF2-40B4-BE49-F238E27FC236}">
                <a16:creationId xmlns:a16="http://schemas.microsoft.com/office/drawing/2014/main" id="{99B4186B-1028-A3D4-4FCE-1636E38E2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927225"/>
            <a:ext cx="80772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P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euvent être affichés dans certains bâtiments relevant du code du travail.</a:t>
            </a: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9638" name="Picture 2">
            <a:extLst>
              <a:ext uri="{FF2B5EF4-FFF2-40B4-BE49-F238E27FC236}">
                <a16:creationId xmlns:a16="http://schemas.microsoft.com/office/drawing/2014/main" id="{99018782-6A29-E894-0FFD-D6ACB612C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947988"/>
            <a:ext cx="48768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Espace réservé du numéro de diapositive 3">
            <a:extLst>
              <a:ext uri="{FF2B5EF4-FFF2-40B4-BE49-F238E27FC236}">
                <a16:creationId xmlns:a16="http://schemas.microsoft.com/office/drawing/2014/main" id="{27789DB1-36F2-604F-693B-BD476C82EC9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702522D-2813-4BD8-B6BA-99D77AC9FE7C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67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70659" name="Titre 8">
            <a:extLst>
              <a:ext uri="{FF2B5EF4-FFF2-40B4-BE49-F238E27FC236}">
                <a16:creationId xmlns:a16="http://schemas.microsoft.com/office/drawing/2014/main" id="{5E3F44EF-4722-6244-6539-ECA8BB1EE04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Plans d'évacuation</a:t>
            </a:r>
          </a:p>
        </p:txBody>
      </p:sp>
      <p:sp>
        <p:nvSpPr>
          <p:cNvPr id="70660" name="ZoneTexte 5">
            <a:extLst>
              <a:ext uri="{FF2B5EF4-FFF2-40B4-BE49-F238E27FC236}">
                <a16:creationId xmlns:a16="http://schemas.microsoft.com/office/drawing/2014/main" id="{C2F1D5EA-E5A1-BE96-29B2-3579891F3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4987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Parcs de stationnement :</a:t>
            </a:r>
            <a:r>
              <a:rPr lang="fr-FR" altLang="fr-FR" sz="2400" b="1" u="sng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70661" name="Rectangle 6">
            <a:extLst>
              <a:ext uri="{FF2B5EF4-FFF2-40B4-BE49-F238E27FC236}">
                <a16:creationId xmlns:a16="http://schemas.microsoft.com/office/drawing/2014/main" id="{DDCC7F17-757D-F324-FC3E-B9114E6B59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575" y="1833563"/>
            <a:ext cx="8153400" cy="408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Arial" panose="020B0604020202020204" pitchFamily="34" charset="0"/>
              </a:rPr>
              <a:t>Habitations : 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P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euvent être affichés dans les parcs de stationnement couverts aux emplacements suivants :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Près des accès au niveau d'arrivée des secours ;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Dans les sas d'accès aux escaliers ;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Dans les escaliers ;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Près de la ou des rampes d'accès des véhicules.</a:t>
            </a: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ce réservé du numéro de diapositive 3">
            <a:extLst>
              <a:ext uri="{FF2B5EF4-FFF2-40B4-BE49-F238E27FC236}">
                <a16:creationId xmlns:a16="http://schemas.microsoft.com/office/drawing/2014/main" id="{03EF352E-EC6F-B098-2F7A-FBCCA9757F0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ED470E6-9A44-4D38-A472-5774CC45AE4B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68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71683" name="Titre 8">
            <a:extLst>
              <a:ext uri="{FF2B5EF4-FFF2-40B4-BE49-F238E27FC236}">
                <a16:creationId xmlns:a16="http://schemas.microsoft.com/office/drawing/2014/main" id="{7C5EAAB6-8198-C0A4-26B8-6CB8ECE7EF8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Plans d'évacuation</a:t>
            </a:r>
          </a:p>
        </p:txBody>
      </p:sp>
      <p:sp>
        <p:nvSpPr>
          <p:cNvPr id="71684" name="ZoneTexte 5">
            <a:extLst>
              <a:ext uri="{FF2B5EF4-FFF2-40B4-BE49-F238E27FC236}">
                <a16:creationId xmlns:a16="http://schemas.microsoft.com/office/drawing/2014/main" id="{D2045C28-AC3F-277D-1E3B-86DA39100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4987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Parcs de stationnement :</a:t>
            </a:r>
            <a:r>
              <a:rPr lang="fr-FR" altLang="fr-FR" sz="2400" b="1" u="sng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71685" name="Rectangle 6">
            <a:extLst>
              <a:ext uri="{FF2B5EF4-FFF2-40B4-BE49-F238E27FC236}">
                <a16:creationId xmlns:a16="http://schemas.microsoft.com/office/drawing/2014/main" id="{239CDAAA-5AE9-5684-777E-D98EB3068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138" y="1911350"/>
            <a:ext cx="8210550" cy="374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ERP :</a:t>
            </a: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Des plans d'ensemble du parc doivent être affichés : 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En partie haute des rampes d'accès des véhicules ;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Dans le hall d'immeuble si les issues piétons y aboutissent ;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Dans le débouché à l'air libre ;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Près de l'issue la plus proche de la voie publique.</a:t>
            </a: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re 8">
            <a:extLst>
              <a:ext uri="{FF2B5EF4-FFF2-40B4-BE49-F238E27FC236}">
                <a16:creationId xmlns:a16="http://schemas.microsoft.com/office/drawing/2014/main" id="{BAF7E091-B61C-9FC1-C25A-1ACCE6FE4C0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Conclusion</a:t>
            </a:r>
          </a:p>
        </p:txBody>
      </p:sp>
      <p:sp>
        <p:nvSpPr>
          <p:cNvPr id="72707" name="Espace réservé du numéro de diapositive 4">
            <a:extLst>
              <a:ext uri="{FF2B5EF4-FFF2-40B4-BE49-F238E27FC236}">
                <a16:creationId xmlns:a16="http://schemas.microsoft.com/office/drawing/2014/main" id="{77DB144C-8337-59CD-9BE0-FEAC3B3D1D9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EEBCE99-784A-4B62-BD7B-1E0A4FD7182A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4C116CFC-33E9-9A7C-900E-F81068704A19}"/>
              </a:ext>
            </a:extLst>
          </p:cNvPr>
          <p:cNvCxnSpPr/>
          <p:nvPr/>
        </p:nvCxnSpPr>
        <p:spPr>
          <a:xfrm rot="5400000">
            <a:off x="2143125" y="3721100"/>
            <a:ext cx="4859338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709" name="ZoneTexte 12">
            <a:extLst>
              <a:ext uri="{FF2B5EF4-FFF2-40B4-BE49-F238E27FC236}">
                <a16:creationId xmlns:a16="http://schemas.microsoft.com/office/drawing/2014/main" id="{56E131F2-4731-F553-3DB8-31993B8A3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1700" y="2133600"/>
            <a:ext cx="4037013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Année : 2024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Contact : pour toute remarque concernant ce document, merci d’envoyer un mail sur l’adresse suivante :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Arial" panose="020B0604020202020204" pitchFamily="34" charset="0"/>
              </a:rPr>
              <a:t>gfor_jsp@sdmis.fr</a:t>
            </a: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2710" name="ZoneTexte 15">
            <a:extLst>
              <a:ext uri="{FF2B5EF4-FFF2-40B4-BE49-F238E27FC236}">
                <a16:creationId xmlns:a16="http://schemas.microsoft.com/office/drawing/2014/main" id="{866C9EDE-230F-A8D3-C9D7-A01C2A26E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057400"/>
            <a:ext cx="34290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Dispositions constructives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ETARE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Plans d'évacuation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u numéro de diapositive 3">
            <a:extLst>
              <a:ext uri="{FF2B5EF4-FFF2-40B4-BE49-F238E27FC236}">
                <a16:creationId xmlns:a16="http://schemas.microsoft.com/office/drawing/2014/main" id="{506448D4-04DA-68F1-7677-20334426B5B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461DC83-DE9D-4D69-ACAE-681873AE05C0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9219" name="Titre 8">
            <a:extLst>
              <a:ext uri="{FF2B5EF4-FFF2-40B4-BE49-F238E27FC236}">
                <a16:creationId xmlns:a16="http://schemas.microsoft.com/office/drawing/2014/main" id="{30DCF990-AF94-A4FC-6FC2-C5191A0A37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Dispositions constructives</a:t>
            </a:r>
          </a:p>
        </p:txBody>
      </p:sp>
      <p:sp>
        <p:nvSpPr>
          <p:cNvPr id="9220" name="Rectangle 6">
            <a:extLst>
              <a:ext uri="{FF2B5EF4-FFF2-40B4-BE49-F238E27FC236}">
                <a16:creationId xmlns:a16="http://schemas.microsoft.com/office/drawing/2014/main" id="{FE336005-6A3B-6D72-B8CB-F16F69863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238" y="1412875"/>
            <a:ext cx="8310562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Pour faciliter les sauvetages et l'extinction, peuvent être imposés :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Des balcons, passerelles, échelles, terrasses… permettant d'accéder aux locaux mal dégagés ;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Des aménagements de voies particulières : voies échelles et engins,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Des espaces de survie,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Des tours incendie,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Des trémies d'attaque.</a:t>
            </a: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u numéro de diapositive 3">
            <a:extLst>
              <a:ext uri="{FF2B5EF4-FFF2-40B4-BE49-F238E27FC236}">
                <a16:creationId xmlns:a16="http://schemas.microsoft.com/office/drawing/2014/main" id="{12142C20-704C-B1B9-878B-4842240B5E1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B842C54-766E-4E9A-973F-B555691D4E34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10243" name="Titre 8">
            <a:extLst>
              <a:ext uri="{FF2B5EF4-FFF2-40B4-BE49-F238E27FC236}">
                <a16:creationId xmlns:a16="http://schemas.microsoft.com/office/drawing/2014/main" id="{1EA7530A-D555-1A3D-7C2C-8B35FD797B7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Dispositions constructives</a:t>
            </a:r>
          </a:p>
        </p:txBody>
      </p:sp>
      <p:sp>
        <p:nvSpPr>
          <p:cNvPr id="10244" name="ZoneTexte 5">
            <a:extLst>
              <a:ext uri="{FF2B5EF4-FFF2-40B4-BE49-F238E27FC236}">
                <a16:creationId xmlns:a16="http://schemas.microsoft.com/office/drawing/2014/main" id="{015D83D3-6BE1-0EB5-CEF0-1642BFDDD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8005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Aménagement des voies particulières : </a:t>
            </a:r>
            <a:endParaRPr lang="fr-FR" altLang="fr-FR" sz="2400" b="1" u="sng">
              <a:latin typeface="Times New Roman" panose="02020603050405020304" pitchFamily="18" charset="0"/>
            </a:endParaRPr>
          </a:p>
        </p:txBody>
      </p:sp>
      <p:sp>
        <p:nvSpPr>
          <p:cNvPr id="10245" name="Rectangle 6">
            <a:extLst>
              <a:ext uri="{FF2B5EF4-FFF2-40B4-BE49-F238E27FC236}">
                <a16:creationId xmlns:a16="http://schemas.microsoft.com/office/drawing/2014/main" id="{1652FB98-86B6-1A57-2EF4-2E16AF677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" y="1990725"/>
            <a:ext cx="8310563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Desserte des bâtiments est destinée à faciliter le cheminement et le positionnement des engins et des matériels des SP.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≠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aménagements publics ou privés : 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lvl="4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Des passages SP,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lvl="4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Des voies engins,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lvl="4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Des voies échelles,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lvl="4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Des espaces libres.</a:t>
            </a:r>
            <a:endParaRPr lang="fr-FR" altLang="fr-FR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u numéro de diapositive 3">
            <a:extLst>
              <a:ext uri="{FF2B5EF4-FFF2-40B4-BE49-F238E27FC236}">
                <a16:creationId xmlns:a16="http://schemas.microsoft.com/office/drawing/2014/main" id="{3209E58E-2DC7-E565-7614-1AF7733CCA4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DB0235D-7E77-4235-B8CB-B49A430EE56E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11267" name="Titre 8">
            <a:extLst>
              <a:ext uri="{FF2B5EF4-FFF2-40B4-BE49-F238E27FC236}">
                <a16:creationId xmlns:a16="http://schemas.microsoft.com/office/drawing/2014/main" id="{0130658C-B231-8546-25A3-4C7F40ADD1C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886700" cy="939800"/>
          </a:xfrm>
        </p:spPr>
        <p:txBody>
          <a:bodyPr/>
          <a:lstStyle/>
          <a:p>
            <a:pPr eaLnBrk="1" hangingPunct="1"/>
            <a:r>
              <a:rPr lang="fr-FR" altLang="fr-FR" sz="2800" b="1">
                <a:solidFill>
                  <a:srgbClr val="984807"/>
                </a:solidFill>
              </a:rPr>
              <a:t>Dispositions constructives</a:t>
            </a:r>
          </a:p>
        </p:txBody>
      </p:sp>
      <p:sp>
        <p:nvSpPr>
          <p:cNvPr id="11268" name="ZoneTexte 5">
            <a:extLst>
              <a:ext uri="{FF2B5EF4-FFF2-40B4-BE49-F238E27FC236}">
                <a16:creationId xmlns:a16="http://schemas.microsoft.com/office/drawing/2014/main" id="{3FEC7287-55B3-9CD0-6006-658910DD6E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8005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Aménagement des voies particulières : </a:t>
            </a:r>
            <a:endParaRPr lang="fr-FR" altLang="fr-FR" sz="2400" b="1" u="sng">
              <a:latin typeface="Times New Roman" panose="02020603050405020304" pitchFamily="18" charset="0"/>
            </a:endParaRPr>
          </a:p>
        </p:txBody>
      </p:sp>
      <p:sp>
        <p:nvSpPr>
          <p:cNvPr id="11269" name="Rectangle 6">
            <a:extLst>
              <a:ext uri="{FF2B5EF4-FFF2-40B4-BE49-F238E27FC236}">
                <a16:creationId xmlns:a16="http://schemas.microsoft.com/office/drawing/2014/main" id="{0B474556-1501-3590-EAAA-0B00F42ED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525" y="1798638"/>
            <a:ext cx="8467725" cy="30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Voie de desserte neutralisée par 1 ou plusieurs dispositifs décondamnables par moyens SP (polycoises, coupe-boulons, etc.)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Cela peut-être : 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Cadenas,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Borne escamotable,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Bras ou barrière,</a:t>
            </a: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Etc.</a:t>
            </a:r>
          </a:p>
        </p:txBody>
      </p:sp>
      <p:pic>
        <p:nvPicPr>
          <p:cNvPr id="11270" name="Picture 7" descr="..\..\..\doc\INC\F1 - construction\Images\borne amovible.png">
            <a:extLst>
              <a:ext uri="{FF2B5EF4-FFF2-40B4-BE49-F238E27FC236}">
                <a16:creationId xmlns:a16="http://schemas.microsoft.com/office/drawing/2014/main" id="{6C28311A-5E7C-504C-018B-3EB97B0BE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822825"/>
            <a:ext cx="44069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8" descr="..\..\..\doc\INC\F1 - construction\Images\borne amovible.jpg">
            <a:extLst>
              <a:ext uri="{FF2B5EF4-FFF2-40B4-BE49-F238E27FC236}">
                <a16:creationId xmlns:a16="http://schemas.microsoft.com/office/drawing/2014/main" id="{2A3F7AAB-CADC-6BB2-F20D-33B30C995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86200"/>
            <a:ext cx="21447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6" descr="..\..\..\doc\INC\F1 - construction\Images\borne amovible.2.png">
            <a:extLst>
              <a:ext uri="{FF2B5EF4-FFF2-40B4-BE49-F238E27FC236}">
                <a16:creationId xmlns:a16="http://schemas.microsoft.com/office/drawing/2014/main" id="{F6E55B15-8741-897C-E695-FCF10E626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113" y="2514600"/>
            <a:ext cx="20447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CC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DIS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Aquatique</Template>
  <TotalTime>956</TotalTime>
  <Words>2773</Words>
  <Application>Microsoft Office PowerPoint</Application>
  <PresentationFormat>Affichage à l'écran (4:3)</PresentationFormat>
  <Paragraphs>565</Paragraphs>
  <Slides>69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69</vt:i4>
      </vt:variant>
    </vt:vector>
  </HeadingPairs>
  <TitlesOfParts>
    <vt:vector size="79" baseType="lpstr">
      <vt:lpstr>Arial</vt:lpstr>
      <vt:lpstr>Myriad Pro</vt:lpstr>
      <vt:lpstr>Calibri</vt:lpstr>
      <vt:lpstr>Times New Roman</vt:lpstr>
      <vt:lpstr>Wingdings</vt:lpstr>
      <vt:lpstr>Wingdings 2</vt:lpstr>
      <vt:lpstr>Symbol</vt:lpstr>
      <vt:lpstr>Arial Unicode MS</vt:lpstr>
      <vt:lpstr>GCCAR</vt:lpstr>
      <vt:lpstr>Diapositive Microsoft PowerPoint</vt:lpstr>
      <vt:lpstr>MOYENS FACILITANT L’ACTION DES SECOURS</vt:lpstr>
      <vt:lpstr>Moyens facilitant l'action des secours</vt:lpstr>
      <vt:lpstr>Introduction </vt:lpstr>
      <vt:lpstr>Introduction </vt:lpstr>
      <vt:lpstr>Introduction </vt:lpstr>
      <vt:lpstr>Dispositions constructives</vt:lpstr>
      <vt:lpstr>Dispositions constructives</vt:lpstr>
      <vt:lpstr>Dispositions constructives</vt:lpstr>
      <vt:lpstr>Dispositions constructives</vt:lpstr>
      <vt:lpstr>Dispositions constructives</vt:lpstr>
      <vt:lpstr>Dispositions constructives</vt:lpstr>
      <vt:lpstr>Dispositions constructives</vt:lpstr>
      <vt:lpstr>Dispositions constructives</vt:lpstr>
      <vt:lpstr>Dispositions constructives</vt:lpstr>
      <vt:lpstr>Dispositions constructives</vt:lpstr>
      <vt:lpstr>Dispositions constructives</vt:lpstr>
      <vt:lpstr>Dispositions constructives</vt:lpstr>
      <vt:lpstr>Dispositions constructives</vt:lpstr>
      <vt:lpstr>Dispositions constructives</vt:lpstr>
      <vt:lpstr>Dispositions constructives</vt:lpstr>
      <vt:lpstr>Dispositions constructives</vt:lpstr>
      <vt:lpstr>Dispositions constructives</vt:lpstr>
      <vt:lpstr>Dispositions constructives</vt:lpstr>
      <vt:lpstr>Dispositions constructives</vt:lpstr>
      <vt:lpstr>Dispositions constructives</vt:lpstr>
      <vt:lpstr>Dispositions constructives</vt:lpstr>
      <vt:lpstr>Dispositions constructives</vt:lpstr>
      <vt:lpstr>Dispositions constructives</vt:lpstr>
      <vt:lpstr>Dispositions constructives</vt:lpstr>
      <vt:lpstr>Dispositions constructives</vt:lpstr>
      <vt:lpstr>Dispositions constructives</vt:lpstr>
      <vt:lpstr>Dispositions constructives</vt:lpstr>
      <vt:lpstr>Dispositions constructives</vt:lpstr>
      <vt:lpstr>Dispositions constructives</vt:lpstr>
      <vt:lpstr>Dispositions constructives</vt:lpstr>
      <vt:lpstr>Dispositions constructives</vt:lpstr>
      <vt:lpstr>Dispositions constructives</vt:lpstr>
      <vt:lpstr>Dispositions constructives</vt:lpstr>
      <vt:lpstr>Dispositions constructives</vt:lpstr>
      <vt:lpstr>Dispositions constructives</vt:lpstr>
      <vt:lpstr>Dispositions constructives</vt:lpstr>
      <vt:lpstr>Dispositions constructives</vt:lpstr>
      <vt:lpstr>Dispositions constructives</vt:lpstr>
      <vt:lpstr>Dispositions constructives</vt:lpstr>
      <vt:lpstr>Dispositions constructives</vt:lpstr>
      <vt:lpstr>Dispositions constructives</vt:lpstr>
      <vt:lpstr>Dispositions constructives</vt:lpstr>
      <vt:lpstr>ÉTA.RÉ</vt:lpstr>
      <vt:lpstr>ÉTA.RÉ</vt:lpstr>
      <vt:lpstr>ÉTA.RÉ</vt:lpstr>
      <vt:lpstr>ÉTA.RÉ</vt:lpstr>
      <vt:lpstr>ÉTA.RÉ</vt:lpstr>
      <vt:lpstr>ÉTA.RÉ</vt:lpstr>
      <vt:lpstr>ÉTA.RÉ</vt:lpstr>
      <vt:lpstr>ÉTA.RÉ</vt:lpstr>
      <vt:lpstr>ÉTA.RÉ</vt:lpstr>
      <vt:lpstr>ÉTA.RÉ</vt:lpstr>
      <vt:lpstr>ÉTA.RÉ</vt:lpstr>
      <vt:lpstr>Plans d'évacuation</vt:lpstr>
      <vt:lpstr>Plans d'évacuation</vt:lpstr>
      <vt:lpstr>Plans d'évacuation</vt:lpstr>
      <vt:lpstr>Plans d'évacuation</vt:lpstr>
      <vt:lpstr>Plans d'évacuation</vt:lpstr>
      <vt:lpstr>Plans d'évacuation</vt:lpstr>
      <vt:lpstr>Plans d'évacuation</vt:lpstr>
      <vt:lpstr>Plans d'évacuation</vt:lpstr>
      <vt:lpstr>Plans d'évacuation</vt:lpstr>
      <vt:lpstr>Plans d'évacuation</vt:lpstr>
      <vt:lpstr>Conclusion</vt:lpstr>
    </vt:vector>
  </TitlesOfParts>
  <Company>SDIS du Rhône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MUSSARD Vincent</dc:creator>
  <cp:lastModifiedBy>daniel rosique</cp:lastModifiedBy>
  <cp:revision>76</cp:revision>
  <cp:lastPrinted>2015-08-06T08:01:37Z</cp:lastPrinted>
  <dcterms:created xsi:type="dcterms:W3CDTF">2015-08-05T10:19:35Z</dcterms:created>
  <dcterms:modified xsi:type="dcterms:W3CDTF">2025-01-14T16:27:09Z</dcterms:modified>
</cp:coreProperties>
</file>