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1" r:id="rId3"/>
    <p:sldId id="274" r:id="rId4"/>
    <p:sldId id="273" r:id="rId5"/>
    <p:sldId id="270" r:id="rId6"/>
    <p:sldId id="275" r:id="rId7"/>
    <p:sldId id="276" r:id="rId8"/>
    <p:sldId id="277" r:id="rId9"/>
    <p:sldId id="280" r:id="rId10"/>
    <p:sldId id="284" r:id="rId11"/>
    <p:sldId id="281" r:id="rId12"/>
    <p:sldId id="282" r:id="rId13"/>
    <p:sldId id="283" r:id="rId14"/>
    <p:sldId id="285" r:id="rId15"/>
    <p:sldId id="278" r:id="rId16"/>
    <p:sldId id="279" r:id="rId17"/>
    <p:sldId id="316" r:id="rId18"/>
    <p:sldId id="301" r:id="rId19"/>
    <p:sldId id="302" r:id="rId20"/>
    <p:sldId id="303" r:id="rId21"/>
    <p:sldId id="300" r:id="rId22"/>
    <p:sldId id="286" r:id="rId23"/>
    <p:sldId id="287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272" r:id="rId32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85" d="100"/>
          <a:sy n="85" d="100"/>
        </p:scale>
        <p:origin x="136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9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5B50B4D-518C-8E17-5A9E-7C440315C0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E8F84E-FE31-C478-2A8C-1F8BC85C31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8B9186C-6DEB-42AE-99C9-0A13292C2DB5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B605DBE9-BC7F-B2BB-3BCC-CBE7199565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2A81C7A9-9AC3-3001-EF4D-BD88D062B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B21938-E775-F25C-5729-A40A07A0E7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78DB7F-4934-5B39-1CCB-74A23E2AF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6FEBDD6-F4A0-4A12-BEA9-31A8F80CE7B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4C11F-9BF2-543B-87E6-16738B77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37775-1988-4EA6-944E-91078BB6874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EE40A4-3520-17EE-772F-EFE291AD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21CF37-8267-4889-4DFE-2861F861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AF915-8C91-4DDA-8FC9-B764846664E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464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DBC6AE-D775-B66F-B3CD-17ED4D46D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38629-B70F-4900-8D06-66B4F8F0B4B6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117CCC-891F-7F28-C978-EC44A431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0E0B5B-8E5F-6C4A-3766-B189276F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E3506-FCB4-457F-8DD4-A40C3E1D974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343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E23BC3-BD24-D443-A60D-362C8A756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919FA-B81E-4DF0-A918-512822DA8440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AD1FE0-14FB-A19C-F238-927C8246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A867C0-245B-9D93-412C-0DB8FE7E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9DD5-229D-467C-AD01-1A99EF7517E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614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436E6F-E692-289D-BF59-C3FF781E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46D92-1A23-427D-B875-618301660BA9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F79096-6A63-4CC8-522F-656443347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AE4895-3389-4039-03C4-22EAEE49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7167-F7CA-46BF-BCCA-0BF5B32759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774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EC3C3-4033-B59C-2EF5-573C64718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92607-79E5-40F8-9A33-21F56614FF03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85BF93-B601-6C94-4BDA-6C1D0B02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81D19F-4260-B20F-190F-35C47EC3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6BCC9-038D-4FE1-BD72-DEE7624DCBE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925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E3B5137-B4D9-3EA9-0326-F02A7E48F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3149-DF1E-40FF-9954-63870F03FD4F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29DA600-02A9-8887-6724-593D8AD1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4C44B24-3D10-2755-39DD-66A09D9E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11B62-7D92-4D3F-9B39-5B7E13ADBE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097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16D3903-4232-D2CF-0567-5820FB96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4FEBE-593F-46F3-86E0-84DB2A7D2AE5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56C2D24-1811-6CE0-4C17-E53DA6D5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774F3C45-1305-0096-1A57-09FD41EDC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BE8CA-6CD3-4192-9EC3-00964DA34ED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4203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30C1EF5-3712-55C3-EDA5-1C0B801E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715F8-7EDB-424B-A200-3979845405E0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DC869705-0F5F-7035-B414-2029138D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C7DF440-D862-AA8E-77DC-49FAF4B0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45183-E94D-4C59-B188-2F9740EEAC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6367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38BEE134-43AF-0376-F6C9-EA46C22F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6BE33-FA13-4A17-B4DA-5372B24A1CDE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4087E1E0-5475-B8BC-E122-7948F5D9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714711D2-C40E-E68C-3001-BB1694CA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5B075-A1C1-42FA-A003-AA71615776A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518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236FC7E-C2B5-2783-6BEE-9D78C020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9804C-C78A-413F-A611-4A32DA1E0F15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EC23844-3567-D357-C4E7-D956B32A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CEDF3D6-CF6A-58F7-1B71-E2FB1E65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37D89-D889-4BE9-9AB1-013CCD1175C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029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3BEB139-3A16-77B8-CF8B-6590695E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96836-567F-400E-ABB2-26EE20366B53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66E24AC-6F0A-0153-806F-04A47449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FC8B7F1-5B53-7D5D-1ABD-2C3183B7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7264-FD35-4EBE-B92E-C2F68C9E3A2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879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CA943392-F479-5638-3122-5612A12B36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A4BC009B-74E6-BAF8-1E4C-55298FE444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EAB73E-126D-0CA6-B730-7FD8985FD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F83C5C-8734-4E5D-AA8C-44E8FFBDAFAE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CE95EE-BD60-6E86-6C19-78F56E6F2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60B171-2BA9-293A-8DA5-F7F9C409A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Myriad Pro"/>
              </a:defRPr>
            </a:lvl1pPr>
          </a:lstStyle>
          <a:p>
            <a:pPr>
              <a:defRPr/>
            </a:pPr>
            <a:fld id="{07E58896-81F8-4C3E-B64C-30CAE3E1213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400AEB98-E25C-06E1-AEF6-6D6FAA38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44450"/>
            <a:ext cx="7705725" cy="11525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Évolution sur EPC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7F16B476-EFF3-4952-76E3-CBC7A4EE0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2372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2019 – Version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8">
            <a:extLst>
              <a:ext uri="{FF2B5EF4-FFF2-40B4-BE49-F238E27FC236}">
                <a16:creationId xmlns:a16="http://schemas.microsoft.com/office/drawing/2014/main" id="{E742813E-F45E-C1F6-5977-303521FFAD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Monter / descendre </a:t>
            </a:r>
          </a:p>
        </p:txBody>
      </p:sp>
      <p:sp>
        <p:nvSpPr>
          <p:cNvPr id="12291" name="Espace réservé du numéro de diapositive 4">
            <a:extLst>
              <a:ext uri="{FF2B5EF4-FFF2-40B4-BE49-F238E27FC236}">
                <a16:creationId xmlns:a16="http://schemas.microsoft.com/office/drawing/2014/main" id="{04DB24AB-59F9-7BFF-F51B-BF43D1C82B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937F104-428F-440D-AB61-0B6350D374A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2292" name="Rectangle 1">
            <a:extLst>
              <a:ext uri="{FF2B5EF4-FFF2-40B4-BE49-F238E27FC236}">
                <a16:creationId xmlns:a16="http://schemas.microsoft.com/office/drawing/2014/main" id="{4223B7DF-70E1-44AE-23BC-95F862530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: </a:t>
            </a:r>
          </a:p>
        </p:txBody>
      </p:sp>
      <p:sp>
        <p:nvSpPr>
          <p:cNvPr id="12293" name="Rectangle 1">
            <a:extLst>
              <a:ext uri="{FF2B5EF4-FFF2-40B4-BE49-F238E27FC236}">
                <a16:creationId xmlns:a16="http://schemas.microsoft.com/office/drawing/2014/main" id="{450C2222-E38D-EDAD-5A70-C965F8D2C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2060575"/>
            <a:ext cx="5410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Sans dispositif de sauvetage :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Mains saisissant les échelons pronation,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Mouvement dissymétrique : pied gauche – main droite,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Toujours regarder le haut de l'échelle, à la montée comme à la descente,  </a:t>
            </a:r>
          </a:p>
        </p:txBody>
      </p:sp>
      <p:pic>
        <p:nvPicPr>
          <p:cNvPr id="12294" name="Picture 6" descr="Sct_konica11070407391">
            <a:extLst>
              <a:ext uri="{FF2B5EF4-FFF2-40B4-BE49-F238E27FC236}">
                <a16:creationId xmlns:a16="http://schemas.microsoft.com/office/drawing/2014/main" id="{FF152AFE-1CB4-879D-C1D3-97BA1A362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2" t="7773" r="19089" b="68156"/>
          <a:stretch>
            <a:fillRect/>
          </a:stretch>
        </p:blipFill>
        <p:spPr bwMode="auto">
          <a:xfrm>
            <a:off x="6019800" y="1905000"/>
            <a:ext cx="26860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41897404-6C07-4162-2550-F794BA21D2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Monter / descendre </a:t>
            </a:r>
          </a:p>
        </p:txBody>
      </p:sp>
      <p:sp>
        <p:nvSpPr>
          <p:cNvPr id="13315" name="Espace réservé du numéro de diapositive 4">
            <a:extLst>
              <a:ext uri="{FF2B5EF4-FFF2-40B4-BE49-F238E27FC236}">
                <a16:creationId xmlns:a16="http://schemas.microsoft.com/office/drawing/2014/main" id="{2CE71DF7-AC7D-067C-7612-B57461E107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BD89D2-40DB-410C-8E99-49A14ECBDEC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3316" name="Rectangle 1">
            <a:extLst>
              <a:ext uri="{FF2B5EF4-FFF2-40B4-BE49-F238E27FC236}">
                <a16:creationId xmlns:a16="http://schemas.microsoft.com/office/drawing/2014/main" id="{E1998DD4-546D-27C4-3206-5D1DD8694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: </a:t>
            </a:r>
          </a:p>
        </p:txBody>
      </p:sp>
      <p:sp>
        <p:nvSpPr>
          <p:cNvPr id="13317" name="Rectangle 6">
            <a:extLst>
              <a:ext uri="{FF2B5EF4-FFF2-40B4-BE49-F238E27FC236}">
                <a16:creationId xmlns:a16="http://schemas.microsoft.com/office/drawing/2014/main" id="{F1142D39-44D2-BDF2-EC1C-1F005E8A0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229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Monter perpendiculairement au sol, à l'aplomb de celui-ci.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Montée sans saccade en poussant sur les jambes, sans tirer sur les bras, évitant ainsi tout mouvement d'oscillation et de rebond de l'échelle.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318" name="Rectangle 7">
            <a:extLst>
              <a:ext uri="{FF2B5EF4-FFF2-40B4-BE49-F238E27FC236}">
                <a16:creationId xmlns:a16="http://schemas.microsoft.com/office/drawing/2014/main" id="{F6582FAF-2EC8-F5BC-45FE-2FDF1A924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Mouvement dyssymétrique assure le SP de toujours pouvoir se rétablir en cas de problèmes (faux mouvements, casse, etc.).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8">
            <a:extLst>
              <a:ext uri="{FF2B5EF4-FFF2-40B4-BE49-F238E27FC236}">
                <a16:creationId xmlns:a16="http://schemas.microsoft.com/office/drawing/2014/main" id="{84BAF16E-05D7-99D4-5D1F-6C4D618DB8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Monter / descendre </a:t>
            </a:r>
          </a:p>
        </p:txBody>
      </p:sp>
      <p:sp>
        <p:nvSpPr>
          <p:cNvPr id="14339" name="Espace réservé du numéro de diapositive 4">
            <a:extLst>
              <a:ext uri="{FF2B5EF4-FFF2-40B4-BE49-F238E27FC236}">
                <a16:creationId xmlns:a16="http://schemas.microsoft.com/office/drawing/2014/main" id="{AFEB8672-C100-6FEC-A998-5EF65921FA1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12E3961-DBBB-442D-8EA8-6F5C0F9CE07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4340" name="Rectangle 1">
            <a:extLst>
              <a:ext uri="{FF2B5EF4-FFF2-40B4-BE49-F238E27FC236}">
                <a16:creationId xmlns:a16="http://schemas.microsoft.com/office/drawing/2014/main" id="{EAA8C3E3-EA8D-9C53-FF8A-2990AE1F3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: </a:t>
            </a:r>
          </a:p>
        </p:txBody>
      </p:sp>
      <p:sp>
        <p:nvSpPr>
          <p:cNvPr id="14341" name="Rectangle 6">
            <a:extLst>
              <a:ext uri="{FF2B5EF4-FFF2-40B4-BE49-F238E27FC236}">
                <a16:creationId xmlns:a16="http://schemas.microsoft.com/office/drawing/2014/main" id="{C3383A10-E683-26AF-D1D7-BD4F1B84E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870075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Suivant l'angle de l'échelle par rapport au sol, il est possible de saisir les armatures des plans au lieu des échelons. 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pic>
        <p:nvPicPr>
          <p:cNvPr id="14342" name="Picture 7" descr="Sct_konica11070407401">
            <a:extLst>
              <a:ext uri="{FF2B5EF4-FFF2-40B4-BE49-F238E27FC236}">
                <a16:creationId xmlns:a16="http://schemas.microsoft.com/office/drawing/2014/main" id="{E9B4CAD4-FE60-B418-85AA-66626A872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" t="49113" r="86681" b="35938"/>
          <a:stretch>
            <a:fillRect/>
          </a:stretch>
        </p:blipFill>
        <p:spPr bwMode="auto">
          <a:xfrm>
            <a:off x="3492500" y="2643188"/>
            <a:ext cx="190182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8">
            <a:extLst>
              <a:ext uri="{FF2B5EF4-FFF2-40B4-BE49-F238E27FC236}">
                <a16:creationId xmlns:a16="http://schemas.microsoft.com/office/drawing/2014/main" id="{3A53D4C8-F24A-E043-630F-A72F4BA8C7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Règles de sécurité </a:t>
            </a:r>
          </a:p>
        </p:txBody>
      </p:sp>
      <p:sp>
        <p:nvSpPr>
          <p:cNvPr id="15363" name="Espace réservé du numéro de diapositive 4">
            <a:extLst>
              <a:ext uri="{FF2B5EF4-FFF2-40B4-BE49-F238E27FC236}">
                <a16:creationId xmlns:a16="http://schemas.microsoft.com/office/drawing/2014/main" id="{00A85F72-9378-28C6-91E8-D714A950868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B7BB02A-E527-44C6-BE95-78CA884BBE4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5364" name="Rectangle 1">
            <a:extLst>
              <a:ext uri="{FF2B5EF4-FFF2-40B4-BE49-F238E27FC236}">
                <a16:creationId xmlns:a16="http://schemas.microsoft.com/office/drawing/2014/main" id="{0CD2C57D-C7F7-AAF1-C3FB-9480F5AC3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8189913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Jamais les 2 pieds sur le même échelon,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SP maximum par plan.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 doit s'amarrer lorsqu'il établit une lance ou lorsqu'il est en position d'attente.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Prévenu par le SP montant : </a:t>
            </a: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descendant se serre à gauche.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8">
            <a:extLst>
              <a:ext uri="{FF2B5EF4-FFF2-40B4-BE49-F238E27FC236}">
                <a16:creationId xmlns:a16="http://schemas.microsoft.com/office/drawing/2014/main" id="{32C1ACD2-99E0-E20A-220A-576BE83E1B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Règles de sécurité </a:t>
            </a:r>
          </a:p>
        </p:txBody>
      </p:sp>
      <p:sp>
        <p:nvSpPr>
          <p:cNvPr id="16387" name="Espace réservé du numéro de diapositive 4">
            <a:extLst>
              <a:ext uri="{FF2B5EF4-FFF2-40B4-BE49-F238E27FC236}">
                <a16:creationId xmlns:a16="http://schemas.microsoft.com/office/drawing/2014/main" id="{0883F927-6994-3FFC-88EA-6B063D8B864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0B57029-A95B-4182-AADE-F15495FACE7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6388" name="Rectangle 1">
            <a:extLst>
              <a:ext uri="{FF2B5EF4-FFF2-40B4-BE49-F238E27FC236}">
                <a16:creationId xmlns:a16="http://schemas.microsoft.com/office/drawing/2014/main" id="{063289EA-9B80-3FBD-976F-C447C9189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57400"/>
            <a:ext cx="8189913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Être attentif aux fils électriques (trolley-bus, tramway, EDF, France télécom).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Lorsqu'il n'y a pas de nacelle ou de plate forme : Attendre l'autorisation de l'échelier avant de faire une ascension ;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 doit redescendre du plan si l'échelier doit effectuer un mouvement.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8">
            <a:extLst>
              <a:ext uri="{FF2B5EF4-FFF2-40B4-BE49-F238E27FC236}">
                <a16:creationId xmlns:a16="http://schemas.microsoft.com/office/drawing/2014/main" id="{C456CFA6-9CBE-59BA-6532-58552C2D60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Croisement  </a:t>
            </a:r>
          </a:p>
        </p:txBody>
      </p:sp>
      <p:sp>
        <p:nvSpPr>
          <p:cNvPr id="17411" name="Espace réservé du numéro de diapositive 4">
            <a:extLst>
              <a:ext uri="{FF2B5EF4-FFF2-40B4-BE49-F238E27FC236}">
                <a16:creationId xmlns:a16="http://schemas.microsoft.com/office/drawing/2014/main" id="{DA8551F9-88F2-A4F8-11EB-0C13C76B899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E8EEDB4-AB5F-4B81-9570-84F498FB14F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7412" name="Rectangle 1">
            <a:extLst>
              <a:ext uri="{FF2B5EF4-FFF2-40B4-BE49-F238E27FC236}">
                <a16:creationId xmlns:a16="http://schemas.microsoft.com/office/drawing/2014/main" id="{D6A858E2-6A84-D12C-62BA-B3CE45C08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 descendant est prioritaire.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3" name="Rectangle 1029">
            <a:extLst>
              <a:ext uri="{FF2B5EF4-FFF2-40B4-BE49-F238E27FC236}">
                <a16:creationId xmlns:a16="http://schemas.microsoft.com/office/drawing/2014/main" id="{71A7745C-B5EF-88A6-01C8-072A5039F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927225"/>
            <a:ext cx="79248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9263" algn="r"/>
              </a:tabLst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9263" algn="r"/>
              </a:tabLst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9263" algn="r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49263" algn="r"/>
              </a:tabLst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49263" algn="r"/>
              </a:tabLst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263" algn="r"/>
              </a:tabLst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263" algn="r"/>
              </a:tabLst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263" algn="r"/>
              </a:tabLst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49263" algn="r"/>
              </a:tabLst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Sapeur montant s'arrête sur un plan, 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Lorsque le descendant arrive à sa hauteur, il annonce « attention » et il donne une tape sur le talon,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S'efface sur la droite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pivotant sur le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pied droit, la main droite saisissant un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échelon, il appuie le dos et la jambe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gauche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tendue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contre l'armature, et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bras gauche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Celui qui descend serre sur sa gauche.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pic>
        <p:nvPicPr>
          <p:cNvPr id="17414" name="Picture 1030" descr="Sct_konica11070407401">
            <a:extLst>
              <a:ext uri="{FF2B5EF4-FFF2-40B4-BE49-F238E27FC236}">
                <a16:creationId xmlns:a16="http://schemas.microsoft.com/office/drawing/2014/main" id="{1C3FAFF2-49AE-765D-6B46-F8E6301AF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2" r="50851" b="65331"/>
          <a:stretch>
            <a:fillRect/>
          </a:stretch>
        </p:blipFill>
        <p:spPr bwMode="auto">
          <a:xfrm>
            <a:off x="4953000" y="2949575"/>
            <a:ext cx="3808413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8">
            <a:extLst>
              <a:ext uri="{FF2B5EF4-FFF2-40B4-BE49-F238E27FC236}">
                <a16:creationId xmlns:a16="http://schemas.microsoft.com/office/drawing/2014/main" id="{5B46CE7A-EC9C-D518-94F2-2FB0EC3441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Dispositif d’amarrage</a:t>
            </a:r>
          </a:p>
        </p:txBody>
      </p:sp>
      <p:sp>
        <p:nvSpPr>
          <p:cNvPr id="18435" name="Espace réservé du numéro de diapositive 4">
            <a:extLst>
              <a:ext uri="{FF2B5EF4-FFF2-40B4-BE49-F238E27FC236}">
                <a16:creationId xmlns:a16="http://schemas.microsoft.com/office/drawing/2014/main" id="{296C96BE-AC8E-DD91-B94E-4CCA0EAF34A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91C517A-93AB-4918-99B1-69E855F5683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372555BE-36EC-0007-6EF5-12A72887E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338263"/>
            <a:ext cx="4876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Sans nacelle : 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  <p:pic>
        <p:nvPicPr>
          <p:cNvPr id="18437" name="Image 8">
            <a:extLst>
              <a:ext uri="{FF2B5EF4-FFF2-40B4-BE49-F238E27FC236}">
                <a16:creationId xmlns:a16="http://schemas.microsoft.com/office/drawing/2014/main" id="{AE5B952F-68D2-ADC6-5B7D-CC856818B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12875"/>
            <a:ext cx="337185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8">
            <a:extLst>
              <a:ext uri="{FF2B5EF4-FFF2-40B4-BE49-F238E27FC236}">
                <a16:creationId xmlns:a16="http://schemas.microsoft.com/office/drawing/2014/main" id="{392EE7FC-967A-B744-2F00-2E32D17F0B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Dispositif d’amarrage</a:t>
            </a:r>
          </a:p>
        </p:txBody>
      </p:sp>
      <p:sp>
        <p:nvSpPr>
          <p:cNvPr id="19459" name="Espace réservé du numéro de diapositive 4">
            <a:extLst>
              <a:ext uri="{FF2B5EF4-FFF2-40B4-BE49-F238E27FC236}">
                <a16:creationId xmlns:a16="http://schemas.microsoft.com/office/drawing/2014/main" id="{D988E9C6-2418-4C19-2E71-94D449EA5D6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173374B-137A-4E1A-A5E1-2249F477B35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9460" name="Rectangle 7">
            <a:extLst>
              <a:ext uri="{FF2B5EF4-FFF2-40B4-BE49-F238E27FC236}">
                <a16:creationId xmlns:a16="http://schemas.microsoft.com/office/drawing/2014/main" id="{B37DA2E6-7498-5596-868E-FCA6ABD99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338263"/>
            <a:ext cx="72723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 Avec nacelle et dispositif non installé à demeure : 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  <p:pic>
        <p:nvPicPr>
          <p:cNvPr id="19461" name="Image 7">
            <a:extLst>
              <a:ext uri="{FF2B5EF4-FFF2-40B4-BE49-F238E27FC236}">
                <a16:creationId xmlns:a16="http://schemas.microsoft.com/office/drawing/2014/main" id="{D60ABEDE-D4AF-474C-A197-CC862CB66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4741862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6">
            <a:extLst>
              <a:ext uri="{FF2B5EF4-FFF2-40B4-BE49-F238E27FC236}">
                <a16:creationId xmlns:a16="http://schemas.microsoft.com/office/drawing/2014/main" id="{7D6A94A8-8ADB-9612-ACCD-D57B799D5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68488"/>
            <a:ext cx="3349625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8">
            <a:extLst>
              <a:ext uri="{FF2B5EF4-FFF2-40B4-BE49-F238E27FC236}">
                <a16:creationId xmlns:a16="http://schemas.microsoft.com/office/drawing/2014/main" id="{95CBA03F-D9F6-DBFD-E136-DD86268C96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Dispositif d’amarrage</a:t>
            </a:r>
          </a:p>
        </p:txBody>
      </p:sp>
      <p:sp>
        <p:nvSpPr>
          <p:cNvPr id="20483" name="Espace réservé du numéro de diapositive 4">
            <a:extLst>
              <a:ext uri="{FF2B5EF4-FFF2-40B4-BE49-F238E27FC236}">
                <a16:creationId xmlns:a16="http://schemas.microsoft.com/office/drawing/2014/main" id="{B0821994-29CD-7F48-F9F6-E18DE7AAA75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38EAB46-40C6-4435-8216-88F7D59EEAC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0484" name="Rectangle 1">
            <a:extLst>
              <a:ext uri="{FF2B5EF4-FFF2-40B4-BE49-F238E27FC236}">
                <a16:creationId xmlns:a16="http://schemas.microsoft.com/office/drawing/2014/main" id="{9C921A5C-6E1D-0895-C61B-4F19AD794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Après franchissement :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E5A0B91E-3998-562D-C28C-2B7D289E5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236913"/>
            <a:ext cx="34559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Position d’attente du dispositif 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pic>
        <p:nvPicPr>
          <p:cNvPr id="20486" name="Image 5">
            <a:extLst>
              <a:ext uri="{FF2B5EF4-FFF2-40B4-BE49-F238E27FC236}">
                <a16:creationId xmlns:a16="http://schemas.microsoft.com/office/drawing/2014/main" id="{447B6C12-F8F0-2E33-D5B0-062647BA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1465263"/>
            <a:ext cx="331311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8">
            <a:extLst>
              <a:ext uri="{FF2B5EF4-FFF2-40B4-BE49-F238E27FC236}">
                <a16:creationId xmlns:a16="http://schemas.microsoft.com/office/drawing/2014/main" id="{8E16126B-C5E0-9579-DC63-50FF0ED4E7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Dispositif d’amarrage</a:t>
            </a:r>
          </a:p>
        </p:txBody>
      </p:sp>
      <p:sp>
        <p:nvSpPr>
          <p:cNvPr id="21507" name="Espace réservé du numéro de diapositive 4">
            <a:extLst>
              <a:ext uri="{FF2B5EF4-FFF2-40B4-BE49-F238E27FC236}">
                <a16:creationId xmlns:a16="http://schemas.microsoft.com/office/drawing/2014/main" id="{340EE18A-C2EF-0FD2-9CED-0E59E13B527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363378-789D-40A7-B03C-1FE3010C418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1508" name="Rectangle 1">
            <a:extLst>
              <a:ext uri="{FF2B5EF4-FFF2-40B4-BE49-F238E27FC236}">
                <a16:creationId xmlns:a16="http://schemas.microsoft.com/office/drawing/2014/main" id="{139144EB-D9D8-A991-E533-F8F8280C4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Points de fixation :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509" name="Image 3">
            <a:extLst>
              <a:ext uri="{FF2B5EF4-FFF2-40B4-BE49-F238E27FC236}">
                <a16:creationId xmlns:a16="http://schemas.microsoft.com/office/drawing/2014/main" id="{6BBB5680-F2C8-1D00-73A3-0D125102C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392238"/>
            <a:ext cx="297338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Image 4">
            <a:extLst>
              <a:ext uri="{FF2B5EF4-FFF2-40B4-BE49-F238E27FC236}">
                <a16:creationId xmlns:a16="http://schemas.microsoft.com/office/drawing/2014/main" id="{AD15752C-7593-8209-161A-3644E70B5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20938"/>
            <a:ext cx="2735263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FB5856B6-C966-F3BC-1D57-FC6A03353E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Évolution sur une EPC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CDD8EEF5-4E8E-C769-58F7-FF4820545D6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DCE0C91-4DB2-4521-8F8B-E5140F54E05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44D3E8A-AFC9-2B35-A14B-6104BEBDDCB1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6E41E672-6C5F-14F8-199E-E09A53161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01743412-A51B-6A7C-055A-2B421BB31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les principes et règles de sécurité lors d’une évolution sur EPC.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La mise en application se fera lors du COMP BNJSP.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ED0CBF35-69B6-AC31-3133-0A835606D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76400"/>
            <a:ext cx="37338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Missions et composition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Monter et descendre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Techniques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Règles de sécurité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Croisement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Prise de position (porte-lance)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Établissements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8">
            <a:extLst>
              <a:ext uri="{FF2B5EF4-FFF2-40B4-BE49-F238E27FC236}">
                <a16:creationId xmlns:a16="http://schemas.microsoft.com/office/drawing/2014/main" id="{006D7FF3-A7C8-4091-0A53-9E3A898291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Dispositif d’amarrage</a:t>
            </a:r>
          </a:p>
        </p:txBody>
      </p:sp>
      <p:sp>
        <p:nvSpPr>
          <p:cNvPr id="22531" name="Espace réservé du numéro de diapositive 4">
            <a:extLst>
              <a:ext uri="{FF2B5EF4-FFF2-40B4-BE49-F238E27FC236}">
                <a16:creationId xmlns:a16="http://schemas.microsoft.com/office/drawing/2014/main" id="{C79B5811-4842-1EFF-266E-7A398C7B42F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332F72-63FA-41AD-A3FC-B9830BCA458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2532" name="Rectangle 1">
            <a:extLst>
              <a:ext uri="{FF2B5EF4-FFF2-40B4-BE49-F238E27FC236}">
                <a16:creationId xmlns:a16="http://schemas.microsoft.com/office/drawing/2014/main" id="{F330B4A3-1519-C005-BE70-19DCDEBCF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Point de fixation pour le maintien au travail en hauteur :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33" name="Image 1">
            <a:extLst>
              <a:ext uri="{FF2B5EF4-FFF2-40B4-BE49-F238E27FC236}">
                <a16:creationId xmlns:a16="http://schemas.microsoft.com/office/drawing/2014/main" id="{41A391FB-7A6F-A206-27DA-C4F9FDD6A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66913"/>
            <a:ext cx="41719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age 2">
            <a:extLst>
              <a:ext uri="{FF2B5EF4-FFF2-40B4-BE49-F238E27FC236}">
                <a16:creationId xmlns:a16="http://schemas.microsoft.com/office/drawing/2014/main" id="{DB2B3D8A-7AD1-EAB1-61DC-6A269D281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2565400"/>
            <a:ext cx="24511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1">
            <a:extLst>
              <a:ext uri="{FF2B5EF4-FFF2-40B4-BE49-F238E27FC236}">
                <a16:creationId xmlns:a16="http://schemas.microsoft.com/office/drawing/2014/main" id="{FBA1237B-9B8D-BFEF-8186-BDF7B46B3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5084763"/>
            <a:ext cx="56880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Franchissement de vide INTERDIT.</a:t>
            </a:r>
            <a:endParaRPr lang="fr-FR" altLang="fr-FR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8">
            <a:extLst>
              <a:ext uri="{FF2B5EF4-FFF2-40B4-BE49-F238E27FC236}">
                <a16:creationId xmlns:a16="http://schemas.microsoft.com/office/drawing/2014/main" id="{F5976D2C-A9B8-1046-F6E8-2462462FB8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Prise de position  </a:t>
            </a:r>
          </a:p>
        </p:txBody>
      </p:sp>
      <p:sp>
        <p:nvSpPr>
          <p:cNvPr id="23555" name="Espace réservé du numéro de diapositive 4">
            <a:extLst>
              <a:ext uri="{FF2B5EF4-FFF2-40B4-BE49-F238E27FC236}">
                <a16:creationId xmlns:a16="http://schemas.microsoft.com/office/drawing/2014/main" id="{F3398AFC-AA64-0A4E-C04E-31F21AE7DB8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D39A641-56F8-459E-B585-5BC43B1D1DF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3556" name="Rectangle 1">
            <a:extLst>
              <a:ext uri="{FF2B5EF4-FFF2-40B4-BE49-F238E27FC236}">
                <a16:creationId xmlns:a16="http://schemas.microsoft.com/office/drawing/2014/main" id="{AB5186C3-1E0D-C658-3060-F12EA5E67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 dispositif de sauvetage :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557" name="Picture 5" descr="NSO 2015-007 Lot harnais EPC_Page_4">
            <a:extLst>
              <a:ext uri="{FF2B5EF4-FFF2-40B4-BE49-F238E27FC236}">
                <a16:creationId xmlns:a16="http://schemas.microsoft.com/office/drawing/2014/main" id="{C20F8D03-FC73-800C-68D0-790E761B1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9" t="59886" r="31642" b="12460"/>
          <a:stretch>
            <a:fillRect/>
          </a:stretch>
        </p:blipFill>
        <p:spPr bwMode="auto">
          <a:xfrm>
            <a:off x="457200" y="1905000"/>
            <a:ext cx="2819400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7">
            <a:extLst>
              <a:ext uri="{FF2B5EF4-FFF2-40B4-BE49-F238E27FC236}">
                <a16:creationId xmlns:a16="http://schemas.microsoft.com/office/drawing/2014/main" id="{A2075C94-3B58-30D0-81E1-C6EF21F71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495800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Détail du maintien de la lance et l'amarrage du tuyau 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cours sur les établissements spécifiques.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D0126880-AE08-E79E-22A6-A7B365F57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429000"/>
            <a:ext cx="3379788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Amarrage de la longe antichute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8">
            <a:extLst>
              <a:ext uri="{FF2B5EF4-FFF2-40B4-BE49-F238E27FC236}">
                <a16:creationId xmlns:a16="http://schemas.microsoft.com/office/drawing/2014/main" id="{6277A7D5-06DC-C1EF-392F-03FAC2464F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Prise de position </a:t>
            </a:r>
          </a:p>
        </p:txBody>
      </p:sp>
      <p:sp>
        <p:nvSpPr>
          <p:cNvPr id="24579" name="Espace réservé du numéro de diapositive 4">
            <a:extLst>
              <a:ext uri="{FF2B5EF4-FFF2-40B4-BE49-F238E27FC236}">
                <a16:creationId xmlns:a16="http://schemas.microsoft.com/office/drawing/2014/main" id="{C2293F8A-98C9-E8EF-8C2A-AF3FA8BFAAB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5715422-D2D0-4981-A159-FBEBACDA14B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4580" name="Rectangle 1">
            <a:extLst>
              <a:ext uri="{FF2B5EF4-FFF2-40B4-BE49-F238E27FC236}">
                <a16:creationId xmlns:a16="http://schemas.microsoft.com/office/drawing/2014/main" id="{62F1AD99-647C-0165-7B91-F07DC649A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Sans dispositif de sauvetage :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7C9EE923-871B-10B2-319A-31E05C263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65325"/>
            <a:ext cx="7696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Passer une jambe entre 2 échelons,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Poser le talon engagé en arrière sur l'échelon inférieur à celui sur lequel repose la cuisse,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Descendre ensuite l'autre pied d'un échelon,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S'amarrer…. 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pic>
        <p:nvPicPr>
          <p:cNvPr id="24582" name="Picture 6" descr="Img0138">
            <a:extLst>
              <a:ext uri="{FF2B5EF4-FFF2-40B4-BE49-F238E27FC236}">
                <a16:creationId xmlns:a16="http://schemas.microsoft.com/office/drawing/2014/main" id="{2EB62CF7-93A8-9AC0-4629-EA2B98506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23971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8">
            <a:extLst>
              <a:ext uri="{FF2B5EF4-FFF2-40B4-BE49-F238E27FC236}">
                <a16:creationId xmlns:a16="http://schemas.microsoft.com/office/drawing/2014/main" id="{07A52AB1-D4EE-E86D-1684-B8B23174F2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Prise de position </a:t>
            </a:r>
          </a:p>
        </p:txBody>
      </p:sp>
      <p:sp>
        <p:nvSpPr>
          <p:cNvPr id="25603" name="Espace réservé du numéro de diapositive 4">
            <a:extLst>
              <a:ext uri="{FF2B5EF4-FFF2-40B4-BE49-F238E27FC236}">
                <a16:creationId xmlns:a16="http://schemas.microsoft.com/office/drawing/2014/main" id="{D82646BF-BE14-BD51-FB78-61FB8979A24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9706FB5-2785-4878-B245-78436CD3A84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5604" name="Rectangle 1">
            <a:extLst>
              <a:ext uri="{FF2B5EF4-FFF2-40B4-BE49-F238E27FC236}">
                <a16:creationId xmlns:a16="http://schemas.microsoft.com/office/drawing/2014/main" id="{D49B36CC-BDB0-BF7A-1467-8B79F2D7B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Sans dispositif de sauvetage :</a:t>
            </a:r>
          </a:p>
        </p:txBody>
      </p:sp>
      <p:pic>
        <p:nvPicPr>
          <p:cNvPr id="25605" name="Picture 5" descr="NSO 2015-007 Lot harnais EPC_Page_5">
            <a:extLst>
              <a:ext uri="{FF2B5EF4-FFF2-40B4-BE49-F238E27FC236}">
                <a16:creationId xmlns:a16="http://schemas.microsoft.com/office/drawing/2014/main" id="{CC3D2B4B-95CB-C233-D07A-FA8BE48C7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11192" r="662" b="60767"/>
          <a:stretch>
            <a:fillRect/>
          </a:stretch>
        </p:blipFill>
        <p:spPr bwMode="auto">
          <a:xfrm>
            <a:off x="381000" y="1905000"/>
            <a:ext cx="4876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7">
            <a:extLst>
              <a:ext uri="{FF2B5EF4-FFF2-40B4-BE49-F238E27FC236}">
                <a16:creationId xmlns:a16="http://schemas.microsoft.com/office/drawing/2014/main" id="{E9FE9518-2655-C28E-D69D-74CB16AE4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90800"/>
            <a:ext cx="24384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Passage de la longe antichute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autour d'un échelon</a:t>
            </a:r>
          </a:p>
        </p:txBody>
      </p:sp>
      <p:sp>
        <p:nvSpPr>
          <p:cNvPr id="25607" name="Rectangle 6">
            <a:extLst>
              <a:ext uri="{FF2B5EF4-FFF2-40B4-BE49-F238E27FC236}">
                <a16:creationId xmlns:a16="http://schemas.microsoft.com/office/drawing/2014/main" id="{B16F3A67-BF7E-222F-DFEC-313D13A1D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1835150"/>
            <a:ext cx="5257800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altLang="fr-FR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mousqueton est fixé sur la boucle sternale du harnais,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Puis vient se fixer à nouveau sur la boucle sternale à l'aide du second mousqueton (pas d'accroche directe sur un autre point).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8">
            <a:extLst>
              <a:ext uri="{FF2B5EF4-FFF2-40B4-BE49-F238E27FC236}">
                <a16:creationId xmlns:a16="http://schemas.microsoft.com/office/drawing/2014/main" id="{12827A2B-AF63-CB5C-04A2-B4EDBE3A53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Prise de position </a:t>
            </a:r>
          </a:p>
        </p:txBody>
      </p:sp>
      <p:sp>
        <p:nvSpPr>
          <p:cNvPr id="26627" name="Espace réservé du numéro de diapositive 4">
            <a:extLst>
              <a:ext uri="{FF2B5EF4-FFF2-40B4-BE49-F238E27FC236}">
                <a16:creationId xmlns:a16="http://schemas.microsoft.com/office/drawing/2014/main" id="{A3D29118-8EDC-E689-75FC-736857BD4B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733DC34-7A6B-40D7-BB62-979D647F891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6628" name="Rectangle 1">
            <a:extLst>
              <a:ext uri="{FF2B5EF4-FFF2-40B4-BE49-F238E27FC236}">
                <a16:creationId xmlns:a16="http://schemas.microsoft.com/office/drawing/2014/main" id="{C291A77E-39F3-719E-3F10-647196E0C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Sans dispositif de sauvetage :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70DCFA8A-A26C-126E-5A89-5E64F03BD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79248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Se détacher pour descendre de l'EPC : 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Détacher le mousqueton de l'anneau sternal du harnais,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Libérer la longe d'amarrage de l'échelon,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Saisir à 2 mains l'échelon qui se trouve à  hauteur de tête,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Remonter d'un échelon le pied non engagé,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Désengager l'autre jambe,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Descendre en respectant le mouvement dissymétrique,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8">
            <a:extLst>
              <a:ext uri="{FF2B5EF4-FFF2-40B4-BE49-F238E27FC236}">
                <a16:creationId xmlns:a16="http://schemas.microsoft.com/office/drawing/2014/main" id="{5B0C069C-6F35-3897-D75B-F6B0AE6A51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Établissement de lances  </a:t>
            </a:r>
          </a:p>
        </p:txBody>
      </p:sp>
      <p:sp>
        <p:nvSpPr>
          <p:cNvPr id="27651" name="Espace réservé du numéro de diapositive 4">
            <a:extLst>
              <a:ext uri="{FF2B5EF4-FFF2-40B4-BE49-F238E27FC236}">
                <a16:creationId xmlns:a16="http://schemas.microsoft.com/office/drawing/2014/main" id="{3F56AF35-FC94-6B12-CB9F-492B0E4DAA7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8D24456-2048-4EBC-A0E6-23BBA2EE253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7652" name="Rectangle 1">
            <a:extLst>
              <a:ext uri="{FF2B5EF4-FFF2-40B4-BE49-F238E27FC236}">
                <a16:creationId xmlns:a16="http://schemas.microsoft.com/office/drawing/2014/main" id="{564BAE8F-7F9C-8806-37F8-B0411ED87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échelles modernes, dans leur majorité, sont dotées de nacelles et les plateformes équipées de lances, à demeure ou non.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Manœuvre d’éts de lance sur échelle aérienne équipée de nacelle doit-être adaptée aux caractéristiques du véhicule, de la nacelle ou plate forme, de la ou des lances et au dispositif hydraulique fixe.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 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manœuvres des lances 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cours "éts. spécifiques".</a:t>
            </a:r>
          </a:p>
        </p:txBody>
      </p:sp>
      <p:pic>
        <p:nvPicPr>
          <p:cNvPr id="27653" name="Picture 5">
            <a:extLst>
              <a:ext uri="{FF2B5EF4-FFF2-40B4-BE49-F238E27FC236}">
                <a16:creationId xmlns:a16="http://schemas.microsoft.com/office/drawing/2014/main" id="{BCFCCF6D-2726-373A-1497-862A707E5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3"/>
          <a:stretch>
            <a:fillRect/>
          </a:stretch>
        </p:blipFill>
        <p:spPr bwMode="auto">
          <a:xfrm>
            <a:off x="6435725" y="3048000"/>
            <a:ext cx="23479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8">
            <a:extLst>
              <a:ext uri="{FF2B5EF4-FFF2-40B4-BE49-F238E27FC236}">
                <a16:creationId xmlns:a16="http://schemas.microsoft.com/office/drawing/2014/main" id="{E42A893A-C979-0DC1-CDC5-38B672A90A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Établissement de lances  </a:t>
            </a:r>
          </a:p>
        </p:txBody>
      </p:sp>
      <p:sp>
        <p:nvSpPr>
          <p:cNvPr id="28675" name="Espace réservé du numéro de diapositive 4">
            <a:extLst>
              <a:ext uri="{FF2B5EF4-FFF2-40B4-BE49-F238E27FC236}">
                <a16:creationId xmlns:a16="http://schemas.microsoft.com/office/drawing/2014/main" id="{FC456601-0BD8-9D86-AB96-8FBE4F263D4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7A5E679-E264-4AAC-9908-C07291C177E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8676" name="Rectangle 1">
            <a:extLst>
              <a:ext uri="{FF2B5EF4-FFF2-40B4-BE49-F238E27FC236}">
                <a16:creationId xmlns:a16="http://schemas.microsoft.com/office/drawing/2014/main" id="{0BA8B4B1-D0DF-CCB4-0B3D-7F6B7FBD0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3860800"/>
            <a:ext cx="818991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Fortement conseillé de s'enquérir, auprès des écheliers de la caserne, du dispositif existant sur l'EPC du centre et de le mettre en place régulièrement et à chaque changement de véhicule.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8677" name="Picture 6" descr="SDIS">
            <a:extLst>
              <a:ext uri="{FF2B5EF4-FFF2-40B4-BE49-F238E27FC236}">
                <a16:creationId xmlns:a16="http://schemas.microsoft.com/office/drawing/2014/main" id="{F9CFEE60-CCCF-7693-778F-8E326C004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422400"/>
            <a:ext cx="2789238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8">
            <a:extLst>
              <a:ext uri="{FF2B5EF4-FFF2-40B4-BE49-F238E27FC236}">
                <a16:creationId xmlns:a16="http://schemas.microsoft.com/office/drawing/2014/main" id="{3BF5FB10-5A1B-38D1-B0FF-B4680C808B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Établissement de lances  </a:t>
            </a:r>
          </a:p>
        </p:txBody>
      </p:sp>
      <p:sp>
        <p:nvSpPr>
          <p:cNvPr id="29699" name="Espace réservé du numéro de diapositive 4">
            <a:extLst>
              <a:ext uri="{FF2B5EF4-FFF2-40B4-BE49-F238E27FC236}">
                <a16:creationId xmlns:a16="http://schemas.microsoft.com/office/drawing/2014/main" id="{F37BE07A-689C-CB00-57F0-792D1E6A6FE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165FC4D-2494-457A-B65E-10C4DCDE4BF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9700" name="Rectangle 1">
            <a:extLst>
              <a:ext uri="{FF2B5EF4-FFF2-40B4-BE49-F238E27FC236}">
                <a16:creationId xmlns:a16="http://schemas.microsoft.com/office/drawing/2014/main" id="{0C43879F-8A41-B2CD-CCFC-1D916E566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557338"/>
            <a:ext cx="8189913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Certaines EPC disposent d'un tuyau de 45 mm de 40 m.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Echelle aérienne supporte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LDV à 500 l / min maximum établies à des niveaux et sur des plans différents,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Une LDV 1 000 l / min.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8">
            <a:extLst>
              <a:ext uri="{FF2B5EF4-FFF2-40B4-BE49-F238E27FC236}">
                <a16:creationId xmlns:a16="http://schemas.microsoft.com/office/drawing/2014/main" id="{346F1527-E649-EAB3-CCF5-2787FA8375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Établissement de lances  </a:t>
            </a:r>
          </a:p>
        </p:txBody>
      </p:sp>
      <p:sp>
        <p:nvSpPr>
          <p:cNvPr id="30723" name="Espace réservé du numéro de diapositive 4">
            <a:extLst>
              <a:ext uri="{FF2B5EF4-FFF2-40B4-BE49-F238E27FC236}">
                <a16:creationId xmlns:a16="http://schemas.microsoft.com/office/drawing/2014/main" id="{0CFFD94B-5FBB-4806-E849-5F9905FF4D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D818B37-9558-4250-B51C-F04585C97BB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0724" name="Rectangle 1">
            <a:extLst>
              <a:ext uri="{FF2B5EF4-FFF2-40B4-BE49-F238E27FC236}">
                <a16:creationId xmlns:a16="http://schemas.microsoft.com/office/drawing/2014/main" id="{A4D5C28C-E6E9-C9C8-BB0C-4F501EBD6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 tous les cas :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prise d'eau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 établie au pied de l'échelle : 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 l'équipage de l'échelle au moyen d'un tuyau de 70 mm 40 m ou 20 m roulé sur lui–même,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 le BAL d'un engin pompe au moyen du dévidoir.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8">
            <a:extLst>
              <a:ext uri="{FF2B5EF4-FFF2-40B4-BE49-F238E27FC236}">
                <a16:creationId xmlns:a16="http://schemas.microsoft.com/office/drawing/2014/main" id="{E61E2469-3477-A070-1DE7-DB6FC8D93A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Établissement de lances  </a:t>
            </a:r>
          </a:p>
        </p:txBody>
      </p:sp>
      <p:sp>
        <p:nvSpPr>
          <p:cNvPr id="31747" name="Espace réservé du numéro de diapositive 4">
            <a:extLst>
              <a:ext uri="{FF2B5EF4-FFF2-40B4-BE49-F238E27FC236}">
                <a16:creationId xmlns:a16="http://schemas.microsoft.com/office/drawing/2014/main" id="{49FB4504-2E0E-3053-47C8-48B79F4F3BA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53B8C28-8A6F-466E-AC3A-202EBAFF6244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1748" name="Rectangle 1">
            <a:extLst>
              <a:ext uri="{FF2B5EF4-FFF2-40B4-BE49-F238E27FC236}">
                <a16:creationId xmlns:a16="http://schemas.microsoft.com/office/drawing/2014/main" id="{E3D6AADB-2F61-7944-2ACB-60E8E7F47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Vanne pied d'échelle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(ou vanne à purgeur)</a:t>
            </a: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 positionnée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 raccordée à la prise d'eau soit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Directement,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 l'intermédiaire de la manche 70 mm x 2 m sur une division. </a:t>
            </a:r>
          </a:p>
        </p:txBody>
      </p:sp>
      <p:pic>
        <p:nvPicPr>
          <p:cNvPr id="31749" name="Image 1">
            <a:extLst>
              <a:ext uri="{FF2B5EF4-FFF2-40B4-BE49-F238E27FC236}">
                <a16:creationId xmlns:a16="http://schemas.microsoft.com/office/drawing/2014/main" id="{1C362022-40BD-EDF5-0ABF-86259F72B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989138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8">
            <a:extLst>
              <a:ext uri="{FF2B5EF4-FFF2-40B4-BE49-F238E27FC236}">
                <a16:creationId xmlns:a16="http://schemas.microsoft.com/office/drawing/2014/main" id="{EA4EB986-1663-964F-63C8-99B4F13E6D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Missions </a:t>
            </a:r>
          </a:p>
        </p:txBody>
      </p:sp>
      <p:sp>
        <p:nvSpPr>
          <p:cNvPr id="5123" name="Espace réservé du numéro de diapositive 4">
            <a:extLst>
              <a:ext uri="{FF2B5EF4-FFF2-40B4-BE49-F238E27FC236}">
                <a16:creationId xmlns:a16="http://schemas.microsoft.com/office/drawing/2014/main" id="{1D7C40B4-265A-1133-979A-9BCCD5FD98D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5C5F5EE-56DE-4204-BEC3-BFB68CA4C61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5124" name="Image 39">
            <a:extLst>
              <a:ext uri="{FF2B5EF4-FFF2-40B4-BE49-F238E27FC236}">
                <a16:creationId xmlns:a16="http://schemas.microsoft.com/office/drawing/2014/main" id="{E221C9A1-74EF-CEF8-24F8-6D9F7C571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1275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8">
            <a:extLst>
              <a:ext uri="{FF2B5EF4-FFF2-40B4-BE49-F238E27FC236}">
                <a16:creationId xmlns:a16="http://schemas.microsoft.com/office/drawing/2014/main" id="{65AD2D74-EFDA-C58B-8B54-52E9EDD7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Établissement de lances  </a:t>
            </a:r>
          </a:p>
        </p:txBody>
      </p:sp>
      <p:sp>
        <p:nvSpPr>
          <p:cNvPr id="32771" name="Espace réservé du numéro de diapositive 4">
            <a:extLst>
              <a:ext uri="{FF2B5EF4-FFF2-40B4-BE49-F238E27FC236}">
                <a16:creationId xmlns:a16="http://schemas.microsoft.com/office/drawing/2014/main" id="{33AF70CD-13C2-CC7E-49D4-E60BEF38A27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E45FABF-077F-400F-8394-E949214960E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2772" name="Rectangle 1">
            <a:extLst>
              <a:ext uri="{FF2B5EF4-FFF2-40B4-BE49-F238E27FC236}">
                <a16:creationId xmlns:a16="http://schemas.microsoft.com/office/drawing/2014/main" id="{4C642EB7-F82E-D5AD-0F62-8D73BC64E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8189913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L'équipier, en fin de manœuvre :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Ferme la prise d'eau sur ordre du chef,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Procède à la vidange des tuyaux, en ouvrant la vanne pied d'échelle,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Guide la descente du tuyau lors du reploiement de l'échelle.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8">
            <a:extLst>
              <a:ext uri="{FF2B5EF4-FFF2-40B4-BE49-F238E27FC236}">
                <a16:creationId xmlns:a16="http://schemas.microsoft.com/office/drawing/2014/main" id="{7E584B62-E0ED-E735-8651-6844D74E1A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33795" name="Espace réservé du numéro de diapositive 4">
            <a:extLst>
              <a:ext uri="{FF2B5EF4-FFF2-40B4-BE49-F238E27FC236}">
                <a16:creationId xmlns:a16="http://schemas.microsoft.com/office/drawing/2014/main" id="{71635900-AE50-4AE2-DA16-6073130F46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3D2D432-FAF7-4B1F-AA8B-1584E686711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3093A06-AE1A-DF55-5ABA-56E1C70740E9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ZoneTexte 12">
            <a:extLst>
              <a:ext uri="{FF2B5EF4-FFF2-40B4-BE49-F238E27FC236}">
                <a16:creationId xmlns:a16="http://schemas.microsoft.com/office/drawing/2014/main" id="{CFD1AB5D-2706-1B54-E2DD-72E074E26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2019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798" name="ZoneTexte 15">
            <a:extLst>
              <a:ext uri="{FF2B5EF4-FFF2-40B4-BE49-F238E27FC236}">
                <a16:creationId xmlns:a16="http://schemas.microsoft.com/office/drawing/2014/main" id="{AE44A2C4-4A19-2D4D-9C0B-04070DCE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76400"/>
            <a:ext cx="37338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Missions et composition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Monter et descendre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Techniques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Règles de sécurité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Croisement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Prise de position (porte-lance)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Établissements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8">
            <a:extLst>
              <a:ext uri="{FF2B5EF4-FFF2-40B4-BE49-F238E27FC236}">
                <a16:creationId xmlns:a16="http://schemas.microsoft.com/office/drawing/2014/main" id="{BBB734B1-97B2-825B-5045-636D66FA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Vocabulaire</a:t>
            </a:r>
          </a:p>
        </p:txBody>
      </p:sp>
      <p:sp>
        <p:nvSpPr>
          <p:cNvPr id="6147" name="Espace réservé du numéro de diapositive 4">
            <a:extLst>
              <a:ext uri="{FF2B5EF4-FFF2-40B4-BE49-F238E27FC236}">
                <a16:creationId xmlns:a16="http://schemas.microsoft.com/office/drawing/2014/main" id="{7E0F7BC2-0D2F-969A-1A73-D1FB0CF1C1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872A31-5BF5-4C17-9AB3-DEB25AD301D3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ADB4133F-88E6-1E2D-DAED-101F1FF56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81899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distingue : 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E.P.S.  : 	échelles pivotantes à mouvements séquentiels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E.M.P. : 	échelles mécanisée sur porteur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E.P.C. :	échelles pivotantes à mouvements combinées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55CC4F5B-6682-4869-CA56-345B465D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29610" r="37895" b="4935"/>
          <a:stretch>
            <a:fillRect/>
          </a:stretch>
        </p:blipFill>
        <p:spPr bwMode="auto">
          <a:xfrm>
            <a:off x="3424238" y="3429000"/>
            <a:ext cx="31242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AAE22650-0AB6-2FA4-EC87-8ED0B12E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Vocabulaire  </a:t>
            </a:r>
          </a:p>
        </p:txBody>
      </p:sp>
      <p:sp>
        <p:nvSpPr>
          <p:cNvPr id="7171" name="Espace réservé du numéro de diapositive 4">
            <a:extLst>
              <a:ext uri="{FF2B5EF4-FFF2-40B4-BE49-F238E27FC236}">
                <a16:creationId xmlns:a16="http://schemas.microsoft.com/office/drawing/2014/main" id="{C45D7597-8E8F-A827-308C-1FBC971299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26B6F2-9FD4-484C-8AB6-0FA82A6E2B8F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C739B8F6-CB49-775C-9AED-8DCA3741E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7173" name="Image 46">
            <a:extLst>
              <a:ext uri="{FF2B5EF4-FFF2-40B4-BE49-F238E27FC236}">
                <a16:creationId xmlns:a16="http://schemas.microsoft.com/office/drawing/2014/main" id="{46E7CE20-433B-80E5-6C20-206DDC836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911350"/>
            <a:ext cx="83058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8">
            <a:extLst>
              <a:ext uri="{FF2B5EF4-FFF2-40B4-BE49-F238E27FC236}">
                <a16:creationId xmlns:a16="http://schemas.microsoft.com/office/drawing/2014/main" id="{BADCD10E-C008-CF0D-9896-879DFEE98A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Vocabulaire  </a:t>
            </a:r>
          </a:p>
        </p:txBody>
      </p:sp>
      <p:sp>
        <p:nvSpPr>
          <p:cNvPr id="8195" name="Espace réservé du numéro de diapositive 4">
            <a:extLst>
              <a:ext uri="{FF2B5EF4-FFF2-40B4-BE49-F238E27FC236}">
                <a16:creationId xmlns:a16="http://schemas.microsoft.com/office/drawing/2014/main" id="{10324818-9389-64FE-27F6-4D357FD611D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9142875-AA53-4FDF-B78F-E532915CC6F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8196" name="Rectangle 1">
            <a:extLst>
              <a:ext uri="{FF2B5EF4-FFF2-40B4-BE49-F238E27FC236}">
                <a16:creationId xmlns:a16="http://schemas.microsoft.com/office/drawing/2014/main" id="{F7924075-593C-CA93-4B1A-928398A5D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altLang="fr-FR" sz="20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plan est le plan supérieur, le plus étroit.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Dispositifs de sauvetage : </a:t>
            </a:r>
          </a:p>
        </p:txBody>
      </p:sp>
      <p:pic>
        <p:nvPicPr>
          <p:cNvPr id="8197" name="Image 47">
            <a:extLst>
              <a:ext uri="{FF2B5EF4-FFF2-40B4-BE49-F238E27FC236}">
                <a16:creationId xmlns:a16="http://schemas.microsoft.com/office/drawing/2014/main" id="{7B7D0EBC-61ED-EA72-F1BC-3705E2448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r="2460"/>
          <a:stretch>
            <a:fillRect/>
          </a:stretch>
        </p:blipFill>
        <p:spPr bwMode="auto">
          <a:xfrm>
            <a:off x="539750" y="2871788"/>
            <a:ext cx="5611813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Image 1">
            <a:extLst>
              <a:ext uri="{FF2B5EF4-FFF2-40B4-BE49-F238E27FC236}">
                <a16:creationId xmlns:a16="http://schemas.microsoft.com/office/drawing/2014/main" id="{22AB9D07-3906-E10C-A013-31097FA3B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871788"/>
            <a:ext cx="17256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ZoneTexte 2">
            <a:extLst>
              <a:ext uri="{FF2B5EF4-FFF2-40B4-BE49-F238E27FC236}">
                <a16:creationId xmlns:a16="http://schemas.microsoft.com/office/drawing/2014/main" id="{D0F3B6F7-FCBA-134C-D9BC-7CDE2673F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4856163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Panier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>
            <a:extLst>
              <a:ext uri="{FF2B5EF4-FFF2-40B4-BE49-F238E27FC236}">
                <a16:creationId xmlns:a16="http://schemas.microsoft.com/office/drawing/2014/main" id="{D0041C9E-9552-AF23-D6E3-87E0B18A3E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Monter / descendre  </a:t>
            </a:r>
          </a:p>
        </p:txBody>
      </p:sp>
      <p:sp>
        <p:nvSpPr>
          <p:cNvPr id="9219" name="Espace réservé du numéro de diapositive 4">
            <a:extLst>
              <a:ext uri="{FF2B5EF4-FFF2-40B4-BE49-F238E27FC236}">
                <a16:creationId xmlns:a16="http://schemas.microsoft.com/office/drawing/2014/main" id="{4775B7CA-9F67-F9BC-E238-6FCDA63637E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0E2DA62-2CF6-4ED7-A7E1-B478BCC1972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id="{5AFC573B-F385-3E77-2D1C-1D087398F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 :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1029">
            <a:extLst>
              <a:ext uri="{FF2B5EF4-FFF2-40B4-BE49-F238E27FC236}">
                <a16:creationId xmlns:a16="http://schemas.microsoft.com/office/drawing/2014/main" id="{4C9E744C-CBDE-E7B6-7D13-16D5E633B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25971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G:\A diffuser\JSP SDMIS\DO 2018-004 - Maintien au travail en hauteur et protection contre les chutes dans les MEA_Page_06.jpg">
            <a:extLst>
              <a:ext uri="{FF2B5EF4-FFF2-40B4-BE49-F238E27FC236}">
                <a16:creationId xmlns:a16="http://schemas.microsoft.com/office/drawing/2014/main" id="{A184E6EC-0329-8642-5067-775FC5804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3" t="19218" r="14372" b="51939"/>
          <a:stretch>
            <a:fillRect/>
          </a:stretch>
        </p:blipFill>
        <p:spPr bwMode="auto">
          <a:xfrm>
            <a:off x="4953000" y="1524000"/>
            <a:ext cx="32734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8">
            <a:extLst>
              <a:ext uri="{FF2B5EF4-FFF2-40B4-BE49-F238E27FC236}">
                <a16:creationId xmlns:a16="http://schemas.microsoft.com/office/drawing/2014/main" id="{6E40121F-AE44-B013-942A-3EEB7E32E6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Monter / descendre </a:t>
            </a:r>
          </a:p>
        </p:txBody>
      </p:sp>
      <p:sp>
        <p:nvSpPr>
          <p:cNvPr id="10243" name="Espace réservé du numéro de diapositive 4">
            <a:extLst>
              <a:ext uri="{FF2B5EF4-FFF2-40B4-BE49-F238E27FC236}">
                <a16:creationId xmlns:a16="http://schemas.microsoft.com/office/drawing/2014/main" id="{8304BA15-6089-F575-B70E-A20BEA60461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C34E6C2-B0AD-44CC-B6E7-3844553E32D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0244" name="Rectangle 1">
            <a:extLst>
              <a:ext uri="{FF2B5EF4-FFF2-40B4-BE49-F238E27FC236}">
                <a16:creationId xmlns:a16="http://schemas.microsoft.com/office/drawing/2014/main" id="{5CE58581-51B4-F45A-2635-6F4EBAA2F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: </a:t>
            </a:r>
          </a:p>
        </p:txBody>
      </p:sp>
      <p:sp>
        <p:nvSpPr>
          <p:cNvPr id="10245" name="Rectangle 1">
            <a:extLst>
              <a:ext uri="{FF2B5EF4-FFF2-40B4-BE49-F238E27FC236}">
                <a16:creationId xmlns:a16="http://schemas.microsoft.com/office/drawing/2014/main" id="{D1096DAF-FE27-54B7-F6C0-C324DD40A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0"/>
            <a:ext cx="43434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 dispositif de sauvetage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servir des marches et échelles pour accéder au parc et ensuite à la plate-forme ou à la nacelle. </a:t>
            </a:r>
          </a:p>
        </p:txBody>
      </p:sp>
      <p:pic>
        <p:nvPicPr>
          <p:cNvPr id="10246" name="Picture 1030" descr="017">
            <a:extLst>
              <a:ext uri="{FF2B5EF4-FFF2-40B4-BE49-F238E27FC236}">
                <a16:creationId xmlns:a16="http://schemas.microsoft.com/office/drawing/2014/main" id="{7F3D6852-3B73-CB41-9279-5D4503922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4845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8">
            <a:extLst>
              <a:ext uri="{FF2B5EF4-FFF2-40B4-BE49-F238E27FC236}">
                <a16:creationId xmlns:a16="http://schemas.microsoft.com/office/drawing/2014/main" id="{142C8FB5-12AE-7B2B-7C10-9E1C932171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Monter / descendre </a:t>
            </a:r>
          </a:p>
        </p:txBody>
      </p:sp>
      <p:sp>
        <p:nvSpPr>
          <p:cNvPr id="11267" name="Espace réservé du numéro de diapositive 4">
            <a:extLst>
              <a:ext uri="{FF2B5EF4-FFF2-40B4-BE49-F238E27FC236}">
                <a16:creationId xmlns:a16="http://schemas.microsoft.com/office/drawing/2014/main" id="{32470E4B-A729-1BB8-D04E-C0B2F8467EE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96CEB69-78AA-4A4C-A2A9-1BE2D36A47C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1268" name="Rectangle 1">
            <a:extLst>
              <a:ext uri="{FF2B5EF4-FFF2-40B4-BE49-F238E27FC236}">
                <a16:creationId xmlns:a16="http://schemas.microsoft.com/office/drawing/2014/main" id="{87CBD65A-3468-B563-63B6-A69C61FB8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: </a:t>
            </a:r>
          </a:p>
        </p:txBody>
      </p:sp>
      <p:sp>
        <p:nvSpPr>
          <p:cNvPr id="11269" name="Rectangle 1">
            <a:extLst>
              <a:ext uri="{FF2B5EF4-FFF2-40B4-BE49-F238E27FC236}">
                <a16:creationId xmlns:a16="http://schemas.microsoft.com/office/drawing/2014/main" id="{9BF0BBD1-5C2F-69FA-23D3-D76C43CB7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57400"/>
            <a:ext cx="81899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Sans dispositif de sauvetage :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Bras tendus à l'écartement des épaules,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Corps droit, 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Yeux à la hauteur des échelons,</a:t>
            </a:r>
          </a:p>
        </p:txBody>
      </p:sp>
      <p:pic>
        <p:nvPicPr>
          <p:cNvPr id="11270" name="Picture 10" descr="Sct_konica11070407391">
            <a:extLst>
              <a:ext uri="{FF2B5EF4-FFF2-40B4-BE49-F238E27FC236}">
                <a16:creationId xmlns:a16="http://schemas.microsoft.com/office/drawing/2014/main" id="{426CC19C-70E5-2CD5-EA95-F8A96B9D5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0" t="7671" b="62447"/>
          <a:stretch>
            <a:fillRect/>
          </a:stretch>
        </p:blipFill>
        <p:spPr bwMode="auto">
          <a:xfrm>
            <a:off x="5638800" y="1600200"/>
            <a:ext cx="30353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873</TotalTime>
  <Words>1148</Words>
  <Application>Microsoft Office PowerPoint</Application>
  <PresentationFormat>Affichage à l'écran (4:3)</PresentationFormat>
  <Paragraphs>242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Arial</vt:lpstr>
      <vt:lpstr>Myriad Pro</vt:lpstr>
      <vt:lpstr>Calibri</vt:lpstr>
      <vt:lpstr>Times New Roman</vt:lpstr>
      <vt:lpstr>Wingdings</vt:lpstr>
      <vt:lpstr>Symbol</vt:lpstr>
      <vt:lpstr>Garamond</vt:lpstr>
      <vt:lpstr>GCCAR</vt:lpstr>
      <vt:lpstr>Évolution sur EPC</vt:lpstr>
      <vt:lpstr>Évolution sur une EPC</vt:lpstr>
      <vt:lpstr>Missions </vt:lpstr>
      <vt:lpstr>Vocabulaire</vt:lpstr>
      <vt:lpstr>Vocabulaire  </vt:lpstr>
      <vt:lpstr>Vocabulaire  </vt:lpstr>
      <vt:lpstr>Monter / descendre  </vt:lpstr>
      <vt:lpstr>Monter / descendre </vt:lpstr>
      <vt:lpstr>Monter / descendre </vt:lpstr>
      <vt:lpstr>Monter / descendre </vt:lpstr>
      <vt:lpstr>Monter / descendre </vt:lpstr>
      <vt:lpstr>Monter / descendre </vt:lpstr>
      <vt:lpstr>Règles de sécurité </vt:lpstr>
      <vt:lpstr>Règles de sécurité </vt:lpstr>
      <vt:lpstr>Croisement  </vt:lpstr>
      <vt:lpstr>Dispositif d’amarrage</vt:lpstr>
      <vt:lpstr>Dispositif d’amarrage</vt:lpstr>
      <vt:lpstr>Dispositif d’amarrage</vt:lpstr>
      <vt:lpstr>Dispositif d’amarrage</vt:lpstr>
      <vt:lpstr>Dispositif d’amarrage</vt:lpstr>
      <vt:lpstr>Prise de position  </vt:lpstr>
      <vt:lpstr>Prise de position </vt:lpstr>
      <vt:lpstr>Prise de position </vt:lpstr>
      <vt:lpstr>Prise de position </vt:lpstr>
      <vt:lpstr>Établissement de lances  </vt:lpstr>
      <vt:lpstr>Établissement de lances  </vt:lpstr>
      <vt:lpstr>Établissement de lances  </vt:lpstr>
      <vt:lpstr>Établissement de lances  </vt:lpstr>
      <vt:lpstr>Établissement de lances  </vt:lpstr>
      <vt:lpstr>Établissement de lances  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81</cp:revision>
  <cp:lastPrinted>2015-08-06T08:01:37Z</cp:lastPrinted>
  <dcterms:created xsi:type="dcterms:W3CDTF">2015-08-05T10:19:35Z</dcterms:created>
  <dcterms:modified xsi:type="dcterms:W3CDTF">2025-01-14T16:41:16Z</dcterms:modified>
</cp:coreProperties>
</file>