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1" r:id="rId3"/>
    <p:sldId id="270" r:id="rId4"/>
    <p:sldId id="285" r:id="rId5"/>
    <p:sldId id="286" r:id="rId6"/>
    <p:sldId id="279" r:id="rId7"/>
    <p:sldId id="274" r:id="rId8"/>
    <p:sldId id="275" r:id="rId9"/>
    <p:sldId id="281" r:id="rId10"/>
    <p:sldId id="280" r:id="rId11"/>
    <p:sldId id="273" r:id="rId12"/>
    <p:sldId id="287" r:id="rId13"/>
    <p:sldId id="284" r:id="rId14"/>
    <p:sldId id="272" r:id="rId15"/>
  </p:sldIdLst>
  <p:sldSz cx="9144000" cy="6858000" type="screen4x3"/>
  <p:notesSz cx="6797675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1202"/>
    <a:srgbClr val="0B2C91"/>
    <a:srgbClr val="5BE4FF"/>
    <a:srgbClr val="6F2C91"/>
    <a:srgbClr val="C8B2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53" autoAdjust="0"/>
  </p:normalViewPr>
  <p:slideViewPr>
    <p:cSldViewPr>
      <p:cViewPr varScale="1">
        <p:scale>
          <a:sx n="85" d="100"/>
          <a:sy n="85" d="100"/>
        </p:scale>
        <p:origin x="1363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60D3DAF6-41C4-2D17-A2CB-02387130D1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CC8C7F5-30C9-F9FE-FEAB-452B049F37C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33E714AA-A339-4F0A-97CB-C59F77BD6214}" type="datetimeFigureOut">
              <a:rPr lang="fr-FR"/>
              <a:pPr>
                <a:defRPr/>
              </a:pPr>
              <a:t>28/10/2024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9527199E-16F8-D619-F530-D1FA240AA2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FBDB7954-CB91-32CB-5B4A-67EE09AC9B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C2DC538-6DBA-0478-4E4C-36158AA0898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E9027D0-AF3D-E876-C6E6-04E42508A3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A59ABCE-A74F-4A82-BD3B-D627AED2040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4322D6F-8000-D99F-606F-97620E22D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0DFB8-29C5-420A-936B-4443D5B747C1}" type="datetime1">
              <a:rPr lang="fr-FR"/>
              <a:pPr>
                <a:defRPr/>
              </a:pPr>
              <a:t>28/10/2024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66EAB0-F316-43C2-B51A-EDEA90C09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CD040B-7CBB-D960-75B2-38110EA34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2AA0A-3EAF-45C0-AF23-B22C761C249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08684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618F272-777F-E648-83CE-A48E79251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F4A51-A9B0-4ED7-BEBC-FBA1D1492245}" type="datetime1">
              <a:rPr lang="fr-FR"/>
              <a:pPr>
                <a:defRPr/>
              </a:pPr>
              <a:t>28/10/2024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C406CB0-3138-A851-CC37-7D50F304A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BB5180D-4E9C-0DAA-A0F0-F7A76AE61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BFDA2-F9FA-4ACD-8E44-7C08C6C9237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42126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14B437-DA95-86D8-93F6-8AE4E9E82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C2F7A-FF3D-4927-B8B8-BE72C3C2E860}" type="datetime1">
              <a:rPr lang="fr-FR"/>
              <a:pPr>
                <a:defRPr/>
              </a:pPr>
              <a:t>28/10/2024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222636-771F-6C61-308E-747EE92E6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900256E-A685-8611-770F-DFDEB71E6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0183F-C76D-41EF-BDB4-BB57E6B59AD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58281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744FC4-DB20-B0EB-6C3A-8D1BAA0AE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46D16-904D-486C-8689-D1AB44C8C278}" type="datetime1">
              <a:rPr lang="fr-FR"/>
              <a:pPr>
                <a:defRPr/>
              </a:pPr>
              <a:t>28/10/2024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2453F4-14B0-8743-B2C8-109CFCCB6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504226-9E2B-3B61-4CD1-62B365213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188DB-803F-48CF-AFF8-803CABC44A6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23626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E5C853-D3AA-B51C-DAAB-5C5CFEC2C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F37FD-4911-4E1E-A697-7FB678977399}" type="datetime1">
              <a:rPr lang="fr-FR"/>
              <a:pPr>
                <a:defRPr/>
              </a:pPr>
              <a:t>28/10/2024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A25502E-7753-916B-9189-09A3D1F70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F3F0DF-45D1-35B8-FE5A-D0058AD64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05D53-BEA3-48E6-9132-B6068BC091D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18105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C482C923-40B1-AFF0-5F75-B037E027E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D0AFE-208D-4DF0-9C16-60426EB48F6B}" type="datetime1">
              <a:rPr lang="fr-FR"/>
              <a:pPr>
                <a:defRPr/>
              </a:pPr>
              <a:t>28/10/2024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92760CE4-E85F-D5A0-A6FE-DE5E66F9A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25ACEDCC-051E-710E-BF37-78501BB77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BB3A9-5A3F-4908-9197-60F39F69972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12878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25167EA7-95F1-34A0-E062-EFED168E9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20528-042A-4E53-BAF0-B8CA29CFEC7A}" type="datetime1">
              <a:rPr lang="fr-FR"/>
              <a:pPr>
                <a:defRPr/>
              </a:pPr>
              <a:t>28/10/2024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08374485-E0AC-C420-B663-41A562A81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4E30BCC5-06C4-C38B-4F03-FC6D111FC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4EEE6-03A0-4478-9472-00EE8B8ACA7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51828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1452F7BB-4830-3B90-1E88-0C207272F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D6AA6-EFED-4BF1-9439-D4DDBDEB6F27}" type="datetime1">
              <a:rPr lang="fr-FR"/>
              <a:pPr>
                <a:defRPr/>
              </a:pPr>
              <a:t>28/10/2024</a:t>
            </a:fld>
            <a:endParaRPr 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2C3D21A7-6D9E-0071-BCE1-232DE0D40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E19165D6-EDE3-9785-3782-69F853744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BFBA4-5106-49A1-8223-0FF39F8AB65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7935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83B219BD-40D7-8A53-DE76-B0CBE5682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C1FBE-4E4C-4908-AC18-F892699801C6}" type="datetime1">
              <a:rPr lang="fr-FR"/>
              <a:pPr>
                <a:defRPr/>
              </a:pPr>
              <a:t>28/10/2024</a:t>
            </a:fld>
            <a:endParaRPr 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F34C8F2B-830B-45AA-3B6E-26ADEC932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13C4B173-2AC5-D027-3A72-9E4CC528C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9CC38-73F0-4469-B0C9-C0E06AA49CB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08884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7C98B4EB-DFFF-6683-C4CD-1E4157E05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C7614-0CA3-499A-A5E9-EF30C3ACDAAA}" type="datetime1">
              <a:rPr lang="fr-FR"/>
              <a:pPr>
                <a:defRPr/>
              </a:pPr>
              <a:t>28/10/2024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8E21E6A0-6087-4437-80BC-70A0BAF85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41965ACC-3C28-3688-FA31-1BA34C445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82415-ABF4-47C9-8822-6951B3BFFE6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09627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DEC0F485-0570-C121-3B0C-80EBD1C46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D1C65-7B48-41C0-AA66-6B8D450664F3}" type="datetime1">
              <a:rPr lang="fr-FR"/>
              <a:pPr>
                <a:defRPr/>
              </a:pPr>
              <a:t>28/10/2024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DA4E3953-827A-F4E8-B8DC-E4CC5A80B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CE39C733-7898-25AD-6378-19A8EDED5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E0C2D-3772-45A2-88FF-5B246E1C7C3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70159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0A96CFD6-58E6-68F8-0CFF-229C00A388B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C97C6EF8-0094-0FCE-2EA2-9531CB1076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E461BE6-49CD-A068-5D5A-AB9314F020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CB7C22B-5CE5-4FA3-B620-DC0B81C3582A}" type="datetime1">
              <a:rPr lang="fr-FR"/>
              <a:pPr>
                <a:defRPr/>
              </a:pPr>
              <a:t>28/10/2024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8DC38B-275F-3346-4CAE-1B1AFBEB6A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05647B-707A-4B97-9D87-F2D4EA7209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Myriad Pro"/>
              </a:defRPr>
            </a:lvl1pPr>
          </a:lstStyle>
          <a:p>
            <a:pPr>
              <a:defRPr/>
            </a:pPr>
            <a:fld id="{22AEACB5-A646-45C3-9A2B-53CC01FDB54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BE022AA0-29A4-A44B-AF69-C14C60331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44450"/>
            <a:ext cx="7705725" cy="1152525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Mises en sécurité et sauvetages avec un MEA.</a:t>
            </a:r>
          </a:p>
        </p:txBody>
      </p:sp>
      <p:sp>
        <p:nvSpPr>
          <p:cNvPr id="3075" name="ZoneTexte 5">
            <a:extLst>
              <a:ext uri="{FF2B5EF4-FFF2-40B4-BE49-F238E27FC236}">
                <a16:creationId xmlns:a16="http://schemas.microsoft.com/office/drawing/2014/main" id="{59930D72-D2AB-3456-F005-D3AADC44E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4840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441202"/>
                </a:solidFill>
                <a:latin typeface="Times New Roman" panose="02020603050405020304" pitchFamily="18" charset="0"/>
              </a:rPr>
              <a:t>ADMJSP / </a:t>
            </a:r>
            <a:r>
              <a:rPr lang="fr-FR" altLang="fr-FR" sz="1200">
                <a:solidFill>
                  <a:srgbClr val="441202"/>
                </a:solidFill>
                <a:latin typeface="Times New Roman" panose="02020603050405020304" pitchFamily="18" charset="0"/>
              </a:rPr>
              <a:t>Pôle pédagogie – 2024 -  Version 3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8">
            <a:extLst>
              <a:ext uri="{FF2B5EF4-FFF2-40B4-BE49-F238E27FC236}">
                <a16:creationId xmlns:a16="http://schemas.microsoft.com/office/drawing/2014/main" id="{A8E9D39D-126E-31C8-41B3-7413CC3D167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Avec dispositif de sauvetage</a:t>
            </a:r>
          </a:p>
        </p:txBody>
      </p:sp>
      <p:sp>
        <p:nvSpPr>
          <p:cNvPr id="12291" name="Espace réservé du numéro de diapositive 4">
            <a:extLst>
              <a:ext uri="{FF2B5EF4-FFF2-40B4-BE49-F238E27FC236}">
                <a16:creationId xmlns:a16="http://schemas.microsoft.com/office/drawing/2014/main" id="{14EF55B5-C494-791A-9137-BC10388C10D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AA6EB05-7D88-411E-B27C-13BDFB2ECCEE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BC941841-CD3B-5476-5C3D-65CF303236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916113"/>
            <a:ext cx="8353425" cy="322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Nbre de sauvetage(s) et/ou de mise(s) en sécurité à effectuer détermine le nombre de sauveteur dans le dispositif de sauvetage du MEA. 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Nbre de sauveteurs et des victimes à prendre en compte est déterminé également par la capacité maximale en poids du dispositif de sauvetage.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8">
            <a:extLst>
              <a:ext uri="{FF2B5EF4-FFF2-40B4-BE49-F238E27FC236}">
                <a16:creationId xmlns:a16="http://schemas.microsoft.com/office/drawing/2014/main" id="{77F76409-65E2-8CDA-EFB7-AC106004A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8" y="2781300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Sans dispositif de sauvetage</a:t>
            </a:r>
          </a:p>
        </p:txBody>
      </p:sp>
      <p:sp>
        <p:nvSpPr>
          <p:cNvPr id="13315" name="Espace réservé du numéro de diapositive 4">
            <a:extLst>
              <a:ext uri="{FF2B5EF4-FFF2-40B4-BE49-F238E27FC236}">
                <a16:creationId xmlns:a16="http://schemas.microsoft.com/office/drawing/2014/main" id="{ACB76BF0-6800-FB02-21D1-2E9A7A992C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8DA5A25-A741-46E3-85C5-BF229B01393F}" type="slidenum">
              <a:rPr lang="fr-FR" altLang="fr-FR" sz="2000" smtClean="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fr-FR" altLang="fr-FR" sz="2000">
              <a:solidFill>
                <a:srgbClr val="984807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8">
            <a:extLst>
              <a:ext uri="{FF2B5EF4-FFF2-40B4-BE49-F238E27FC236}">
                <a16:creationId xmlns:a16="http://schemas.microsoft.com/office/drawing/2014/main" id="{38A89FBA-ED92-593B-6910-B394A89B2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Sans dispositif de sauvetage</a:t>
            </a:r>
          </a:p>
        </p:txBody>
      </p:sp>
      <p:sp>
        <p:nvSpPr>
          <p:cNvPr id="14339" name="Espace réservé du numéro de diapositive 4">
            <a:extLst>
              <a:ext uri="{FF2B5EF4-FFF2-40B4-BE49-F238E27FC236}">
                <a16:creationId xmlns:a16="http://schemas.microsoft.com/office/drawing/2014/main" id="{BA24C37D-1D93-6D31-127A-47F5B78352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67C366-75A4-4A0D-B30B-1AA105FD580E}" type="slidenum">
              <a:rPr lang="fr-FR" altLang="fr-FR" sz="2000" smtClean="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4340" name="Rectangle 1">
            <a:extLst>
              <a:ext uri="{FF2B5EF4-FFF2-40B4-BE49-F238E27FC236}">
                <a16:creationId xmlns:a16="http://schemas.microsoft.com/office/drawing/2014/main" id="{CABA69CE-718C-7C88-4AA4-427D43A34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539875"/>
            <a:ext cx="8207375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MEA du SDMIS 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échelles sans dispositif de sauvetage, il est 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donc possible d’avoir sur un dispositif de départ pour feu de 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structure ce type de MEA.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Après l’avoir aidé à s’engager dans le parc échelle, le SP reste à l’arrière de la victime.  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8">
            <a:extLst>
              <a:ext uri="{FF2B5EF4-FFF2-40B4-BE49-F238E27FC236}">
                <a16:creationId xmlns:a16="http://schemas.microsoft.com/office/drawing/2014/main" id="{B8225FD9-7E5A-2B7D-FB2C-D9E0F3FBD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Sans dispositif de sauvetage</a:t>
            </a:r>
          </a:p>
        </p:txBody>
      </p:sp>
      <p:sp>
        <p:nvSpPr>
          <p:cNvPr id="15363" name="Espace réservé du numéro de diapositive 4">
            <a:extLst>
              <a:ext uri="{FF2B5EF4-FFF2-40B4-BE49-F238E27FC236}">
                <a16:creationId xmlns:a16="http://schemas.microsoft.com/office/drawing/2014/main" id="{49B9294B-3BC8-F9AE-8CEC-961381EF0A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37304A-68A0-4C42-82A5-AC7D77EC6CCB}" type="slidenum">
              <a:rPr lang="fr-FR" altLang="fr-FR" sz="2000" smtClean="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id="{0A956EA3-9419-0F8A-A0FE-F490A940E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15365" name="Picture 1" descr="GTOD Livre 4 les sauvetages - V nov 2020 -_Page_15">
            <a:extLst>
              <a:ext uri="{FF2B5EF4-FFF2-40B4-BE49-F238E27FC236}">
                <a16:creationId xmlns:a16="http://schemas.microsoft.com/office/drawing/2014/main" id="{3E24EBF1-54A1-A273-6DA1-EA215A579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8" t="37953" r="10518" b="32199"/>
          <a:stretch>
            <a:fillRect/>
          </a:stretch>
        </p:blipFill>
        <p:spPr bwMode="auto">
          <a:xfrm>
            <a:off x="250825" y="1489075"/>
            <a:ext cx="8497888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8">
            <a:extLst>
              <a:ext uri="{FF2B5EF4-FFF2-40B4-BE49-F238E27FC236}">
                <a16:creationId xmlns:a16="http://schemas.microsoft.com/office/drawing/2014/main" id="{1A425A0C-18D3-7477-5340-5968D960478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Conclusion</a:t>
            </a:r>
          </a:p>
        </p:txBody>
      </p:sp>
      <p:sp>
        <p:nvSpPr>
          <p:cNvPr id="16387" name="Espace réservé du numéro de diapositive 4">
            <a:extLst>
              <a:ext uri="{FF2B5EF4-FFF2-40B4-BE49-F238E27FC236}">
                <a16:creationId xmlns:a16="http://schemas.microsoft.com/office/drawing/2014/main" id="{847FC79C-17C1-5F3B-016F-CB1ABA2291D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5558226-E17A-4A5A-88F0-C7999B1EE34D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E755314F-CE03-73B1-2A60-06151D433157}"/>
              </a:ext>
            </a:extLst>
          </p:cNvPr>
          <p:cNvCxnSpPr/>
          <p:nvPr/>
        </p:nvCxnSpPr>
        <p:spPr>
          <a:xfrm rot="5400000">
            <a:off x="2143125" y="3721100"/>
            <a:ext cx="4859338" cy="1588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9" name="ZoneTexte 12">
            <a:extLst>
              <a:ext uri="{FF2B5EF4-FFF2-40B4-BE49-F238E27FC236}">
                <a16:creationId xmlns:a16="http://schemas.microsoft.com/office/drawing/2014/main" id="{297B428A-72DC-C7EF-EDEE-67ABACD02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1700" y="2133600"/>
            <a:ext cx="4037013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  <a:cs typeface="Arial" panose="020B0604020202020204" pitchFamily="34" charset="0"/>
              </a:rPr>
              <a:t>Année : 2024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  <a:cs typeface="Arial" panose="020B0604020202020204" pitchFamily="34" charset="0"/>
              </a:rPr>
              <a:t>Contact : pour toute remarque concernant ce document, merci d’envoyer un mail sur l’adresse suivante :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>
                <a:latin typeface="Times New Roman" panose="02020603050405020304" pitchFamily="18" charset="0"/>
                <a:cs typeface="Arial" panose="020B0604020202020204" pitchFamily="34" charset="0"/>
              </a:rPr>
              <a:t>gfor_jsp@sdmis.fr</a:t>
            </a: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390" name="ZoneTexte 15">
            <a:extLst>
              <a:ext uri="{FF2B5EF4-FFF2-40B4-BE49-F238E27FC236}">
                <a16:creationId xmlns:a16="http://schemas.microsoft.com/office/drawing/2014/main" id="{D0F57735-72B6-387A-EC34-DFD4EF136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438400"/>
            <a:ext cx="3429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Avec dispositif de sauvetage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Sans dispositif de sauvetage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8">
            <a:extLst>
              <a:ext uri="{FF2B5EF4-FFF2-40B4-BE49-F238E27FC236}">
                <a16:creationId xmlns:a16="http://schemas.microsoft.com/office/drawing/2014/main" id="{72C5A027-5197-AAA2-2F26-1FE18EE3262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Mises sécurité et sauvetages avec MEA</a:t>
            </a:r>
          </a:p>
        </p:txBody>
      </p:sp>
      <p:sp>
        <p:nvSpPr>
          <p:cNvPr id="4099" name="Espace réservé du numéro de diapositive 4">
            <a:extLst>
              <a:ext uri="{FF2B5EF4-FFF2-40B4-BE49-F238E27FC236}">
                <a16:creationId xmlns:a16="http://schemas.microsoft.com/office/drawing/2014/main" id="{B5C5E454-927F-6E3E-CB6E-300B9DA1BC3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A843E85-C205-4F9B-A8DF-323FC7ACA8E2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EC7CCD07-4990-3171-B418-6CB7621DC509}"/>
              </a:ext>
            </a:extLst>
          </p:cNvPr>
          <p:cNvCxnSpPr/>
          <p:nvPr/>
        </p:nvCxnSpPr>
        <p:spPr>
          <a:xfrm rot="5400000">
            <a:off x="2143125" y="3721100"/>
            <a:ext cx="4859338" cy="1588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1" name="ZoneTexte 16">
            <a:extLst>
              <a:ext uri="{FF2B5EF4-FFF2-40B4-BE49-F238E27FC236}">
                <a16:creationId xmlns:a16="http://schemas.microsoft.com/office/drawing/2014/main" id="{F59C1C58-A28C-2A36-C73E-3A7518604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916113"/>
            <a:ext cx="4300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Objectifs</a:t>
            </a:r>
          </a:p>
        </p:txBody>
      </p:sp>
      <p:sp>
        <p:nvSpPr>
          <p:cNvPr id="4102" name="ZoneTexte 20">
            <a:extLst>
              <a:ext uri="{FF2B5EF4-FFF2-40B4-BE49-F238E27FC236}">
                <a16:creationId xmlns:a16="http://schemas.microsoft.com/office/drawing/2014/main" id="{D051049B-8747-CB0C-7744-651E42C67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713" y="2632075"/>
            <a:ext cx="382111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FontTx/>
              <a:buChar char=" "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A la fin de cette partie, vous serez capable de connaître les différentes possibilités de mises en sécurité et de sauvetage avec un MEA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FontTx/>
              <a:buChar char=" "/>
            </a:pPr>
            <a:endParaRPr lang="fr-FR" altLang="fr-FR" sz="20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FontTx/>
              <a:buNone/>
            </a:pPr>
            <a:endParaRPr lang="fr-FR" altLang="fr-FR" sz="20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La mise en pratique se fera lors du COMP BNJSP.</a:t>
            </a:r>
          </a:p>
        </p:txBody>
      </p:sp>
      <p:sp>
        <p:nvSpPr>
          <p:cNvPr id="4103" name="ZoneTexte 15">
            <a:extLst>
              <a:ext uri="{FF2B5EF4-FFF2-40B4-BE49-F238E27FC236}">
                <a16:creationId xmlns:a16="http://schemas.microsoft.com/office/drawing/2014/main" id="{E2E93DA1-99F4-0834-380B-A94E2EAAE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438400"/>
            <a:ext cx="3429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Avec dispositif de sauvetage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Sans dispositif de sauvetage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8">
            <a:extLst>
              <a:ext uri="{FF2B5EF4-FFF2-40B4-BE49-F238E27FC236}">
                <a16:creationId xmlns:a16="http://schemas.microsoft.com/office/drawing/2014/main" id="{BC9D4082-F175-696D-9E0B-D6C4E786F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endParaRPr lang="fr-FR" altLang="fr-FR" sz="3200" b="1">
              <a:solidFill>
                <a:srgbClr val="984807"/>
              </a:solidFill>
            </a:endParaRPr>
          </a:p>
        </p:txBody>
      </p:sp>
      <p:sp>
        <p:nvSpPr>
          <p:cNvPr id="5123" name="Espace réservé du numéro de diapositive 4">
            <a:extLst>
              <a:ext uri="{FF2B5EF4-FFF2-40B4-BE49-F238E27FC236}">
                <a16:creationId xmlns:a16="http://schemas.microsoft.com/office/drawing/2014/main" id="{5B747B07-90A2-267C-CC32-43DCDF3161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27F10B-EA6D-4B58-AEF2-A92D057543CA}" type="slidenum">
              <a:rPr lang="fr-FR" altLang="fr-FR" sz="2000" smtClean="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59E8942-3315-75C3-CC1D-03098BBDC41B}"/>
              </a:ext>
            </a:extLst>
          </p:cNvPr>
          <p:cNvSpPr txBox="1"/>
          <p:nvPr/>
        </p:nvSpPr>
        <p:spPr>
          <a:xfrm>
            <a:off x="323850" y="1484313"/>
            <a:ext cx="8366125" cy="4156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Sauvetages au moyen d’un MEA sont réalisés lorsque : </a:t>
            </a:r>
          </a:p>
          <a:p>
            <a:pPr>
              <a:spcAft>
                <a:spcPts val="0"/>
              </a:spcAft>
              <a:defRPr/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 victimes conscientes ou inconscientes ne sont accessibles que de l’extérieur,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 communications existantes ne sont pas praticables (enfumées, effondrées, etc.).</a:t>
            </a:r>
          </a:p>
          <a:p>
            <a:pPr>
              <a:spcAft>
                <a:spcPts val="0"/>
              </a:spcAft>
              <a:defRPr/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  <a:defRPr/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Limites d’utilisation d’un MEA est fonction des caractéristiques propres à chaque MEA : H déployée (24 ou 32 m), limites de charge des dispositifs de sauvetages (plateforme, nacelle), gabarit de l’engin.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8">
            <a:extLst>
              <a:ext uri="{FF2B5EF4-FFF2-40B4-BE49-F238E27FC236}">
                <a16:creationId xmlns:a16="http://schemas.microsoft.com/office/drawing/2014/main" id="{7FBDE094-7EB7-0C6B-AC80-6AB71BFD6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E.P.I.</a:t>
            </a:r>
          </a:p>
        </p:txBody>
      </p:sp>
      <p:sp>
        <p:nvSpPr>
          <p:cNvPr id="6147" name="Espace réservé du numéro de diapositive 4">
            <a:extLst>
              <a:ext uri="{FF2B5EF4-FFF2-40B4-BE49-F238E27FC236}">
                <a16:creationId xmlns:a16="http://schemas.microsoft.com/office/drawing/2014/main" id="{5F19A592-1026-A6FD-BC7C-6B520D6AD3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DB7B4B5-D441-4CE8-A4BD-BAA538D81B8E}" type="slidenum">
              <a:rPr lang="fr-FR" altLang="fr-FR" sz="2000" smtClean="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pic>
        <p:nvPicPr>
          <p:cNvPr id="6148" name="Picture 7" descr="GTOD Livre 4 les sauvetages - V nov 2020 -_Page_12">
            <a:extLst>
              <a:ext uri="{FF2B5EF4-FFF2-40B4-BE49-F238E27FC236}">
                <a16:creationId xmlns:a16="http://schemas.microsoft.com/office/drawing/2014/main" id="{CDDD69A9-BAA9-8479-E720-B7E0FE20E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8" t="25308" r="58234" b="52173"/>
          <a:stretch>
            <a:fillRect/>
          </a:stretch>
        </p:blipFill>
        <p:spPr bwMode="auto">
          <a:xfrm>
            <a:off x="2051050" y="1339850"/>
            <a:ext cx="4897438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8">
            <a:extLst>
              <a:ext uri="{FF2B5EF4-FFF2-40B4-BE49-F238E27FC236}">
                <a16:creationId xmlns:a16="http://schemas.microsoft.com/office/drawing/2014/main" id="{7CBD7BF3-D23D-666F-5E35-E64D444C4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1844675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Avec dispositif de sauvetage</a:t>
            </a:r>
          </a:p>
        </p:txBody>
      </p:sp>
      <p:sp>
        <p:nvSpPr>
          <p:cNvPr id="7171" name="Espace réservé du numéro de diapositive 4">
            <a:extLst>
              <a:ext uri="{FF2B5EF4-FFF2-40B4-BE49-F238E27FC236}">
                <a16:creationId xmlns:a16="http://schemas.microsoft.com/office/drawing/2014/main" id="{075726A2-7624-5DC0-47E6-610C8E85BD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04EEB3A-43E5-47F8-A74E-DB2DD2E32F13}" type="slidenum">
              <a:rPr lang="fr-FR" altLang="fr-FR" sz="2000" smtClean="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pic>
        <p:nvPicPr>
          <p:cNvPr id="7172" name="Picture 1" descr="GTOD Livre 4 les sauvetages - V nov 2020 -_Page_13">
            <a:extLst>
              <a:ext uri="{FF2B5EF4-FFF2-40B4-BE49-F238E27FC236}">
                <a16:creationId xmlns:a16="http://schemas.microsoft.com/office/drawing/2014/main" id="{123254E3-F41F-919B-239E-CB70F2824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29" t="46541" r="8530" b="33731"/>
          <a:stretch>
            <a:fillRect/>
          </a:stretch>
        </p:blipFill>
        <p:spPr bwMode="auto">
          <a:xfrm>
            <a:off x="3195638" y="3211513"/>
            <a:ext cx="2752725" cy="273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8">
            <a:extLst>
              <a:ext uri="{FF2B5EF4-FFF2-40B4-BE49-F238E27FC236}">
                <a16:creationId xmlns:a16="http://schemas.microsoft.com/office/drawing/2014/main" id="{779DAF53-ED3B-E32E-6DE4-470570CD9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Avec dispositif de sauvetage</a:t>
            </a:r>
          </a:p>
        </p:txBody>
      </p:sp>
      <p:sp>
        <p:nvSpPr>
          <p:cNvPr id="8195" name="Espace réservé du numéro de diapositive 4">
            <a:extLst>
              <a:ext uri="{FF2B5EF4-FFF2-40B4-BE49-F238E27FC236}">
                <a16:creationId xmlns:a16="http://schemas.microsoft.com/office/drawing/2014/main" id="{9D450A79-F822-F28E-EFAE-C839480D45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E9747AE-E132-4C1B-8554-2F6D9F97279D}" type="slidenum">
              <a:rPr lang="fr-FR" altLang="fr-FR" sz="2000" smtClean="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8196" name="Rectangle 1">
            <a:extLst>
              <a:ext uri="{FF2B5EF4-FFF2-40B4-BE49-F238E27FC236}">
                <a16:creationId xmlns:a16="http://schemas.microsoft.com/office/drawing/2014/main" id="{B34A3D75-E53D-9CFD-C7A6-A61D41B99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Echelier dirige la plate-forme ou la nacelle vers l'étage concerné en positionnement la plate-forme ou la nacelle judicieusement </a:t>
            </a:r>
          </a:p>
        </p:txBody>
      </p:sp>
      <p:pic>
        <p:nvPicPr>
          <p:cNvPr id="8197" name="Picture 1" descr="GTOD Livre 4 les sauvetages - V nov 2020 -_Page_13">
            <a:extLst>
              <a:ext uri="{FF2B5EF4-FFF2-40B4-BE49-F238E27FC236}">
                <a16:creationId xmlns:a16="http://schemas.microsoft.com/office/drawing/2014/main" id="{A4BC028E-1637-B7D3-D592-151F197BD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29" t="46541" r="8530" b="33731"/>
          <a:stretch>
            <a:fillRect/>
          </a:stretch>
        </p:blipFill>
        <p:spPr bwMode="auto">
          <a:xfrm>
            <a:off x="5135563" y="2349500"/>
            <a:ext cx="3648075" cy="361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1">
            <a:extLst>
              <a:ext uri="{FF2B5EF4-FFF2-40B4-BE49-F238E27FC236}">
                <a16:creationId xmlns:a16="http://schemas.microsoft.com/office/drawing/2014/main" id="{D4A28B15-E01B-0BF3-784A-A187B4DDB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63" y="2708275"/>
            <a:ext cx="4572000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L’approche de la victime doit se faire en rassurant celle-ci. 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Cela peut éviter que la victime dans la panique ne veuille sauter dans la plateforme.</a:t>
            </a:r>
            <a:endParaRPr lang="fr-FR" altLang="fr-FR" sz="2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8">
            <a:extLst>
              <a:ext uri="{FF2B5EF4-FFF2-40B4-BE49-F238E27FC236}">
                <a16:creationId xmlns:a16="http://schemas.microsoft.com/office/drawing/2014/main" id="{31872851-CA18-8072-15C4-520AF02763D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Avec dispositif de sauvetage</a:t>
            </a:r>
          </a:p>
        </p:txBody>
      </p:sp>
      <p:sp>
        <p:nvSpPr>
          <p:cNvPr id="9219" name="Espace réservé du numéro de diapositive 4">
            <a:extLst>
              <a:ext uri="{FF2B5EF4-FFF2-40B4-BE49-F238E27FC236}">
                <a16:creationId xmlns:a16="http://schemas.microsoft.com/office/drawing/2014/main" id="{37B79155-4AE1-625E-CF65-A255879818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36777CF-A066-4F4B-BBAD-4B0E77A8A70D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pic>
        <p:nvPicPr>
          <p:cNvPr id="9220" name="Picture 5" descr="GTOD Livre 4 les sauvetages - V nov 2020 -_Page_13">
            <a:extLst>
              <a:ext uri="{FF2B5EF4-FFF2-40B4-BE49-F238E27FC236}">
                <a16:creationId xmlns:a16="http://schemas.microsoft.com/office/drawing/2014/main" id="{077165E9-1D60-BBAD-A2DA-3005B5AC5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3" t="67575" r="64182" b="8601"/>
          <a:stretch>
            <a:fillRect/>
          </a:stretch>
        </p:blipFill>
        <p:spPr bwMode="auto">
          <a:xfrm>
            <a:off x="755650" y="1989138"/>
            <a:ext cx="320516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 descr="GTOD Livre 4 les sauvetages - V nov 2020 -_Page_13">
            <a:extLst>
              <a:ext uri="{FF2B5EF4-FFF2-40B4-BE49-F238E27FC236}">
                <a16:creationId xmlns:a16="http://schemas.microsoft.com/office/drawing/2014/main" id="{76B6958C-A7F6-4D41-0C6D-D2739D591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93" t="69067" r="8530" b="8601"/>
          <a:stretch>
            <a:fillRect/>
          </a:stretch>
        </p:blipFill>
        <p:spPr bwMode="auto">
          <a:xfrm>
            <a:off x="4932363" y="2206625"/>
            <a:ext cx="3297237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1">
            <a:extLst>
              <a:ext uri="{FF2B5EF4-FFF2-40B4-BE49-F238E27FC236}">
                <a16:creationId xmlns:a16="http://schemas.microsoft.com/office/drawing/2014/main" id="{DCF4C780-E380-434E-FF9B-921EE456C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312863"/>
            <a:ext cx="84248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Récupération de la victime avec plateforme située par dessus le balcon ou la toiture.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8">
            <a:extLst>
              <a:ext uri="{FF2B5EF4-FFF2-40B4-BE49-F238E27FC236}">
                <a16:creationId xmlns:a16="http://schemas.microsoft.com/office/drawing/2014/main" id="{B300783B-89AE-0677-C2E3-BC4FA413D95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Avec dispositif de sauvetage</a:t>
            </a:r>
          </a:p>
        </p:txBody>
      </p:sp>
      <p:sp>
        <p:nvSpPr>
          <p:cNvPr id="10243" name="Espace réservé du numéro de diapositive 4">
            <a:extLst>
              <a:ext uri="{FF2B5EF4-FFF2-40B4-BE49-F238E27FC236}">
                <a16:creationId xmlns:a16="http://schemas.microsoft.com/office/drawing/2014/main" id="{EB720FCD-A67C-0816-61E0-2EB571478E1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437D05A-4D7B-4456-92EF-41F52501A990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0244" name="Rectangle 1">
            <a:extLst>
              <a:ext uri="{FF2B5EF4-FFF2-40B4-BE49-F238E27FC236}">
                <a16:creationId xmlns:a16="http://schemas.microsoft.com/office/drawing/2014/main" id="{7661953A-4A10-EF82-F556-9BA4B7CEE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3" y="1268413"/>
            <a:ext cx="82105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Récupération d’une victime avec la plateforme à « fleur » de balcon ou de rebord de fenêtre.</a:t>
            </a:r>
            <a:endParaRPr lang="fr-FR" altLang="fr-FR" sz="4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45" name="Picture 5" descr="GTOD Livre 4 les sauvetages - V nov 2020 -_Page_14">
            <a:extLst>
              <a:ext uri="{FF2B5EF4-FFF2-40B4-BE49-F238E27FC236}">
                <a16:creationId xmlns:a16="http://schemas.microsoft.com/office/drawing/2014/main" id="{FE2F8927-DE32-AF29-29C9-B91ADC9D6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6" t="15480" r="60251" b="64395"/>
          <a:stretch>
            <a:fillRect/>
          </a:stretch>
        </p:blipFill>
        <p:spPr bwMode="auto">
          <a:xfrm>
            <a:off x="381000" y="2276475"/>
            <a:ext cx="3840163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GTOD Livre 4 les sauvetages - V nov 2020 -_Page_14">
            <a:extLst>
              <a:ext uri="{FF2B5EF4-FFF2-40B4-BE49-F238E27FC236}">
                <a16:creationId xmlns:a16="http://schemas.microsoft.com/office/drawing/2014/main" id="{6A14D85E-8961-D854-F99E-8E4B48239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15" t="15480" r="10518" b="64919"/>
          <a:stretch>
            <a:fillRect/>
          </a:stretch>
        </p:blipFill>
        <p:spPr bwMode="auto">
          <a:xfrm>
            <a:off x="4716463" y="1844675"/>
            <a:ext cx="4056062" cy="434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8">
            <a:extLst>
              <a:ext uri="{FF2B5EF4-FFF2-40B4-BE49-F238E27FC236}">
                <a16:creationId xmlns:a16="http://schemas.microsoft.com/office/drawing/2014/main" id="{9804A184-0E0D-C5A2-56D6-0433B6F3089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Avec dispositif de sauvetage</a:t>
            </a:r>
          </a:p>
        </p:txBody>
      </p:sp>
      <p:sp>
        <p:nvSpPr>
          <p:cNvPr id="11267" name="Espace réservé du numéro de diapositive 4">
            <a:extLst>
              <a:ext uri="{FF2B5EF4-FFF2-40B4-BE49-F238E27FC236}">
                <a16:creationId xmlns:a16="http://schemas.microsoft.com/office/drawing/2014/main" id="{9C05B365-C89C-19B4-E09B-B3CC4E6F359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334661A-6132-4C9E-A305-3BF6FE15BF58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pic>
        <p:nvPicPr>
          <p:cNvPr id="11268" name="Picture 1" descr="GTOD Livre 4 les sauvetages - V nov 2020 -_Page_14">
            <a:extLst>
              <a:ext uri="{FF2B5EF4-FFF2-40B4-BE49-F238E27FC236}">
                <a16:creationId xmlns:a16="http://schemas.microsoft.com/office/drawing/2014/main" id="{76239365-ADF7-5CAA-4B0B-2EE210331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26" t="37811" r="10518" b="34953"/>
          <a:stretch>
            <a:fillRect/>
          </a:stretch>
        </p:blipFill>
        <p:spPr bwMode="auto">
          <a:xfrm>
            <a:off x="5178425" y="1773238"/>
            <a:ext cx="3216275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" descr="GTOD Livre 4 les sauvetages - V nov 2020 -_Page_14">
            <a:extLst>
              <a:ext uri="{FF2B5EF4-FFF2-40B4-BE49-F238E27FC236}">
                <a16:creationId xmlns:a16="http://schemas.microsoft.com/office/drawing/2014/main" id="{693BCB09-6F60-A61B-A4ED-A3CD7AC6D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6" t="39215" r="60251" b="34953"/>
          <a:stretch>
            <a:fillRect/>
          </a:stretch>
        </p:blipFill>
        <p:spPr bwMode="auto">
          <a:xfrm>
            <a:off x="1042988" y="2208213"/>
            <a:ext cx="3313112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4">
            <a:extLst>
              <a:ext uri="{FF2B5EF4-FFF2-40B4-BE49-F238E27FC236}">
                <a16:creationId xmlns:a16="http://schemas.microsoft.com/office/drawing/2014/main" id="{EC6E36C9-DB1F-478D-3F0F-0EF8812C0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sp>
        <p:nvSpPr>
          <p:cNvPr id="11271" name="Rectangle 5">
            <a:extLst>
              <a:ext uri="{FF2B5EF4-FFF2-40B4-BE49-F238E27FC236}">
                <a16:creationId xmlns:a16="http://schemas.microsoft.com/office/drawing/2014/main" id="{8F1CE44F-99ED-CD9D-D478-9C88696F8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8" y="1198563"/>
            <a:ext cx="8520112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Récupération d’une victime avec le plancher plateforme à « fleur » de balcon ou de rebord de fenêtre.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CC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DIS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Aquatique</Template>
  <TotalTime>863</TotalTime>
  <Words>435</Words>
  <Application>Microsoft Office PowerPoint</Application>
  <PresentationFormat>Affichage à l'écran (4:3)</PresentationFormat>
  <Paragraphs>69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Arial</vt:lpstr>
      <vt:lpstr>Myriad Pro</vt:lpstr>
      <vt:lpstr>Calibri</vt:lpstr>
      <vt:lpstr>Times New Roman</vt:lpstr>
      <vt:lpstr>Wingdings</vt:lpstr>
      <vt:lpstr>GCCAR</vt:lpstr>
      <vt:lpstr>Mises en sécurité et sauvetages avec un MEA.</vt:lpstr>
      <vt:lpstr>Mises sécurité et sauvetages avec MEA</vt:lpstr>
      <vt:lpstr>Présentation PowerPoint</vt:lpstr>
      <vt:lpstr>E.P.I.</vt:lpstr>
      <vt:lpstr>Avec dispositif de sauvetage</vt:lpstr>
      <vt:lpstr>Avec dispositif de sauvetage</vt:lpstr>
      <vt:lpstr>Avec dispositif de sauvetage</vt:lpstr>
      <vt:lpstr>Avec dispositif de sauvetage</vt:lpstr>
      <vt:lpstr>Avec dispositif de sauvetage</vt:lpstr>
      <vt:lpstr>Avec dispositif de sauvetage</vt:lpstr>
      <vt:lpstr>Sans dispositif de sauvetage</vt:lpstr>
      <vt:lpstr>Sans dispositif de sauvetage</vt:lpstr>
      <vt:lpstr>Sans dispositif de sauvetage</vt:lpstr>
      <vt:lpstr>Conclusion</vt:lpstr>
    </vt:vector>
  </TitlesOfParts>
  <Company>SDIS du Rhône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MUSSARD Vincent</dc:creator>
  <cp:lastModifiedBy>daniel rosique</cp:lastModifiedBy>
  <cp:revision>67</cp:revision>
  <cp:lastPrinted>2015-08-06T08:01:37Z</cp:lastPrinted>
  <dcterms:created xsi:type="dcterms:W3CDTF">2015-08-05T10:19:35Z</dcterms:created>
  <dcterms:modified xsi:type="dcterms:W3CDTF">2024-10-28T08:12:45Z</dcterms:modified>
</cp:coreProperties>
</file>