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7" r:id="rId3"/>
    <p:sldId id="257" r:id="rId4"/>
    <p:sldId id="271" r:id="rId5"/>
    <p:sldId id="270" r:id="rId6"/>
    <p:sldId id="258" r:id="rId7"/>
    <p:sldId id="259" r:id="rId8"/>
    <p:sldId id="269" r:id="rId9"/>
    <p:sldId id="260" r:id="rId10"/>
    <p:sldId id="288" r:id="rId11"/>
    <p:sldId id="287" r:id="rId12"/>
    <p:sldId id="261" r:id="rId13"/>
    <p:sldId id="289" r:id="rId14"/>
    <p:sldId id="290" r:id="rId15"/>
    <p:sldId id="262" r:id="rId16"/>
    <p:sldId id="291" r:id="rId17"/>
    <p:sldId id="272" r:id="rId18"/>
    <p:sldId id="263" r:id="rId19"/>
    <p:sldId id="273" r:id="rId20"/>
    <p:sldId id="274" r:id="rId21"/>
    <p:sldId id="264" r:id="rId22"/>
    <p:sldId id="265" r:id="rId23"/>
    <p:sldId id="266" r:id="rId24"/>
    <p:sldId id="276" r:id="rId25"/>
    <p:sldId id="281" r:id="rId26"/>
    <p:sldId id="282" r:id="rId27"/>
    <p:sldId id="283" r:id="rId28"/>
    <p:sldId id="275" r:id="rId29"/>
    <p:sldId id="284" r:id="rId30"/>
    <p:sldId id="285" r:id="rId31"/>
    <p:sldId id="286" r:id="rId32"/>
    <p:sldId id="268" r:id="rId33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69C740A-6B5C-4BE7-A5F6-68161BC3ED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FD2801-5238-4788-A18C-5CED96A82DD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0BB2689-34C0-4B9E-81C3-43E10B7F99A0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B7F7E813-09E3-461A-AE05-1D9D923EB8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5AB29690-77E1-4204-B559-37D6966BC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B2D997-D8AC-436F-9660-E75CAF68F7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C191CE-3F65-4D9C-92B9-EAFB94F96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1CC5742-1122-41AA-86F7-5DD821FDD3A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CA5484-F651-9F47-9245-622E06A3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DA41A-3F0C-40B5-AFBA-4FD236061CD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E326B3-4C29-C46A-E4E6-D35FA0B2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3279AA-E1F7-1034-CDC7-63157095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C0C2A-BC47-4DEA-923C-423FD88522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663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B84B9B-6484-AA17-07B4-7BD0F2A0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C026B-FC1E-4994-B34C-6ECD0946444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3F752-4864-D2AF-B047-448E66AC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B21841-AD82-6CFA-494C-488BCD0F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E474D-F19A-4236-A894-294187CB549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758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35342E-7D17-5F5B-0DAB-9730465AD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28889-D7DB-42A8-A492-6584EA80F73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E22BA1-4714-89EB-7798-3B981C16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598794-EE9F-7878-4FA6-57DDD136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0CF56-8ED2-406C-A05A-DB879281BC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64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DA45D6-4338-B808-C2C4-9E98D863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D73AD-1353-40C7-984E-E5DE2651A3A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79A798-21F3-D943-A6DB-18368FEFF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A90B20-A97F-97B9-10EF-678DDA5CD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21A48-F8B4-42FB-89C8-3F8D130A697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529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2D5042-68B4-D5F2-A37F-5B5C419A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8712B-4A1B-444C-9412-D5E65807CC1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BDB037-607D-8D04-6BD9-0F4AC257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9A6C8-8984-6FA3-0633-CEB9FBAF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177D3-238E-4BEB-9FA9-422B590905F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412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3689353-AEA2-010E-5096-C00DDA7A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66B98-1349-4E4B-9C54-6B036DD78BC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E3FBF07-27C9-2BEF-7774-20314909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65729D8-0505-63A4-8A17-DB52EB81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1BF61-750E-4042-9E08-234C036D93C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001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CCC4054-8F30-3B50-B96E-354F26DD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D2D88-6B8D-4389-B315-ACA441A49F5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64C05D2-28C3-6993-BAC4-7ACBA667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A727A3C-9D97-9D93-EF3B-477CC1E5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7453F-043B-4B89-B9DC-58BA858C2E0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290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47E222-C612-BF86-A26E-5AD1809F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F1CD-1530-4D2C-824B-64C07EE78DB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25E5B3EC-A56F-2868-3803-F8A46A8F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908165D-69A1-C882-7E2F-86DD7AF5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33FDF-2210-4ACA-BD9B-680B2C27914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818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FE80E01-F55E-4892-89B9-2DA8E8AD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04F0B-2817-4F97-B20E-E3CC82E793C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C4EBB20F-193D-E093-E0E6-53F7EF55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907FCA6-F515-65E4-3138-E2CF31BF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692D0-4EBA-4356-81BA-C7B52FB5B30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056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C637BE0-94BC-B05D-8BC5-2E541A34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F12DB-8449-4798-9265-47D84BCB324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A4CAD48-B7F3-D90E-D198-5D0A6E10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8CE53B1-FCB5-E474-B1A7-4B17D50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36D12-1BAF-47B1-BC5C-FDA474013A4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37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F82F418-17C4-D9D5-F991-83EFE3AC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04C-2CD3-409B-BF11-552ACF1FC2D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853017C-4C72-CA43-7602-C3EFF311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FAE281E-DA4E-818F-CE06-A3A6B7DD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5CAF5-903E-4191-9EBC-E3DE54909A7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007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CE31600A-EF10-FD06-CEB9-23274225F3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A7A81636-99A4-22EF-9142-42E20CC358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4AA3D0-227D-45E0-99A3-9392C941F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4A2E60-0E21-4E7D-9226-54ADBFF6660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EBF60-F290-4451-8F40-A0BC8FC02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FC5552-0F25-4A9F-BBAA-580EE9244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 panose="020B0503030403020204" pitchFamily="34" charset="0"/>
              </a:defRPr>
            </a:lvl1pPr>
          </a:lstStyle>
          <a:p>
            <a:fld id="{64710251-66A1-4D02-B5B0-CAADE7A325E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arm3.static.flickr.com/2270/2253169528_8982d04056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2570E0A-4AF0-4F6E-BC23-2CE54148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GENERALITES SUR LES INTERVENTIONS PPBE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2A658ACA-5460-E267-9992-085F8CD9A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</a:rPr>
              <a:t>ADMJSP/ </a:t>
            </a:r>
            <a:r>
              <a:rPr lang="fr-FR" altLang="fr-FR" sz="1200">
                <a:solidFill>
                  <a:srgbClr val="441202"/>
                </a:solidFill>
              </a:rPr>
              <a:t>Pôle pédagogie – 2024 – Version 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5FF1E24C-F1BE-B173-97CD-8DF05E6A2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BB6D635-C182-43F1-97D4-6C7B45AE48D1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0991FB7-E982-4EE0-83EF-0F43EBAD8DD6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2292" name="ZoneTexte 2">
            <a:extLst>
              <a:ext uri="{FF2B5EF4-FFF2-40B4-BE49-F238E27FC236}">
                <a16:creationId xmlns:a16="http://schemas.microsoft.com/office/drawing/2014/main" id="{CACE05BC-3122-E34D-4C6D-635E178E1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2293" name="ZoneTexte 11">
            <a:extLst>
              <a:ext uri="{FF2B5EF4-FFF2-40B4-BE49-F238E27FC236}">
                <a16:creationId xmlns:a16="http://schemas.microsoft.com/office/drawing/2014/main" id="{7886DE4D-F374-4959-0184-6798C6D15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V.F.I.</a:t>
            </a:r>
          </a:p>
        </p:txBody>
      </p:sp>
      <p:sp>
        <p:nvSpPr>
          <p:cNvPr id="12294" name="ZoneTexte 12">
            <a:extLst>
              <a:ext uri="{FF2B5EF4-FFF2-40B4-BE49-F238E27FC236}">
                <a16:creationId xmlns:a16="http://schemas.microsoft.com/office/drawing/2014/main" id="{47F44F82-F76E-E582-C2E9-FAAE14DE0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2295" name="ZoneTexte 13">
            <a:extLst>
              <a:ext uri="{FF2B5EF4-FFF2-40B4-BE49-F238E27FC236}">
                <a16:creationId xmlns:a16="http://schemas.microsoft.com/office/drawing/2014/main" id="{8E347EAF-ABC8-92D4-C410-A53FC3022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2296" name="il_fi" descr="Afficher l'image d'origine">
            <a:extLst>
              <a:ext uri="{FF2B5EF4-FFF2-40B4-BE49-F238E27FC236}">
                <a16:creationId xmlns:a16="http://schemas.microsoft.com/office/drawing/2014/main" id="{65123BAB-869C-DDE0-E06D-47C26C37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553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ZoneTexte 26">
            <a:extLst>
              <a:ext uri="{FF2B5EF4-FFF2-40B4-BE49-F238E27FC236}">
                <a16:creationId xmlns:a16="http://schemas.microsoft.com/office/drawing/2014/main" id="{3B338299-EB9A-FA7F-AE55-6EFCFBEB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7800"/>
            <a:ext cx="2427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FF66"/>
                </a:solidFill>
                <a:latin typeface="Times New Roman" panose="02020603050405020304" pitchFamily="18" charset="0"/>
              </a:rPr>
              <a:t>Ascenseurs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5F85801A-B24E-8CA5-2B5A-000DCAFC7F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BB6D635-C182-43F1-97D4-6C7B45AE48D1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398B153-FFE9-4765-AE08-1DE6C597F3CC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3316" name="ZoneTexte 2">
            <a:extLst>
              <a:ext uri="{FF2B5EF4-FFF2-40B4-BE49-F238E27FC236}">
                <a16:creationId xmlns:a16="http://schemas.microsoft.com/office/drawing/2014/main" id="{0EE3511E-E188-4301-27FD-2D3FACD5D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3317" name="ZoneTexte 11">
            <a:extLst>
              <a:ext uri="{FF2B5EF4-FFF2-40B4-BE49-F238E27FC236}">
                <a16:creationId xmlns:a16="http://schemas.microsoft.com/office/drawing/2014/main" id="{616808B8-721F-BB01-3DC6-DF85331B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V.F.I.</a:t>
            </a:r>
          </a:p>
        </p:txBody>
      </p:sp>
      <p:sp>
        <p:nvSpPr>
          <p:cNvPr id="13318" name="ZoneTexte 12">
            <a:extLst>
              <a:ext uri="{FF2B5EF4-FFF2-40B4-BE49-F238E27FC236}">
                <a16:creationId xmlns:a16="http://schemas.microsoft.com/office/drawing/2014/main" id="{780B8CCD-E200-B13F-F3A1-DE108072B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3319" name="ZoneTexte 13">
            <a:extLst>
              <a:ext uri="{FF2B5EF4-FFF2-40B4-BE49-F238E27FC236}">
                <a16:creationId xmlns:a16="http://schemas.microsoft.com/office/drawing/2014/main" id="{3009DBAD-8018-C4F6-0C28-919AF8DFF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3320" name="il_fi" descr="Afficher l'image d'origine">
            <a:extLst>
              <a:ext uri="{FF2B5EF4-FFF2-40B4-BE49-F238E27FC236}">
                <a16:creationId xmlns:a16="http://schemas.microsoft.com/office/drawing/2014/main" id="{762A119F-D1C0-1BD4-8671-F028D95B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93988"/>
            <a:ext cx="46482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ZoneTexte 24">
            <a:extLst>
              <a:ext uri="{FF2B5EF4-FFF2-40B4-BE49-F238E27FC236}">
                <a16:creationId xmlns:a16="http://schemas.microsoft.com/office/drawing/2014/main" id="{C91D289B-16C9-0557-4AC8-1158A459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Interventions animalières</a:t>
            </a:r>
          </a:p>
        </p:txBody>
      </p:sp>
      <p:pic>
        <p:nvPicPr>
          <p:cNvPr id="13322" name="Image 21">
            <a:extLst>
              <a:ext uri="{FF2B5EF4-FFF2-40B4-BE49-F238E27FC236}">
                <a16:creationId xmlns:a16="http://schemas.microsoft.com/office/drawing/2014/main" id="{40C8C8CA-F445-C15E-34CD-15CF2C81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119563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>
            <a:extLst>
              <a:ext uri="{FF2B5EF4-FFF2-40B4-BE49-F238E27FC236}">
                <a16:creationId xmlns:a16="http://schemas.microsoft.com/office/drawing/2014/main" id="{9E625156-DA5D-2AD3-6DD3-B092F3EE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9"/>
          <a:stretch>
            <a:fillRect/>
          </a:stretch>
        </p:blipFill>
        <p:spPr bwMode="auto">
          <a:xfrm>
            <a:off x="914400" y="1447800"/>
            <a:ext cx="662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re 8">
            <a:extLst>
              <a:ext uri="{FF2B5EF4-FFF2-40B4-BE49-F238E27FC236}">
                <a16:creationId xmlns:a16="http://schemas.microsoft.com/office/drawing/2014/main" id="{91416898-554A-B65A-A1AE-E216A1C2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CA11EA3E-9E84-49E4-BCE2-D3A2C78D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167B8F-599B-45E0-B8B8-9D3B2B5E0543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4341" name="ZoneTexte 12">
            <a:extLst>
              <a:ext uri="{FF2B5EF4-FFF2-40B4-BE49-F238E27FC236}">
                <a16:creationId xmlns:a16="http://schemas.microsoft.com/office/drawing/2014/main" id="{5EF14DA6-DB25-BE23-16FA-AF3DDC0B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4342" name="ZoneTexte 13">
            <a:extLst>
              <a:ext uri="{FF2B5EF4-FFF2-40B4-BE49-F238E27FC236}">
                <a16:creationId xmlns:a16="http://schemas.microsoft.com/office/drawing/2014/main" id="{564B5F24-48A5-FC76-1C99-B25DC7180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14344" name="ZoneTexte 27">
            <a:extLst>
              <a:ext uri="{FF2B5EF4-FFF2-40B4-BE49-F238E27FC236}">
                <a16:creationId xmlns:a16="http://schemas.microsoft.com/office/drawing/2014/main" id="{976EC906-D8D3-E53A-ACC8-7321805BE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524000"/>
            <a:ext cx="33750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Dégagement de voie publique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5A40EA0A-92ED-A222-98EF-B69458A61C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CA11EA3E-9E84-49E4-BCE2-D3A2C78D6D6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58401E2-0CF9-41B5-92C5-2F8AEEB84B5D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5364" name="ZoneTexte 2">
            <a:extLst>
              <a:ext uri="{FF2B5EF4-FFF2-40B4-BE49-F238E27FC236}">
                <a16:creationId xmlns:a16="http://schemas.microsoft.com/office/drawing/2014/main" id="{8CA1AC28-130B-0E9E-694C-BEDC13554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5365" name="ZoneTexte 12">
            <a:extLst>
              <a:ext uri="{FF2B5EF4-FFF2-40B4-BE49-F238E27FC236}">
                <a16:creationId xmlns:a16="http://schemas.microsoft.com/office/drawing/2014/main" id="{6A243614-9D46-DE8C-20FE-F9ABA114A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5366" name="ZoneTexte 13">
            <a:extLst>
              <a:ext uri="{FF2B5EF4-FFF2-40B4-BE49-F238E27FC236}">
                <a16:creationId xmlns:a16="http://schemas.microsoft.com/office/drawing/2014/main" id="{F178D385-40DD-C2A6-78F3-0D34AD4F7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5367" name="il_fi" descr="Afficher l'image d'origine">
            <a:extLst>
              <a:ext uri="{FF2B5EF4-FFF2-40B4-BE49-F238E27FC236}">
                <a16:creationId xmlns:a16="http://schemas.microsoft.com/office/drawing/2014/main" id="{FEF66104-C78F-2889-F24C-3D91B7BA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24205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ZoneTexte 29">
            <a:extLst>
              <a:ext uri="{FF2B5EF4-FFF2-40B4-BE49-F238E27FC236}">
                <a16:creationId xmlns:a16="http://schemas.microsoft.com/office/drawing/2014/main" id="{A9B86F1F-FD5D-3242-81E7-B3579B16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00200"/>
            <a:ext cx="337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FF66"/>
                </a:solidFill>
                <a:latin typeface="Times New Roman" panose="02020603050405020304" pitchFamily="18" charset="0"/>
              </a:rPr>
              <a:t>Pollution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076CBA80-E080-5868-E8B1-F520B38CF6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CA11EA3E-9E84-49E4-BCE2-D3A2C78D6D6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8FDEFC-51E1-41C9-8219-1FEA229666A8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6388" name="ZoneTexte 2">
            <a:extLst>
              <a:ext uri="{FF2B5EF4-FFF2-40B4-BE49-F238E27FC236}">
                <a16:creationId xmlns:a16="http://schemas.microsoft.com/office/drawing/2014/main" id="{E984B469-5174-CCD2-7516-F419FC54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6389" name="ZoneTexte 12">
            <a:extLst>
              <a:ext uri="{FF2B5EF4-FFF2-40B4-BE49-F238E27FC236}">
                <a16:creationId xmlns:a16="http://schemas.microsoft.com/office/drawing/2014/main" id="{6E4D036F-B284-D126-3F73-8B001E14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6390" name="ZoneTexte 13">
            <a:extLst>
              <a:ext uri="{FF2B5EF4-FFF2-40B4-BE49-F238E27FC236}">
                <a16:creationId xmlns:a16="http://schemas.microsoft.com/office/drawing/2014/main" id="{C586219E-B737-A728-49E9-253A5D0B2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6391" name="il_fi" descr="Afficher l'image d'origine">
            <a:extLst>
              <a:ext uri="{FF2B5EF4-FFF2-40B4-BE49-F238E27FC236}">
                <a16:creationId xmlns:a16="http://schemas.microsoft.com/office/drawing/2014/main" id="{8E896945-6210-D348-8FE6-BEBA5B95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42164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ZoneTexte 28">
            <a:extLst>
              <a:ext uri="{FF2B5EF4-FFF2-40B4-BE49-F238E27FC236}">
                <a16:creationId xmlns:a16="http://schemas.microsoft.com/office/drawing/2014/main" id="{F93DBB6E-CF75-E43A-E900-8809A16D4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048000"/>
            <a:ext cx="3373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Personne ne répondant aux appels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A6827236-275A-DE0B-F819-B9454B35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70A1D62-6BD1-43E1-9B7C-D6CEE58F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39D336-1939-47FC-A972-1D6FCC49969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7412" name="ZoneTexte 2">
            <a:extLst>
              <a:ext uri="{FF2B5EF4-FFF2-40B4-BE49-F238E27FC236}">
                <a16:creationId xmlns:a16="http://schemas.microsoft.com/office/drawing/2014/main" id="{C4772BE7-13E3-78AD-FDE3-AA8AC151E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7413" name="ZoneTexte 12">
            <a:extLst>
              <a:ext uri="{FF2B5EF4-FFF2-40B4-BE49-F238E27FC236}">
                <a16:creationId xmlns:a16="http://schemas.microsoft.com/office/drawing/2014/main" id="{35B6AFFA-5E84-78FB-8DF8-6591FDC06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7414" name="ZoneTexte 13">
            <a:extLst>
              <a:ext uri="{FF2B5EF4-FFF2-40B4-BE49-F238E27FC236}">
                <a16:creationId xmlns:a16="http://schemas.microsoft.com/office/drawing/2014/main" id="{C61520D1-E81D-0949-AFA3-484B3F0E7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7415" name="Image 10" descr="Afficher l'image d'origine">
            <a:extLst>
              <a:ext uri="{FF2B5EF4-FFF2-40B4-BE49-F238E27FC236}">
                <a16:creationId xmlns:a16="http://schemas.microsoft.com/office/drawing/2014/main" id="{F6F17583-9527-44C2-AB03-AFED455E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ZoneTexte 16">
            <a:extLst>
              <a:ext uri="{FF2B5EF4-FFF2-40B4-BE49-F238E27FC236}">
                <a16:creationId xmlns:a16="http://schemas.microsoft.com/office/drawing/2014/main" id="{F93B8921-D9D8-B5A1-7893-F77C30B3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0"/>
            <a:ext cx="3810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Fuite de gaz ou odeur suspecte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C7955E78-92FB-BFB3-A0D8-D67BB1B25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70A1D62-6BD1-43E1-9B7C-D6CEE58F21C5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CB9F1DC-49F3-426B-8AEC-B3041BA13763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8436" name="ZoneTexte 2">
            <a:extLst>
              <a:ext uri="{FF2B5EF4-FFF2-40B4-BE49-F238E27FC236}">
                <a16:creationId xmlns:a16="http://schemas.microsoft.com/office/drawing/2014/main" id="{1E5059B2-12D1-EF64-CD51-A233EAA4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8437" name="ZoneTexte 12">
            <a:extLst>
              <a:ext uri="{FF2B5EF4-FFF2-40B4-BE49-F238E27FC236}">
                <a16:creationId xmlns:a16="http://schemas.microsoft.com/office/drawing/2014/main" id="{B8DA785B-0AAE-E3DC-AA35-E6CB49A10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8438" name="ZoneTexte 13">
            <a:extLst>
              <a:ext uri="{FF2B5EF4-FFF2-40B4-BE49-F238E27FC236}">
                <a16:creationId xmlns:a16="http://schemas.microsoft.com/office/drawing/2014/main" id="{94E9C5DE-858E-3C23-AA17-8B895D8F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8439" name="Image 11">
            <a:extLst>
              <a:ext uri="{FF2B5EF4-FFF2-40B4-BE49-F238E27FC236}">
                <a16:creationId xmlns:a16="http://schemas.microsoft.com/office/drawing/2014/main" id="{87950AEC-CF3B-B984-2E5C-2864A54F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238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ZoneTexte 17">
            <a:extLst>
              <a:ext uri="{FF2B5EF4-FFF2-40B4-BE49-F238E27FC236}">
                <a16:creationId xmlns:a16="http://schemas.microsoft.com/office/drawing/2014/main" id="{4914C122-2F1D-A4AF-D07A-11166EF4F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971800"/>
            <a:ext cx="237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Chute objet sur VP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10E48ECD-6360-E1DE-ED23-64646CE5A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346F4B3-2B97-4D44-9985-A283CEB17B13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0644BA8-0611-48FF-A04A-53D2390A6480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9460" name="ZoneTexte 2">
            <a:extLst>
              <a:ext uri="{FF2B5EF4-FFF2-40B4-BE49-F238E27FC236}">
                <a16:creationId xmlns:a16="http://schemas.microsoft.com/office/drawing/2014/main" id="{0CFF12BC-09B1-ABB0-E1E1-71516AA6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9461" name="ZoneTexte 12">
            <a:extLst>
              <a:ext uri="{FF2B5EF4-FFF2-40B4-BE49-F238E27FC236}">
                <a16:creationId xmlns:a16="http://schemas.microsoft.com/office/drawing/2014/main" id="{01CD6875-92BF-9526-933D-3485AFE67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9462" name="ZoneTexte 13">
            <a:extLst>
              <a:ext uri="{FF2B5EF4-FFF2-40B4-BE49-F238E27FC236}">
                <a16:creationId xmlns:a16="http://schemas.microsoft.com/office/drawing/2014/main" id="{955CED57-8C9C-C024-FFB6-2B525CE0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19463" name="ZoneTexte 16">
            <a:extLst>
              <a:ext uri="{FF2B5EF4-FFF2-40B4-BE49-F238E27FC236}">
                <a16:creationId xmlns:a16="http://schemas.microsoft.com/office/drawing/2014/main" id="{6203F006-C805-D4C7-62F6-CBB6D97EA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5638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Mais aussi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Fuites d’eau, </a:t>
            </a: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Recherches et récupération d’objets, 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Fuite produit dangereux,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Bruits suspects,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Fausses alertes, 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Surveillance et sécurité, 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Faits dus à l’électricité, 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Eboulement, effondrement, 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Explosion,</a:t>
            </a:r>
            <a:endParaRPr lang="fr-FR" altLang="fr-FR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Calibri" panose="020F0502020204030204" pitchFamily="34" charset="0"/>
              </a:rPr>
              <a:t> Autres.</a:t>
            </a:r>
          </a:p>
        </p:txBody>
      </p:sp>
      <p:sp>
        <p:nvSpPr>
          <p:cNvPr id="19464" name="Rectangle 1036">
            <a:extLst>
              <a:ext uri="{FF2B5EF4-FFF2-40B4-BE49-F238E27FC236}">
                <a16:creationId xmlns:a16="http://schemas.microsoft.com/office/drawing/2014/main" id="{7A6E8EF2-2319-4E4A-A789-50036E17C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9465" name="Picture 1035" descr="imagesX8I5VNPR">
            <a:extLst>
              <a:ext uri="{FF2B5EF4-FFF2-40B4-BE49-F238E27FC236}">
                <a16:creationId xmlns:a16="http://schemas.microsoft.com/office/drawing/2014/main" id="{52CD0511-C1E8-5C5F-4956-E3731FEA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81375"/>
            <a:ext cx="29146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232157A-3E13-408B-9691-11F7E0F1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Les risques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969442D8-6F59-4172-BCA9-D9EFF59A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27FCD8-B522-4179-A9A1-A1365339529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0484" name="ZoneTexte 2">
            <a:extLst>
              <a:ext uri="{FF2B5EF4-FFF2-40B4-BE49-F238E27FC236}">
                <a16:creationId xmlns:a16="http://schemas.microsoft.com/office/drawing/2014/main" id="{CD1D1452-C76E-73C7-900D-B53BB64C1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0485" name="ZoneTexte 12">
            <a:extLst>
              <a:ext uri="{FF2B5EF4-FFF2-40B4-BE49-F238E27FC236}">
                <a16:creationId xmlns:a16="http://schemas.microsoft.com/office/drawing/2014/main" id="{DCC89332-0741-E0B3-B488-F51F9FA53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0486" name="ZoneTexte 13">
            <a:extLst>
              <a:ext uri="{FF2B5EF4-FFF2-40B4-BE49-F238E27FC236}">
                <a16:creationId xmlns:a16="http://schemas.microsoft.com/office/drawing/2014/main" id="{9C587D30-8D0E-7690-1C0C-51B1E81AE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20487" name="Image 14">
            <a:extLst>
              <a:ext uri="{FF2B5EF4-FFF2-40B4-BE49-F238E27FC236}">
                <a16:creationId xmlns:a16="http://schemas.microsoft.com/office/drawing/2014/main" id="{EE36EFCF-6F75-48D8-D610-D1CCA488D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9"/>
          <a:stretch>
            <a:fillRect/>
          </a:stretch>
        </p:blipFill>
        <p:spPr bwMode="auto">
          <a:xfrm>
            <a:off x="381000" y="1524000"/>
            <a:ext cx="5334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 15" descr="Afficher l'image d'origine">
            <a:extLst>
              <a:ext uri="{FF2B5EF4-FFF2-40B4-BE49-F238E27FC236}">
                <a16:creationId xmlns:a16="http://schemas.microsoft.com/office/drawing/2014/main" id="{71830DE6-8EDF-95EA-01A5-9C3F7A61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25146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il_fi" descr="Afficher l'image d'origine">
            <a:extLst>
              <a:ext uri="{FF2B5EF4-FFF2-40B4-BE49-F238E27FC236}">
                <a16:creationId xmlns:a16="http://schemas.microsoft.com/office/drawing/2014/main" id="{EA18749C-DF51-2D0E-2238-560C09B2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1828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l_fi" descr="Afficher l'image d'origine">
            <a:extLst>
              <a:ext uri="{FF2B5EF4-FFF2-40B4-BE49-F238E27FC236}">
                <a16:creationId xmlns:a16="http://schemas.microsoft.com/office/drawing/2014/main" id="{70E67D54-B169-C2C7-B8C8-683279BF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2667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5737A9B-856F-402F-A164-607F26AEB0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Les risques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9D53B18-6C88-4F9F-96D8-00913295C1C7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AFAF2DB-AFA3-4741-85F2-6520B76E5B0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1508" name="ZoneTexte 2">
            <a:extLst>
              <a:ext uri="{FF2B5EF4-FFF2-40B4-BE49-F238E27FC236}">
                <a16:creationId xmlns:a16="http://schemas.microsoft.com/office/drawing/2014/main" id="{8D6580C8-1A04-B162-5F18-09D34CB9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1509" name="ZoneTexte 12">
            <a:extLst>
              <a:ext uri="{FF2B5EF4-FFF2-40B4-BE49-F238E27FC236}">
                <a16:creationId xmlns:a16="http://schemas.microsoft.com/office/drawing/2014/main" id="{9B84A0D0-0992-3342-91BE-6B28FD65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1510" name="ZoneTexte 13">
            <a:extLst>
              <a:ext uri="{FF2B5EF4-FFF2-40B4-BE49-F238E27FC236}">
                <a16:creationId xmlns:a16="http://schemas.microsoft.com/office/drawing/2014/main" id="{B9F56AD8-AFA2-B5D6-FC2F-C30CCC74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21511" name="Image 14">
            <a:extLst>
              <a:ext uri="{FF2B5EF4-FFF2-40B4-BE49-F238E27FC236}">
                <a16:creationId xmlns:a16="http://schemas.microsoft.com/office/drawing/2014/main" id="{B7C90455-E2BE-291A-0FBD-7F0F382F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8"/>
          <a:stretch>
            <a:fillRect/>
          </a:stretch>
        </p:blipFill>
        <p:spPr bwMode="auto">
          <a:xfrm>
            <a:off x="533400" y="1752600"/>
            <a:ext cx="5381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il_fi" descr="Afficher l'image d'origine">
            <a:extLst>
              <a:ext uri="{FF2B5EF4-FFF2-40B4-BE49-F238E27FC236}">
                <a16:creationId xmlns:a16="http://schemas.microsoft.com/office/drawing/2014/main" id="{9778E4C6-63AB-C501-04BD-06DECDAF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5"/>
          <a:stretch>
            <a:fillRect/>
          </a:stretch>
        </p:blipFill>
        <p:spPr bwMode="auto">
          <a:xfrm>
            <a:off x="6324600" y="3962400"/>
            <a:ext cx="16684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37" descr="I:\Images\CLIPART\VOITURES\CCAR012.WMF">
            <a:extLst>
              <a:ext uri="{FF2B5EF4-FFF2-40B4-BE49-F238E27FC236}">
                <a16:creationId xmlns:a16="http://schemas.microsoft.com/office/drawing/2014/main" id="{5AA99471-99B4-CEAE-C686-62E9ECA7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86200"/>
            <a:ext cx="19034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38" descr="I:\Images\CLIPART\PERSONNAGES\hommes humoristique\CMENP006.WMF">
            <a:extLst>
              <a:ext uri="{FF2B5EF4-FFF2-40B4-BE49-F238E27FC236}">
                <a16:creationId xmlns:a16="http://schemas.microsoft.com/office/drawing/2014/main" id="{71E59E63-0115-A408-C26D-6D4F9837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262188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B87503B7-A236-FD89-4181-87A9FB2B90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Généralités sur les opérations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D8A6FF17-EA26-46B0-960F-5D4947ABC263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DE04C7-699E-42D5-9416-98C0BE5830E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3215459-CB5A-4644-A5C6-BE7E9AA787A2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51D19C14-82CC-EF7B-F8B9-A4BF70D3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071FF936-0FFA-FD4A-C8D4-C8B590298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différentes interventions de PPBE, leur risques et les règles de sécurité.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C7E54092-2DC4-3575-EC26-0706628E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39624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Missions de PPBE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Définition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Différents types d'opérations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Risques afférents à ces opérations,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Aptitudes nécessaires pour intervenir,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Règles de sécurité,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Relation avec les sinistrés.</a:t>
            </a:r>
            <a:r>
              <a:rPr lang="fr-FR" altLang="fr-FR" sz="2000" b="1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3EF7C15-FD2A-4F9A-8678-830B19BBB1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Les risques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3FE6BC0-97C6-441D-9212-E9BE52EE56CB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9073CD5-6EA8-40A2-B906-FB17617219C1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2532" name="ZoneTexte 2">
            <a:extLst>
              <a:ext uri="{FF2B5EF4-FFF2-40B4-BE49-F238E27FC236}">
                <a16:creationId xmlns:a16="http://schemas.microsoft.com/office/drawing/2014/main" id="{AAEE7AC8-690D-0F9C-4354-D063368F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2533" name="ZoneTexte 12">
            <a:extLst>
              <a:ext uri="{FF2B5EF4-FFF2-40B4-BE49-F238E27FC236}">
                <a16:creationId xmlns:a16="http://schemas.microsoft.com/office/drawing/2014/main" id="{D10ED94C-37E3-CA1A-7B37-B53C6874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2534" name="ZoneTexte 13">
            <a:extLst>
              <a:ext uri="{FF2B5EF4-FFF2-40B4-BE49-F238E27FC236}">
                <a16:creationId xmlns:a16="http://schemas.microsoft.com/office/drawing/2014/main" id="{7DE6F3AE-6EA6-55B7-41D3-0BA7EA1D7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22535" name="Image 22" descr="Afficher l'image d'origine">
            <a:extLst>
              <a:ext uri="{FF2B5EF4-FFF2-40B4-BE49-F238E27FC236}">
                <a16:creationId xmlns:a16="http://schemas.microsoft.com/office/drawing/2014/main" id="{7E38A194-55FB-AF98-DBF9-6B4B529E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13">
            <a:extLst>
              <a:ext uri="{FF2B5EF4-FFF2-40B4-BE49-F238E27FC236}">
                <a16:creationId xmlns:a16="http://schemas.microsoft.com/office/drawing/2014/main" id="{F12CD7B7-51D2-43DE-B749-5EDF931E2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26720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Ces interventions ne sont pas banales et sans risques.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92D4A3D2-ED3D-A837-840A-B5EDEDAF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de sécurité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9B61500-CD5D-4F0E-9F3B-DB0D9E24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ECDD4F-D0E4-42A5-BD55-71E55062F1DC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3556" name="ZoneTexte 2">
            <a:extLst>
              <a:ext uri="{FF2B5EF4-FFF2-40B4-BE49-F238E27FC236}">
                <a16:creationId xmlns:a16="http://schemas.microsoft.com/office/drawing/2014/main" id="{638F3583-B1B0-16A9-C521-C7D1D206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3558" name="ZoneTexte 13">
            <a:extLst>
              <a:ext uri="{FF2B5EF4-FFF2-40B4-BE49-F238E27FC236}">
                <a16:creationId xmlns:a16="http://schemas.microsoft.com/office/drawing/2014/main" id="{DBA70187-EB3B-45DA-7460-7D9C0D6C5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grpSp>
        <p:nvGrpSpPr>
          <p:cNvPr id="23604" name="Group 52">
            <a:extLst>
              <a:ext uri="{FF2B5EF4-FFF2-40B4-BE49-F238E27FC236}">
                <a16:creationId xmlns:a16="http://schemas.microsoft.com/office/drawing/2014/main" id="{C58E4309-1ABC-7B25-438D-1FB2B91C95D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143000"/>
            <a:ext cx="8610600" cy="5105400"/>
            <a:chOff x="-2" y="-2"/>
            <a:chExt cx="3048" cy="3681"/>
          </a:xfrm>
        </p:grpSpPr>
        <p:grpSp>
          <p:nvGrpSpPr>
            <p:cNvPr id="23602" name="Group 50">
              <a:extLst>
                <a:ext uri="{FF2B5EF4-FFF2-40B4-BE49-F238E27FC236}">
                  <a16:creationId xmlns:a16="http://schemas.microsoft.com/office/drawing/2014/main" id="{97E754FE-19F8-CFB9-CB44-631C2B65E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44" cy="3677"/>
              <a:chOff x="0" y="0"/>
              <a:chExt cx="3044" cy="3677"/>
            </a:xfrm>
          </p:grpSpPr>
          <p:grpSp>
            <p:nvGrpSpPr>
              <p:cNvPr id="23575" name="Group 23">
                <a:extLst>
                  <a:ext uri="{FF2B5EF4-FFF2-40B4-BE49-F238E27FC236}">
                    <a16:creationId xmlns:a16="http://schemas.microsoft.com/office/drawing/2014/main" id="{90D463F6-1D21-5022-416D-505DF8A956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052" cy="336"/>
                <a:chOff x="0" y="0"/>
                <a:chExt cx="1052" cy="336"/>
              </a:xfrm>
            </p:grpSpPr>
            <p:sp>
              <p:nvSpPr>
                <p:cNvPr id="23560" name="Rectangle 8">
                  <a:extLst>
                    <a:ext uri="{FF2B5EF4-FFF2-40B4-BE49-F238E27FC236}">
                      <a16:creationId xmlns:a16="http://schemas.microsoft.com/office/drawing/2014/main" id="{94B34C7B-EBB5-4715-9534-22C46FF3CB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66" cy="3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bIns="0" anchor="ctr"/>
                <a:lstStyle/>
                <a:p>
                  <a:pPr algn="ctr"/>
                  <a:r>
                    <a:rPr lang="fr-FR" altLang="fr-FR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Les risques 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74" name="Rectangle 22">
                  <a:extLst>
                    <a:ext uri="{FF2B5EF4-FFF2-40B4-BE49-F238E27FC236}">
                      <a16:creationId xmlns:a16="http://schemas.microsoft.com/office/drawing/2014/main" id="{D206DD6F-D8CF-3665-F185-F486D1C18F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52" cy="33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77" name="Group 25">
                <a:extLst>
                  <a:ext uri="{FF2B5EF4-FFF2-40B4-BE49-F238E27FC236}">
                    <a16:creationId xmlns:a16="http://schemas.microsoft.com/office/drawing/2014/main" id="{D118C575-ED0A-5CBB-B187-7671D3BD3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0"/>
                <a:ext cx="1992" cy="336"/>
                <a:chOff x="1052" y="0"/>
                <a:chExt cx="1992" cy="336"/>
              </a:xfrm>
            </p:grpSpPr>
            <p:sp>
              <p:nvSpPr>
                <p:cNvPr id="23561" name="Rectangle 9">
                  <a:extLst>
                    <a:ext uri="{FF2B5EF4-FFF2-40B4-BE49-F238E27FC236}">
                      <a16:creationId xmlns:a16="http://schemas.microsoft.com/office/drawing/2014/main" id="{3B414C56-8849-D74D-20C1-30E99E4BA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0"/>
                  <a:ext cx="1906" cy="3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bIns="0" anchor="ctr"/>
                <a:lstStyle/>
                <a:p>
                  <a:pPr algn="ctr"/>
                  <a:r>
                    <a:rPr lang="fr-FR" altLang="fr-FR" b="1">
                      <a:solidFill>
                        <a:srgbClr val="007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Les règles de sécurité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76" name="Rectangle 24">
                  <a:extLst>
                    <a:ext uri="{FF2B5EF4-FFF2-40B4-BE49-F238E27FC236}">
                      <a16:creationId xmlns:a16="http://schemas.microsoft.com/office/drawing/2014/main" id="{D14D7408-11C9-FC46-9AB8-6AF3EDA7CC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0"/>
                  <a:ext cx="1992" cy="33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79" name="Group 27">
                <a:extLst>
                  <a:ext uri="{FF2B5EF4-FFF2-40B4-BE49-F238E27FC236}">
                    <a16:creationId xmlns:a16="http://schemas.microsoft.com/office/drawing/2014/main" id="{DC8F025B-2C4F-4AEB-8130-E4E31BA541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36"/>
                <a:ext cx="1052" cy="346"/>
                <a:chOff x="0" y="336"/>
                <a:chExt cx="1052" cy="346"/>
              </a:xfrm>
            </p:grpSpPr>
            <p:sp>
              <p:nvSpPr>
                <p:cNvPr id="23562" name="Rectangle 10">
                  <a:extLst>
                    <a:ext uri="{FF2B5EF4-FFF2-40B4-BE49-F238E27FC236}">
                      <a16:creationId xmlns:a16="http://schemas.microsoft.com/office/drawing/2014/main" id="{6B2B1F80-69DA-00B2-E079-22A34DDA1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336"/>
                  <a:ext cx="966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Blessures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78" name="Rectangle 26">
                  <a:extLst>
                    <a:ext uri="{FF2B5EF4-FFF2-40B4-BE49-F238E27FC236}">
                      <a16:creationId xmlns:a16="http://schemas.microsoft.com/office/drawing/2014/main" id="{7F4AD8FF-B71B-A434-7476-D41A2BC00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36"/>
                  <a:ext cx="1052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81" name="Group 29">
                <a:extLst>
                  <a:ext uri="{FF2B5EF4-FFF2-40B4-BE49-F238E27FC236}">
                    <a16:creationId xmlns:a16="http://schemas.microsoft.com/office/drawing/2014/main" id="{9A764F9C-44FA-877F-0133-B9A61C76A2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336"/>
                <a:ext cx="1992" cy="346"/>
                <a:chOff x="1052" y="336"/>
                <a:chExt cx="1992" cy="346"/>
              </a:xfrm>
            </p:grpSpPr>
            <p:sp>
              <p:nvSpPr>
                <p:cNvPr id="23563" name="Rectangle 11">
                  <a:extLst>
                    <a:ext uri="{FF2B5EF4-FFF2-40B4-BE49-F238E27FC236}">
                      <a16:creationId xmlns:a16="http://schemas.microsoft.com/office/drawing/2014/main" id="{318327EE-A8BF-7691-07ED-518AC2028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336"/>
                  <a:ext cx="1906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Port des EPI,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80" name="Rectangle 28">
                  <a:extLst>
                    <a:ext uri="{FF2B5EF4-FFF2-40B4-BE49-F238E27FC236}">
                      <a16:creationId xmlns:a16="http://schemas.microsoft.com/office/drawing/2014/main" id="{B4D7E819-9BB1-F3FE-49E9-475727C30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336"/>
                  <a:ext cx="1992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83" name="Group 31">
                <a:extLst>
                  <a:ext uri="{FF2B5EF4-FFF2-40B4-BE49-F238E27FC236}">
                    <a16:creationId xmlns:a16="http://schemas.microsoft.com/office/drawing/2014/main" id="{4CCD6539-BACD-48FF-8ED2-710B04422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82"/>
                <a:ext cx="1052" cy="461"/>
                <a:chOff x="0" y="682"/>
                <a:chExt cx="1052" cy="461"/>
              </a:xfrm>
            </p:grpSpPr>
            <p:sp>
              <p:nvSpPr>
                <p:cNvPr id="23564" name="Rectangle 12">
                  <a:extLst>
                    <a:ext uri="{FF2B5EF4-FFF2-40B4-BE49-F238E27FC236}">
                      <a16:creationId xmlns:a16="http://schemas.microsoft.com/office/drawing/2014/main" id="{A2A9F261-4DB6-0C5B-FA2A-DEE903E12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682"/>
                  <a:ext cx="966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Chute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82" name="Rectangle 30">
                  <a:extLst>
                    <a:ext uri="{FF2B5EF4-FFF2-40B4-BE49-F238E27FC236}">
                      <a16:creationId xmlns:a16="http://schemas.microsoft.com/office/drawing/2014/main" id="{65235C00-5AFA-A368-CE77-8B15BDEDA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82"/>
                  <a:ext cx="1052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85" name="Group 33">
                <a:extLst>
                  <a:ext uri="{FF2B5EF4-FFF2-40B4-BE49-F238E27FC236}">
                    <a16:creationId xmlns:a16="http://schemas.microsoft.com/office/drawing/2014/main" id="{D871098A-0BFC-FA8B-5D17-24B977C4FF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682"/>
                <a:ext cx="1992" cy="461"/>
                <a:chOff x="1052" y="682"/>
                <a:chExt cx="1992" cy="461"/>
              </a:xfrm>
            </p:grpSpPr>
            <p:sp>
              <p:nvSpPr>
                <p:cNvPr id="23565" name="Rectangle 13">
                  <a:extLst>
                    <a:ext uri="{FF2B5EF4-FFF2-40B4-BE49-F238E27FC236}">
                      <a16:creationId xmlns:a16="http://schemas.microsoft.com/office/drawing/2014/main" id="{76849280-F816-873C-1D9D-846FBD746C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682"/>
                  <a:ext cx="1906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LSPCC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84" name="Rectangle 32">
                  <a:extLst>
                    <a:ext uri="{FF2B5EF4-FFF2-40B4-BE49-F238E27FC236}">
                      <a16:creationId xmlns:a16="http://schemas.microsoft.com/office/drawing/2014/main" id="{D61D6FA8-3923-4CD3-FFE2-583AB40DA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682"/>
                  <a:ext cx="1992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87" name="Group 35">
                <a:extLst>
                  <a:ext uri="{FF2B5EF4-FFF2-40B4-BE49-F238E27FC236}">
                    <a16:creationId xmlns:a16="http://schemas.microsoft.com/office/drawing/2014/main" id="{E1813822-2726-494E-4CCB-56F29A4D2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143"/>
                <a:ext cx="1052" cy="921"/>
                <a:chOff x="0" y="1143"/>
                <a:chExt cx="1052" cy="921"/>
              </a:xfrm>
            </p:grpSpPr>
            <p:sp>
              <p:nvSpPr>
                <p:cNvPr id="23566" name="Rectangle 14">
                  <a:extLst>
                    <a:ext uri="{FF2B5EF4-FFF2-40B4-BE49-F238E27FC236}">
                      <a16:creationId xmlns:a16="http://schemas.microsoft.com/office/drawing/2014/main" id="{DD0B21F5-6CA1-68F5-0BCD-0D22EBCD8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143"/>
                  <a:ext cx="966" cy="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Agression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86" name="Rectangle 34">
                  <a:extLst>
                    <a:ext uri="{FF2B5EF4-FFF2-40B4-BE49-F238E27FC236}">
                      <a16:creationId xmlns:a16="http://schemas.microsoft.com/office/drawing/2014/main" id="{A7A0B9FB-2CD3-B211-28F4-64AEC9EC1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143"/>
                  <a:ext cx="1052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89" name="Group 37">
                <a:extLst>
                  <a:ext uri="{FF2B5EF4-FFF2-40B4-BE49-F238E27FC236}">
                    <a16:creationId xmlns:a16="http://schemas.microsoft.com/office/drawing/2014/main" id="{DF7B6B5C-6686-E71C-7D46-F4162A0183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1143"/>
                <a:ext cx="1992" cy="921"/>
                <a:chOff x="1052" y="1143"/>
                <a:chExt cx="1992" cy="921"/>
              </a:xfrm>
            </p:grpSpPr>
            <p:sp>
              <p:nvSpPr>
                <p:cNvPr id="23567" name="Rectangle 15">
                  <a:extLst>
                    <a:ext uri="{FF2B5EF4-FFF2-40B4-BE49-F238E27FC236}">
                      <a16:creationId xmlns:a16="http://schemas.microsoft.com/office/drawing/2014/main" id="{EA1074A3-4229-067B-4C82-FB55B80F86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1143"/>
                  <a:ext cx="1906" cy="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 pas répondre,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fr-FR" altLang="fr-FR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 2013-023 : Protections des SP en milieux hostiles,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Remonter l’information au CODIS,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588" name="Rectangle 36">
                  <a:extLst>
                    <a:ext uri="{FF2B5EF4-FFF2-40B4-BE49-F238E27FC236}">
                      <a16:creationId xmlns:a16="http://schemas.microsoft.com/office/drawing/2014/main" id="{9D6E13B0-C3F2-957A-B64F-F846C10BC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1143"/>
                  <a:ext cx="1992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91" name="Group 39">
                <a:extLst>
                  <a:ext uri="{FF2B5EF4-FFF2-40B4-BE49-F238E27FC236}">
                    <a16:creationId xmlns:a16="http://schemas.microsoft.com/office/drawing/2014/main" id="{2372C4D0-D0FA-FC6C-7D3F-F204BA4E9B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064"/>
                <a:ext cx="1052" cy="576"/>
                <a:chOff x="0" y="2064"/>
                <a:chExt cx="1052" cy="576"/>
              </a:xfrm>
            </p:grpSpPr>
            <p:sp>
              <p:nvSpPr>
                <p:cNvPr id="23568" name="Rectangle 16">
                  <a:extLst>
                    <a:ext uri="{FF2B5EF4-FFF2-40B4-BE49-F238E27FC236}">
                      <a16:creationId xmlns:a16="http://schemas.microsoft.com/office/drawing/2014/main" id="{12B33C73-AA8E-6E11-6381-C6214F27D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064"/>
                  <a:ext cx="966" cy="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Chute de matériaux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90" name="Rectangle 38">
                  <a:extLst>
                    <a:ext uri="{FF2B5EF4-FFF2-40B4-BE49-F238E27FC236}">
                      <a16:creationId xmlns:a16="http://schemas.microsoft.com/office/drawing/2014/main" id="{FB3C64A3-5379-51B9-1970-10756304C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064"/>
                  <a:ext cx="1052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93" name="Group 41">
                <a:extLst>
                  <a:ext uri="{FF2B5EF4-FFF2-40B4-BE49-F238E27FC236}">
                    <a16:creationId xmlns:a16="http://schemas.microsoft.com/office/drawing/2014/main" id="{BE610D20-58E6-4FD4-6B72-21A8472ACD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2064"/>
                <a:ext cx="1992" cy="576"/>
                <a:chOff x="1052" y="2064"/>
                <a:chExt cx="1992" cy="576"/>
              </a:xfrm>
            </p:grpSpPr>
            <p:sp>
              <p:nvSpPr>
                <p:cNvPr id="23569" name="Rectangle 17">
                  <a:extLst>
                    <a:ext uri="{FF2B5EF4-FFF2-40B4-BE49-F238E27FC236}">
                      <a16:creationId xmlns:a16="http://schemas.microsoft.com/office/drawing/2014/main" id="{DACF04CE-AAE4-2DE1-5B33-70D433FDA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2064"/>
                  <a:ext cx="1906" cy="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Port des EPI (casque),</a:t>
                  </a:r>
                </a:p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Périmètre de sécurité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Etre attentif à l’environnement.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92" name="Rectangle 40">
                  <a:extLst>
                    <a:ext uri="{FF2B5EF4-FFF2-40B4-BE49-F238E27FC236}">
                      <a16:creationId xmlns:a16="http://schemas.microsoft.com/office/drawing/2014/main" id="{8193C271-21D9-D8C6-2029-846C3DA59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2064"/>
                  <a:ext cx="1992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95" name="Group 43">
                <a:extLst>
                  <a:ext uri="{FF2B5EF4-FFF2-40B4-BE49-F238E27FC236}">
                    <a16:creationId xmlns:a16="http://schemas.microsoft.com/office/drawing/2014/main" id="{0CF01419-65E8-4D68-3F05-E5DED707E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640"/>
                <a:ext cx="1052" cy="346"/>
                <a:chOff x="0" y="2640"/>
                <a:chExt cx="1052" cy="346"/>
              </a:xfrm>
            </p:grpSpPr>
            <p:sp>
              <p:nvSpPr>
                <p:cNvPr id="23570" name="Rectangle 18">
                  <a:extLst>
                    <a:ext uri="{FF2B5EF4-FFF2-40B4-BE49-F238E27FC236}">
                      <a16:creationId xmlns:a16="http://schemas.microsoft.com/office/drawing/2014/main" id="{8EE769AA-D4B3-A114-E014-8D1233A727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640"/>
                  <a:ext cx="966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Noyade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594" name="Rectangle 42">
                  <a:extLst>
                    <a:ext uri="{FF2B5EF4-FFF2-40B4-BE49-F238E27FC236}">
                      <a16:creationId xmlns:a16="http://schemas.microsoft.com/office/drawing/2014/main" id="{04712244-ECB0-0C08-0289-8FAB54B89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640"/>
                  <a:ext cx="1052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97" name="Group 45">
                <a:extLst>
                  <a:ext uri="{FF2B5EF4-FFF2-40B4-BE49-F238E27FC236}">
                    <a16:creationId xmlns:a16="http://schemas.microsoft.com/office/drawing/2014/main" id="{2AD6F9FC-1823-A329-31CB-34BD393ECE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2640"/>
                <a:ext cx="1992" cy="346"/>
                <a:chOff x="1052" y="2640"/>
                <a:chExt cx="1992" cy="346"/>
              </a:xfrm>
            </p:grpSpPr>
            <p:sp>
              <p:nvSpPr>
                <p:cNvPr id="23571" name="Rectangle 19">
                  <a:extLst>
                    <a:ext uri="{FF2B5EF4-FFF2-40B4-BE49-F238E27FC236}">
                      <a16:creationId xmlns:a16="http://schemas.microsoft.com/office/drawing/2014/main" id="{C749F82E-C6B8-8F2E-6C88-5456F7570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2640"/>
                  <a:ext cx="1906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Port des EPI (Gilet de sauvetage),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96" name="Rectangle 44">
                  <a:extLst>
                    <a:ext uri="{FF2B5EF4-FFF2-40B4-BE49-F238E27FC236}">
                      <a16:creationId xmlns:a16="http://schemas.microsoft.com/office/drawing/2014/main" id="{14B89872-33D1-FE12-EB84-883A1CDD0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2640"/>
                  <a:ext cx="1992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599" name="Group 47">
                <a:extLst>
                  <a:ext uri="{FF2B5EF4-FFF2-40B4-BE49-F238E27FC236}">
                    <a16:creationId xmlns:a16="http://schemas.microsoft.com/office/drawing/2014/main" id="{510DF4BE-87CE-146E-515C-58488D4B9D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986"/>
                <a:ext cx="1052" cy="691"/>
                <a:chOff x="0" y="2986"/>
                <a:chExt cx="1052" cy="691"/>
              </a:xfrm>
            </p:grpSpPr>
            <p:sp>
              <p:nvSpPr>
                <p:cNvPr id="23572" name="Rectangle 20">
                  <a:extLst>
                    <a:ext uri="{FF2B5EF4-FFF2-40B4-BE49-F238E27FC236}">
                      <a16:creationId xmlns:a16="http://schemas.microsoft.com/office/drawing/2014/main" id="{DAC7D90A-3BD2-EBB8-4FE6-D503C3A337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986"/>
                  <a:ext cx="966" cy="6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Explosion – Blast - Incendie</a:t>
                  </a:r>
                  <a:endParaRPr lang="fr-FR" altLang="fr-FR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98" name="Rectangle 46">
                  <a:extLst>
                    <a:ext uri="{FF2B5EF4-FFF2-40B4-BE49-F238E27FC236}">
                      <a16:creationId xmlns:a16="http://schemas.microsoft.com/office/drawing/2014/main" id="{31B790D2-1BD3-ED42-D507-BF78A26A2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986"/>
                  <a:ext cx="1052" cy="69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3601" name="Group 49">
                <a:extLst>
                  <a:ext uri="{FF2B5EF4-FFF2-40B4-BE49-F238E27FC236}">
                    <a16:creationId xmlns:a16="http://schemas.microsoft.com/office/drawing/2014/main" id="{4A47CB9C-3282-50F2-F10A-B259D6A02F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2986"/>
                <a:ext cx="1992" cy="691"/>
                <a:chOff x="1052" y="2986"/>
                <a:chExt cx="1992" cy="691"/>
              </a:xfrm>
            </p:grpSpPr>
            <p:sp>
              <p:nvSpPr>
                <p:cNvPr id="23573" name="Rectangle 21">
                  <a:extLst>
                    <a:ext uri="{FF2B5EF4-FFF2-40B4-BE49-F238E27FC236}">
                      <a16:creationId xmlns:a16="http://schemas.microsoft.com/office/drawing/2014/main" id="{17B44641-3608-0494-8F38-9026B92DE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5" y="2986"/>
                  <a:ext cx="1906" cy="6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EPI,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Périmètre de sécurité,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fr-FR" altLang="fr-FR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 pas manipuler l’engin explosif,</a:t>
                  </a:r>
                  <a:endParaRPr lang="fr-FR" alt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600" name="Rectangle 48">
                  <a:extLst>
                    <a:ext uri="{FF2B5EF4-FFF2-40B4-BE49-F238E27FC236}">
                      <a16:creationId xmlns:a16="http://schemas.microsoft.com/office/drawing/2014/main" id="{9A7EEBD3-72A5-ECCE-58B6-237749D5FC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2" y="2986"/>
                  <a:ext cx="1992" cy="69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23603" name="Rectangle 51">
              <a:extLst>
                <a:ext uri="{FF2B5EF4-FFF2-40B4-BE49-F238E27FC236}">
                  <a16:creationId xmlns:a16="http://schemas.microsoft.com/office/drawing/2014/main" id="{26526F42-9BDC-FAF4-B234-1B1DDE291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-2"/>
              <a:ext cx="3048" cy="3681"/>
            </a:xfrm>
            <a:prstGeom prst="rect">
              <a:avLst/>
            </a:prstGeom>
            <a:noFill/>
            <a:ln w="793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BDE4D89E-5FBC-49D4-86E1-A7481384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de sécurité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75CF561F-5B72-4F6D-9D44-DE96779F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48D5F4-7B7A-420F-91DC-222D29B4B33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4580" name="ZoneTexte 2">
            <a:extLst>
              <a:ext uri="{FF2B5EF4-FFF2-40B4-BE49-F238E27FC236}">
                <a16:creationId xmlns:a16="http://schemas.microsoft.com/office/drawing/2014/main" id="{AFF15056-DE07-A016-3A00-BB7B87FFC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4581" name="ZoneTexte 12">
            <a:extLst>
              <a:ext uri="{FF2B5EF4-FFF2-40B4-BE49-F238E27FC236}">
                <a16:creationId xmlns:a16="http://schemas.microsoft.com/office/drawing/2014/main" id="{069925EC-550D-7AC0-AAEA-364C78F9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4582" name="ZoneTexte 13">
            <a:extLst>
              <a:ext uri="{FF2B5EF4-FFF2-40B4-BE49-F238E27FC236}">
                <a16:creationId xmlns:a16="http://schemas.microsoft.com/office/drawing/2014/main" id="{2EF34EBB-E2C9-1CFC-BFD9-D8C8A1A1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24583" name="Rectangle 1">
            <a:extLst>
              <a:ext uri="{FF2B5EF4-FFF2-40B4-BE49-F238E27FC236}">
                <a16:creationId xmlns:a16="http://schemas.microsoft.com/office/drawing/2014/main" id="{472E81A7-13CC-27B0-B818-1E9A7B8FE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84313"/>
            <a:ext cx="82089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Porter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l’ARI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en cas de confinement des locaux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Travailler en portant des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gants de protection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quel que soit l’intervention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Rester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vigilant à l’environnement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travail, pour soi et pour ses coéquipiers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Rester en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 avec son binôme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Rendre compte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 chef d’agrès</a:t>
            </a:r>
          </a:p>
        </p:txBody>
      </p:sp>
      <p:pic>
        <p:nvPicPr>
          <p:cNvPr id="24584" name="Image 3">
            <a:extLst>
              <a:ext uri="{FF2B5EF4-FFF2-40B4-BE49-F238E27FC236}">
                <a16:creationId xmlns:a16="http://schemas.microsoft.com/office/drawing/2014/main" id="{E5676C26-6D0E-C9BB-8555-FDE0DC9E8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525838"/>
            <a:ext cx="2728912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87FDFAB9-A416-83E0-B98D-3A2DAF24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Aptitudes pour intervenir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014D7531-89ED-45A1-8B62-35F89C44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6D4E33-49B8-4CA2-9989-B38532D7312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5604" name="ZoneTexte 2">
            <a:extLst>
              <a:ext uri="{FF2B5EF4-FFF2-40B4-BE49-F238E27FC236}">
                <a16:creationId xmlns:a16="http://schemas.microsoft.com/office/drawing/2014/main" id="{8DAD45B0-34BB-4C72-1D03-1EE65F81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5605" name="ZoneTexte 12">
            <a:extLst>
              <a:ext uri="{FF2B5EF4-FFF2-40B4-BE49-F238E27FC236}">
                <a16:creationId xmlns:a16="http://schemas.microsoft.com/office/drawing/2014/main" id="{22F3790D-00D1-3031-8277-A7CCC5E4E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5606" name="ZoneTexte 13">
            <a:extLst>
              <a:ext uri="{FF2B5EF4-FFF2-40B4-BE49-F238E27FC236}">
                <a16:creationId xmlns:a16="http://schemas.microsoft.com/office/drawing/2014/main" id="{CBC842AE-0386-5DDE-38D2-3CD4E94FE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25607" name="Rectangle 4">
            <a:extLst>
              <a:ext uri="{FF2B5EF4-FFF2-40B4-BE49-F238E27FC236}">
                <a16:creationId xmlns:a16="http://schemas.microsoft.com/office/drawing/2014/main" id="{1FAB3041-6FC6-93CF-87CD-B3EFDF416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153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doit faire preuve de nombreuses qualités et aptitudes  pour mener a bien les missions qui lui sont confiées en toute sécurité :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 de l'analyse :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Repérer les risques persistants et ainsi les supprimer.</a:t>
            </a:r>
          </a:p>
        </p:txBody>
      </p:sp>
      <p:pic>
        <p:nvPicPr>
          <p:cNvPr id="25608" name="Picture 9" descr="img16">
            <a:extLst>
              <a:ext uri="{FF2B5EF4-FFF2-40B4-BE49-F238E27FC236}">
                <a16:creationId xmlns:a16="http://schemas.microsoft.com/office/drawing/2014/main" id="{5846B889-D08B-01D9-3652-33351463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23669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>
            <a:extLst>
              <a:ext uri="{FF2B5EF4-FFF2-40B4-BE49-F238E27FC236}">
                <a16:creationId xmlns:a16="http://schemas.microsoft.com/office/drawing/2014/main" id="{ADB5AD19-649F-EE56-D739-4EBA5A478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3" t="52415" r="5978" b="33981"/>
          <a:stretch>
            <a:fillRect/>
          </a:stretch>
        </p:blipFill>
        <p:spPr bwMode="auto">
          <a:xfrm>
            <a:off x="1143000" y="3352800"/>
            <a:ext cx="29718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B4A7C732-494B-BD3F-2FE6-1580E288A5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Aptitudes pour intervenir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1A69C3B-84BB-4F3E-B5EA-AEC5455EDF5A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06FB734-8E8A-49B7-AE1B-614338AE405C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6628" name="ZoneTexte 2">
            <a:extLst>
              <a:ext uri="{FF2B5EF4-FFF2-40B4-BE49-F238E27FC236}">
                <a16:creationId xmlns:a16="http://schemas.microsoft.com/office/drawing/2014/main" id="{5CCEF9F6-4A22-3F4F-6C3A-D7D3D6C0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6629" name="ZoneTexte 12">
            <a:extLst>
              <a:ext uri="{FF2B5EF4-FFF2-40B4-BE49-F238E27FC236}">
                <a16:creationId xmlns:a16="http://schemas.microsoft.com/office/drawing/2014/main" id="{E870EAE3-8D30-3C4A-BE1E-133397E71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6630" name="ZoneTexte 13">
            <a:extLst>
              <a:ext uri="{FF2B5EF4-FFF2-40B4-BE49-F238E27FC236}">
                <a16:creationId xmlns:a16="http://schemas.microsoft.com/office/drawing/2014/main" id="{FD7DFA50-8222-44B8-1482-B942DB148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26631" name="Rectangle 4">
            <a:extLst>
              <a:ext uri="{FF2B5EF4-FFF2-40B4-BE49-F238E27FC236}">
                <a16:creationId xmlns:a16="http://schemas.microsoft.com/office/drawing/2014/main" id="{A8CD9C3E-C8B4-C3F3-FC51-234B570A3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153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Qualités et aptitudes :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Sang–froid :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application des mesures nécessaires à la protection des biens, des personnes et des animaux en péril.</a:t>
            </a:r>
          </a:p>
        </p:txBody>
      </p:sp>
      <p:pic>
        <p:nvPicPr>
          <p:cNvPr id="26632" name="Picture 8" descr="I:\Images\CLIPART\PERSONNAGES\femmes humoristique\CWMNO024.WMF">
            <a:extLst>
              <a:ext uri="{FF2B5EF4-FFF2-40B4-BE49-F238E27FC236}">
                <a16:creationId xmlns:a16="http://schemas.microsoft.com/office/drawing/2014/main" id="{D1D7118E-1187-A467-EB79-4361CA48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34575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I:\Images\CLIPART\PERSONNAGES\hommes humoristique\CMEN002.WMF">
            <a:extLst>
              <a:ext uri="{FF2B5EF4-FFF2-40B4-BE49-F238E27FC236}">
                <a16:creationId xmlns:a16="http://schemas.microsoft.com/office/drawing/2014/main" id="{435C1427-EF39-72C2-BB4D-C1453813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2147888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60C82C58-229D-1A87-F13F-FCF1F6BC7F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Aptitudes pour intervenir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35884928-1A7C-4F00-B39C-2F013C3C4C8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7A023A-EB7F-41F4-A342-39E6F83034F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7652" name="ZoneTexte 2">
            <a:extLst>
              <a:ext uri="{FF2B5EF4-FFF2-40B4-BE49-F238E27FC236}">
                <a16:creationId xmlns:a16="http://schemas.microsoft.com/office/drawing/2014/main" id="{8DE974FF-2787-7724-4B84-88AE6D073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7653" name="ZoneTexte 12">
            <a:extLst>
              <a:ext uri="{FF2B5EF4-FFF2-40B4-BE49-F238E27FC236}">
                <a16:creationId xmlns:a16="http://schemas.microsoft.com/office/drawing/2014/main" id="{C22385BE-8E3E-6C82-EC45-805142A5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7654" name="ZoneTexte 13">
            <a:extLst>
              <a:ext uri="{FF2B5EF4-FFF2-40B4-BE49-F238E27FC236}">
                <a16:creationId xmlns:a16="http://schemas.microsoft.com/office/drawing/2014/main" id="{EF050DB3-C914-3914-265B-8FD55A7E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27655" name="Rectangle 4">
            <a:extLst>
              <a:ext uri="{FF2B5EF4-FFF2-40B4-BE49-F238E27FC236}">
                <a16:creationId xmlns:a16="http://schemas.microsoft.com/office/drawing/2014/main" id="{192B836B-A036-CC36-1235-D16CC5EF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1534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Qualités et aptitudes :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 physique :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Interventions sont très physiques : tronçonnage par ex..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difficiles (froid, vent, nuit, etc.), voire dangereuses, nécessitent une bonne condition physique (hygiènes de vie, alimentaire et corporelle).</a:t>
            </a:r>
          </a:p>
        </p:txBody>
      </p:sp>
      <p:pic>
        <p:nvPicPr>
          <p:cNvPr id="27656" name="Picture 1032" descr="I:\Images\CLIPART\PERSONNAGES\hommes humoristique\CMENO159.WMF">
            <a:extLst>
              <a:ext uri="{FF2B5EF4-FFF2-40B4-BE49-F238E27FC236}">
                <a16:creationId xmlns:a16="http://schemas.microsoft.com/office/drawing/2014/main" id="{958806AF-5819-FA72-616C-B09C1146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2571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033" descr="I:\Images\CLIPART\PERSONNAGES\hommes humoristique\CMEN310.WMF">
            <a:extLst>
              <a:ext uri="{FF2B5EF4-FFF2-40B4-BE49-F238E27FC236}">
                <a16:creationId xmlns:a16="http://schemas.microsoft.com/office/drawing/2014/main" id="{C62798E0-C949-0873-6A99-96A00F6A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1838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34" descr="I:\Images\Sapeurs-Pompiers\DIV\Tronçonnage\Photos\DSCN2524.JPG">
            <a:extLst>
              <a:ext uri="{FF2B5EF4-FFF2-40B4-BE49-F238E27FC236}">
                <a16:creationId xmlns:a16="http://schemas.microsoft.com/office/drawing/2014/main" id="{2AC5BF6C-9D27-0BE8-7860-9F75109D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30972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C85838FD-0A7F-F9E0-62B8-8768A01A21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Aptitudes pour intervenir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B28DDD0-49F4-4DF2-A33A-DC31E16A53A5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8CC5197-DD68-42DC-9DA3-853875EDE25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8676" name="ZoneTexte 2">
            <a:extLst>
              <a:ext uri="{FF2B5EF4-FFF2-40B4-BE49-F238E27FC236}">
                <a16:creationId xmlns:a16="http://schemas.microsoft.com/office/drawing/2014/main" id="{AFA4ADE2-ED32-4F3A-42B6-E63B57CDF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8677" name="ZoneTexte 12">
            <a:extLst>
              <a:ext uri="{FF2B5EF4-FFF2-40B4-BE49-F238E27FC236}">
                <a16:creationId xmlns:a16="http://schemas.microsoft.com/office/drawing/2014/main" id="{4CDAC798-F557-8C77-7584-7AB8960C7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8678" name="ZoneTexte 13">
            <a:extLst>
              <a:ext uri="{FF2B5EF4-FFF2-40B4-BE49-F238E27FC236}">
                <a16:creationId xmlns:a16="http://schemas.microsoft.com/office/drawing/2014/main" id="{99BAE631-C4A3-6F8C-A5FB-94C6BE97B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28679" name="Rectangle 4">
            <a:extLst>
              <a:ext uri="{FF2B5EF4-FFF2-40B4-BE49-F238E27FC236}">
                <a16:creationId xmlns:a16="http://schemas.microsoft.com/office/drawing/2014/main" id="{431B7450-19DE-13F7-EC43-F96B10A64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153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Qualités et aptitudes :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Rigueur et discrétion :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 des ordres donnés par son CA et non divulgation des informations relatives aux sinistrés et pouvant nuire aux sinistrés et / ou service. </a:t>
            </a:r>
          </a:p>
        </p:txBody>
      </p:sp>
      <p:pic>
        <p:nvPicPr>
          <p:cNvPr id="28680" name="Picture 8" descr="I:\Images\CLIPART\PERSONNAGES\femmes humoristique\CWMNO006.WMF">
            <a:extLst>
              <a:ext uri="{FF2B5EF4-FFF2-40B4-BE49-F238E27FC236}">
                <a16:creationId xmlns:a16="http://schemas.microsoft.com/office/drawing/2014/main" id="{49BB82BC-9FCC-668B-0D85-0F64D943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14795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F6B6E6A5-9F29-2DC5-788B-1473129ED1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Aptitudes pour intervenir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F487DED-6603-449B-9090-4E437D48FA47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979FAD8-757A-4C62-B1C5-B5BA08613A1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9700" name="ZoneTexte 2">
            <a:extLst>
              <a:ext uri="{FF2B5EF4-FFF2-40B4-BE49-F238E27FC236}">
                <a16:creationId xmlns:a16="http://schemas.microsoft.com/office/drawing/2014/main" id="{CDA188BD-F0CD-AD72-E429-17667064C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29701" name="ZoneTexte 12">
            <a:extLst>
              <a:ext uri="{FF2B5EF4-FFF2-40B4-BE49-F238E27FC236}">
                <a16:creationId xmlns:a16="http://schemas.microsoft.com/office/drawing/2014/main" id="{B444659C-6F34-DC9B-14AD-06847CA1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29702" name="ZoneTexte 13">
            <a:extLst>
              <a:ext uri="{FF2B5EF4-FFF2-40B4-BE49-F238E27FC236}">
                <a16:creationId xmlns:a16="http://schemas.microsoft.com/office/drawing/2014/main" id="{0C668251-16CC-A51F-116C-DF44FBABF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29703" name="Rectangle 4">
            <a:extLst>
              <a:ext uri="{FF2B5EF4-FFF2-40B4-BE49-F238E27FC236}">
                <a16:creationId xmlns:a16="http://schemas.microsoft.com/office/drawing/2014/main" id="{227FA3D5-AF9E-3357-512D-703C514BE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8153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Qualités et aptitudes :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Empathie :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calmer, rassurer les sinistrés en restant courtois et professionnel face à ces victimes dont certaines ont tout perdu et sont psychologiquement affaiblies.</a:t>
            </a:r>
          </a:p>
        </p:txBody>
      </p:sp>
      <p:pic>
        <p:nvPicPr>
          <p:cNvPr id="29704" name="Picture 8" descr="I:\Images\CLIPART\PERSONNAGES\hommes humoristique\RDUNC160.WMF">
            <a:extLst>
              <a:ext uri="{FF2B5EF4-FFF2-40B4-BE49-F238E27FC236}">
                <a16:creationId xmlns:a16="http://schemas.microsoft.com/office/drawing/2014/main" id="{05D166BF-8B37-F3EE-2DA3-4922F2BA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0400"/>
            <a:ext cx="26098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C:\Documents and Settings\Philippe\Mes documents\JSP SDMIS\Dématérialisation\doc\INC\inondations\imagesCAWGKP9B.jpg">
            <a:extLst>
              <a:ext uri="{FF2B5EF4-FFF2-40B4-BE49-F238E27FC236}">
                <a16:creationId xmlns:a16="http://schemas.microsoft.com/office/drawing/2014/main" id="{48315455-0134-6194-840F-BBF04008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4656" r="15747"/>
          <a:stretch>
            <a:fillRect/>
          </a:stretch>
        </p:blipFill>
        <p:spPr bwMode="auto">
          <a:xfrm>
            <a:off x="685800" y="3276600"/>
            <a:ext cx="32766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CF70703-9E64-4E8C-89A0-2606920676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Relations avec les sinistrés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BC55B8D-6BEE-4D6E-9652-8473CEDCAA50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E366DC4-0AAC-4921-95B0-C934263BBA66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0724" name="ZoneTexte 2">
            <a:extLst>
              <a:ext uri="{FF2B5EF4-FFF2-40B4-BE49-F238E27FC236}">
                <a16:creationId xmlns:a16="http://schemas.microsoft.com/office/drawing/2014/main" id="{ADF91487-625E-EC19-FEDF-B02FB9B11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30725" name="ZoneTexte 12">
            <a:extLst>
              <a:ext uri="{FF2B5EF4-FFF2-40B4-BE49-F238E27FC236}">
                <a16:creationId xmlns:a16="http://schemas.microsoft.com/office/drawing/2014/main" id="{F8EE3CDE-BF1C-F611-70CB-E5B3F52B0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30726" name="ZoneTexte 13">
            <a:extLst>
              <a:ext uri="{FF2B5EF4-FFF2-40B4-BE49-F238E27FC236}">
                <a16:creationId xmlns:a16="http://schemas.microsoft.com/office/drawing/2014/main" id="{BE1ACAEB-68C3-D417-72C6-C45799D12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30727" name="Rectangle 4">
            <a:extLst>
              <a:ext uri="{FF2B5EF4-FFF2-40B4-BE49-F238E27FC236}">
                <a16:creationId xmlns:a16="http://schemas.microsoft.com/office/drawing/2014/main" id="{E1E83801-2097-86AE-E57F-803FAF7C2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2600"/>
            <a:ext cx="7993063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 d’une mission de PPBE il est essentiel de travailler dans le respect des sinistrés.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à :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altLang="fr-FR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devoirs moraux,</a:t>
            </a:r>
          </a:p>
          <a:p>
            <a:pPr lvl="3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altLang="fr-FR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devoirs légaux,</a:t>
            </a:r>
          </a:p>
          <a:p>
            <a:pPr lvl="3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altLang="fr-FR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devoirs réglementaires.</a:t>
            </a:r>
            <a:endParaRPr lang="fr-FR" altLang="fr-FR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1AA8EC1-953C-4791-BDE5-58F8EC6F12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Relations avec les sinistrés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7F58DCEB-DF4E-483D-81E2-FF725CD6D139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11972A0-F913-4BD2-B55B-3741ECDF16DE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1748" name="ZoneTexte 2">
            <a:extLst>
              <a:ext uri="{FF2B5EF4-FFF2-40B4-BE49-F238E27FC236}">
                <a16:creationId xmlns:a16="http://schemas.microsoft.com/office/drawing/2014/main" id="{54C506E5-1852-ABFC-8F25-D8359049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31749" name="ZoneTexte 12">
            <a:extLst>
              <a:ext uri="{FF2B5EF4-FFF2-40B4-BE49-F238E27FC236}">
                <a16:creationId xmlns:a16="http://schemas.microsoft.com/office/drawing/2014/main" id="{0B491E93-8ACF-51D1-6D2E-910C11185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31750" name="ZoneTexte 13">
            <a:extLst>
              <a:ext uri="{FF2B5EF4-FFF2-40B4-BE49-F238E27FC236}">
                <a16:creationId xmlns:a16="http://schemas.microsoft.com/office/drawing/2014/main" id="{82C3CC48-D8D9-910D-E33C-5B023BDE1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31751" name="Rectangle 4">
            <a:extLst>
              <a:ext uri="{FF2B5EF4-FFF2-40B4-BE49-F238E27FC236}">
                <a16:creationId xmlns:a16="http://schemas.microsoft.com/office/drawing/2014/main" id="{91102395-37D4-6733-5CDB-9DF47B810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23988"/>
            <a:ext cx="79930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Devoirs moraux :</a:t>
            </a:r>
          </a:p>
        </p:txBody>
      </p:sp>
      <p:sp>
        <p:nvSpPr>
          <p:cNvPr id="31752" name="Rectangle 8">
            <a:extLst>
              <a:ext uri="{FF2B5EF4-FFF2-40B4-BE49-F238E27FC236}">
                <a16:creationId xmlns:a16="http://schemas.microsoft.com/office/drawing/2014/main" id="{57933630-7A09-3AC7-991D-E8CE6EC39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057400"/>
            <a:ext cx="6934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Respecter la dignité des sinistrés,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Maîtriser et contrôler ses émotions,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Respecter les animaux,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Travailler avec modestie, courtoisie, politesse et efficacité.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31753" name="Picture 10" descr="I:\Images\CLIPART\PERSONNAGES\hommes humoristique\RDUNC022.WMF">
            <a:extLst>
              <a:ext uri="{FF2B5EF4-FFF2-40B4-BE49-F238E27FC236}">
                <a16:creationId xmlns:a16="http://schemas.microsoft.com/office/drawing/2014/main" id="{064CD5D5-2193-FC95-615F-DD83F9C4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20637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1" descr="I:\Images\CLIPART\PERSONNAGES\hommes humoristique\MEN033.WMF">
            <a:extLst>
              <a:ext uri="{FF2B5EF4-FFF2-40B4-BE49-F238E27FC236}">
                <a16:creationId xmlns:a16="http://schemas.microsoft.com/office/drawing/2014/main" id="{85C73EE1-1033-A35B-60B0-BE9B1296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5200"/>
            <a:ext cx="36576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231EAB8-9120-4E62-94FA-8D967B204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Missions de protection des personnes des biens et de l’environnement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0A22C07-332B-44B5-AB32-C475AD34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31B255-F34A-4115-90D3-828233194D0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5124" name="Rectangle 1">
            <a:extLst>
              <a:ext uri="{FF2B5EF4-FFF2-40B4-BE49-F238E27FC236}">
                <a16:creationId xmlns:a16="http://schemas.microsoft.com/office/drawing/2014/main" id="{1CC2F595-75CE-EF6F-6C54-01992EFA6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3343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loi n° 2004-811 du 13 août 2004 dite Loi de Modernisation de la Sécurité civile indique : 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1 : 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sécurité civile a pour objet la prévention des risques de toute nature, l'information et l'alerte des populations ainsi que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protection des personnes, des biens et de l'environnement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contre les accidents, les sinistres et les catastrophes …………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6" descr="I:\Images\Sapeurs-Pompiers\Images Diverses\77.jpg">
            <a:extLst>
              <a:ext uri="{FF2B5EF4-FFF2-40B4-BE49-F238E27FC236}">
                <a16:creationId xmlns:a16="http://schemas.microsoft.com/office/drawing/2014/main" id="{2568B3E2-6B13-09D2-6D83-CE98B536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19AAEB7-2318-48E3-B588-8F0D2B6207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Relations avec les sinistrés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FF6FE30-FC67-405C-B299-B3386B74AE24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D45CCAB-7CB8-46F2-A473-A254E0B47F76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2772" name="ZoneTexte 2">
            <a:extLst>
              <a:ext uri="{FF2B5EF4-FFF2-40B4-BE49-F238E27FC236}">
                <a16:creationId xmlns:a16="http://schemas.microsoft.com/office/drawing/2014/main" id="{C0E27CF3-46E0-C7D7-B7DA-AB042CECC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32773" name="ZoneTexte 12">
            <a:extLst>
              <a:ext uri="{FF2B5EF4-FFF2-40B4-BE49-F238E27FC236}">
                <a16:creationId xmlns:a16="http://schemas.microsoft.com/office/drawing/2014/main" id="{8ADADA63-CF8D-3D31-181C-7D512E162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32774" name="ZoneTexte 13">
            <a:extLst>
              <a:ext uri="{FF2B5EF4-FFF2-40B4-BE49-F238E27FC236}">
                <a16:creationId xmlns:a16="http://schemas.microsoft.com/office/drawing/2014/main" id="{D914967C-ABE9-483D-9780-8613FC23A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32775" name="Rectangle 4">
            <a:extLst>
              <a:ext uri="{FF2B5EF4-FFF2-40B4-BE49-F238E27FC236}">
                <a16:creationId xmlns:a16="http://schemas.microsoft.com/office/drawing/2014/main" id="{5225D39A-8E12-2A0C-F448-9B41C1B25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7993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Devoirs légaux :</a:t>
            </a: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1B6790B3-47F2-1F5B-DF7C-9667F1458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057400"/>
            <a:ext cx="8077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Porter assistance et secours aux personnes,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Au respect de la vie humaine,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Ne pas détériorer les biens d’autrui,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Respecter le code de la route,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Respecter le devoir de réserve, secret et discrétion professionnelle.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32777" name="Picture 9" descr="I:\Images\CLIPART\PERSONNAGES\hommes humoristique\CMENO083.WMF">
            <a:extLst>
              <a:ext uri="{FF2B5EF4-FFF2-40B4-BE49-F238E27FC236}">
                <a16:creationId xmlns:a16="http://schemas.microsoft.com/office/drawing/2014/main" id="{228DAEFB-6E55-3658-9B13-E5E60CFC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2143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8" name="Object 10">
            <a:extLst>
              <a:ext uri="{FF2B5EF4-FFF2-40B4-BE49-F238E27FC236}">
                <a16:creationId xmlns:a16="http://schemas.microsoft.com/office/drawing/2014/main" id="{D4393692-E5F6-3572-0E65-6CF7BB7631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3886200"/>
          <a:ext cx="2611438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609850" imgH="1790700" progId="CorelDraw.Graphic.9">
                  <p:embed/>
                </p:oleObj>
              </mc:Choice>
              <mc:Fallback>
                <p:oleObj name="CorelDRAW" r:id="rId3" imgW="2609850" imgH="1790700" progId="CorelDraw.Graphic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86200"/>
                        <a:ext cx="2611438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 descr="K:\Textes\SDMIS\Directive opérationnelle\do 2009-015 emploi rubalise_Page_1.jpg">
            <a:extLst>
              <a:ext uri="{FF2B5EF4-FFF2-40B4-BE49-F238E27FC236}">
                <a16:creationId xmlns:a16="http://schemas.microsoft.com/office/drawing/2014/main" id="{3D8F3499-2207-597A-6250-F9811FB0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8"/>
          <a:stretch>
            <a:fillRect/>
          </a:stretch>
        </p:blipFill>
        <p:spPr bwMode="auto">
          <a:xfrm>
            <a:off x="4495800" y="3352800"/>
            <a:ext cx="43259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B87C6E8A-A8F4-44D9-850F-17B11BDE42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Relations avec les sinistrés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A48342A4-DEA9-453F-A781-E71292FF7399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41F5A65-E116-421B-834F-C281CB0A903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3797" name="ZoneTexte 2">
            <a:extLst>
              <a:ext uri="{FF2B5EF4-FFF2-40B4-BE49-F238E27FC236}">
                <a16:creationId xmlns:a16="http://schemas.microsoft.com/office/drawing/2014/main" id="{52A46D78-C2E2-A3BD-68EB-FC2F93FD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33798" name="ZoneTexte 12">
            <a:extLst>
              <a:ext uri="{FF2B5EF4-FFF2-40B4-BE49-F238E27FC236}">
                <a16:creationId xmlns:a16="http://schemas.microsoft.com/office/drawing/2014/main" id="{6B805572-42BD-70FE-1127-F02F4DA9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33799" name="ZoneTexte 13">
            <a:extLst>
              <a:ext uri="{FF2B5EF4-FFF2-40B4-BE49-F238E27FC236}">
                <a16:creationId xmlns:a16="http://schemas.microsoft.com/office/drawing/2014/main" id="{DFB4822C-881D-4AC0-53A6-72ABF68E1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sp>
        <p:nvSpPr>
          <p:cNvPr id="33800" name="Rectangle 4">
            <a:extLst>
              <a:ext uri="{FF2B5EF4-FFF2-40B4-BE49-F238E27FC236}">
                <a16:creationId xmlns:a16="http://schemas.microsoft.com/office/drawing/2014/main" id="{A4FB4386-BF9F-021D-9993-39B66455F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7993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Devoirs réglementaires :</a:t>
            </a:r>
            <a:endParaRPr lang="fr-FR" altLang="fr-FR" sz="20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801" name="Rectangle 8">
            <a:extLst>
              <a:ext uri="{FF2B5EF4-FFF2-40B4-BE49-F238E27FC236}">
                <a16:creationId xmlns:a16="http://schemas.microsoft.com/office/drawing/2014/main" id="{5C7B15CD-F3AD-737C-588D-6060E8A98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05000"/>
            <a:ext cx="769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Respecter sa hiérarchie, les ordres donnés, ainsi que l’uniforme,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Respecter les textes en vigueur (Notes de services, DO)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33802" name="Picture 9" descr="I:\Images\Sapeurs-Pompiers\INC\SP\Photos\DSC_0091.JPG">
            <a:extLst>
              <a:ext uri="{FF2B5EF4-FFF2-40B4-BE49-F238E27FC236}">
                <a16:creationId xmlns:a16="http://schemas.microsoft.com/office/drawing/2014/main" id="{858F4C09-57E1-59D8-B045-A8A119D9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9624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51352B16-1F40-4C7C-A003-DCF2080DAD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329DDC1-04A7-4F17-AFD6-382E831D8F74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5F8DB1-07B7-47B7-BE5B-C9996F163F80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2A26489-A4CD-4A96-991C-58BC233C357D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ZoneTexte 12">
            <a:extLst>
              <a:ext uri="{FF2B5EF4-FFF2-40B4-BE49-F238E27FC236}">
                <a16:creationId xmlns:a16="http://schemas.microsoft.com/office/drawing/2014/main" id="{3D60F269-AC67-757B-AFF1-76B14E42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3" name="ZoneTexte 15">
            <a:extLst>
              <a:ext uri="{FF2B5EF4-FFF2-40B4-BE49-F238E27FC236}">
                <a16:creationId xmlns:a16="http://schemas.microsoft.com/office/drawing/2014/main" id="{7AA8120C-CE1A-5F0F-B84E-6C491E99C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39624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Missions de PPBE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Définition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Différents types d'opérations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Risques afférents à ces opérations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Aptitudes nécessaires pour intervenir,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Règles de sécurité,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Relation avec les sinistrés.</a:t>
            </a:r>
            <a:r>
              <a:rPr lang="fr-FR" altLang="fr-FR" sz="2000" b="1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E8F4356-E6D3-4B8D-BC66-3533166071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Missions de protection des personnes des biens et de l’environnement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33EEA61-EF7F-4480-B5AA-77241FA735D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3744A54-3F30-43F5-BE91-ACE8977852F7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205FEC5C-D43B-F9DD-33DF-43734840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3343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Art. 2 : Missions de sécurité civile sont assurées principalement par les SPP et SPV des SDIS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ainsi que par les personnels des services de l'Etat et les militaires des U.I.I.S.C….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9" name="Picture 1029" descr="I:\Images\Sapeurs-Pompiers\Images Diverses\Sct_konica13020214161.jpg">
            <a:extLst>
              <a:ext uri="{FF2B5EF4-FFF2-40B4-BE49-F238E27FC236}">
                <a16:creationId xmlns:a16="http://schemas.microsoft.com/office/drawing/2014/main" id="{D3821025-D0B9-997D-39A4-4F887FF6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43666" r="36565" b="6076"/>
          <a:stretch>
            <a:fillRect/>
          </a:stretch>
        </p:blipFill>
        <p:spPr bwMode="auto">
          <a:xfrm>
            <a:off x="5783263" y="2514600"/>
            <a:ext cx="26701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30" descr="I:\Images\Sapeurs-Pompiers\DIV\Tronçonnage\Photos\1.JPG">
            <a:extLst>
              <a:ext uri="{FF2B5EF4-FFF2-40B4-BE49-F238E27FC236}">
                <a16:creationId xmlns:a16="http://schemas.microsoft.com/office/drawing/2014/main" id="{30E1C46C-22CE-7A8E-5420-9275EC9D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62738F8D-2E92-EF7D-EC16-6FCD6FA877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9AA7E362-6D57-4008-8359-9323E6C42E74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4C9120D-7D79-4D5A-9833-D0AC4086451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A2ED001A-D4C1-5827-3428-78D1A4A7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1275"/>
            <a:ext cx="83343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Toutes les interventions n’intéressant pas les domaines du SUAP et des incendies.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b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Certaines interventions n’ont 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 forcement de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caractère d’urgence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(nid de guêpes,) d’autres nécessitent une 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vigilance particulière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SP pour faire face à une situation dangereuse (fuite de gaz, personne ne répondant pas aux appels, inondations…).</a:t>
            </a:r>
          </a:p>
        </p:txBody>
      </p:sp>
      <p:pic>
        <p:nvPicPr>
          <p:cNvPr id="7173" name="Picture 5" descr="I:\Images\Sapeurs-Pompiers\DIV\Epuisement\Photos\divp6.BMP">
            <a:extLst>
              <a:ext uri="{FF2B5EF4-FFF2-40B4-BE49-F238E27FC236}">
                <a16:creationId xmlns:a16="http://schemas.microsoft.com/office/drawing/2014/main" id="{E2CFC514-FD40-24FD-1F07-40ADC8C6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157321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94DC638-ED7F-4354-9DED-6BC9FED7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Statistiques du SDMIS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1AD05D1-F16F-4252-91AF-C488EF9D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8F1FA8-02DE-4967-ADB0-0195791249B0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33E36E37-8721-29B6-C470-FC811B41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64294" r="56548" b="17131"/>
          <a:stretch>
            <a:fillRect/>
          </a:stretch>
        </p:blipFill>
        <p:spPr bwMode="auto">
          <a:xfrm>
            <a:off x="3962400" y="1371600"/>
            <a:ext cx="42497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1">
            <a:extLst>
              <a:ext uri="{FF2B5EF4-FFF2-40B4-BE49-F238E27FC236}">
                <a16:creationId xmlns:a16="http://schemas.microsoft.com/office/drawing/2014/main" id="{A5783167-0870-CB10-666E-31630CC5E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90863"/>
            <a:ext cx="3810000" cy="2547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2023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PPBE :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6,15 %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7 205 interventions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EB19FD8E-2876-756C-E632-D74FDBF1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moyens d’interventions diverses du SDMIS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5B3571D-FD01-4018-B16F-2016249B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BF2380-75F7-4357-AEA8-9949AE640F0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9220" name="Image 5">
            <a:extLst>
              <a:ext uri="{FF2B5EF4-FFF2-40B4-BE49-F238E27FC236}">
                <a16:creationId xmlns:a16="http://schemas.microsoft.com/office/drawing/2014/main" id="{47390805-A4FB-3657-3360-90EF0E89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8100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7" descr="VFI">
            <a:hlinkClick r:id="rId3" tooltip="&quot;VFI&quot;"/>
            <a:extLst>
              <a:ext uri="{FF2B5EF4-FFF2-40B4-BE49-F238E27FC236}">
                <a16:creationId xmlns:a16="http://schemas.microsoft.com/office/drawing/2014/main" id="{9DA765E5-C420-7F66-8D9F-F5982BCE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521075"/>
            <a:ext cx="39846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ZoneTexte 2">
            <a:extLst>
              <a:ext uri="{FF2B5EF4-FFF2-40B4-BE49-F238E27FC236}">
                <a16:creationId xmlns:a16="http://schemas.microsoft.com/office/drawing/2014/main" id="{5975C5B8-F4EA-F918-B6A2-3D0AA4019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052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9223" name="ZoneTexte 11">
            <a:extLst>
              <a:ext uri="{FF2B5EF4-FFF2-40B4-BE49-F238E27FC236}">
                <a16:creationId xmlns:a16="http://schemas.microsoft.com/office/drawing/2014/main" id="{0903B1BB-6744-7825-0C1D-D05E5103A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6388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V.F.I.</a:t>
            </a:r>
          </a:p>
        </p:txBody>
      </p:sp>
      <p:sp>
        <p:nvSpPr>
          <p:cNvPr id="9224" name="ZoneTexte 12">
            <a:extLst>
              <a:ext uri="{FF2B5EF4-FFF2-40B4-BE49-F238E27FC236}">
                <a16:creationId xmlns:a16="http://schemas.microsoft.com/office/drawing/2014/main" id="{2A89A84E-C090-EC2D-FA31-B2C2FFF7B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A5E5B497-518A-6CC6-A4AB-B05BBC4819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moyens d’interventions diverses du SDMIS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53DC2F8E-2C51-4447-AB52-DA565658262A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3291AA5-3C9D-485C-A377-87422A7E513C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10244" name="il_fi" descr="Afficher l'image d'origine">
            <a:extLst>
              <a:ext uri="{FF2B5EF4-FFF2-40B4-BE49-F238E27FC236}">
                <a16:creationId xmlns:a16="http://schemas.microsoft.com/office/drawing/2014/main" id="{8B80DD4B-499E-6BEC-DFE2-89E00044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29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ZoneTexte 12">
            <a:extLst>
              <a:ext uri="{FF2B5EF4-FFF2-40B4-BE49-F238E27FC236}">
                <a16:creationId xmlns:a16="http://schemas.microsoft.com/office/drawing/2014/main" id="{A6C62B79-D447-7D73-D167-5FDCCE572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0246" name="ZoneTexte 13">
            <a:extLst>
              <a:ext uri="{FF2B5EF4-FFF2-40B4-BE49-F238E27FC236}">
                <a16:creationId xmlns:a16="http://schemas.microsoft.com/office/drawing/2014/main" id="{E74BC647-7A4C-9F5C-9D25-36C0D7007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0247" name="Image 15" descr="Afficher l'image d'origine">
            <a:extLst>
              <a:ext uri="{FF2B5EF4-FFF2-40B4-BE49-F238E27FC236}">
                <a16:creationId xmlns:a16="http://schemas.microsoft.com/office/drawing/2014/main" id="{C31B70FB-2988-A938-74A9-6A14CA47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0386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ZoneTexte 16">
            <a:extLst>
              <a:ext uri="{FF2B5EF4-FFF2-40B4-BE49-F238E27FC236}">
                <a16:creationId xmlns:a16="http://schemas.microsoft.com/office/drawing/2014/main" id="{74EA9CB5-F662-E6DF-8078-2DB30B1B5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814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FFD83548-D0A0-ECC1-A288-49E3679D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différents types d’interventions de PPBE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BB6D635-C182-43F1-97D4-6C7B45AE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48C1DC-7D28-405F-86FC-EC6F459E236A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1268" name="ZoneTexte 2">
            <a:extLst>
              <a:ext uri="{FF2B5EF4-FFF2-40B4-BE49-F238E27FC236}">
                <a16:creationId xmlns:a16="http://schemas.microsoft.com/office/drawing/2014/main" id="{A964FC4C-AD52-674C-B966-661D984D4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V.I.D.P.</a:t>
            </a:r>
          </a:p>
        </p:txBody>
      </p:sp>
      <p:sp>
        <p:nvSpPr>
          <p:cNvPr id="11269" name="ZoneTexte 11">
            <a:extLst>
              <a:ext uri="{FF2B5EF4-FFF2-40B4-BE49-F238E27FC236}">
                <a16:creationId xmlns:a16="http://schemas.microsoft.com/office/drawing/2014/main" id="{58F9A450-D5BC-ABC8-09C1-FFC7DF06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2861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V.F.I.</a:t>
            </a:r>
          </a:p>
        </p:txBody>
      </p:sp>
      <p:sp>
        <p:nvSpPr>
          <p:cNvPr id="11270" name="ZoneTexte 12">
            <a:extLst>
              <a:ext uri="{FF2B5EF4-FFF2-40B4-BE49-F238E27FC236}">
                <a16:creationId xmlns:a16="http://schemas.microsoft.com/office/drawing/2014/main" id="{E651E2EB-1766-BBFE-84DC-D2D8F70C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F.P.T.</a:t>
            </a:r>
          </a:p>
        </p:txBody>
      </p:sp>
      <p:sp>
        <p:nvSpPr>
          <p:cNvPr id="11271" name="ZoneTexte 13">
            <a:extLst>
              <a:ext uri="{FF2B5EF4-FFF2-40B4-BE49-F238E27FC236}">
                <a16:creationId xmlns:a16="http://schemas.microsoft.com/office/drawing/2014/main" id="{EAB6B02D-98BD-719A-7B8B-F943B8E1E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00725"/>
            <a:ext cx="122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chemeClr val="bg1"/>
                </a:solidFill>
                <a:latin typeface="Arial" panose="020B0604020202020204" pitchFamily="34" charset="0"/>
              </a:rPr>
              <a:t>E.P.C.</a:t>
            </a:r>
          </a:p>
        </p:txBody>
      </p:sp>
      <p:pic>
        <p:nvPicPr>
          <p:cNvPr id="11272" name="Image 14">
            <a:extLst>
              <a:ext uri="{FF2B5EF4-FFF2-40B4-BE49-F238E27FC236}">
                <a16:creationId xmlns:a16="http://schemas.microsoft.com/office/drawing/2014/main" id="{CAA01EFF-55EC-1742-4696-EC4961A9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308100"/>
            <a:ext cx="6586537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ZoneTexte 23">
            <a:extLst>
              <a:ext uri="{FF2B5EF4-FFF2-40B4-BE49-F238E27FC236}">
                <a16:creationId xmlns:a16="http://schemas.microsoft.com/office/drawing/2014/main" id="{FBC2BC39-1814-00A0-162F-5333A9B39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9530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FF66"/>
                </a:solidFill>
                <a:latin typeface="Times New Roman" panose="02020603050405020304" pitchFamily="18" charset="0"/>
              </a:rPr>
              <a:t>Epuisement (inondation)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498</TotalTime>
  <Words>1486</Words>
  <Application>Microsoft Office PowerPoint</Application>
  <PresentationFormat>Affichage à l'écran (4:3)</PresentationFormat>
  <Paragraphs>269</Paragraphs>
  <Slides>32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Myriad Pro</vt:lpstr>
      <vt:lpstr>Calibri</vt:lpstr>
      <vt:lpstr>Times New Roman</vt:lpstr>
      <vt:lpstr>Wingdings</vt:lpstr>
      <vt:lpstr>Symbol</vt:lpstr>
      <vt:lpstr>GCCAR</vt:lpstr>
      <vt:lpstr>Graphique CorelDRAW 9.0</vt:lpstr>
      <vt:lpstr>GENERALITES SUR LES INTERVENTIONS PPBE</vt:lpstr>
      <vt:lpstr>Généralités sur les opérations PPBE</vt:lpstr>
      <vt:lpstr>Missions de protection des personnes des biens et de l’environnement</vt:lpstr>
      <vt:lpstr>Missions de protection des personnes des biens et de l’environnement</vt:lpstr>
      <vt:lpstr>Définition </vt:lpstr>
      <vt:lpstr>Statistiques du SDMIS</vt:lpstr>
      <vt:lpstr>Les moyens d’interventions diverses du SDMIS</vt:lpstr>
      <vt:lpstr>Les moyens d’interventions diverses du SDMIS</vt:lpstr>
      <vt:lpstr>Les différents types d’interventions de PPBE</vt:lpstr>
      <vt:lpstr>Les différents types d’interventions de PPBE</vt:lpstr>
      <vt:lpstr>Les différents types d’interventions de PPBE</vt:lpstr>
      <vt:lpstr>Les différents types d’interventions de PPBE</vt:lpstr>
      <vt:lpstr>Les différents types d’interventions de PPBE</vt:lpstr>
      <vt:lpstr>Les différents types d’interventions de PPBE</vt:lpstr>
      <vt:lpstr>Les différents types d’interventions de PPBE</vt:lpstr>
      <vt:lpstr>Les différents types d’interventions de PPBE</vt:lpstr>
      <vt:lpstr>Les différents types d’interventions de PPBE</vt:lpstr>
      <vt:lpstr>Les risques</vt:lpstr>
      <vt:lpstr>Les risques</vt:lpstr>
      <vt:lpstr>Les risques</vt:lpstr>
      <vt:lpstr>Règles de sécurité</vt:lpstr>
      <vt:lpstr>Règles de sécurité</vt:lpstr>
      <vt:lpstr>Aptitudes pour intervenir </vt:lpstr>
      <vt:lpstr>Aptitudes pour intervenir </vt:lpstr>
      <vt:lpstr>Aptitudes pour intervenir </vt:lpstr>
      <vt:lpstr>Aptitudes pour intervenir </vt:lpstr>
      <vt:lpstr>Aptitudes pour intervenir </vt:lpstr>
      <vt:lpstr>Relations avec les sinistrés</vt:lpstr>
      <vt:lpstr>Relations avec les sinistrés</vt:lpstr>
      <vt:lpstr>Relations avec les sinistrés</vt:lpstr>
      <vt:lpstr>Relations avec les sinistrés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39</cp:revision>
  <cp:lastPrinted>2015-08-06T08:01:37Z</cp:lastPrinted>
  <dcterms:created xsi:type="dcterms:W3CDTF">2015-08-05T10:19:35Z</dcterms:created>
  <dcterms:modified xsi:type="dcterms:W3CDTF">2025-01-14T16:19:08Z</dcterms:modified>
</cp:coreProperties>
</file>