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74" r:id="rId4"/>
    <p:sldId id="282" r:id="rId5"/>
    <p:sldId id="275" r:id="rId6"/>
    <p:sldId id="283" r:id="rId7"/>
    <p:sldId id="284" r:id="rId8"/>
    <p:sldId id="285" r:id="rId9"/>
    <p:sldId id="276" r:id="rId10"/>
    <p:sldId id="286" r:id="rId11"/>
    <p:sldId id="287" r:id="rId12"/>
    <p:sldId id="301" r:id="rId13"/>
    <p:sldId id="300" r:id="rId14"/>
    <p:sldId id="288" r:id="rId15"/>
    <p:sldId id="277" r:id="rId16"/>
    <p:sldId id="289" r:id="rId17"/>
    <p:sldId id="278" r:id="rId18"/>
    <p:sldId id="279" r:id="rId19"/>
    <p:sldId id="290" r:id="rId20"/>
    <p:sldId id="303" r:id="rId21"/>
    <p:sldId id="306" r:id="rId22"/>
    <p:sldId id="304" r:id="rId23"/>
    <p:sldId id="302" r:id="rId24"/>
    <p:sldId id="291" r:id="rId25"/>
    <p:sldId id="292" r:id="rId26"/>
    <p:sldId id="268" r:id="rId2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3" autoAdjust="0"/>
  </p:normalViewPr>
  <p:slideViewPr>
    <p:cSldViewPr>
      <p:cViewPr varScale="1">
        <p:scale>
          <a:sx n="81" d="100"/>
          <a:sy n="81" d="100"/>
        </p:scale>
        <p:origin x="148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1940E10-2A32-A536-0226-D0486E19DE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630511-6EE1-F502-A7E3-5231A644DB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4356B24-B451-4D26-871D-0B3BEB421FFA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482CDC8-956A-A3E3-258A-7EF33A53F8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DE75B4F-F272-D7E0-12C0-F89B53E17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97AF6D-3E85-0459-65E9-8938439A0D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5080A8-6C33-CB8B-DC79-2DCFE0976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17C5066-FC28-4683-8428-4DD30374DE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D5C92-FC60-B3BA-B958-953D71E1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DD0F1-E941-4DE7-8D36-546AE46E2D9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F378F-380E-84EA-C031-FA7F15C0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06195-6BE5-A121-7E76-67FFD2C4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884E-21B0-411D-98D6-4DED201755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295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98B68B-8BBB-D4AE-FC0F-E4D37EC3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AE1D-98DC-4C74-A0B0-6F22274E78F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C49F68-C0D0-39DB-72EA-4D4B0367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9DEB0-6548-B585-70BB-B1908BDD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A613-855E-4458-9F7A-B9537F6C2B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359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377E0D-40F9-65D3-15A5-5917AA6E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B22C-8E75-4FC6-95FA-93B36523D47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7DAAE4-0CD9-B8A4-A6D4-66C57F1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EF13EB-DEFE-F367-D304-603FF2E9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EA4F-4724-4AA2-9DA6-F6E332FDD5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023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B0FC6-DE28-73F2-0D39-9A6BE964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0269-2D21-4864-AFEE-9AEEF699DB8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3ECA8-9F3D-DA5C-0FA1-1E9F4102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DDDAC2-1E47-8721-D475-262A9A3A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0F75-8258-479D-8064-ADA299C2B1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67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2F559-0AE5-AFC6-54C6-DD2AC0DF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92D5-E59A-4605-80AE-F670E83C425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957FB4-0149-B434-D55D-A94C546E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319B4-9B4B-F158-82B0-FFD341BC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F753-79BA-4985-8A4B-3B3133AB3E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712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EE384D5-D8A5-7F2E-3157-E18A78AE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0A6F-3C92-4570-86AF-7365728E65F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123F71C-DC51-AA98-090A-08A3A4B4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A6E08F5-BCB1-ACE6-3475-DEC65E9C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BC67-9499-40C8-8DD6-A0D0B25729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963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194EE92-E7E5-3908-ECD3-452FF134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AC3A-3885-4E33-908A-BC7C2BB6ADD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084FC69-A622-3176-13A0-1912701D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B7DF82A-531D-5EFC-F899-979823A7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E353-3C8D-41E0-B4D9-73D106F401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234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D52D3888-FB1C-8DD7-83FE-0D61DF63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6FB8-94BE-4A45-A978-F5DE344F130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8AD179A-8839-792F-00DA-E087C023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C503D07-A244-435F-5501-1D70BDC3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13A3-36A7-4FC7-9DCE-66C720D1E3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530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BA21BF4D-631A-005C-10E9-0E98F541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AF9D-3FEB-4CE7-A486-F66C312F035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7CD0B0A-7AE2-7F83-E537-026566A7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312E083-D790-CAEF-8DF6-A03BE345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2AEF-262E-4A98-BC72-167D84F423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322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0ACEDF4-A3D2-37D7-2C42-B4F240D8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BE81-DFFB-454E-A790-AA9CFE2D6E0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1B86779-4051-67E4-322D-3230A918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968064C-2E31-907D-CB76-39C80D8B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0FFF-AA56-454D-B671-44F2CF48E8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749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3DA1814-3672-F8D5-3DE4-5C61978A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D77E-381C-46D2-8AA7-8A931387FB4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6DFE238-86F7-38FB-588A-CD1AFF28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1CD6576-6F2D-EFC6-2ADC-0D22840B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C54B-1450-495B-814C-DB02FD1D6E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074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3AC746E4-360C-FCCC-7CBA-84181391BE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74321C0-6FFA-AC63-4BEC-8CFB0531B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D846B-D614-0D41-E1BB-16545936A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31ABB-515D-41F6-8FF1-EE3788891EB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8D0F01-539A-682C-9A24-DBBB04474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4DBF42-13A0-4EAC-13CC-9C790B121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0C560D30-BB81-4956-8E1F-D0D79489F4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38F3F92-3FAF-D21B-09BD-BD76FE9F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6042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Matériels d'épuisement et d'assèchement </a:t>
            </a:r>
            <a:br>
              <a:rPr lang="fr-FR" altLang="fr-F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Présentation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FD7FFB0F-0B76-1C4B-26BB-F22A48BAD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2023 – Version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5AB0D746-4FA6-BE44-37C4-A7B75DD9C0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FEA4698E-7391-4442-0A3C-5634C60361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6E04FC-A44C-41F6-B0D6-BAED9AED6EB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ZoneTexte 2">
            <a:extLst>
              <a:ext uri="{FF2B5EF4-FFF2-40B4-BE49-F238E27FC236}">
                <a16:creationId xmlns:a16="http://schemas.microsoft.com/office/drawing/2014/main" id="{92309237-CBF3-DFAB-8355-74F6D7A3B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2293" name="ZoneTexte 12">
            <a:extLst>
              <a:ext uri="{FF2B5EF4-FFF2-40B4-BE49-F238E27FC236}">
                <a16:creationId xmlns:a16="http://schemas.microsoft.com/office/drawing/2014/main" id="{A8EE564B-A705-82AE-0C70-F3831BBF5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2294" name="Rectangle 7">
            <a:extLst>
              <a:ext uri="{FF2B5EF4-FFF2-40B4-BE49-F238E27FC236}">
                <a16:creationId xmlns:a16="http://schemas.microsoft.com/office/drawing/2014/main" id="{DEB87CD6-27CC-FB71-D4AD-0D2B5F741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Opération doit être précédée d’une reconnaissance : menée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 le CA seul ou avec son équipe, il peut aussi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 déléguer en partie à l’équipe.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Phase incontournable de toute intervention. Elle doit absolument prendre en considération les éléments suivants :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2295" name="Picture 8" descr="I:\Images\CLIPART\DIVERS\URGENCES\CSAFE020.WMF">
            <a:extLst>
              <a:ext uri="{FF2B5EF4-FFF2-40B4-BE49-F238E27FC236}">
                <a16:creationId xmlns:a16="http://schemas.microsoft.com/office/drawing/2014/main" id="{50EE3E50-EB61-FC77-4B01-0645BD57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373188"/>
            <a:ext cx="42338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FA08A514-02E5-9FE4-3780-06A9575617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9E79FCB2-2A5F-2164-726C-992FBA799F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A5DC852-5A31-4A80-A0C2-05EEC9AEAF8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ZoneTexte 2">
            <a:extLst>
              <a:ext uri="{FF2B5EF4-FFF2-40B4-BE49-F238E27FC236}">
                <a16:creationId xmlns:a16="http://schemas.microsoft.com/office/drawing/2014/main" id="{4D9D49C5-E134-7CE6-C75F-01F7BFB1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3317" name="ZoneTexte 12">
            <a:extLst>
              <a:ext uri="{FF2B5EF4-FFF2-40B4-BE49-F238E27FC236}">
                <a16:creationId xmlns:a16="http://schemas.microsoft.com/office/drawing/2014/main" id="{F7E1F5D6-9562-F5D6-93B7-429646882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3318" name="ZoneTexte 13">
            <a:extLst>
              <a:ext uri="{FF2B5EF4-FFF2-40B4-BE49-F238E27FC236}">
                <a16:creationId xmlns:a16="http://schemas.microsoft.com/office/drawing/2014/main" id="{B2D07BEB-25A3-34F7-85E2-26C85281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4F8AB3B9-DDF8-E9F8-EFA7-2619DD6C9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924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Configuration des lieux 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Quantité d'eau à épuiser pour définir les moyens à mettre en œuvre 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Déterminer la cause de l’inondation et la supprimer (fermeture d'un robinet par exemple) ;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3320" name="Picture 8" descr="I:\Images\CLIPART\DIVERS\URGENCES\CSAFE025.WMF">
            <a:extLst>
              <a:ext uri="{FF2B5EF4-FFF2-40B4-BE49-F238E27FC236}">
                <a16:creationId xmlns:a16="http://schemas.microsoft.com/office/drawing/2014/main" id="{D8C3297E-F049-E2EA-00A0-B8265B9A8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41243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616BBE14-E01B-EA8A-5772-5CD0622063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0E428A49-F705-D9D7-2F80-FCBB00B7A9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9C0967-5D86-45F2-AD55-7ED35E520CC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ZoneTexte 2">
            <a:extLst>
              <a:ext uri="{FF2B5EF4-FFF2-40B4-BE49-F238E27FC236}">
                <a16:creationId xmlns:a16="http://schemas.microsoft.com/office/drawing/2014/main" id="{5D5CEF31-BFCD-5881-7F81-342E58D17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4341" name="ZoneTexte 12">
            <a:extLst>
              <a:ext uri="{FF2B5EF4-FFF2-40B4-BE49-F238E27FC236}">
                <a16:creationId xmlns:a16="http://schemas.microsoft.com/office/drawing/2014/main" id="{1BAC0BD1-8A1F-9E94-551D-EDAC5309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4342" name="ZoneTexte 13">
            <a:extLst>
              <a:ext uri="{FF2B5EF4-FFF2-40B4-BE49-F238E27FC236}">
                <a16:creationId xmlns:a16="http://schemas.microsoft.com/office/drawing/2014/main" id="{2E44DA17-1675-11CC-845E-2E18CBE00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5E38FC69-7954-B7DB-B1E2-E716F984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Prioriser les opérations (épuisement, assèchement, mise à l’abri, etc.) 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Lieu de rejet de l'eau.</a:t>
            </a:r>
          </a:p>
        </p:txBody>
      </p:sp>
      <p:pic>
        <p:nvPicPr>
          <p:cNvPr id="14344" name="Picture 12" descr="I:\Images\Photos\Vues diverses\WATERFAL.JPG">
            <a:extLst>
              <a:ext uri="{FF2B5EF4-FFF2-40B4-BE49-F238E27FC236}">
                <a16:creationId xmlns:a16="http://schemas.microsoft.com/office/drawing/2014/main" id="{C4384DE9-9686-5A8F-AB4F-2B1CB604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6291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6999F2F1-0E23-FEAA-C56C-803D3B01A0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2BEB9878-E373-C061-BDE2-FEC4CD4D7F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66A000B-D537-4445-9130-0953EF13E46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4" name="ZoneTexte 2">
            <a:extLst>
              <a:ext uri="{FF2B5EF4-FFF2-40B4-BE49-F238E27FC236}">
                <a16:creationId xmlns:a16="http://schemas.microsoft.com/office/drawing/2014/main" id="{1F9AC127-2BB3-CFC4-F2D3-25C9CF13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5365" name="ZoneTexte 12">
            <a:extLst>
              <a:ext uri="{FF2B5EF4-FFF2-40B4-BE49-F238E27FC236}">
                <a16:creationId xmlns:a16="http://schemas.microsoft.com/office/drawing/2014/main" id="{6FD65621-60A8-AB9E-D008-F2944A265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5366" name="ZoneTexte 13">
            <a:extLst>
              <a:ext uri="{FF2B5EF4-FFF2-40B4-BE49-F238E27FC236}">
                <a16:creationId xmlns:a16="http://schemas.microsoft.com/office/drawing/2014/main" id="{F62F33CC-D32D-703E-A585-54A959A4B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F2B18A8-5229-676E-BA5F-4854E367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924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Structure des locaux 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Une inondation de très faible importance, intéressant un local en terre battue, ne présente aucun danger pour les biens ou les installations.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Il peut en être de même lorsque le sous-sol dispose de moyens d'évacuation. </a:t>
            </a:r>
          </a:p>
        </p:txBody>
      </p:sp>
      <p:pic>
        <p:nvPicPr>
          <p:cNvPr id="15368" name="Picture 8" descr="I:\Images\CLIPART\CONSTRUCTION\ANIMA015.WMF">
            <a:extLst>
              <a:ext uri="{FF2B5EF4-FFF2-40B4-BE49-F238E27FC236}">
                <a16:creationId xmlns:a16="http://schemas.microsoft.com/office/drawing/2014/main" id="{EC41710B-87A1-8C9B-5F7D-DB182AE8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I:\Images\CLIPART\CONSTRUCTION\PL_US088.WMF">
            <a:extLst>
              <a:ext uri="{FF2B5EF4-FFF2-40B4-BE49-F238E27FC236}">
                <a16:creationId xmlns:a16="http://schemas.microsoft.com/office/drawing/2014/main" id="{1B9B7D66-6E8E-8CB4-DDE7-A408F8A4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295400"/>
            <a:ext cx="28749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230DAD57-1D7A-2BE2-55CE-E5A988874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13251F03-A8AC-7A24-950B-D4A13C238B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8010E7-BC8C-4838-91B5-17FAEA0C228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8" name="ZoneTexte 2">
            <a:extLst>
              <a:ext uri="{FF2B5EF4-FFF2-40B4-BE49-F238E27FC236}">
                <a16:creationId xmlns:a16="http://schemas.microsoft.com/office/drawing/2014/main" id="{1A8821B8-7FF5-5A85-23E2-B60C436B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6389" name="ZoneTexte 12">
            <a:extLst>
              <a:ext uri="{FF2B5EF4-FFF2-40B4-BE49-F238E27FC236}">
                <a16:creationId xmlns:a16="http://schemas.microsoft.com/office/drawing/2014/main" id="{27A4863D-4225-67AD-37C4-267C24AD6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6390" name="ZoneTexte 13">
            <a:extLst>
              <a:ext uri="{FF2B5EF4-FFF2-40B4-BE49-F238E27FC236}">
                <a16:creationId xmlns:a16="http://schemas.microsoft.com/office/drawing/2014/main" id="{F55D5627-E2A7-909F-6D9D-E88F39EA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39D20F4B-DC96-DA83-28F6-E1948624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00163"/>
            <a:ext cx="835342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onditions météorologiques ;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Certains sous-sols d'immeubles se trouvent à un niveau voisin de celui d'un égout ou d'un plan d'eau. En période de crues ou d'orages, l'eau de l'égout ou d'un plan d'eau peut inonder les sous-sols.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Il est alors inutile d'effectuer l'épuisement.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Il faut attendre la fin de la crue ou de l'orage.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 rassurent et informent le sinistré.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164F3D76-5D4A-1937-5332-A57F876CEC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F96EC40F-1351-2401-FB8D-3B85D730C0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90584D-DD28-4857-8084-98AD96E44EA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2" name="ZoneTexte 2">
            <a:extLst>
              <a:ext uri="{FF2B5EF4-FFF2-40B4-BE49-F238E27FC236}">
                <a16:creationId xmlns:a16="http://schemas.microsoft.com/office/drawing/2014/main" id="{C0B3A6CD-03D0-299F-B6F6-C665189DC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7413" name="ZoneTexte 12">
            <a:extLst>
              <a:ext uri="{FF2B5EF4-FFF2-40B4-BE49-F238E27FC236}">
                <a16:creationId xmlns:a16="http://schemas.microsoft.com/office/drawing/2014/main" id="{E66FE191-4651-CA17-138C-FA6ABE80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7414" name="ZoneTexte 13">
            <a:extLst>
              <a:ext uri="{FF2B5EF4-FFF2-40B4-BE49-F238E27FC236}">
                <a16:creationId xmlns:a16="http://schemas.microsoft.com/office/drawing/2014/main" id="{2576FDC4-B4E6-1394-6F8F-4A962EBF8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1A5DA4CA-D536-6F25-B759-62CC9F44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82713"/>
            <a:ext cx="8353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Dans tous les locaux inondés, il est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prudent de couper le courant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ou de protéger les installations électriques devant rester sous tension, de prendre en compte le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risque d’asphyxie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(gaz d’échappement…),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de noyade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(trou…) et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d’effondrement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(fragilisation…).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7416" name="Picture 10" descr="I:\Images\CLIPART\DIVERS\URGENCES\CSAFE008.WMF">
            <a:extLst>
              <a:ext uri="{FF2B5EF4-FFF2-40B4-BE49-F238E27FC236}">
                <a16:creationId xmlns:a16="http://schemas.microsoft.com/office/drawing/2014/main" id="{4C9BECB8-D7DD-34A7-0C2B-0E6C96F6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403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Image 6" descr="Afficher l'image d'origine">
            <a:extLst>
              <a:ext uri="{FF2B5EF4-FFF2-40B4-BE49-F238E27FC236}">
                <a16:creationId xmlns:a16="http://schemas.microsoft.com/office/drawing/2014/main" id="{4F433497-5962-EE8E-E32E-74AF8565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2098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 7" descr="Afficher l'image d'origine">
            <a:extLst>
              <a:ext uri="{FF2B5EF4-FFF2-40B4-BE49-F238E27FC236}">
                <a16:creationId xmlns:a16="http://schemas.microsoft.com/office/drawing/2014/main" id="{B3D52E4D-1D44-4F46-46BD-0A64AEF3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28194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55132B2C-CDD7-DF88-A324-6067685295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Règles de sécurité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36B181D4-C174-4B3F-E3E0-279087E8D1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1C508B2-C25E-4BFC-BC82-DF15A757AFB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6" name="ZoneTexte 2">
            <a:extLst>
              <a:ext uri="{FF2B5EF4-FFF2-40B4-BE49-F238E27FC236}">
                <a16:creationId xmlns:a16="http://schemas.microsoft.com/office/drawing/2014/main" id="{1DDAE88F-3FB0-7C53-E6A5-876EC94F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8437" name="ZoneTexte 12">
            <a:extLst>
              <a:ext uri="{FF2B5EF4-FFF2-40B4-BE49-F238E27FC236}">
                <a16:creationId xmlns:a16="http://schemas.microsoft.com/office/drawing/2014/main" id="{03040C31-9BB7-CFA1-2B96-0AA651BC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8438" name="ZoneTexte 13">
            <a:extLst>
              <a:ext uri="{FF2B5EF4-FFF2-40B4-BE49-F238E27FC236}">
                <a16:creationId xmlns:a16="http://schemas.microsoft.com/office/drawing/2014/main" id="{2BF87690-B955-6C16-75BA-63F56950A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F617E020-A14F-3EBA-3177-CDAA21EDE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6553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Progression prudente lors de la reconnaissance,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Vérification de l'absence de risque électrique,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Adaptation des moyens en matériel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 fonction des lieux,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Surveillance constante du matériel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mis en œuvre,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Vérification de la structure des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locaux à épuiser,</a:t>
            </a:r>
          </a:p>
        </p:txBody>
      </p:sp>
      <p:pic>
        <p:nvPicPr>
          <p:cNvPr id="18440" name="Picture 9">
            <a:extLst>
              <a:ext uri="{FF2B5EF4-FFF2-40B4-BE49-F238E27FC236}">
                <a16:creationId xmlns:a16="http://schemas.microsoft.com/office/drawing/2014/main" id="{696C95DB-2AB0-CD81-7898-FB20C53E5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667000"/>
            <a:ext cx="43053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926D62C0-F293-8AFC-DBD9-0153B0CA7A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Calculer un volume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8BE2ABE8-E5F1-35B4-15B4-775A2B06F8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2823C2-21CD-4C31-9768-D83F4C53FF0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ZoneTexte 2">
            <a:extLst>
              <a:ext uri="{FF2B5EF4-FFF2-40B4-BE49-F238E27FC236}">
                <a16:creationId xmlns:a16="http://schemas.microsoft.com/office/drawing/2014/main" id="{2F2FB3C8-0F30-5357-2DC8-6CC402F1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9461" name="ZoneTexte 12">
            <a:extLst>
              <a:ext uri="{FF2B5EF4-FFF2-40B4-BE49-F238E27FC236}">
                <a16:creationId xmlns:a16="http://schemas.microsoft.com/office/drawing/2014/main" id="{6B4E4F86-DCA8-E8E8-79B1-D3BD1402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9462" name="ZoneTexte 13">
            <a:extLst>
              <a:ext uri="{FF2B5EF4-FFF2-40B4-BE49-F238E27FC236}">
                <a16:creationId xmlns:a16="http://schemas.microsoft.com/office/drawing/2014/main" id="{4C267683-0397-6AF4-EA30-592DDDC0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C013B189-B453-39AC-4D4D-113462B6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Inondation dans un sous-sol, une cave,… il est indispensable d’estimer le volume d’eau à évacuer, car de celui-ci découle le matériel à utiliser.</a:t>
            </a:r>
            <a:endParaRPr lang="fr-FR" altLang="fr-FR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endParaRPr lang="fr-FR" altLang="fr-FR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Cette mission pouvant-être confier à l'équipe, il est indispensable que chaque SP connaisse les principaux calculs de volume : 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DB098BE6-5D1B-C325-0E65-8F24CE38E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52963"/>
            <a:ext cx="7924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(en m²) X Hauteur (en m) = VOLUME (en m</a:t>
            </a:r>
            <a:r>
              <a:rPr lang="fr-FR" altLang="fr-FR" sz="24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923D72C7-6F83-E486-4165-EE35802DC5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3D2B40AC-8ECB-6CFD-A628-711D4257B1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BF3E8EE-9983-42CE-BBE8-EB54C4288EA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ZoneTexte 2">
            <a:extLst>
              <a:ext uri="{FF2B5EF4-FFF2-40B4-BE49-F238E27FC236}">
                <a16:creationId xmlns:a16="http://schemas.microsoft.com/office/drawing/2014/main" id="{D0680018-7529-A3A4-9E65-DB1CE4E9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0485" name="ZoneTexte 12">
            <a:extLst>
              <a:ext uri="{FF2B5EF4-FFF2-40B4-BE49-F238E27FC236}">
                <a16:creationId xmlns:a16="http://schemas.microsoft.com/office/drawing/2014/main" id="{EE8D19E6-9245-7241-70C9-A8F8BA7E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0486" name="ZoneTexte 13">
            <a:extLst>
              <a:ext uri="{FF2B5EF4-FFF2-40B4-BE49-F238E27FC236}">
                <a16:creationId xmlns:a16="http://schemas.microsoft.com/office/drawing/2014/main" id="{E3B251D9-8333-F6E0-C18B-4BA45FF3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0487" name="Rectangle 1031">
            <a:extLst>
              <a:ext uri="{FF2B5EF4-FFF2-40B4-BE49-F238E27FC236}">
                <a16:creationId xmlns:a16="http://schemas.microsoft.com/office/drawing/2014/main" id="{24FAA9BF-BDFD-50BA-8FB2-16EEFCF04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 ont à leur disposition un certain nombre de matériels d’épuisement et d'assèchement.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Importance de l’inondation qui détermine le type de matériel à utiliser.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0488" name="Picture 1032" descr="K:\A diffuser\JSP SDMIS\Dématérialisation\doc\DIV\Epuisement\imagesCA3N0V2Q.jpg">
            <a:extLst>
              <a:ext uri="{FF2B5EF4-FFF2-40B4-BE49-F238E27FC236}">
                <a16:creationId xmlns:a16="http://schemas.microsoft.com/office/drawing/2014/main" id="{840E1D54-E70D-68C7-5961-F39F113A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652838"/>
            <a:ext cx="3429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33" descr="F:\imagesEXQUT6O1.jpg">
            <a:extLst>
              <a:ext uri="{FF2B5EF4-FFF2-40B4-BE49-F238E27FC236}">
                <a16:creationId xmlns:a16="http://schemas.microsoft.com/office/drawing/2014/main" id="{7F9F9102-7EB5-E8FF-C055-8BA3D79D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424238"/>
            <a:ext cx="3581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D9E43B6C-A3F4-9D89-2E49-BA2B023427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17B845A7-E63A-8192-69DF-FF7AB013F0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8E69252-941D-4994-A292-7D3801DEEA3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ZoneTexte 2">
            <a:extLst>
              <a:ext uri="{FF2B5EF4-FFF2-40B4-BE49-F238E27FC236}">
                <a16:creationId xmlns:a16="http://schemas.microsoft.com/office/drawing/2014/main" id="{D24E30DF-9C09-A03E-4ED9-DC8BCE04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1509" name="ZoneTexte 12">
            <a:extLst>
              <a:ext uri="{FF2B5EF4-FFF2-40B4-BE49-F238E27FC236}">
                <a16:creationId xmlns:a16="http://schemas.microsoft.com/office/drawing/2014/main" id="{2BEA2BF3-4E71-82A0-3E1D-B09E5909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1510" name="ZoneTexte 13">
            <a:extLst>
              <a:ext uri="{FF2B5EF4-FFF2-40B4-BE49-F238E27FC236}">
                <a16:creationId xmlns:a16="http://schemas.microsoft.com/office/drawing/2014/main" id="{D6A21C39-875B-0A3D-5567-5FBB39B0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D0DA6081-22C2-20BF-F761-D68D6364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382000" cy="3451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Moyens du SDMIS structurés en objectifs opérationnels :  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Niveau 1 : missions d’assèchements, </a:t>
            </a:r>
          </a:p>
          <a:p>
            <a:pPr>
              <a:buFontTx/>
              <a:buChar char="-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Niveau 2 : missions d’épuisements, </a:t>
            </a:r>
          </a:p>
          <a:p>
            <a:pPr>
              <a:buFontTx/>
              <a:buChar char="-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Niveau 3 : missions d’épuisements de grandes envergures avec des moyens spécifiques de la caserne logistique.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E3892825-7FBC-202F-F0A6-CD4CCCC9FD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d'épuisement et d'assèchement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FD676CF6-7C6D-E97C-8676-6E0B7E0987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F00655-EFA5-49D4-9605-F1A036D0258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93CE11-0A0A-22D7-1AA9-7393F5F5BAF7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2712B875-21BE-52C0-409E-0956A5FA9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917CE21A-63A2-B506-22AB-162AAC0A6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missions des SP, les règles de sécurité et les différents types de matériels 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9D468238-4FD3-C9CE-70A9-A320F5C92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3733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Règles de sécurité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Calculer un volume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des matériels</a:t>
            </a:r>
            <a:endParaRPr lang="fr-FR" altLang="fr-FR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E57BACB1-2689-7F7F-768E-068233A1A9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39025CE7-C596-F737-24B1-BA3ED34545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039A1C-F549-4A36-A2E0-849C23970A6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ZoneTexte 2">
            <a:extLst>
              <a:ext uri="{FF2B5EF4-FFF2-40B4-BE49-F238E27FC236}">
                <a16:creationId xmlns:a16="http://schemas.microsoft.com/office/drawing/2014/main" id="{D7D82B8A-CCC0-0127-DEB8-350165E42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2533" name="ZoneTexte 12">
            <a:extLst>
              <a:ext uri="{FF2B5EF4-FFF2-40B4-BE49-F238E27FC236}">
                <a16:creationId xmlns:a16="http://schemas.microsoft.com/office/drawing/2014/main" id="{FFD838EC-B3F8-7D5C-C23D-46AE16F93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2534" name="ZoneTexte 13">
            <a:extLst>
              <a:ext uri="{FF2B5EF4-FFF2-40B4-BE49-F238E27FC236}">
                <a16:creationId xmlns:a16="http://schemas.microsoft.com/office/drawing/2014/main" id="{E6C3F56A-AB63-DD64-5157-AF268D13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E9CE834-2311-E3A2-2A01-A11D3E69D28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412875"/>
          <a:ext cx="8534400" cy="4387850"/>
        </p:xfrm>
        <a:graphic>
          <a:graphicData uri="http://schemas.openxmlformats.org/drawingml/2006/table">
            <a:tbl>
              <a:tblPr/>
              <a:tblGrid>
                <a:gridCol w="98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Moyens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Capacités totale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Eaux chargées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assèchement 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m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3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dénoyage (LDNOY)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(Ø 45) 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dénoyage (LDNOY)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(Ø 70) 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m</a:t>
                      </a:r>
                      <a:r>
                        <a:rPr lang="fr-FR" sz="2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1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Motopompe d’Epuisement (LMPE) (Ø 45)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</a:t>
                      </a:r>
                      <a:r>
                        <a:rPr lang="fr-FR" sz="2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Aspiration des solides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5 mm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 Motopompe d’Epuisement (LMPE) (Ø 70)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m</a:t>
                      </a:r>
                      <a:r>
                        <a:rPr lang="fr-FR" sz="2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9E77A951-6525-6930-5773-0D4B87128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4EEFD777-B6C1-F638-A8E7-74827B8237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945FAA-6ADD-4357-8063-A792184C123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3556" name="ZoneTexte 2">
            <a:extLst>
              <a:ext uri="{FF2B5EF4-FFF2-40B4-BE49-F238E27FC236}">
                <a16:creationId xmlns:a16="http://schemas.microsoft.com/office/drawing/2014/main" id="{E92AA483-F85F-6DDE-3BB7-AF20CA2DB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3557" name="ZoneTexte 12">
            <a:extLst>
              <a:ext uri="{FF2B5EF4-FFF2-40B4-BE49-F238E27FC236}">
                <a16:creationId xmlns:a16="http://schemas.microsoft.com/office/drawing/2014/main" id="{D2C04AA5-D047-17EF-A35C-49946AA3A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3558" name="ZoneTexte 13">
            <a:extLst>
              <a:ext uri="{FF2B5EF4-FFF2-40B4-BE49-F238E27FC236}">
                <a16:creationId xmlns:a16="http://schemas.microsoft.com/office/drawing/2014/main" id="{3F3970FC-9B6E-3BF3-BF5D-FBB4F9FC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E95851F-D2CB-6B2D-2D5A-BCA543CC8F6A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341438"/>
          <a:ext cx="8534400" cy="4737100"/>
        </p:xfrm>
        <a:graphic>
          <a:graphicData uri="http://schemas.openxmlformats.org/drawingml/2006/table">
            <a:tbl>
              <a:tblPr/>
              <a:tblGrid>
                <a:gridCol w="98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Moyens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Capacités totale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Eaux chargées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42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LMPE de renfort Logistique (LMPE LOG) (Ø 45)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</a:t>
                      </a:r>
                      <a:r>
                        <a:rPr lang="fr-FR" sz="20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Aspiration des solides 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5 mm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LMPE de renfort Logistique (LMPE LOG) (Ø 70)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m</a:t>
                      </a:r>
                      <a:r>
                        <a:rPr lang="fr-FR" sz="20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1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Remorque Groupe Électrogène et Dénoyage (RGEDE)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60 m</a:t>
                      </a:r>
                      <a:r>
                        <a:rPr lang="fr-FR" sz="20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Cellule Ventilation Dénoyage Eclairage (CEVDE)  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+ 2 x 120 m</a:t>
                      </a:r>
                      <a:r>
                        <a:rPr lang="fr-FR" sz="2000" baseline="30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2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Aspiration des solides 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fr-FR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75 mm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A71836B4-AE7B-DBE2-9198-E4B9BF4137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0F3D0CB4-CFDC-5D19-C3C6-AA748B97FB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67BC18-FABB-4D0A-88E9-8E9B96B7B5D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4580" name="ZoneTexte 2">
            <a:extLst>
              <a:ext uri="{FF2B5EF4-FFF2-40B4-BE49-F238E27FC236}">
                <a16:creationId xmlns:a16="http://schemas.microsoft.com/office/drawing/2014/main" id="{47326BC5-E2AA-D8E5-65C7-A189B276F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4581" name="ZoneTexte 12">
            <a:extLst>
              <a:ext uri="{FF2B5EF4-FFF2-40B4-BE49-F238E27FC236}">
                <a16:creationId xmlns:a16="http://schemas.microsoft.com/office/drawing/2014/main" id="{D3042BC5-8207-D1A8-4EA2-C6486B7F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4582" name="ZoneTexte 13">
            <a:extLst>
              <a:ext uri="{FF2B5EF4-FFF2-40B4-BE49-F238E27FC236}">
                <a16:creationId xmlns:a16="http://schemas.microsoft.com/office/drawing/2014/main" id="{5CFD0E57-EB8F-CA8D-9F7A-B003B8D05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pic>
        <p:nvPicPr>
          <p:cNvPr id="24583" name="Picture 1">
            <a:extLst>
              <a:ext uri="{FF2B5EF4-FFF2-40B4-BE49-F238E27FC236}">
                <a16:creationId xmlns:a16="http://schemas.microsoft.com/office/drawing/2014/main" id="{2744A45B-8693-431F-C997-529F649C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383587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01FD50D9-E455-43B4-D685-5C85C82132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25603" name="Espace réservé du numéro de diapositive 4">
            <a:extLst>
              <a:ext uri="{FF2B5EF4-FFF2-40B4-BE49-F238E27FC236}">
                <a16:creationId xmlns:a16="http://schemas.microsoft.com/office/drawing/2014/main" id="{735410E5-E167-CD7B-B18A-B23CF9DA7F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8A03AE-9B39-4F26-AE72-93C804321C7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5604" name="ZoneTexte 2">
            <a:extLst>
              <a:ext uri="{FF2B5EF4-FFF2-40B4-BE49-F238E27FC236}">
                <a16:creationId xmlns:a16="http://schemas.microsoft.com/office/drawing/2014/main" id="{0EB4338D-BF84-CBB7-EE06-B8FDD901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5605" name="ZoneTexte 12">
            <a:extLst>
              <a:ext uri="{FF2B5EF4-FFF2-40B4-BE49-F238E27FC236}">
                <a16:creationId xmlns:a16="http://schemas.microsoft.com/office/drawing/2014/main" id="{689C4693-9747-077B-CBBE-360D141D6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5606" name="ZoneTexte 13">
            <a:extLst>
              <a:ext uri="{FF2B5EF4-FFF2-40B4-BE49-F238E27FC236}">
                <a16:creationId xmlns:a16="http://schemas.microsoft.com/office/drawing/2014/main" id="{7130B1FB-B509-32E9-C635-DD5AFCD88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A222999E-3E0D-2F17-70C0-BB3E2EAF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Matériels d'épuisement :</a:t>
            </a:r>
          </a:p>
        </p:txBody>
      </p:sp>
      <p:pic>
        <p:nvPicPr>
          <p:cNvPr id="25608" name="Picture 8" descr="F:\imagesESRJENAZ.jpg">
            <a:extLst>
              <a:ext uri="{FF2B5EF4-FFF2-40B4-BE49-F238E27FC236}">
                <a16:creationId xmlns:a16="http://schemas.microsoft.com/office/drawing/2014/main" id="{31F4DE4E-85B3-E6F4-DF63-AEE2EDFA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819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F:\POMPES 2LECTRIQUES.png">
            <a:extLst>
              <a:ext uri="{FF2B5EF4-FFF2-40B4-BE49-F238E27FC236}">
                <a16:creationId xmlns:a16="http://schemas.microsoft.com/office/drawing/2014/main" id="{2D8DDC8D-9406-B307-27D7-631C9414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22748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11">
            <a:extLst>
              <a:ext uri="{FF2B5EF4-FFF2-40B4-BE49-F238E27FC236}">
                <a16:creationId xmlns:a16="http://schemas.microsoft.com/office/drawing/2014/main" id="{6F9B4CD5-DE20-36A5-FFCE-5675715AB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054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Thermique		        Hydraulique		       Electrique </a:t>
            </a:r>
            <a:endParaRPr lang="fr-FR" altLang="fr-FR" sz="20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5611" name="Picture 1029">
            <a:extLst>
              <a:ext uri="{FF2B5EF4-FFF2-40B4-BE49-F238E27FC236}">
                <a16:creationId xmlns:a16="http://schemas.microsoft.com/office/drawing/2014/main" id="{0147F1A6-86D6-F260-3B75-7382D63D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9" r="52269"/>
          <a:stretch>
            <a:fillRect/>
          </a:stretch>
        </p:blipFill>
        <p:spPr bwMode="auto">
          <a:xfrm>
            <a:off x="3533775" y="2659063"/>
            <a:ext cx="24066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8">
            <a:extLst>
              <a:ext uri="{FF2B5EF4-FFF2-40B4-BE49-F238E27FC236}">
                <a16:creationId xmlns:a16="http://schemas.microsoft.com/office/drawing/2014/main" id="{6BA65434-973B-FB22-3AF3-8884F8C021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26627" name="Espace réservé du numéro de diapositive 4">
            <a:extLst>
              <a:ext uri="{FF2B5EF4-FFF2-40B4-BE49-F238E27FC236}">
                <a16:creationId xmlns:a16="http://schemas.microsoft.com/office/drawing/2014/main" id="{72924B07-840F-8609-24B3-1211B4C66D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8AF9E9-EA6C-4110-BC02-751264ED88F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6628" name="ZoneTexte 2">
            <a:extLst>
              <a:ext uri="{FF2B5EF4-FFF2-40B4-BE49-F238E27FC236}">
                <a16:creationId xmlns:a16="http://schemas.microsoft.com/office/drawing/2014/main" id="{E9B66119-8BB0-BD28-D644-83DFDBBF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6629" name="ZoneTexte 12">
            <a:extLst>
              <a:ext uri="{FF2B5EF4-FFF2-40B4-BE49-F238E27FC236}">
                <a16:creationId xmlns:a16="http://schemas.microsoft.com/office/drawing/2014/main" id="{49794CAB-AD80-580E-81F3-88AF9FF63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6630" name="ZoneTexte 13">
            <a:extLst>
              <a:ext uri="{FF2B5EF4-FFF2-40B4-BE49-F238E27FC236}">
                <a16:creationId xmlns:a16="http://schemas.microsoft.com/office/drawing/2014/main" id="{41662D4B-30C2-000A-3B60-6E3A628AC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F526BF3A-0B8E-AE4B-22F6-2CEBA1BC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Matériels d'assèchement :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26632" name="Picture 9">
            <a:extLst>
              <a:ext uri="{FF2B5EF4-FFF2-40B4-BE49-F238E27FC236}">
                <a16:creationId xmlns:a16="http://schemas.microsoft.com/office/drawing/2014/main" id="{D77FB839-002B-DE90-2DCD-C803FEB7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4939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F:\RACLETTE.png">
            <a:extLst>
              <a:ext uri="{FF2B5EF4-FFF2-40B4-BE49-F238E27FC236}">
                <a16:creationId xmlns:a16="http://schemas.microsoft.com/office/drawing/2014/main" id="{707006D6-294C-55B1-3A0B-16AF4330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705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1" descr="K:\imagesUCXUIRA1.jpg">
            <a:extLst>
              <a:ext uri="{FF2B5EF4-FFF2-40B4-BE49-F238E27FC236}">
                <a16:creationId xmlns:a16="http://schemas.microsoft.com/office/drawing/2014/main" id="{8DF51442-9F44-431E-89C2-DF4B9D53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7749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2">
            <a:extLst>
              <a:ext uri="{FF2B5EF4-FFF2-40B4-BE49-F238E27FC236}">
                <a16:creationId xmlns:a16="http://schemas.microsoft.com/office/drawing/2014/main" id="{A7C82439-0B1F-7DE4-6E7E-7DB9CCFA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24384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">
            <a:extLst>
              <a:ext uri="{FF2B5EF4-FFF2-40B4-BE49-F238E27FC236}">
                <a16:creationId xmlns:a16="http://schemas.microsoft.com/office/drawing/2014/main" id="{38E50D26-C046-87AC-A8C1-655792D62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1447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A8AC5031-D43D-DCCB-2D19-BD2CA5CF6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matériels</a:t>
            </a:r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416A7A61-C1E6-56DC-B76B-8C85AB025D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0D1747-87F5-4BAC-8A18-6945765D36F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7652" name="ZoneTexte 2">
            <a:extLst>
              <a:ext uri="{FF2B5EF4-FFF2-40B4-BE49-F238E27FC236}">
                <a16:creationId xmlns:a16="http://schemas.microsoft.com/office/drawing/2014/main" id="{DDDD8100-EEFA-EA9C-617C-680FC093A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27653" name="ZoneTexte 12">
            <a:extLst>
              <a:ext uri="{FF2B5EF4-FFF2-40B4-BE49-F238E27FC236}">
                <a16:creationId xmlns:a16="http://schemas.microsoft.com/office/drawing/2014/main" id="{5B764139-921E-9C6B-7354-62BCB8DD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27654" name="ZoneTexte 13">
            <a:extLst>
              <a:ext uri="{FF2B5EF4-FFF2-40B4-BE49-F238E27FC236}">
                <a16:creationId xmlns:a16="http://schemas.microsoft.com/office/drawing/2014/main" id="{093C7354-2EE9-2E60-AEF8-A0870724C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723016B9-97FA-DA7D-F56D-27E0BCA3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Matériel commun : </a:t>
            </a:r>
          </a:p>
        </p:txBody>
      </p:sp>
      <p:pic>
        <p:nvPicPr>
          <p:cNvPr id="27656" name="Picture 9" descr="K:\cuissardes.2.png">
            <a:extLst>
              <a:ext uri="{FF2B5EF4-FFF2-40B4-BE49-F238E27FC236}">
                <a16:creationId xmlns:a16="http://schemas.microsoft.com/office/drawing/2014/main" id="{22567B13-BDFE-0BC8-0A46-899735AA8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73313"/>
            <a:ext cx="3443287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EE5F920B-12B1-7EA2-D672-9EEE4047FE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5F4293FB-1D06-3E95-36DA-9A2314B1D5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7D8C60-46BA-40C8-A110-9CED7F02239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7BEF50C-AE2A-EB51-F2B9-D289D14883DB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ZoneTexte 12">
            <a:extLst>
              <a:ext uri="{FF2B5EF4-FFF2-40B4-BE49-F238E27FC236}">
                <a16:creationId xmlns:a16="http://schemas.microsoft.com/office/drawing/2014/main" id="{1663B87D-B793-83E0-78A9-50E2CC89E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2023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8" name="ZoneTexte 15">
            <a:extLst>
              <a:ext uri="{FF2B5EF4-FFF2-40B4-BE49-F238E27FC236}">
                <a16:creationId xmlns:a16="http://schemas.microsoft.com/office/drawing/2014/main" id="{E1B7CFDD-FD9B-5662-C1BC-5D5C4531F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3733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Règles de sécurité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Calculer un volume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des matériels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4EAB448E-E1FC-B0C1-ADEA-F7A5025ADE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19C0B0A9-8F64-D0F8-74CC-3C1A14C462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20F12BD-63F4-4451-9B8E-F2798D633A2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ZoneTexte 2">
            <a:extLst>
              <a:ext uri="{FF2B5EF4-FFF2-40B4-BE49-F238E27FC236}">
                <a16:creationId xmlns:a16="http://schemas.microsoft.com/office/drawing/2014/main" id="{BE2B2AB2-B8B5-7F2E-4A11-D35E1C25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5125" name="ZoneTexte 12">
            <a:extLst>
              <a:ext uri="{FF2B5EF4-FFF2-40B4-BE49-F238E27FC236}">
                <a16:creationId xmlns:a16="http://schemas.microsoft.com/office/drawing/2014/main" id="{58B2FABE-80F0-8A85-9E56-8540A2DC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5126" name="ZoneTexte 13">
            <a:extLst>
              <a:ext uri="{FF2B5EF4-FFF2-40B4-BE49-F238E27FC236}">
                <a16:creationId xmlns:a16="http://schemas.microsoft.com/office/drawing/2014/main" id="{ABE72923-53ED-259B-33C9-D9FD413F3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5127" name="Rectangle 13">
            <a:extLst>
              <a:ext uri="{FF2B5EF4-FFF2-40B4-BE49-F238E27FC236}">
                <a16:creationId xmlns:a16="http://schemas.microsoft.com/office/drawing/2014/main" id="{B9F7529C-9B81-0853-78D0-1F6E2D132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00163"/>
            <a:ext cx="8534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 exercent les missions suivantes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Prévention et l’évaluation des risques de sécurité civile ;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Préparation des mesures de sauvegarde et l’organisation des moyens de secours ;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Protection des personnes, des biens et de l’environnement (PPBE), 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Secours d’urgence aux personnes victimes d’accidents, de sinistres ou de catastrophes ainsi que leur évacuation (article L.1424-2 du CGCT).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Les inondations entrent dans le domaine PPBE.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E4A4F383-1ED2-2256-1730-85706D399E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Introduction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8FF5D960-68D3-F10D-0D4D-2B058E461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867A83-601C-4ACB-B5A5-F1CBBF3C12F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ZoneTexte 2">
            <a:extLst>
              <a:ext uri="{FF2B5EF4-FFF2-40B4-BE49-F238E27FC236}">
                <a16:creationId xmlns:a16="http://schemas.microsoft.com/office/drawing/2014/main" id="{362EEB14-7002-6EF3-8782-47E08527F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6149" name="ZoneTexte 12">
            <a:extLst>
              <a:ext uri="{FF2B5EF4-FFF2-40B4-BE49-F238E27FC236}">
                <a16:creationId xmlns:a16="http://schemas.microsoft.com/office/drawing/2014/main" id="{21C87561-3959-9421-B92B-B946E703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6150" name="ZoneTexte 13">
            <a:extLst>
              <a:ext uri="{FF2B5EF4-FFF2-40B4-BE49-F238E27FC236}">
                <a16:creationId xmlns:a16="http://schemas.microsoft.com/office/drawing/2014/main" id="{E6A001D5-B6B3-B0B2-2031-F9C0319E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95278B8-7E7C-11E8-DCE5-74CB8688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153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Causes d’inondation peuvent être diverses : 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CAUSES NATURELLES : pluie, orage, crue, infiltration, violents orages, etc.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AUTRES CAUSES : fuite sur canalisation, robinet ouvert, égout fissuré, etc.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B00D1A17-204D-0453-699E-59205EC5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875088"/>
            <a:ext cx="4470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I:\Images\CLIPART\NATURE\Saison\SPRNG017.WMF">
            <a:extLst>
              <a:ext uri="{FF2B5EF4-FFF2-40B4-BE49-F238E27FC236}">
                <a16:creationId xmlns:a16="http://schemas.microsoft.com/office/drawing/2014/main" id="{E7528E6F-9FD9-28E0-AAE2-85E8ED25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7813"/>
            <a:ext cx="20716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7D879AF1-E452-C60C-7F9D-D4B4969FE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Définitions 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F66DB451-D2F1-0431-316E-D5735C67EA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AD3610-7038-4D41-8B5D-784AFBF771C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ZoneTexte 2">
            <a:extLst>
              <a:ext uri="{FF2B5EF4-FFF2-40B4-BE49-F238E27FC236}">
                <a16:creationId xmlns:a16="http://schemas.microsoft.com/office/drawing/2014/main" id="{E1C82E43-5ACF-236F-F0D9-2F92C9EE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7173" name="ZoneTexte 12">
            <a:extLst>
              <a:ext uri="{FF2B5EF4-FFF2-40B4-BE49-F238E27FC236}">
                <a16:creationId xmlns:a16="http://schemas.microsoft.com/office/drawing/2014/main" id="{221F88F0-477B-3575-D4A5-110C9947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7174" name="ZoneTexte 13">
            <a:extLst>
              <a:ext uri="{FF2B5EF4-FFF2-40B4-BE49-F238E27FC236}">
                <a16:creationId xmlns:a16="http://schemas.microsoft.com/office/drawing/2014/main" id="{A32616DC-C01A-3B82-33BA-1FB87BF9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3D4A10-27BB-BA9B-D27E-309744B90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07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Fuite d'eau :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écoulement anormal d'eau sur une surface relativement réduite dans un ou plusieurs locaux</a:t>
            </a: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7176" name="Picture 8" descr="F:\imagesGN4A905D.jpg">
            <a:extLst>
              <a:ext uri="{FF2B5EF4-FFF2-40B4-BE49-F238E27FC236}">
                <a16:creationId xmlns:a16="http://schemas.microsoft.com/office/drawing/2014/main" id="{B19EC31D-1290-475B-B85A-B16B7AD78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58674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073C77AC-2C53-9827-9DAF-953D2676B7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Définitions 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E9E7F706-3780-1229-386B-5CABBBA1E8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601C680-37B1-4382-869A-3419ACBD153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ZoneTexte 2">
            <a:extLst>
              <a:ext uri="{FF2B5EF4-FFF2-40B4-BE49-F238E27FC236}">
                <a16:creationId xmlns:a16="http://schemas.microsoft.com/office/drawing/2014/main" id="{3A040D5A-D91B-80FF-B8AC-2627B0D9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8197" name="ZoneTexte 12">
            <a:extLst>
              <a:ext uri="{FF2B5EF4-FFF2-40B4-BE49-F238E27FC236}">
                <a16:creationId xmlns:a16="http://schemas.microsoft.com/office/drawing/2014/main" id="{EB9C2EEF-E5CF-00A5-9068-6C9FCE9C4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8198" name="ZoneTexte 13">
            <a:extLst>
              <a:ext uri="{FF2B5EF4-FFF2-40B4-BE49-F238E27FC236}">
                <a16:creationId xmlns:a16="http://schemas.microsoft.com/office/drawing/2014/main" id="{EE03F2F8-9BDE-9B43-44C9-EBB428E2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74B7D43A-1CE4-055D-0462-CE19D892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Inondation : 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écoulement important d'eau envahissant plusieurs locaux ou étages suite à une cause accidentelle ou naturelle.</a:t>
            </a: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8200" name="Picture 8" descr="F:\imagesEXQUT6O1.jpg">
            <a:extLst>
              <a:ext uri="{FF2B5EF4-FFF2-40B4-BE49-F238E27FC236}">
                <a16:creationId xmlns:a16="http://schemas.microsoft.com/office/drawing/2014/main" id="{5873810C-6727-B796-E4AA-4E612008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7500"/>
            <a:ext cx="48768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607EC2B2-A6D0-4FC9-5911-6FC9FCA41F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Définitions 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4016D2FB-F904-57B7-0B7F-9B43135BB0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1B49289-16D0-41F8-9876-349F6BB44C2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ZoneTexte 2">
            <a:extLst>
              <a:ext uri="{FF2B5EF4-FFF2-40B4-BE49-F238E27FC236}">
                <a16:creationId xmlns:a16="http://schemas.microsoft.com/office/drawing/2014/main" id="{7691276D-6FE5-4CAC-9967-5B297AD1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9221" name="ZoneTexte 12">
            <a:extLst>
              <a:ext uri="{FF2B5EF4-FFF2-40B4-BE49-F238E27FC236}">
                <a16:creationId xmlns:a16="http://schemas.microsoft.com/office/drawing/2014/main" id="{9A9862F4-96DD-2586-7F03-5188548D0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9222" name="ZoneTexte 13">
            <a:extLst>
              <a:ext uri="{FF2B5EF4-FFF2-40B4-BE49-F238E27FC236}">
                <a16:creationId xmlns:a16="http://schemas.microsoft.com/office/drawing/2014/main" id="{AD772DAD-795A-DC62-C473-EB6C355FB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133A9F9-1807-0B5A-B20F-A407C550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Epuisement :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opération qui consiste à évacuer par un moyen mécanique une quantité importante de liquide répandue accidentellement ou non.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9224" name="Picture 9" descr="F:\images9C1TLF7A.jpg">
            <a:extLst>
              <a:ext uri="{FF2B5EF4-FFF2-40B4-BE49-F238E27FC236}">
                <a16:creationId xmlns:a16="http://schemas.microsoft.com/office/drawing/2014/main" id="{D170C804-3BFB-7C23-3667-6B3940BB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029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973D17B6-D3C8-9BF4-5A3F-584FA81814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Définitions 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F5E07391-7DE7-CCBF-4111-A3FB4CA66C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D499F8-12A8-408B-B8DF-E6759850492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ZoneTexte 2">
            <a:extLst>
              <a:ext uri="{FF2B5EF4-FFF2-40B4-BE49-F238E27FC236}">
                <a16:creationId xmlns:a16="http://schemas.microsoft.com/office/drawing/2014/main" id="{FD65897E-3D01-256F-EBE6-94771F8C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0245" name="ZoneTexte 12">
            <a:extLst>
              <a:ext uri="{FF2B5EF4-FFF2-40B4-BE49-F238E27FC236}">
                <a16:creationId xmlns:a16="http://schemas.microsoft.com/office/drawing/2014/main" id="{D6DF41FC-99C9-D4EB-B5A3-BF3D2B2C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0246" name="ZoneTexte 13">
            <a:extLst>
              <a:ext uri="{FF2B5EF4-FFF2-40B4-BE49-F238E27FC236}">
                <a16:creationId xmlns:a16="http://schemas.microsoft.com/office/drawing/2014/main" id="{D7FC38E2-9A88-57AF-F9DB-8F359DAB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2651CFB-BE7D-2F6B-C33B-F8D64A47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Assèchement :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opération qui consiste à rendre un sol dans son état initial en enlevant un liquide par un moyen manuel ou mécanique.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0248" name="Picture 9" descr="K:\A diffuser\JSP SDMIS\Dématérialisation\doc\DIV\Epuisement\raclette.png">
            <a:extLst>
              <a:ext uri="{FF2B5EF4-FFF2-40B4-BE49-F238E27FC236}">
                <a16:creationId xmlns:a16="http://schemas.microsoft.com/office/drawing/2014/main" id="{BE04BCE8-C1FD-DD18-E345-069F3B88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19375"/>
            <a:ext cx="54864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3A442AD9-FE0A-EE63-855A-B01F03401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Missions 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07B181EE-476A-4A6D-5728-3FECE57F7A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6CF4E3B-71E2-40B7-8188-3E64B14BE58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ZoneTexte 2">
            <a:extLst>
              <a:ext uri="{FF2B5EF4-FFF2-40B4-BE49-F238E27FC236}">
                <a16:creationId xmlns:a16="http://schemas.microsoft.com/office/drawing/2014/main" id="{AFEB5F60-1FBD-6E86-D704-50086FA86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861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V.I.D.P.</a:t>
            </a:r>
          </a:p>
        </p:txBody>
      </p:sp>
      <p:sp>
        <p:nvSpPr>
          <p:cNvPr id="11269" name="ZoneTexte 12">
            <a:extLst>
              <a:ext uri="{FF2B5EF4-FFF2-40B4-BE49-F238E27FC236}">
                <a16:creationId xmlns:a16="http://schemas.microsoft.com/office/drawing/2014/main" id="{B48AB091-650F-B915-3F15-49F209D0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F.P.T.</a:t>
            </a:r>
          </a:p>
        </p:txBody>
      </p:sp>
      <p:sp>
        <p:nvSpPr>
          <p:cNvPr id="11270" name="ZoneTexte 13">
            <a:extLst>
              <a:ext uri="{FF2B5EF4-FFF2-40B4-BE49-F238E27FC236}">
                <a16:creationId xmlns:a16="http://schemas.microsoft.com/office/drawing/2014/main" id="{6D815969-11B0-80FB-EAB3-CCC74F6B1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0725"/>
            <a:ext cx="122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chemeClr val="bg1"/>
                </a:solidFill>
                <a:latin typeface="Arial" panose="020B0604020202020204" pitchFamily="34" charset="0"/>
              </a:rPr>
              <a:t>E.P.C.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3EC59283-458D-28D7-A68D-87DF03028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Mission des SP : ne pas se substituer aux professionnels en effectuant des réparations, mais de parer à l’urgence en supprimant les causes et les dangers pour éviter toute aggravation.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F144FA6D-E263-5F27-53BD-2A0FDFCB2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646363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peut commander des actions urgentes à réaliser comme par exemple, sauvetages, coupure des fluides ou autre. 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A5E97550-95FC-89DF-50B0-07496C41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48063"/>
            <a:ext cx="46863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532</TotalTime>
  <Words>1482</Words>
  <Application>Microsoft Office PowerPoint</Application>
  <PresentationFormat>Affichage à l'écran (4:3)</PresentationFormat>
  <Paragraphs>280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Myriad Pro</vt:lpstr>
      <vt:lpstr>Calibri</vt:lpstr>
      <vt:lpstr>Times New Roman</vt:lpstr>
      <vt:lpstr>Wingdings</vt:lpstr>
      <vt:lpstr>GCCAR</vt:lpstr>
      <vt:lpstr>Matériels d'épuisement et d'assèchement  Présentation</vt:lpstr>
      <vt:lpstr>Matériels d'épuisement et d'assèchement</vt:lpstr>
      <vt:lpstr>Introduction</vt:lpstr>
      <vt:lpstr>Introduction</vt:lpstr>
      <vt:lpstr>Définitions </vt:lpstr>
      <vt:lpstr>Définitions </vt:lpstr>
      <vt:lpstr>Définitions </vt:lpstr>
      <vt:lpstr>Définitions </vt:lpstr>
      <vt:lpstr>Missions </vt:lpstr>
      <vt:lpstr>Missions </vt:lpstr>
      <vt:lpstr>Missions </vt:lpstr>
      <vt:lpstr>Missions </vt:lpstr>
      <vt:lpstr>Missions </vt:lpstr>
      <vt:lpstr>Missions </vt:lpstr>
      <vt:lpstr>Règles de sécurité</vt:lpstr>
      <vt:lpstr>Règles de sécurité</vt:lpstr>
      <vt:lpstr>Calculer un volume</vt:lpstr>
      <vt:lpstr>Les matériels</vt:lpstr>
      <vt:lpstr>Les matériels</vt:lpstr>
      <vt:lpstr>Les matériels</vt:lpstr>
      <vt:lpstr>Les matériels</vt:lpstr>
      <vt:lpstr>Les matériels</vt:lpstr>
      <vt:lpstr>Les matériels</vt:lpstr>
      <vt:lpstr>Les matériels</vt:lpstr>
      <vt:lpstr>Les matériels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44</cp:revision>
  <cp:lastPrinted>2015-08-06T08:01:37Z</cp:lastPrinted>
  <dcterms:created xsi:type="dcterms:W3CDTF">2015-08-05T10:19:35Z</dcterms:created>
  <dcterms:modified xsi:type="dcterms:W3CDTF">2025-01-14T16:19:42Z</dcterms:modified>
</cp:coreProperties>
</file>