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269" r:id="rId3"/>
    <p:sldId id="257" r:id="rId4"/>
    <p:sldId id="268" r:id="rId5"/>
    <p:sldId id="258" r:id="rId6"/>
    <p:sldId id="259" r:id="rId7"/>
    <p:sldId id="271" r:id="rId8"/>
    <p:sldId id="260" r:id="rId9"/>
    <p:sldId id="273" r:id="rId10"/>
    <p:sldId id="274" r:id="rId11"/>
    <p:sldId id="275" r:id="rId12"/>
    <p:sldId id="276" r:id="rId13"/>
    <p:sldId id="277" r:id="rId14"/>
    <p:sldId id="278" r:id="rId15"/>
    <p:sldId id="285" r:id="rId16"/>
    <p:sldId id="284" r:id="rId17"/>
    <p:sldId id="279" r:id="rId18"/>
    <p:sldId id="280" r:id="rId19"/>
    <p:sldId id="281" r:id="rId20"/>
    <p:sldId id="286" r:id="rId21"/>
    <p:sldId id="287" r:id="rId22"/>
    <p:sldId id="288" r:id="rId23"/>
    <p:sldId id="289" r:id="rId24"/>
    <p:sldId id="290" r:id="rId25"/>
    <p:sldId id="291" r:id="rId26"/>
    <p:sldId id="292" r:id="rId27"/>
    <p:sldId id="299" r:id="rId28"/>
    <p:sldId id="300" r:id="rId29"/>
    <p:sldId id="301" r:id="rId30"/>
    <p:sldId id="302" r:id="rId31"/>
    <p:sldId id="303" r:id="rId32"/>
    <p:sldId id="304" r:id="rId33"/>
    <p:sldId id="305" r:id="rId34"/>
    <p:sldId id="307" r:id="rId35"/>
    <p:sldId id="308" r:id="rId36"/>
    <p:sldId id="363" r:id="rId37"/>
    <p:sldId id="364" r:id="rId38"/>
    <p:sldId id="365" r:id="rId39"/>
    <p:sldId id="362" r:id="rId40"/>
    <p:sldId id="313" r:id="rId41"/>
    <p:sldId id="309" r:id="rId42"/>
    <p:sldId id="310" r:id="rId43"/>
    <p:sldId id="311" r:id="rId44"/>
    <p:sldId id="314" r:id="rId45"/>
    <p:sldId id="315" r:id="rId46"/>
    <p:sldId id="327" r:id="rId47"/>
    <p:sldId id="328" r:id="rId48"/>
    <p:sldId id="329" r:id="rId49"/>
    <p:sldId id="335" r:id="rId50"/>
    <p:sldId id="336" r:id="rId51"/>
    <p:sldId id="337" r:id="rId52"/>
    <p:sldId id="338" r:id="rId53"/>
    <p:sldId id="331" r:id="rId54"/>
    <p:sldId id="332" r:id="rId55"/>
    <p:sldId id="339" r:id="rId56"/>
    <p:sldId id="340" r:id="rId57"/>
    <p:sldId id="341" r:id="rId58"/>
    <p:sldId id="342" r:id="rId59"/>
    <p:sldId id="343" r:id="rId60"/>
    <p:sldId id="344" r:id="rId61"/>
    <p:sldId id="345" r:id="rId62"/>
    <p:sldId id="346" r:id="rId63"/>
    <p:sldId id="347" r:id="rId64"/>
    <p:sldId id="348" r:id="rId65"/>
    <p:sldId id="349" r:id="rId66"/>
    <p:sldId id="350" r:id="rId67"/>
    <p:sldId id="351" r:id="rId68"/>
    <p:sldId id="352" r:id="rId69"/>
    <p:sldId id="353" r:id="rId70"/>
    <p:sldId id="354" r:id="rId71"/>
    <p:sldId id="355" r:id="rId72"/>
    <p:sldId id="360" r:id="rId73"/>
    <p:sldId id="357" r:id="rId74"/>
    <p:sldId id="361" r:id="rId75"/>
    <p:sldId id="270" r:id="rId76"/>
  </p:sldIdLst>
  <p:sldSz cx="9144000" cy="6858000" type="screen4x3"/>
  <p:notesSz cx="6797675" cy="9926638"/>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441202"/>
    <a:srgbClr val="0B2C91"/>
    <a:srgbClr val="5BE4FF"/>
    <a:srgbClr val="6F2C91"/>
    <a:srgbClr val="C8B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53" autoAdjust="0"/>
  </p:normalViewPr>
  <p:slideViewPr>
    <p:cSldViewPr>
      <p:cViewPr varScale="1">
        <p:scale>
          <a:sx n="95" d="100"/>
          <a:sy n="95" d="100"/>
        </p:scale>
        <p:origin x="-10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9EE283F-059A-49A2-A846-890A5638A807}"/>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a:extLst>
              <a:ext uri="{FF2B5EF4-FFF2-40B4-BE49-F238E27FC236}">
                <a16:creationId xmlns:a16="http://schemas.microsoft.com/office/drawing/2014/main" id="{9806C711-3FAD-4FCB-AF54-B15B7773CF68}"/>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464CC41B-BD4D-4C4A-A2BF-3294630187C2}" type="datetimeFigureOut">
              <a:rPr lang="fr-FR"/>
              <a:pPr>
                <a:defRPr/>
              </a:pPr>
              <a:t>14/01/2025</a:t>
            </a:fld>
            <a:endParaRPr lang="fr-FR"/>
          </a:p>
        </p:txBody>
      </p:sp>
      <p:sp>
        <p:nvSpPr>
          <p:cNvPr id="4" name="Espace réservé de l'image des diapositives 3">
            <a:extLst>
              <a:ext uri="{FF2B5EF4-FFF2-40B4-BE49-F238E27FC236}">
                <a16:creationId xmlns:a16="http://schemas.microsoft.com/office/drawing/2014/main" id="{32096CE5-29DE-45B1-87C5-5990B4288B44}"/>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32E48578-4D7F-46C2-8C04-CF69F8B7AA7F}"/>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09109C0C-D62A-4DD6-8CDE-5E43CC95C6E6}"/>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D62B8906-F25F-4CFF-A68B-33184564EDA2}"/>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2947ADF3-C559-48F4-84FB-4D6B96DC4F8F}" type="slidenum">
              <a:rPr lang="fr-FR" altLang="fr-F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544C731-FA57-3CB3-8C83-A7CCD2B32C7F}"/>
              </a:ext>
            </a:extLst>
          </p:cNvPr>
          <p:cNvSpPr>
            <a:spLocks noGrp="1"/>
          </p:cNvSpPr>
          <p:nvPr>
            <p:ph type="dt" sz="half" idx="10"/>
          </p:nvPr>
        </p:nvSpPr>
        <p:spPr/>
        <p:txBody>
          <a:bodyPr/>
          <a:lstStyle>
            <a:lvl1pPr>
              <a:defRPr/>
            </a:lvl1pPr>
          </a:lstStyle>
          <a:p>
            <a:pPr>
              <a:defRPr/>
            </a:pPr>
            <a:fld id="{2C347C5E-8646-4AF5-8957-E0C4EED01663}"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57DCD5B8-2D79-D27D-5840-8F2FBA89467D}"/>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5A815B80-7B0E-21E4-1E82-6081F04873F9}"/>
              </a:ext>
            </a:extLst>
          </p:cNvPr>
          <p:cNvSpPr>
            <a:spLocks noGrp="1"/>
          </p:cNvSpPr>
          <p:nvPr>
            <p:ph type="sldNum" sz="quarter" idx="12"/>
          </p:nvPr>
        </p:nvSpPr>
        <p:spPr/>
        <p:txBody>
          <a:bodyPr/>
          <a:lstStyle>
            <a:lvl1pPr>
              <a:defRPr/>
            </a:lvl1pPr>
          </a:lstStyle>
          <a:p>
            <a:fld id="{AAD81062-E5A7-4EAD-BF51-787DF6573E4E}" type="slidenum">
              <a:rPr lang="fr-FR" altLang="fr-FR"/>
              <a:pPr/>
              <a:t>‹N°›</a:t>
            </a:fld>
            <a:endParaRPr lang="fr-FR" altLang="fr-FR"/>
          </a:p>
        </p:txBody>
      </p:sp>
    </p:spTree>
    <p:extLst>
      <p:ext uri="{BB962C8B-B14F-4D97-AF65-F5344CB8AC3E}">
        <p14:creationId xmlns:p14="http://schemas.microsoft.com/office/powerpoint/2010/main" val="2209852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94A845B-E245-2066-7FD4-009F48A37598}"/>
              </a:ext>
            </a:extLst>
          </p:cNvPr>
          <p:cNvSpPr>
            <a:spLocks noGrp="1"/>
          </p:cNvSpPr>
          <p:nvPr>
            <p:ph type="dt" sz="half" idx="10"/>
          </p:nvPr>
        </p:nvSpPr>
        <p:spPr/>
        <p:txBody>
          <a:bodyPr/>
          <a:lstStyle>
            <a:lvl1pPr>
              <a:defRPr/>
            </a:lvl1pPr>
          </a:lstStyle>
          <a:p>
            <a:pPr>
              <a:defRPr/>
            </a:pPr>
            <a:fld id="{167EFED8-712B-4B39-97CC-CD504108D4DA}"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DC39F78B-E29D-3B7B-0387-2F2E3B22F07B}"/>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39576B18-91FB-26E5-2D60-CDDCBA796008}"/>
              </a:ext>
            </a:extLst>
          </p:cNvPr>
          <p:cNvSpPr>
            <a:spLocks noGrp="1"/>
          </p:cNvSpPr>
          <p:nvPr>
            <p:ph type="sldNum" sz="quarter" idx="12"/>
          </p:nvPr>
        </p:nvSpPr>
        <p:spPr/>
        <p:txBody>
          <a:bodyPr/>
          <a:lstStyle>
            <a:lvl1pPr>
              <a:defRPr/>
            </a:lvl1pPr>
          </a:lstStyle>
          <a:p>
            <a:fld id="{03D1B5C2-D031-4704-8934-25F5BE6C38D9}" type="slidenum">
              <a:rPr lang="fr-FR" altLang="fr-FR"/>
              <a:pPr/>
              <a:t>‹N°›</a:t>
            </a:fld>
            <a:endParaRPr lang="fr-FR" altLang="fr-FR"/>
          </a:p>
        </p:txBody>
      </p:sp>
    </p:spTree>
    <p:extLst>
      <p:ext uri="{BB962C8B-B14F-4D97-AF65-F5344CB8AC3E}">
        <p14:creationId xmlns:p14="http://schemas.microsoft.com/office/powerpoint/2010/main" val="3955429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7FB176-17E5-0CD4-8C0C-B53FC2E5CB2B}"/>
              </a:ext>
            </a:extLst>
          </p:cNvPr>
          <p:cNvSpPr>
            <a:spLocks noGrp="1"/>
          </p:cNvSpPr>
          <p:nvPr>
            <p:ph type="dt" sz="half" idx="10"/>
          </p:nvPr>
        </p:nvSpPr>
        <p:spPr/>
        <p:txBody>
          <a:bodyPr/>
          <a:lstStyle>
            <a:lvl1pPr>
              <a:defRPr/>
            </a:lvl1pPr>
          </a:lstStyle>
          <a:p>
            <a:pPr>
              <a:defRPr/>
            </a:pPr>
            <a:fld id="{DCAB56E1-6786-4153-AFD6-45C0551B3621}"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A87F4725-77E6-C0DF-A5B7-33327B6C8F6D}"/>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E62EB96A-B20D-52A3-1BCF-22CF677EBC4C}"/>
              </a:ext>
            </a:extLst>
          </p:cNvPr>
          <p:cNvSpPr>
            <a:spLocks noGrp="1"/>
          </p:cNvSpPr>
          <p:nvPr>
            <p:ph type="sldNum" sz="quarter" idx="12"/>
          </p:nvPr>
        </p:nvSpPr>
        <p:spPr/>
        <p:txBody>
          <a:bodyPr/>
          <a:lstStyle>
            <a:lvl1pPr>
              <a:defRPr/>
            </a:lvl1pPr>
          </a:lstStyle>
          <a:p>
            <a:fld id="{5FD5B3B1-C9B5-485F-A337-D797883F666B}" type="slidenum">
              <a:rPr lang="fr-FR" altLang="fr-FR"/>
              <a:pPr/>
              <a:t>‹N°›</a:t>
            </a:fld>
            <a:endParaRPr lang="fr-FR" altLang="fr-FR"/>
          </a:p>
        </p:txBody>
      </p:sp>
    </p:spTree>
    <p:extLst>
      <p:ext uri="{BB962C8B-B14F-4D97-AF65-F5344CB8AC3E}">
        <p14:creationId xmlns:p14="http://schemas.microsoft.com/office/powerpoint/2010/main" val="182087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54BD39-60EE-F59B-45F7-0419F0EBBAC6}"/>
              </a:ext>
            </a:extLst>
          </p:cNvPr>
          <p:cNvSpPr>
            <a:spLocks noGrp="1"/>
          </p:cNvSpPr>
          <p:nvPr>
            <p:ph type="dt" sz="half" idx="10"/>
          </p:nvPr>
        </p:nvSpPr>
        <p:spPr/>
        <p:txBody>
          <a:bodyPr/>
          <a:lstStyle>
            <a:lvl1pPr>
              <a:defRPr/>
            </a:lvl1pPr>
          </a:lstStyle>
          <a:p>
            <a:pPr>
              <a:defRPr/>
            </a:pPr>
            <a:fld id="{74FB28C9-5760-4E2D-B2CC-6FB25908060B}"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654F5410-84CD-DA42-5689-11149D6B02E3}"/>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A7867F54-8E12-79AD-F054-83DB32D334A5}"/>
              </a:ext>
            </a:extLst>
          </p:cNvPr>
          <p:cNvSpPr>
            <a:spLocks noGrp="1"/>
          </p:cNvSpPr>
          <p:nvPr>
            <p:ph type="sldNum" sz="quarter" idx="12"/>
          </p:nvPr>
        </p:nvSpPr>
        <p:spPr/>
        <p:txBody>
          <a:bodyPr/>
          <a:lstStyle>
            <a:lvl1pPr>
              <a:defRPr/>
            </a:lvl1pPr>
          </a:lstStyle>
          <a:p>
            <a:fld id="{884E2AA4-9EAD-4ACD-9C00-584EA4DAC212}" type="slidenum">
              <a:rPr lang="fr-FR" altLang="fr-FR"/>
              <a:pPr/>
              <a:t>‹N°›</a:t>
            </a:fld>
            <a:endParaRPr lang="fr-FR" altLang="fr-FR"/>
          </a:p>
        </p:txBody>
      </p:sp>
    </p:spTree>
    <p:extLst>
      <p:ext uri="{BB962C8B-B14F-4D97-AF65-F5344CB8AC3E}">
        <p14:creationId xmlns:p14="http://schemas.microsoft.com/office/powerpoint/2010/main" val="1459311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73DF2D4E-1B9B-6994-B439-97055B887D6F}"/>
              </a:ext>
            </a:extLst>
          </p:cNvPr>
          <p:cNvSpPr>
            <a:spLocks noGrp="1"/>
          </p:cNvSpPr>
          <p:nvPr>
            <p:ph type="dt" sz="half" idx="10"/>
          </p:nvPr>
        </p:nvSpPr>
        <p:spPr/>
        <p:txBody>
          <a:bodyPr/>
          <a:lstStyle>
            <a:lvl1pPr>
              <a:defRPr/>
            </a:lvl1pPr>
          </a:lstStyle>
          <a:p>
            <a:pPr>
              <a:defRPr/>
            </a:pPr>
            <a:fld id="{472E9548-BE48-4BE6-95BF-BD88AC16E841}"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DA3D4C50-FD04-E567-5200-DF38840101BD}"/>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CBC2A3F6-C4D3-456C-B127-77F53A094FD6}"/>
              </a:ext>
            </a:extLst>
          </p:cNvPr>
          <p:cNvSpPr>
            <a:spLocks noGrp="1"/>
          </p:cNvSpPr>
          <p:nvPr>
            <p:ph type="sldNum" sz="quarter" idx="12"/>
          </p:nvPr>
        </p:nvSpPr>
        <p:spPr/>
        <p:txBody>
          <a:bodyPr/>
          <a:lstStyle>
            <a:lvl1pPr>
              <a:defRPr/>
            </a:lvl1pPr>
          </a:lstStyle>
          <a:p>
            <a:fld id="{F71982FD-20DF-4B85-8F94-57519C733BEA}" type="slidenum">
              <a:rPr lang="fr-FR" altLang="fr-FR"/>
              <a:pPr/>
              <a:t>‹N°›</a:t>
            </a:fld>
            <a:endParaRPr lang="fr-FR" altLang="fr-FR"/>
          </a:p>
        </p:txBody>
      </p:sp>
    </p:spTree>
    <p:extLst>
      <p:ext uri="{BB962C8B-B14F-4D97-AF65-F5344CB8AC3E}">
        <p14:creationId xmlns:p14="http://schemas.microsoft.com/office/powerpoint/2010/main" val="1670805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43C13FCF-C220-0A80-B71F-808705195D23}"/>
              </a:ext>
            </a:extLst>
          </p:cNvPr>
          <p:cNvSpPr>
            <a:spLocks noGrp="1"/>
          </p:cNvSpPr>
          <p:nvPr>
            <p:ph type="dt" sz="half" idx="10"/>
          </p:nvPr>
        </p:nvSpPr>
        <p:spPr/>
        <p:txBody>
          <a:bodyPr/>
          <a:lstStyle>
            <a:lvl1pPr>
              <a:defRPr/>
            </a:lvl1pPr>
          </a:lstStyle>
          <a:p>
            <a:pPr>
              <a:defRPr/>
            </a:pPr>
            <a:fld id="{2C9DFFA2-8737-40E6-B31F-C458404A0C48}"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4EE768F3-6385-D546-160E-E8DDCACF99F0}"/>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9CA0D30B-F9AB-C901-AC76-BC3494061677}"/>
              </a:ext>
            </a:extLst>
          </p:cNvPr>
          <p:cNvSpPr>
            <a:spLocks noGrp="1"/>
          </p:cNvSpPr>
          <p:nvPr>
            <p:ph type="sldNum" sz="quarter" idx="12"/>
          </p:nvPr>
        </p:nvSpPr>
        <p:spPr/>
        <p:txBody>
          <a:bodyPr/>
          <a:lstStyle>
            <a:lvl1pPr>
              <a:defRPr/>
            </a:lvl1pPr>
          </a:lstStyle>
          <a:p>
            <a:fld id="{97720123-C4E6-4CE3-ACA0-D95F7A568DA0}" type="slidenum">
              <a:rPr lang="fr-FR" altLang="fr-FR"/>
              <a:pPr/>
              <a:t>‹N°›</a:t>
            </a:fld>
            <a:endParaRPr lang="fr-FR" altLang="fr-FR"/>
          </a:p>
        </p:txBody>
      </p:sp>
    </p:spTree>
    <p:extLst>
      <p:ext uri="{BB962C8B-B14F-4D97-AF65-F5344CB8AC3E}">
        <p14:creationId xmlns:p14="http://schemas.microsoft.com/office/powerpoint/2010/main" val="1240914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D25E7EBC-731A-689D-8B15-2E8027E0C054}"/>
              </a:ext>
            </a:extLst>
          </p:cNvPr>
          <p:cNvSpPr>
            <a:spLocks noGrp="1"/>
          </p:cNvSpPr>
          <p:nvPr>
            <p:ph type="dt" sz="half" idx="10"/>
          </p:nvPr>
        </p:nvSpPr>
        <p:spPr/>
        <p:txBody>
          <a:bodyPr/>
          <a:lstStyle>
            <a:lvl1pPr>
              <a:defRPr/>
            </a:lvl1pPr>
          </a:lstStyle>
          <a:p>
            <a:pPr>
              <a:defRPr/>
            </a:pPr>
            <a:fld id="{E27DD9F7-12E7-41DA-B4AF-2CF64CF9163F}" type="datetime1">
              <a:rPr lang="fr-FR"/>
              <a:pPr>
                <a:defRPr/>
              </a:pPr>
              <a:t>14/01/2025</a:t>
            </a:fld>
            <a:endParaRPr lang="fr-FR"/>
          </a:p>
        </p:txBody>
      </p:sp>
      <p:sp>
        <p:nvSpPr>
          <p:cNvPr id="8" name="Espace réservé du pied de page 4">
            <a:extLst>
              <a:ext uri="{FF2B5EF4-FFF2-40B4-BE49-F238E27FC236}">
                <a16:creationId xmlns:a16="http://schemas.microsoft.com/office/drawing/2014/main" id="{82FE68D3-D00D-C470-1B46-829B04986342}"/>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C3E22ECC-12C1-A05A-F41C-E45259C61CB6}"/>
              </a:ext>
            </a:extLst>
          </p:cNvPr>
          <p:cNvSpPr>
            <a:spLocks noGrp="1"/>
          </p:cNvSpPr>
          <p:nvPr>
            <p:ph type="sldNum" sz="quarter" idx="12"/>
          </p:nvPr>
        </p:nvSpPr>
        <p:spPr/>
        <p:txBody>
          <a:bodyPr/>
          <a:lstStyle>
            <a:lvl1pPr>
              <a:defRPr/>
            </a:lvl1pPr>
          </a:lstStyle>
          <a:p>
            <a:fld id="{32E09818-6832-44DE-A881-6A4F9295E58F}" type="slidenum">
              <a:rPr lang="fr-FR" altLang="fr-FR"/>
              <a:pPr/>
              <a:t>‹N°›</a:t>
            </a:fld>
            <a:endParaRPr lang="fr-FR" altLang="fr-FR"/>
          </a:p>
        </p:txBody>
      </p:sp>
    </p:spTree>
    <p:extLst>
      <p:ext uri="{BB962C8B-B14F-4D97-AF65-F5344CB8AC3E}">
        <p14:creationId xmlns:p14="http://schemas.microsoft.com/office/powerpoint/2010/main" val="1042469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90402C39-B72E-9B9F-4213-82D7B13E9857}"/>
              </a:ext>
            </a:extLst>
          </p:cNvPr>
          <p:cNvSpPr>
            <a:spLocks noGrp="1"/>
          </p:cNvSpPr>
          <p:nvPr>
            <p:ph type="dt" sz="half" idx="10"/>
          </p:nvPr>
        </p:nvSpPr>
        <p:spPr/>
        <p:txBody>
          <a:bodyPr/>
          <a:lstStyle>
            <a:lvl1pPr>
              <a:defRPr/>
            </a:lvl1pPr>
          </a:lstStyle>
          <a:p>
            <a:pPr>
              <a:defRPr/>
            </a:pPr>
            <a:fld id="{F6BBCB30-C578-4F92-AFCC-F7E37BC75AF3}" type="datetime1">
              <a:rPr lang="fr-FR"/>
              <a:pPr>
                <a:defRPr/>
              </a:pPr>
              <a:t>14/01/2025</a:t>
            </a:fld>
            <a:endParaRPr lang="fr-FR"/>
          </a:p>
        </p:txBody>
      </p:sp>
      <p:sp>
        <p:nvSpPr>
          <p:cNvPr id="4" name="Espace réservé du pied de page 4">
            <a:extLst>
              <a:ext uri="{FF2B5EF4-FFF2-40B4-BE49-F238E27FC236}">
                <a16:creationId xmlns:a16="http://schemas.microsoft.com/office/drawing/2014/main" id="{85EE23F7-ED1B-0A9B-5AD1-CE63AD63E0DF}"/>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68C84407-F7EC-2F04-1644-8306FE0F877A}"/>
              </a:ext>
            </a:extLst>
          </p:cNvPr>
          <p:cNvSpPr>
            <a:spLocks noGrp="1"/>
          </p:cNvSpPr>
          <p:nvPr>
            <p:ph type="sldNum" sz="quarter" idx="12"/>
          </p:nvPr>
        </p:nvSpPr>
        <p:spPr/>
        <p:txBody>
          <a:bodyPr/>
          <a:lstStyle>
            <a:lvl1pPr>
              <a:defRPr/>
            </a:lvl1pPr>
          </a:lstStyle>
          <a:p>
            <a:fld id="{493C1CE4-0E62-4371-B558-33D77D64F1CF}" type="slidenum">
              <a:rPr lang="fr-FR" altLang="fr-FR"/>
              <a:pPr/>
              <a:t>‹N°›</a:t>
            </a:fld>
            <a:endParaRPr lang="fr-FR" altLang="fr-FR"/>
          </a:p>
        </p:txBody>
      </p:sp>
    </p:spTree>
    <p:extLst>
      <p:ext uri="{BB962C8B-B14F-4D97-AF65-F5344CB8AC3E}">
        <p14:creationId xmlns:p14="http://schemas.microsoft.com/office/powerpoint/2010/main" val="3078175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51037BA6-B99F-5E6D-D6C2-2AE0B3F5DF75}"/>
              </a:ext>
            </a:extLst>
          </p:cNvPr>
          <p:cNvSpPr>
            <a:spLocks noGrp="1"/>
          </p:cNvSpPr>
          <p:nvPr>
            <p:ph type="dt" sz="half" idx="10"/>
          </p:nvPr>
        </p:nvSpPr>
        <p:spPr/>
        <p:txBody>
          <a:bodyPr/>
          <a:lstStyle>
            <a:lvl1pPr>
              <a:defRPr/>
            </a:lvl1pPr>
          </a:lstStyle>
          <a:p>
            <a:pPr>
              <a:defRPr/>
            </a:pPr>
            <a:fld id="{72EB8168-4A2B-4D12-9FB9-43D0F51A774D}" type="datetime1">
              <a:rPr lang="fr-FR"/>
              <a:pPr>
                <a:defRPr/>
              </a:pPr>
              <a:t>14/01/2025</a:t>
            </a:fld>
            <a:endParaRPr lang="fr-FR"/>
          </a:p>
        </p:txBody>
      </p:sp>
      <p:sp>
        <p:nvSpPr>
          <p:cNvPr id="3" name="Espace réservé du pied de page 4">
            <a:extLst>
              <a:ext uri="{FF2B5EF4-FFF2-40B4-BE49-F238E27FC236}">
                <a16:creationId xmlns:a16="http://schemas.microsoft.com/office/drawing/2014/main" id="{03930733-9FB3-224E-EB28-FFBB9043D661}"/>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8D4EB392-964A-53A6-60CD-2E0D144B36EE}"/>
              </a:ext>
            </a:extLst>
          </p:cNvPr>
          <p:cNvSpPr>
            <a:spLocks noGrp="1"/>
          </p:cNvSpPr>
          <p:nvPr>
            <p:ph type="sldNum" sz="quarter" idx="12"/>
          </p:nvPr>
        </p:nvSpPr>
        <p:spPr/>
        <p:txBody>
          <a:bodyPr/>
          <a:lstStyle>
            <a:lvl1pPr>
              <a:defRPr/>
            </a:lvl1pPr>
          </a:lstStyle>
          <a:p>
            <a:fld id="{9FAF7E39-DF2B-4A71-85E9-06975A059E79}" type="slidenum">
              <a:rPr lang="fr-FR" altLang="fr-FR"/>
              <a:pPr/>
              <a:t>‹N°›</a:t>
            </a:fld>
            <a:endParaRPr lang="fr-FR" altLang="fr-FR"/>
          </a:p>
        </p:txBody>
      </p:sp>
    </p:spTree>
    <p:extLst>
      <p:ext uri="{BB962C8B-B14F-4D97-AF65-F5344CB8AC3E}">
        <p14:creationId xmlns:p14="http://schemas.microsoft.com/office/powerpoint/2010/main" val="1181421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238FE5C7-F5EF-0AC5-183F-826C03CAC3ED}"/>
              </a:ext>
            </a:extLst>
          </p:cNvPr>
          <p:cNvSpPr>
            <a:spLocks noGrp="1"/>
          </p:cNvSpPr>
          <p:nvPr>
            <p:ph type="dt" sz="half" idx="10"/>
          </p:nvPr>
        </p:nvSpPr>
        <p:spPr/>
        <p:txBody>
          <a:bodyPr/>
          <a:lstStyle>
            <a:lvl1pPr>
              <a:defRPr/>
            </a:lvl1pPr>
          </a:lstStyle>
          <a:p>
            <a:pPr>
              <a:defRPr/>
            </a:pPr>
            <a:fld id="{8B102697-8BA9-46ED-8F9C-B9751927F8B3}"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45261EE6-61F0-6153-0FD7-4A8A1500D042}"/>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7153EF12-90DE-2AF5-30BF-051A60CD435F}"/>
              </a:ext>
            </a:extLst>
          </p:cNvPr>
          <p:cNvSpPr>
            <a:spLocks noGrp="1"/>
          </p:cNvSpPr>
          <p:nvPr>
            <p:ph type="sldNum" sz="quarter" idx="12"/>
          </p:nvPr>
        </p:nvSpPr>
        <p:spPr/>
        <p:txBody>
          <a:bodyPr/>
          <a:lstStyle>
            <a:lvl1pPr>
              <a:defRPr/>
            </a:lvl1pPr>
          </a:lstStyle>
          <a:p>
            <a:fld id="{DF82EC6B-8AB1-4D9C-9CE0-6363563A009F}" type="slidenum">
              <a:rPr lang="fr-FR" altLang="fr-FR"/>
              <a:pPr/>
              <a:t>‹N°›</a:t>
            </a:fld>
            <a:endParaRPr lang="fr-FR" altLang="fr-FR"/>
          </a:p>
        </p:txBody>
      </p:sp>
    </p:spTree>
    <p:extLst>
      <p:ext uri="{BB962C8B-B14F-4D97-AF65-F5344CB8AC3E}">
        <p14:creationId xmlns:p14="http://schemas.microsoft.com/office/powerpoint/2010/main" val="4198874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3B5FD375-7679-E2FA-442E-24F94CB0235B}"/>
              </a:ext>
            </a:extLst>
          </p:cNvPr>
          <p:cNvSpPr>
            <a:spLocks noGrp="1"/>
          </p:cNvSpPr>
          <p:nvPr>
            <p:ph type="dt" sz="half" idx="10"/>
          </p:nvPr>
        </p:nvSpPr>
        <p:spPr/>
        <p:txBody>
          <a:bodyPr/>
          <a:lstStyle>
            <a:lvl1pPr>
              <a:defRPr/>
            </a:lvl1pPr>
          </a:lstStyle>
          <a:p>
            <a:pPr>
              <a:defRPr/>
            </a:pPr>
            <a:fld id="{F9A7A37A-66F5-40DB-8B29-A133E45E76FE}"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6455A80B-CF50-42F8-86AF-7D3778D8ECED}"/>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80A4184F-EA92-066C-7225-5CB9BB351F63}"/>
              </a:ext>
            </a:extLst>
          </p:cNvPr>
          <p:cNvSpPr>
            <a:spLocks noGrp="1"/>
          </p:cNvSpPr>
          <p:nvPr>
            <p:ph type="sldNum" sz="quarter" idx="12"/>
          </p:nvPr>
        </p:nvSpPr>
        <p:spPr/>
        <p:txBody>
          <a:bodyPr/>
          <a:lstStyle>
            <a:lvl1pPr>
              <a:defRPr/>
            </a:lvl1pPr>
          </a:lstStyle>
          <a:p>
            <a:fld id="{8B8BB576-606D-42AC-AE77-37B84DD54B8C}" type="slidenum">
              <a:rPr lang="fr-FR" altLang="fr-FR"/>
              <a:pPr/>
              <a:t>‹N°›</a:t>
            </a:fld>
            <a:endParaRPr lang="fr-FR" altLang="fr-FR"/>
          </a:p>
        </p:txBody>
      </p:sp>
    </p:spTree>
    <p:extLst>
      <p:ext uri="{BB962C8B-B14F-4D97-AF65-F5344CB8AC3E}">
        <p14:creationId xmlns:p14="http://schemas.microsoft.com/office/powerpoint/2010/main" val="512554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D1A480A0-4D78-8696-4511-54336570D91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CF4320D0-6257-F7D4-09C1-BAF58DBD3A0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D6F2BFB1-5D57-49DD-B483-D1B54CE86BE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2B4A7E3-520B-47DF-8E51-4A10E9DE88E7}"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62F8EAE1-E5A9-4163-8DBF-92EAC638939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A3C88F43-1ADC-4147-B5DE-9D28F0EFA8C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yriad Pro" panose="020B0503030403020204" pitchFamily="34" charset="0"/>
              </a:defRPr>
            </a:lvl1pPr>
          </a:lstStyle>
          <a:p>
            <a:fld id="{86EEE463-5765-4E35-B697-A6AE29F9FE39}"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7926869F-3011-43FB-BE49-54A33D846DEB}"/>
              </a:ext>
            </a:extLst>
          </p:cNvPr>
          <p:cNvSpPr>
            <a:spLocks noGrp="1"/>
          </p:cNvSpPr>
          <p:nvPr>
            <p:ph type="title"/>
          </p:nvPr>
        </p:nvSpPr>
        <p:spPr>
          <a:xfrm>
            <a:off x="539750" y="188913"/>
            <a:ext cx="8604250" cy="1012825"/>
          </a:xfrm>
        </p:spPr>
        <p:txBody>
          <a:bodyPr/>
          <a:lstStyle/>
          <a:p>
            <a:pPr eaLnBrk="1" hangingPunct="1">
              <a:defRPr/>
            </a:pPr>
            <a:r>
              <a:rPr lang="fr-FR" altLang="fr-FR" sz="2400" b="1">
                <a:solidFill>
                  <a:schemeClr val="bg1"/>
                </a:solidFill>
                <a:effectLst>
                  <a:outerShdw blurRad="38100" dist="38100" dir="2700000" algn="tl">
                    <a:srgbClr val="C0C0C0"/>
                  </a:outerShdw>
                </a:effectLst>
              </a:rPr>
              <a:t>MATERIEL ELECTRIQUE PORTATIFS</a:t>
            </a:r>
            <a:endParaRPr lang="fr-FR" altLang="fr-FR" sz="2400">
              <a:solidFill>
                <a:schemeClr val="bg1"/>
              </a:solidFill>
              <a:effectLst>
                <a:outerShdw blurRad="38100" dist="38100" dir="2700000" algn="tl">
                  <a:srgbClr val="C0C0C0"/>
                </a:outerShdw>
              </a:effectLst>
            </a:endParaRPr>
          </a:p>
        </p:txBody>
      </p:sp>
      <p:sp>
        <p:nvSpPr>
          <p:cNvPr id="3075" name="ZoneTexte 5">
            <a:extLst>
              <a:ext uri="{FF2B5EF4-FFF2-40B4-BE49-F238E27FC236}">
                <a16:creationId xmlns:a16="http://schemas.microsoft.com/office/drawing/2014/main" id="{B716E15A-A4D8-CCC1-6E11-AE15A84C9E81}"/>
              </a:ext>
            </a:extLst>
          </p:cNvPr>
          <p:cNvSpPr txBox="1">
            <a:spLocks noChangeArrowheads="1"/>
          </p:cNvSpPr>
          <p:nvPr/>
        </p:nvSpPr>
        <p:spPr bwMode="auto">
          <a:xfrm>
            <a:off x="0" y="6237288"/>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200" b="1">
                <a:solidFill>
                  <a:srgbClr val="441202"/>
                </a:solidFill>
                <a:latin typeface="Times New Roman" panose="02020603050405020304" pitchFamily="18" charset="0"/>
              </a:rPr>
              <a:t>ADMJSP / </a:t>
            </a:r>
            <a:r>
              <a:rPr lang="fr-FR" altLang="fr-FR" sz="1200">
                <a:solidFill>
                  <a:srgbClr val="441202"/>
                </a:solidFill>
                <a:latin typeface="Times New Roman" panose="02020603050405020304" pitchFamily="18" charset="0"/>
              </a:rPr>
              <a:t>Pôle Pédagogie – 2024 – Version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D64A7FAB-B588-4D8D-B41E-1D26C0325404}"/>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DB67E029-BFE2-474B-8E23-51BB1E6A78C8}"/>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FE92831-9AF7-4897-BDF1-C97EBA23EB35}" type="slidenum">
              <a:rPr lang="fr-FR" altLang="fr-FR" sz="2000">
                <a:solidFill>
                  <a:srgbClr val="984807"/>
                </a:solidFill>
                <a:latin typeface="Myriad Pro" panose="020B0503030403020204" pitchFamily="34" charset="0"/>
              </a:rPr>
              <a:pPr algn="r" eaLnBrk="1" hangingPunct="1"/>
              <a:t>10</a:t>
            </a:fld>
            <a:endParaRPr lang="fr-FR" altLang="fr-FR" sz="2000">
              <a:solidFill>
                <a:srgbClr val="984807"/>
              </a:solidFill>
              <a:latin typeface="Myriad Pro" panose="020B0503030403020204" pitchFamily="34" charset="0"/>
            </a:endParaRPr>
          </a:p>
        </p:txBody>
      </p:sp>
      <p:sp>
        <p:nvSpPr>
          <p:cNvPr id="12292" name="Rectangle 1">
            <a:extLst>
              <a:ext uri="{FF2B5EF4-FFF2-40B4-BE49-F238E27FC236}">
                <a16:creationId xmlns:a16="http://schemas.microsoft.com/office/drawing/2014/main" id="{7BED104B-4FE5-A012-596B-731E3814D651}"/>
              </a:ext>
            </a:extLst>
          </p:cNvPr>
          <p:cNvSpPr>
            <a:spLocks noChangeArrowheads="1"/>
          </p:cNvSpPr>
          <p:nvPr/>
        </p:nvSpPr>
        <p:spPr bwMode="auto">
          <a:xfrm>
            <a:off x="381000" y="1371600"/>
            <a:ext cx="8382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Projecteurs des engins d'incendie et de secours :</a:t>
            </a: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Projecteur arrière peut-être utilisé comme une baladeuse car il est associé à 1 trépied et 1 rallonge de 25 m avec prises maréchal. </a:t>
            </a:r>
          </a:p>
        </p:txBody>
      </p:sp>
      <p:pic>
        <p:nvPicPr>
          <p:cNvPr id="12293" name="Picture 5" descr="IMG_0605">
            <a:extLst>
              <a:ext uri="{FF2B5EF4-FFF2-40B4-BE49-F238E27FC236}">
                <a16:creationId xmlns:a16="http://schemas.microsoft.com/office/drawing/2014/main" id="{5AA9A8D0-6CA2-D004-F456-BED27C98F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743200"/>
            <a:ext cx="24558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IMG_0624">
            <a:extLst>
              <a:ext uri="{FF2B5EF4-FFF2-40B4-BE49-F238E27FC236}">
                <a16:creationId xmlns:a16="http://schemas.microsoft.com/office/drawing/2014/main" id="{7A5F3538-1695-2FFB-7719-09DE88676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743200"/>
            <a:ext cx="25336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descr="C:\Documents and Settings\Philippe\Mes documents\JSP SDMIS\Dématérialisation\doc\DIV\Eclairage\IMG_0618.jpg">
            <a:extLst>
              <a:ext uri="{FF2B5EF4-FFF2-40B4-BE49-F238E27FC236}">
                <a16:creationId xmlns:a16="http://schemas.microsoft.com/office/drawing/2014/main" id="{CC6B502F-AC79-F933-3DC8-BAEC242DD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352800"/>
            <a:ext cx="160972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098EC47C-445D-4379-986F-514689ED6EA6}"/>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B16BF561-9294-4F34-BC13-E0D0A1988182}"/>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4D4A7DC-D785-414F-AC8C-950A00AECAE8}" type="slidenum">
              <a:rPr lang="fr-FR" altLang="fr-FR" sz="2000">
                <a:solidFill>
                  <a:srgbClr val="984807"/>
                </a:solidFill>
                <a:latin typeface="Myriad Pro" panose="020B0503030403020204" pitchFamily="34" charset="0"/>
              </a:rPr>
              <a:pPr algn="r" eaLnBrk="1" hangingPunct="1"/>
              <a:t>11</a:t>
            </a:fld>
            <a:endParaRPr lang="fr-FR" altLang="fr-FR" sz="2000">
              <a:solidFill>
                <a:srgbClr val="984807"/>
              </a:solidFill>
              <a:latin typeface="Myriad Pro" panose="020B0503030403020204" pitchFamily="34" charset="0"/>
            </a:endParaRPr>
          </a:p>
        </p:txBody>
      </p:sp>
      <p:sp>
        <p:nvSpPr>
          <p:cNvPr id="13316" name="Rectangle 1">
            <a:extLst>
              <a:ext uri="{FF2B5EF4-FFF2-40B4-BE49-F238E27FC236}">
                <a16:creationId xmlns:a16="http://schemas.microsoft.com/office/drawing/2014/main" id="{661EC32B-093F-9896-2B93-E242F5AF3604}"/>
              </a:ext>
            </a:extLst>
          </p:cNvPr>
          <p:cNvSpPr>
            <a:spLocks noChangeArrowheads="1"/>
          </p:cNvSpPr>
          <p:nvPr/>
        </p:nvSpPr>
        <p:spPr bwMode="auto">
          <a:xfrm>
            <a:off x="457200" y="1371600"/>
            <a:ext cx="80645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Eclairages associés à un groupe électrogène : </a:t>
            </a: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 </a:t>
            </a: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Qu'est-ce qu'un groupe électrogène ?</a:t>
            </a:r>
          </a:p>
        </p:txBody>
      </p:sp>
      <p:sp>
        <p:nvSpPr>
          <p:cNvPr id="13317" name="Rectangle 5">
            <a:extLst>
              <a:ext uri="{FF2B5EF4-FFF2-40B4-BE49-F238E27FC236}">
                <a16:creationId xmlns:a16="http://schemas.microsoft.com/office/drawing/2014/main" id="{7CA5B70E-B354-462D-DF70-94E70CDD6B0A}"/>
              </a:ext>
            </a:extLst>
          </p:cNvPr>
          <p:cNvSpPr>
            <a:spLocks noChangeArrowheads="1"/>
          </p:cNvSpPr>
          <p:nvPr/>
        </p:nvSpPr>
        <p:spPr bwMode="auto">
          <a:xfrm>
            <a:off x="609600" y="2667000"/>
            <a:ext cx="8153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Appareil permettant d'obtenir une source de courant en secours pouvant être employée dans toutes les interventions où une alimentation électrique est nécessaire en l'absence de raccordement au secteur ou en cas de défaut d'alimentation secteur.</a:t>
            </a:r>
            <a:r>
              <a:rPr lang="fr-FR" altLang="fr-FR" sz="2000">
                <a:latin typeface="Times New Roman" panose="02020603050405020304" pitchFamily="18" charset="0"/>
              </a:rPr>
              <a:t> </a:t>
            </a:r>
          </a:p>
        </p:txBody>
      </p:sp>
      <p:pic>
        <p:nvPicPr>
          <p:cNvPr id="13318" name="Picture 6" descr="K:\A diffuser\JSP SDMIS\Dématérialisation\doc\DIV\Eclairage\Eclairage\SDMO 4000.png">
            <a:extLst>
              <a:ext uri="{FF2B5EF4-FFF2-40B4-BE49-F238E27FC236}">
                <a16:creationId xmlns:a16="http://schemas.microsoft.com/office/drawing/2014/main" id="{19F01725-9CD0-F385-D10D-2D843400B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733800"/>
            <a:ext cx="2960688"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31F550F8-FD5C-4F73-99CE-C8F9779AD400}"/>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E656E45D-718A-412A-B26B-B3B57F111CD7}"/>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4F8661D-ED16-4012-87D8-2D94771E62B4}" type="slidenum">
              <a:rPr lang="fr-FR" altLang="fr-FR" sz="2000">
                <a:solidFill>
                  <a:srgbClr val="984807"/>
                </a:solidFill>
                <a:latin typeface="Myriad Pro" panose="020B0503030403020204" pitchFamily="34" charset="0"/>
              </a:rPr>
              <a:pPr algn="r" eaLnBrk="1" hangingPunct="1"/>
              <a:t>12</a:t>
            </a:fld>
            <a:endParaRPr lang="fr-FR" altLang="fr-FR" sz="2000">
              <a:solidFill>
                <a:srgbClr val="984807"/>
              </a:solidFill>
              <a:latin typeface="Myriad Pro" panose="020B0503030403020204" pitchFamily="34" charset="0"/>
            </a:endParaRPr>
          </a:p>
        </p:txBody>
      </p:sp>
      <p:sp>
        <p:nvSpPr>
          <p:cNvPr id="14340" name="Rectangle 1">
            <a:extLst>
              <a:ext uri="{FF2B5EF4-FFF2-40B4-BE49-F238E27FC236}">
                <a16:creationId xmlns:a16="http://schemas.microsoft.com/office/drawing/2014/main" id="{B6F3048C-E6CD-9018-1F19-F994E707E6A6}"/>
              </a:ext>
            </a:extLst>
          </p:cNvPr>
          <p:cNvSpPr>
            <a:spLocks noChangeArrowheads="1"/>
          </p:cNvSpPr>
          <p:nvPr/>
        </p:nvSpPr>
        <p:spPr bwMode="auto">
          <a:xfrm>
            <a:off x="539750" y="1484313"/>
            <a:ext cx="80645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Eclairages associés à un groupe électrogène :</a:t>
            </a: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La production d'électricité par un groupe électrogène doit être autonome et ne nécessiter qu'un approvisionnement en carburant.</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Pour produire le courant, la génératrice doit recevoir un mouvement rotatif via son arbre d'entraînement.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Ce mouvement est produit par un moteur thermique, essence ou diesel, équipé d'une régulation mécanique modulant sa vitesse de rotation en fonction de la charge.</a:t>
            </a:r>
            <a:r>
              <a:rPr lang="fr-FR" altLang="fr-FR" sz="2000">
                <a:solidFill>
                  <a:srgbClr val="000000"/>
                </a:solidFill>
                <a:latin typeface="Times New Roman" panose="02020603050405020304" pitchFamily="18" charset="0"/>
                <a:cs typeface="Calibri" panose="020F0502020204030204" pitchFamily="34" charset="0"/>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8A30F2D1-C759-40F5-A652-E07A87165D92}"/>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0A2747AB-767D-4E5B-8B0A-AAF00656E498}"/>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AF00C49-9AB1-4D7C-A206-BAB48CFD553E}" type="slidenum">
              <a:rPr lang="fr-FR" altLang="fr-FR" sz="2000">
                <a:solidFill>
                  <a:srgbClr val="984807"/>
                </a:solidFill>
                <a:latin typeface="Myriad Pro" panose="020B0503030403020204" pitchFamily="34" charset="0"/>
              </a:rPr>
              <a:pPr algn="r" eaLnBrk="1" hangingPunct="1"/>
              <a:t>13</a:t>
            </a:fld>
            <a:endParaRPr lang="fr-FR" altLang="fr-FR" sz="2000">
              <a:solidFill>
                <a:srgbClr val="984807"/>
              </a:solidFill>
              <a:latin typeface="Myriad Pro" panose="020B0503030403020204" pitchFamily="34" charset="0"/>
            </a:endParaRPr>
          </a:p>
        </p:txBody>
      </p:sp>
      <p:sp>
        <p:nvSpPr>
          <p:cNvPr id="15364" name="Rectangle 1">
            <a:extLst>
              <a:ext uri="{FF2B5EF4-FFF2-40B4-BE49-F238E27FC236}">
                <a16:creationId xmlns:a16="http://schemas.microsoft.com/office/drawing/2014/main" id="{B4A332EF-6A7C-6BC1-828A-A4E060B1D01C}"/>
              </a:ext>
            </a:extLst>
          </p:cNvPr>
          <p:cNvSpPr>
            <a:spLocks noChangeArrowheads="1"/>
          </p:cNvSpPr>
          <p:nvPr/>
        </p:nvSpPr>
        <p:spPr bwMode="auto">
          <a:xfrm>
            <a:off x="539750" y="1484313"/>
            <a:ext cx="80645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Eclairages associés à un groupe électrogène : </a:t>
            </a: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Groupe électrogène est toujours défini selon sa puissance exprimée en Watts (W), kilowatts (kW) ou en kVa (kilovolt-ampère) et sa tension de courant de sortie en Volts.</a:t>
            </a:r>
            <a:r>
              <a:rPr lang="fr-FR" altLang="fr-FR" sz="2000">
                <a:solidFill>
                  <a:srgbClr val="000000"/>
                </a:solidFill>
                <a:latin typeface="Times New Roman" panose="02020603050405020304" pitchFamily="18" charset="0"/>
                <a:cs typeface="Calibri" panose="020F0502020204030204" pitchFamily="34" charset="0"/>
              </a:rPr>
              <a:t> </a:t>
            </a:r>
          </a:p>
          <a:p>
            <a:pPr>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Groupes mobiles nécessitent d'être le plus compact possible et proposent des puissances domestiques (1 à 6 kW pour les portatifs) jusqu'à 10 kW maximum pour les déplaçables dans des tensions de courant standard 230 V (monophasé) et 400 V (triphasé).</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A quelques exceptions près, les groupes électrogènes portatifs utilisés au SDMIS ont une puissance de 4 kVa.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E9F5BA77-1413-4DBA-8F5D-54F66E3E3014}"/>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6C45157C-DB47-4A50-8F5C-2E5984C59C44}"/>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D87E9FE-5BAA-4EB9-80C1-332922EF8098}" type="slidenum">
              <a:rPr lang="fr-FR" altLang="fr-FR" sz="2000">
                <a:solidFill>
                  <a:srgbClr val="984807"/>
                </a:solidFill>
                <a:latin typeface="Myriad Pro" panose="020B0503030403020204" pitchFamily="34" charset="0"/>
              </a:rPr>
              <a:pPr algn="r" eaLnBrk="1" hangingPunct="1"/>
              <a:t>14</a:t>
            </a:fld>
            <a:endParaRPr lang="fr-FR" altLang="fr-FR" sz="2000">
              <a:solidFill>
                <a:srgbClr val="984807"/>
              </a:solidFill>
              <a:latin typeface="Myriad Pro" panose="020B0503030403020204" pitchFamily="34" charset="0"/>
            </a:endParaRPr>
          </a:p>
        </p:txBody>
      </p:sp>
      <p:sp>
        <p:nvSpPr>
          <p:cNvPr id="16388" name="Rectangle 1">
            <a:extLst>
              <a:ext uri="{FF2B5EF4-FFF2-40B4-BE49-F238E27FC236}">
                <a16:creationId xmlns:a16="http://schemas.microsoft.com/office/drawing/2014/main" id="{A32D9EFD-1060-D8DA-4837-175D472A7AF2}"/>
              </a:ext>
            </a:extLst>
          </p:cNvPr>
          <p:cNvSpPr>
            <a:spLocks noChangeArrowheads="1"/>
          </p:cNvSpPr>
          <p:nvPr/>
        </p:nvSpPr>
        <p:spPr bwMode="auto">
          <a:xfrm>
            <a:off x="381000" y="1295400"/>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Eclairages associés à un groupe électrogène :</a:t>
            </a:r>
            <a:endParaRPr lang="fr-FR" altLang="fr-FR" sz="2000">
              <a:solidFill>
                <a:srgbClr val="000000"/>
              </a:solidFill>
              <a:latin typeface="Times New Roman" panose="02020603050405020304" pitchFamily="18" charset="0"/>
              <a:cs typeface="Calibri" panose="020F0502020204030204" pitchFamily="34" charset="0"/>
            </a:endParaRPr>
          </a:p>
        </p:txBody>
      </p:sp>
      <p:pic>
        <p:nvPicPr>
          <p:cNvPr id="16389" name="Picture 5" descr="C:\Documents and Settings\Philippe\Mes documents\JSP SDMIS\Dématérialisation\JSP 2\Documents Stagiaires\Opérations diverses\OD A2_Matériels électriques portatifs_Page_05.jpg">
            <a:extLst>
              <a:ext uri="{FF2B5EF4-FFF2-40B4-BE49-F238E27FC236}">
                <a16:creationId xmlns:a16="http://schemas.microsoft.com/office/drawing/2014/main" id="{8742C5BC-F40D-CA53-D9BE-DE197B624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82" t="14993" r="8177" b="45740"/>
          <a:stretch>
            <a:fillRect/>
          </a:stretch>
        </p:blipFill>
        <p:spPr bwMode="auto">
          <a:xfrm>
            <a:off x="914400" y="1828800"/>
            <a:ext cx="6553200"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38C2837B-4605-4EDD-A677-AC9E83D56DDA}"/>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1A275B98-1688-492F-99CC-176DCCEB2F03}"/>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540C46B-EF50-4E26-BEED-B3FED1ECAD1D}" type="slidenum">
              <a:rPr lang="fr-FR" altLang="fr-FR" sz="2000">
                <a:solidFill>
                  <a:srgbClr val="984807"/>
                </a:solidFill>
                <a:latin typeface="Myriad Pro" panose="020B0503030403020204" pitchFamily="34" charset="0"/>
              </a:rPr>
              <a:pPr algn="r" eaLnBrk="1" hangingPunct="1"/>
              <a:t>15</a:t>
            </a:fld>
            <a:endParaRPr lang="fr-FR" altLang="fr-FR" sz="2000">
              <a:solidFill>
                <a:srgbClr val="984807"/>
              </a:solidFill>
              <a:latin typeface="Myriad Pro" panose="020B0503030403020204" pitchFamily="34" charset="0"/>
            </a:endParaRPr>
          </a:p>
        </p:txBody>
      </p:sp>
      <p:sp>
        <p:nvSpPr>
          <p:cNvPr id="17412" name="Rectangle 1">
            <a:extLst>
              <a:ext uri="{FF2B5EF4-FFF2-40B4-BE49-F238E27FC236}">
                <a16:creationId xmlns:a16="http://schemas.microsoft.com/office/drawing/2014/main" id="{8D653E38-5D93-7058-760C-EBCBD885B2A0}"/>
              </a:ext>
            </a:extLst>
          </p:cNvPr>
          <p:cNvSpPr>
            <a:spLocks noChangeArrowheads="1"/>
          </p:cNvSpPr>
          <p:nvPr/>
        </p:nvSpPr>
        <p:spPr bwMode="auto">
          <a:xfrm>
            <a:off x="381000" y="1295400"/>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Eclairages associés à un groupe électrogène :</a:t>
            </a:r>
            <a:endParaRPr lang="fr-FR" altLang="fr-FR" sz="2000">
              <a:solidFill>
                <a:srgbClr val="000000"/>
              </a:solidFill>
              <a:latin typeface="Times New Roman" panose="02020603050405020304" pitchFamily="18" charset="0"/>
              <a:cs typeface="Calibri" panose="020F0502020204030204" pitchFamily="34" charset="0"/>
            </a:endParaRPr>
          </a:p>
        </p:txBody>
      </p:sp>
      <p:pic>
        <p:nvPicPr>
          <p:cNvPr id="17413" name="Picture 5" descr="C:\Documents and Settings\Philippe\Mes documents\JSP SDMIS\Dématérialisation\JSP 2\Documents Stagiaires\Opérations diverses\OD A2_Matériels électriques portatifs_Page_05.jpg">
            <a:extLst>
              <a:ext uri="{FF2B5EF4-FFF2-40B4-BE49-F238E27FC236}">
                <a16:creationId xmlns:a16="http://schemas.microsoft.com/office/drawing/2014/main" id="{35C1576B-D0ED-9C3A-5DE0-55BCF3F9C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82" t="22847" r="10172" b="36243"/>
          <a:stretch>
            <a:fillRect/>
          </a:stretch>
        </p:blipFill>
        <p:spPr bwMode="auto">
          <a:xfrm>
            <a:off x="1143000" y="1752600"/>
            <a:ext cx="6172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0A3AA555-EB5C-4B88-9B0C-3DF98217CC1B}"/>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FB7CBBC9-E497-439C-82CB-ABAD54E154C7}"/>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986945F-EBED-42FB-B43F-A96F894DBC4A}" type="slidenum">
              <a:rPr lang="fr-FR" altLang="fr-FR" sz="2000">
                <a:solidFill>
                  <a:srgbClr val="984807"/>
                </a:solidFill>
                <a:latin typeface="Myriad Pro" panose="020B0503030403020204" pitchFamily="34" charset="0"/>
              </a:rPr>
              <a:pPr algn="r" eaLnBrk="1" hangingPunct="1"/>
              <a:t>16</a:t>
            </a:fld>
            <a:endParaRPr lang="fr-FR" altLang="fr-FR" sz="2000">
              <a:solidFill>
                <a:srgbClr val="984807"/>
              </a:solidFill>
              <a:latin typeface="Myriad Pro" panose="020B0503030403020204" pitchFamily="34" charset="0"/>
            </a:endParaRPr>
          </a:p>
        </p:txBody>
      </p:sp>
      <p:sp>
        <p:nvSpPr>
          <p:cNvPr id="18436" name="Rectangle 1">
            <a:extLst>
              <a:ext uri="{FF2B5EF4-FFF2-40B4-BE49-F238E27FC236}">
                <a16:creationId xmlns:a16="http://schemas.microsoft.com/office/drawing/2014/main" id="{3AF896A6-993C-CF43-BCCC-8A0B842F8729}"/>
              </a:ext>
            </a:extLst>
          </p:cNvPr>
          <p:cNvSpPr>
            <a:spLocks noChangeArrowheads="1"/>
          </p:cNvSpPr>
          <p:nvPr/>
        </p:nvSpPr>
        <p:spPr bwMode="auto">
          <a:xfrm>
            <a:off x="381000" y="1295400"/>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Eclairages associés à un groupe électrogène :</a:t>
            </a:r>
            <a:endParaRPr lang="fr-FR" altLang="fr-FR" sz="2000">
              <a:solidFill>
                <a:srgbClr val="000000"/>
              </a:solidFill>
              <a:latin typeface="Times New Roman" panose="02020603050405020304" pitchFamily="18" charset="0"/>
              <a:cs typeface="Calibri" panose="020F0502020204030204" pitchFamily="34" charset="0"/>
            </a:endParaRPr>
          </a:p>
        </p:txBody>
      </p:sp>
      <p:pic>
        <p:nvPicPr>
          <p:cNvPr id="18437" name="Picture 5" descr="C:\Documents and Settings\Philippe\Mes documents\JSP SDMIS\Dématérialisation\JSP 2\Documents Stagiaires\Opérations diverses\OD A2_Matériels électriques portatifs_Page_05.jpg">
            <a:extLst>
              <a:ext uri="{FF2B5EF4-FFF2-40B4-BE49-F238E27FC236}">
                <a16:creationId xmlns:a16="http://schemas.microsoft.com/office/drawing/2014/main" id="{190023EE-3773-BC85-6504-2AC659D38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650" t="64256" r="9628" b="10040"/>
          <a:stretch>
            <a:fillRect/>
          </a:stretch>
        </p:blipFill>
        <p:spPr bwMode="auto">
          <a:xfrm>
            <a:off x="457200" y="1981200"/>
            <a:ext cx="822960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8A10D1C-7EE3-4AC2-AD25-92AC2B27C630}"/>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DA584899-3A1C-439F-94E7-1DF1B51CF821}"/>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4374938-AAF5-4E1A-A8D3-C5BDC0749E8B}" type="slidenum">
              <a:rPr lang="fr-FR" altLang="fr-FR" sz="2000">
                <a:solidFill>
                  <a:srgbClr val="984807"/>
                </a:solidFill>
                <a:latin typeface="Myriad Pro" panose="020B0503030403020204" pitchFamily="34" charset="0"/>
              </a:rPr>
              <a:pPr algn="r" eaLnBrk="1" hangingPunct="1"/>
              <a:t>17</a:t>
            </a:fld>
            <a:endParaRPr lang="fr-FR" altLang="fr-FR" sz="2000">
              <a:solidFill>
                <a:srgbClr val="984807"/>
              </a:solidFill>
              <a:latin typeface="Myriad Pro" panose="020B0503030403020204" pitchFamily="34" charset="0"/>
            </a:endParaRPr>
          </a:p>
        </p:txBody>
      </p:sp>
      <p:sp>
        <p:nvSpPr>
          <p:cNvPr id="19460" name="Rectangle 1">
            <a:extLst>
              <a:ext uri="{FF2B5EF4-FFF2-40B4-BE49-F238E27FC236}">
                <a16:creationId xmlns:a16="http://schemas.microsoft.com/office/drawing/2014/main" id="{04D8CA65-2187-DF65-9489-6BDD8B2B4646}"/>
              </a:ext>
            </a:extLst>
          </p:cNvPr>
          <p:cNvSpPr>
            <a:spLocks noChangeArrowheads="1"/>
          </p:cNvSpPr>
          <p:nvPr/>
        </p:nvSpPr>
        <p:spPr bwMode="auto">
          <a:xfrm>
            <a:off x="539750" y="1484313"/>
            <a:ext cx="80645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Eclairages associés à un groupe électrogène :</a:t>
            </a:r>
          </a:p>
          <a:p>
            <a:pPr>
              <a:spcBef>
                <a:spcPct val="0"/>
              </a:spcBef>
              <a:buFont typeface="Wingdings" panose="05000000000000000000" pitchFamily="2" charset="2"/>
              <a:buNone/>
            </a:pP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 Tableau de contrôle : il comprend 2 prises et le différentiel. </a:t>
            </a:r>
          </a:p>
        </p:txBody>
      </p:sp>
      <p:pic>
        <p:nvPicPr>
          <p:cNvPr id="19461" name="Picture 5" descr="IMG_0638">
            <a:extLst>
              <a:ext uri="{FF2B5EF4-FFF2-40B4-BE49-F238E27FC236}">
                <a16:creationId xmlns:a16="http://schemas.microsoft.com/office/drawing/2014/main" id="{B61F5E1A-12D5-E438-B052-F989BF186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7432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7">
            <a:extLst>
              <a:ext uri="{FF2B5EF4-FFF2-40B4-BE49-F238E27FC236}">
                <a16:creationId xmlns:a16="http://schemas.microsoft.com/office/drawing/2014/main" id="{7D2DCCC2-9CBB-79EB-931D-1C214FA19980}"/>
              </a:ext>
            </a:extLst>
          </p:cNvPr>
          <p:cNvSpPr>
            <a:spLocks noChangeArrowheads="1"/>
          </p:cNvSpPr>
          <p:nvPr/>
        </p:nvSpPr>
        <p:spPr bwMode="auto">
          <a:xfrm>
            <a:off x="3690938" y="2767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9463" name="Picture 6" descr="IMG_0639">
            <a:extLst>
              <a:ext uri="{FF2B5EF4-FFF2-40B4-BE49-F238E27FC236}">
                <a16:creationId xmlns:a16="http://schemas.microsoft.com/office/drawing/2014/main" id="{03EE16E9-5613-2233-ED05-5A32B192E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895600"/>
            <a:ext cx="351472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382CF58D-CBB4-4D3F-9F10-8BD2C57C9738}"/>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90F1B378-97AF-4D7E-905F-5CAFDBDA3CAB}"/>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1562FF0-E4B6-43D6-9AC3-75AE5F0C3E57}" type="slidenum">
              <a:rPr lang="fr-FR" altLang="fr-FR" sz="2000">
                <a:solidFill>
                  <a:srgbClr val="984807"/>
                </a:solidFill>
                <a:latin typeface="Myriad Pro" panose="020B0503030403020204" pitchFamily="34" charset="0"/>
              </a:rPr>
              <a:pPr algn="r" eaLnBrk="1" hangingPunct="1"/>
              <a:t>18</a:t>
            </a:fld>
            <a:endParaRPr lang="fr-FR" altLang="fr-FR" sz="2000">
              <a:solidFill>
                <a:srgbClr val="984807"/>
              </a:solidFill>
              <a:latin typeface="Myriad Pro" panose="020B0503030403020204" pitchFamily="34" charset="0"/>
            </a:endParaRPr>
          </a:p>
        </p:txBody>
      </p:sp>
      <p:sp>
        <p:nvSpPr>
          <p:cNvPr id="20484" name="Rectangle 1">
            <a:extLst>
              <a:ext uri="{FF2B5EF4-FFF2-40B4-BE49-F238E27FC236}">
                <a16:creationId xmlns:a16="http://schemas.microsoft.com/office/drawing/2014/main" id="{43878577-457E-7020-4CDF-0BA2A76E3202}"/>
              </a:ext>
            </a:extLst>
          </p:cNvPr>
          <p:cNvSpPr>
            <a:spLocks noChangeArrowheads="1"/>
          </p:cNvSpPr>
          <p:nvPr/>
        </p:nvSpPr>
        <p:spPr bwMode="auto">
          <a:xfrm>
            <a:off x="539750" y="1484313"/>
            <a:ext cx="80645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Eclairages associés à un groupe électrogène : </a:t>
            </a:r>
            <a:r>
              <a:rPr lang="fr-FR" altLang="fr-FR" sz="2000">
                <a:solidFill>
                  <a:srgbClr val="000000"/>
                </a:solidFill>
                <a:latin typeface="Times New Roman" panose="02020603050405020304" pitchFamily="18" charset="0"/>
                <a:cs typeface="Calibri" panose="020F0502020204030204" pitchFamily="34" charset="0"/>
              </a:rPr>
              <a:t> </a:t>
            </a:r>
          </a:p>
          <a:p>
            <a:pPr>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Différentiel ou disjoncteur protège d'une part le matériel d'une surcharge de courant ou d'une défaillance du système et, d'autre part, les personnes qui pourraient s'électriser ou s'électrocuter en touchant le groupe. </a:t>
            </a:r>
          </a:p>
        </p:txBody>
      </p:sp>
      <p:sp>
        <p:nvSpPr>
          <p:cNvPr id="20485" name="Rectangle 6">
            <a:extLst>
              <a:ext uri="{FF2B5EF4-FFF2-40B4-BE49-F238E27FC236}">
                <a16:creationId xmlns:a16="http://schemas.microsoft.com/office/drawing/2014/main" id="{EABB7468-BDC7-B38B-AEE3-95F9DAF78E5F}"/>
              </a:ext>
            </a:extLst>
          </p:cNvPr>
          <p:cNvSpPr>
            <a:spLocks noChangeArrowheads="1"/>
          </p:cNvSpPr>
          <p:nvPr/>
        </p:nvSpPr>
        <p:spPr bwMode="auto">
          <a:xfrm>
            <a:off x="3690938" y="2767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0486" name="Picture 5" descr="IMG_0639">
            <a:extLst>
              <a:ext uri="{FF2B5EF4-FFF2-40B4-BE49-F238E27FC236}">
                <a16:creationId xmlns:a16="http://schemas.microsoft.com/office/drawing/2014/main" id="{7659AA12-D442-11D6-80DB-822DBDE31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200400"/>
            <a:ext cx="3886200"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705BC0BC-48CA-4C7B-9D66-67BF85BEBB88}"/>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E1140045-4E01-4C4E-A8C8-E54A9E504F44}"/>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5D5E7A3-454C-4AFC-BA42-260CF8D1026B}" type="slidenum">
              <a:rPr lang="fr-FR" altLang="fr-FR" sz="2000">
                <a:solidFill>
                  <a:srgbClr val="984807"/>
                </a:solidFill>
                <a:latin typeface="Myriad Pro" panose="020B0503030403020204" pitchFamily="34" charset="0"/>
              </a:rPr>
              <a:pPr algn="r" eaLnBrk="1" hangingPunct="1"/>
              <a:t>19</a:t>
            </a:fld>
            <a:endParaRPr lang="fr-FR" altLang="fr-FR" sz="2000">
              <a:solidFill>
                <a:srgbClr val="984807"/>
              </a:solidFill>
              <a:latin typeface="Myriad Pro" panose="020B0503030403020204" pitchFamily="34" charset="0"/>
            </a:endParaRPr>
          </a:p>
        </p:txBody>
      </p:sp>
      <p:sp>
        <p:nvSpPr>
          <p:cNvPr id="21508" name="Rectangle 1">
            <a:extLst>
              <a:ext uri="{FF2B5EF4-FFF2-40B4-BE49-F238E27FC236}">
                <a16:creationId xmlns:a16="http://schemas.microsoft.com/office/drawing/2014/main" id="{8A81471F-E050-C4D6-29D6-BDA9082C5FD0}"/>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Projecteurs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21509" name="Rectangle 5">
            <a:extLst>
              <a:ext uri="{FF2B5EF4-FFF2-40B4-BE49-F238E27FC236}">
                <a16:creationId xmlns:a16="http://schemas.microsoft.com/office/drawing/2014/main" id="{28CB68A7-8135-5B7B-2F34-5EF041832C27}"/>
              </a:ext>
            </a:extLst>
          </p:cNvPr>
          <p:cNvSpPr>
            <a:spLocks noChangeArrowheads="1"/>
          </p:cNvSpPr>
          <p:nvPr/>
        </p:nvSpPr>
        <p:spPr bwMode="auto">
          <a:xfrm>
            <a:off x="457200" y="2209800"/>
            <a:ext cx="830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Projecteurs halogènes ou à LED, montés sur un trépied ou un mât télescopique, complète le lot éclairage.</a:t>
            </a:r>
            <a:r>
              <a:rPr lang="fr-FR" altLang="fr-FR" sz="2000">
                <a:latin typeface="Times New Roman" panose="02020603050405020304" pitchFamily="18" charset="0"/>
              </a:rPr>
              <a:t> </a:t>
            </a:r>
          </a:p>
        </p:txBody>
      </p:sp>
      <p:pic>
        <p:nvPicPr>
          <p:cNvPr id="21510" name="Picture 6" descr="C:\Documents and Settings\Philippe\Mes documents\JSP SDMIS\Dématérialisation\doc\DIV\Eclairage\Eclairage\DSCF0287.JPG">
            <a:extLst>
              <a:ext uri="{FF2B5EF4-FFF2-40B4-BE49-F238E27FC236}">
                <a16:creationId xmlns:a16="http://schemas.microsoft.com/office/drawing/2014/main" id="{0E6F8BB2-93E9-ABE3-D3CC-302A842AFA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007" r="22830" b="71066"/>
          <a:stretch>
            <a:fillRect/>
          </a:stretch>
        </p:blipFill>
        <p:spPr bwMode="auto">
          <a:xfrm>
            <a:off x="2286000" y="3124200"/>
            <a:ext cx="44196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8">
            <a:extLst>
              <a:ext uri="{FF2B5EF4-FFF2-40B4-BE49-F238E27FC236}">
                <a16:creationId xmlns:a16="http://schemas.microsoft.com/office/drawing/2014/main" id="{C7F3D83B-CFFB-95AE-61D2-28A59E48CD1D}"/>
              </a:ext>
            </a:extLst>
          </p:cNvPr>
          <p:cNvSpPr>
            <a:spLocks noGrp="1"/>
          </p:cNvSpPr>
          <p:nvPr>
            <p:ph type="title" idx="4294967295"/>
          </p:nvPr>
        </p:nvSpPr>
        <p:spPr>
          <a:xfrm>
            <a:off x="1116013" y="274638"/>
            <a:ext cx="7742237" cy="939800"/>
          </a:xfrm>
        </p:spPr>
        <p:txBody>
          <a:bodyPr/>
          <a:lstStyle/>
          <a:p>
            <a:pPr eaLnBrk="1" hangingPunct="1"/>
            <a:r>
              <a:rPr lang="fr-FR" altLang="fr-FR" sz="3600" b="1">
                <a:solidFill>
                  <a:srgbClr val="984807"/>
                </a:solidFill>
              </a:rPr>
              <a:t>Matériels électriques portatifs</a:t>
            </a:r>
          </a:p>
        </p:txBody>
      </p:sp>
      <p:sp>
        <p:nvSpPr>
          <p:cNvPr id="3075" name="Espace réservé du numéro de diapositive 4">
            <a:extLst>
              <a:ext uri="{FF2B5EF4-FFF2-40B4-BE49-F238E27FC236}">
                <a16:creationId xmlns:a16="http://schemas.microsoft.com/office/drawing/2014/main" id="{BC2ED93E-A72B-4079-A11C-DFA91383BC39}"/>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B6B955C-301A-43B9-A1DA-9CADE651C3CB}" type="slidenum">
              <a:rPr lang="fr-FR" altLang="fr-FR" sz="2000">
                <a:solidFill>
                  <a:srgbClr val="984807"/>
                </a:solidFill>
                <a:latin typeface="Myriad Pro" panose="020B0503030403020204" pitchFamily="34" charset="0"/>
              </a:rPr>
              <a:pPr algn="r" eaLnBrk="1" hangingPunct="1"/>
              <a:t>2</a:t>
            </a:fld>
            <a:endParaRPr lang="fr-FR" altLang="fr-FR" sz="2000">
              <a:solidFill>
                <a:srgbClr val="984807"/>
              </a:solidFill>
              <a:latin typeface="Myriad Pro" panose="020B0503030403020204" pitchFamily="34" charset="0"/>
            </a:endParaRPr>
          </a:p>
        </p:txBody>
      </p:sp>
      <p:cxnSp>
        <p:nvCxnSpPr>
          <p:cNvPr id="5" name="Connecteur droit 4">
            <a:extLst>
              <a:ext uri="{FF2B5EF4-FFF2-40B4-BE49-F238E27FC236}">
                <a16:creationId xmlns:a16="http://schemas.microsoft.com/office/drawing/2014/main" id="{DC33A103-1513-45B6-ADE2-391920059B37}"/>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01" name="ZoneTexte 16">
            <a:extLst>
              <a:ext uri="{FF2B5EF4-FFF2-40B4-BE49-F238E27FC236}">
                <a16:creationId xmlns:a16="http://schemas.microsoft.com/office/drawing/2014/main" id="{440DE3F2-6C3A-CB73-456C-E1BD1A5A51EB}"/>
              </a:ext>
            </a:extLst>
          </p:cNvPr>
          <p:cNvSpPr txBox="1">
            <a:spLocks noChangeArrowheads="1"/>
          </p:cNvSpPr>
          <p:nvPr/>
        </p:nvSpPr>
        <p:spPr bwMode="auto">
          <a:xfrm>
            <a:off x="4572000" y="1916113"/>
            <a:ext cx="430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cs typeface="Arial" panose="020B0604020202020204" pitchFamily="34" charset="0"/>
              </a:rPr>
              <a:t>Objectifs</a:t>
            </a:r>
          </a:p>
        </p:txBody>
      </p:sp>
      <p:sp>
        <p:nvSpPr>
          <p:cNvPr id="4102" name="ZoneTexte 20">
            <a:extLst>
              <a:ext uri="{FF2B5EF4-FFF2-40B4-BE49-F238E27FC236}">
                <a16:creationId xmlns:a16="http://schemas.microsoft.com/office/drawing/2014/main" id="{E38C3A17-F60B-1005-822D-629D72405414}"/>
              </a:ext>
            </a:extLst>
          </p:cNvPr>
          <p:cNvSpPr txBox="1">
            <a:spLocks noChangeArrowheads="1"/>
          </p:cNvSpPr>
          <p:nvPr/>
        </p:nvSpPr>
        <p:spPr bwMode="auto">
          <a:xfrm>
            <a:off x="4811713" y="2632075"/>
            <a:ext cx="38211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90000"/>
              </a:lnSpc>
              <a:spcBef>
                <a:spcPct val="0"/>
              </a:spcBef>
              <a:buClr>
                <a:schemeClr val="hlink"/>
              </a:buClr>
              <a:buFontTx/>
              <a:buChar char=" "/>
            </a:pPr>
            <a:r>
              <a:rPr lang="fr-FR" altLang="fr-FR" sz="2000">
                <a:latin typeface="Times New Roman" panose="02020603050405020304" pitchFamily="18" charset="0"/>
                <a:cs typeface="Arial" panose="020B0604020202020204" pitchFamily="34" charset="0"/>
              </a:rPr>
              <a:t>A la fin de cette partie, vous serez capable de connaître les matériels électriques portatifs utilisés par les sapeurs-pompiers du SDMIS.</a:t>
            </a:r>
          </a:p>
        </p:txBody>
      </p:sp>
      <p:sp>
        <p:nvSpPr>
          <p:cNvPr id="4103" name="ZoneTexte 15">
            <a:extLst>
              <a:ext uri="{FF2B5EF4-FFF2-40B4-BE49-F238E27FC236}">
                <a16:creationId xmlns:a16="http://schemas.microsoft.com/office/drawing/2014/main" id="{2BC77EF2-9CAB-FC67-6875-462F71EA4679}"/>
              </a:ext>
            </a:extLst>
          </p:cNvPr>
          <p:cNvSpPr txBox="1">
            <a:spLocks noChangeArrowheads="1"/>
          </p:cNvSpPr>
          <p:nvPr/>
        </p:nvSpPr>
        <p:spPr bwMode="auto">
          <a:xfrm>
            <a:off x="609600" y="2057400"/>
            <a:ext cx="34290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Introduction</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Les lampes portatives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Les éclairages sur moteurs thermiques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Mise en oeuvre du lot éclairage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D7BFACD7-D611-45F4-A6BC-8DD46C3FA2E8}"/>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3D1219E3-89F3-4223-B8F5-A64B7B5679B8}"/>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AFCA4DB-2AA0-4DC3-B9E1-25C61CA824E9}" type="slidenum">
              <a:rPr lang="fr-FR" altLang="fr-FR" sz="2000">
                <a:solidFill>
                  <a:srgbClr val="984807"/>
                </a:solidFill>
                <a:latin typeface="Myriad Pro" panose="020B0503030403020204" pitchFamily="34" charset="0"/>
              </a:rPr>
              <a:pPr algn="r" eaLnBrk="1" hangingPunct="1"/>
              <a:t>20</a:t>
            </a:fld>
            <a:endParaRPr lang="fr-FR" altLang="fr-FR" sz="2000">
              <a:solidFill>
                <a:srgbClr val="984807"/>
              </a:solidFill>
              <a:latin typeface="Myriad Pro" panose="020B0503030403020204" pitchFamily="34" charset="0"/>
            </a:endParaRPr>
          </a:p>
        </p:txBody>
      </p:sp>
      <p:sp>
        <p:nvSpPr>
          <p:cNvPr id="22532" name="Rectangle 1">
            <a:extLst>
              <a:ext uri="{FF2B5EF4-FFF2-40B4-BE49-F238E27FC236}">
                <a16:creationId xmlns:a16="http://schemas.microsoft.com/office/drawing/2014/main" id="{A8E13894-3F91-FB4B-29A3-52E99C15CA0C}"/>
              </a:ext>
            </a:extLst>
          </p:cNvPr>
          <p:cNvSpPr>
            <a:spLocks noChangeArrowheads="1"/>
          </p:cNvSpPr>
          <p:nvPr/>
        </p:nvSpPr>
        <p:spPr bwMode="auto">
          <a:xfrm>
            <a:off x="539750" y="1484313"/>
            <a:ext cx="80645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Trépieds</a:t>
            </a:r>
            <a:r>
              <a:rPr lang="fr-FR" altLang="fr-FR" sz="2000" b="1">
                <a:solidFill>
                  <a:srgbClr val="000000"/>
                </a:solidFill>
                <a:latin typeface="Times New Roman" panose="02020603050405020304" pitchFamily="18" charset="0"/>
                <a:cs typeface="Calibri" panose="020F0502020204030204" pitchFamily="34" charset="0"/>
              </a:rPr>
              <a:t> : </a:t>
            </a:r>
          </a:p>
          <a:p>
            <a:pPr>
              <a:spcBef>
                <a:spcPct val="0"/>
              </a:spcBef>
              <a:buFont typeface="Wingdings" panose="05000000000000000000" pitchFamily="2" charset="2"/>
              <a:buNone/>
            </a:pPr>
            <a:endParaRPr lang="fr-FR" altLang="fr-FR" sz="2000" b="1">
              <a:solidFill>
                <a:srgbClr val="000000"/>
              </a:solidFill>
              <a:latin typeface="Times New Roman" panose="02020603050405020304" pitchFamily="18" charset="0"/>
              <a:cs typeface="Calibri" panose="020F0502020204030204" pitchFamily="34" charset="0"/>
            </a:endParaRPr>
          </a:p>
          <a:p>
            <a:pPr>
              <a:spcBef>
                <a:spcPct val="0"/>
              </a:spcBef>
              <a:buFont typeface="Wingdings" panose="05000000000000000000" pitchFamily="2" charset="2"/>
              <a:buNone/>
            </a:pPr>
            <a:r>
              <a:rPr lang="fr-FR" altLang="fr-FR" sz="2000">
                <a:solidFill>
                  <a:srgbClr val="000000"/>
                </a:solidFill>
                <a:latin typeface="Times New Roman" panose="02020603050405020304" pitchFamily="18" charset="0"/>
                <a:cs typeface="Calibri" panose="020F0502020204030204" pitchFamily="34" charset="0"/>
              </a:rPr>
              <a:t>Sont destinés à éclairer une pièce, un local ou un point sensible. </a:t>
            </a:r>
          </a:p>
        </p:txBody>
      </p:sp>
      <p:pic>
        <p:nvPicPr>
          <p:cNvPr id="22533" name="Picture 5" descr="IMG_0657">
            <a:extLst>
              <a:ext uri="{FF2B5EF4-FFF2-40B4-BE49-F238E27FC236}">
                <a16:creationId xmlns:a16="http://schemas.microsoft.com/office/drawing/2014/main" id="{0999BCDE-0ACD-F28B-D74D-38D6B93A1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5553"/>
          <a:stretch>
            <a:fillRect/>
          </a:stretch>
        </p:blipFill>
        <p:spPr bwMode="auto">
          <a:xfrm>
            <a:off x="6127750" y="2590800"/>
            <a:ext cx="20256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IMG_0660">
            <a:extLst>
              <a:ext uri="{FF2B5EF4-FFF2-40B4-BE49-F238E27FC236}">
                <a16:creationId xmlns:a16="http://schemas.microsoft.com/office/drawing/2014/main" id="{81217225-8BB1-5771-3E58-F2AD6D5C2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38" r="9552"/>
          <a:stretch>
            <a:fillRect/>
          </a:stretch>
        </p:blipFill>
        <p:spPr bwMode="auto">
          <a:xfrm>
            <a:off x="3352800" y="2590800"/>
            <a:ext cx="2057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C:\Documents and Settings\Philippe\Mes documents\JSP SDMIS\Dématérialisation\doc\DIV\Eclairage\Eclairage\DSCF0289.JPG">
            <a:extLst>
              <a:ext uri="{FF2B5EF4-FFF2-40B4-BE49-F238E27FC236}">
                <a16:creationId xmlns:a16="http://schemas.microsoft.com/office/drawing/2014/main" id="{B46EBDE2-3C42-AB58-87FB-F1E8769F1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000" t="13496" r="20000"/>
          <a:stretch>
            <a:fillRect/>
          </a:stretch>
        </p:blipFill>
        <p:spPr bwMode="auto">
          <a:xfrm>
            <a:off x="914400" y="2590800"/>
            <a:ext cx="1770063"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8AA2391A-CD10-47ED-A34E-E442BD689A6A}"/>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4A58C2F5-F912-4C7E-9AAB-EA92B1CD1A9F}"/>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27DD349-726A-4620-A798-E172A888D301}" type="slidenum">
              <a:rPr lang="fr-FR" altLang="fr-FR" sz="2000">
                <a:solidFill>
                  <a:srgbClr val="984807"/>
                </a:solidFill>
                <a:latin typeface="Myriad Pro" panose="020B0503030403020204" pitchFamily="34" charset="0"/>
              </a:rPr>
              <a:pPr algn="r" eaLnBrk="1" hangingPunct="1"/>
              <a:t>21</a:t>
            </a:fld>
            <a:endParaRPr lang="fr-FR" altLang="fr-FR" sz="2000">
              <a:solidFill>
                <a:srgbClr val="984807"/>
              </a:solidFill>
              <a:latin typeface="Myriad Pro" panose="020B0503030403020204" pitchFamily="34" charset="0"/>
            </a:endParaRPr>
          </a:p>
        </p:txBody>
      </p:sp>
      <p:sp>
        <p:nvSpPr>
          <p:cNvPr id="23556" name="Rectangle 1">
            <a:extLst>
              <a:ext uri="{FF2B5EF4-FFF2-40B4-BE49-F238E27FC236}">
                <a16:creationId xmlns:a16="http://schemas.microsoft.com/office/drawing/2014/main" id="{577BAAE4-4A3F-1047-8506-49FD1D17A70A}"/>
              </a:ext>
            </a:extLst>
          </p:cNvPr>
          <p:cNvSpPr>
            <a:spLocks noChangeArrowheads="1"/>
          </p:cNvSpPr>
          <p:nvPr/>
        </p:nvSpPr>
        <p:spPr bwMode="auto">
          <a:xfrm>
            <a:off x="539750" y="1484313"/>
            <a:ext cx="80645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Mâts télescopiques :</a:t>
            </a:r>
            <a:r>
              <a:rPr lang="fr-FR" altLang="fr-FR" sz="2000" b="1">
                <a:solidFill>
                  <a:srgbClr val="000000"/>
                </a:solidFill>
                <a:latin typeface="Times New Roman" panose="02020603050405020304" pitchFamily="18" charset="0"/>
                <a:cs typeface="Calibri" panose="020F0502020204030204" pitchFamily="34" charset="0"/>
              </a:rPr>
              <a:t> </a:t>
            </a:r>
          </a:p>
          <a:p>
            <a:pPr>
              <a:spcBef>
                <a:spcPct val="0"/>
              </a:spcBef>
              <a:buFont typeface="Wingdings" panose="05000000000000000000" pitchFamily="2" charset="2"/>
              <a:buNone/>
            </a:pPr>
            <a:endParaRPr lang="fr-FR" altLang="fr-FR" sz="2000" b="1">
              <a:solidFill>
                <a:srgbClr val="000000"/>
              </a:solidFill>
              <a:latin typeface="Times New Roman" panose="02020603050405020304" pitchFamily="18" charset="0"/>
              <a:cs typeface="Calibri" panose="020F0502020204030204" pitchFamily="34" charset="0"/>
            </a:endParaRPr>
          </a:p>
          <a:p>
            <a:pPr>
              <a:spcBef>
                <a:spcPct val="0"/>
              </a:spcBef>
              <a:buFont typeface="Wingdings" panose="05000000000000000000" pitchFamily="2" charset="2"/>
              <a:buNone/>
            </a:pPr>
            <a:r>
              <a:rPr lang="fr-FR" altLang="fr-FR" sz="2000">
                <a:solidFill>
                  <a:srgbClr val="000000"/>
                </a:solidFill>
                <a:latin typeface="Times New Roman" panose="02020603050405020304" pitchFamily="18" charset="0"/>
                <a:cs typeface="Calibri" panose="020F0502020204030204" pitchFamily="34" charset="0"/>
              </a:rPr>
              <a:t>Position fermée : tous les éléments sont rentrés les uns dans les autres et ils sont solidarisés par une bague métallique munie d'une molette. </a:t>
            </a:r>
          </a:p>
        </p:txBody>
      </p:sp>
      <p:pic>
        <p:nvPicPr>
          <p:cNvPr id="23557" name="Image 2">
            <a:extLst>
              <a:ext uri="{FF2B5EF4-FFF2-40B4-BE49-F238E27FC236}">
                <a16:creationId xmlns:a16="http://schemas.microsoft.com/office/drawing/2014/main" id="{59532712-F71A-27F9-050B-9F2CB8A01A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2997200"/>
            <a:ext cx="2389188"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Image 3">
            <a:extLst>
              <a:ext uri="{FF2B5EF4-FFF2-40B4-BE49-F238E27FC236}">
                <a16:creationId xmlns:a16="http://schemas.microsoft.com/office/drawing/2014/main" id="{654EA760-001B-628D-D959-9B9ECD3DD6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4388" y="3100388"/>
            <a:ext cx="23114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8147B87C-0A24-4357-888E-89984CE58E08}"/>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89EE7A19-7E4A-4F2B-BB2C-BC72B08A43FD}"/>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C91875A-B595-41E2-8F6D-A9A2440F5D43}" type="slidenum">
              <a:rPr lang="fr-FR" altLang="fr-FR" sz="2000">
                <a:solidFill>
                  <a:srgbClr val="984807"/>
                </a:solidFill>
                <a:latin typeface="Myriad Pro" panose="020B0503030403020204" pitchFamily="34" charset="0"/>
              </a:rPr>
              <a:pPr algn="r" eaLnBrk="1" hangingPunct="1"/>
              <a:t>22</a:t>
            </a:fld>
            <a:endParaRPr lang="fr-FR" altLang="fr-FR" sz="2000">
              <a:solidFill>
                <a:srgbClr val="984807"/>
              </a:solidFill>
              <a:latin typeface="Myriad Pro" panose="020B0503030403020204" pitchFamily="34" charset="0"/>
            </a:endParaRPr>
          </a:p>
        </p:txBody>
      </p:sp>
      <p:sp>
        <p:nvSpPr>
          <p:cNvPr id="24580" name="Rectangle 1">
            <a:extLst>
              <a:ext uri="{FF2B5EF4-FFF2-40B4-BE49-F238E27FC236}">
                <a16:creationId xmlns:a16="http://schemas.microsoft.com/office/drawing/2014/main" id="{3C4C18D6-A887-513B-D45C-87B69A5E15A2}"/>
              </a:ext>
            </a:extLst>
          </p:cNvPr>
          <p:cNvSpPr>
            <a:spLocks noChangeArrowheads="1"/>
          </p:cNvSpPr>
          <p:nvPr/>
        </p:nvSpPr>
        <p:spPr bwMode="auto">
          <a:xfrm>
            <a:off x="539750" y="1484313"/>
            <a:ext cx="80645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Projecteurs </a:t>
            </a:r>
            <a:r>
              <a:rPr lang="fr-FR" altLang="fr-FR" sz="2000" b="1">
                <a:solidFill>
                  <a:srgbClr val="000000"/>
                </a:solidFill>
                <a:latin typeface="Times New Roman" panose="02020603050405020304" pitchFamily="18" charset="0"/>
                <a:cs typeface="Calibri" panose="020F0502020204030204" pitchFamily="34" charset="0"/>
              </a:rPr>
              <a:t>:</a:t>
            </a:r>
          </a:p>
          <a:p>
            <a:pPr>
              <a:spcBef>
                <a:spcPct val="0"/>
              </a:spcBef>
              <a:buFont typeface="Wingdings" panose="05000000000000000000" pitchFamily="2" charset="2"/>
              <a:buNone/>
            </a:pPr>
            <a:endParaRPr lang="fr-FR" altLang="fr-FR" sz="2000" b="1">
              <a:solidFill>
                <a:srgbClr val="000000"/>
              </a:solidFill>
              <a:latin typeface="Times New Roman" panose="02020603050405020304" pitchFamily="18" charset="0"/>
              <a:cs typeface="Calibri" panose="020F0502020204030204" pitchFamily="34" charset="0"/>
            </a:endParaRPr>
          </a:p>
          <a:p>
            <a:pPr algn="just">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Précautions d'emplois :</a:t>
            </a:r>
            <a:endParaRPr lang="fr-FR" altLang="fr-FR" sz="2000" b="1">
              <a:solidFill>
                <a:srgbClr val="000000"/>
              </a:solidFill>
              <a:latin typeface="Times New Roman" panose="02020603050405020304" pitchFamily="18" charset="0"/>
              <a:cs typeface="Calibri" panose="020F0502020204030204" pitchFamily="34" charset="0"/>
            </a:endParaRPr>
          </a:p>
          <a:p>
            <a:pPr algn="just">
              <a:spcBef>
                <a:spcPct val="0"/>
              </a:spcBef>
              <a:buFont typeface="Wingdings" panose="05000000000000000000" pitchFamily="2" charset="2"/>
              <a:buNone/>
            </a:pPr>
            <a:r>
              <a:rPr lang="fr-FR" altLang="fr-FR" sz="2000" b="1">
                <a:solidFill>
                  <a:srgbClr val="000000"/>
                </a:solidFill>
                <a:latin typeface="Times New Roman" panose="02020603050405020304" pitchFamily="18" charset="0"/>
                <a:cs typeface="Times New Roman" panose="02020603050405020304" pitchFamily="18" charset="0"/>
              </a:rPr>
              <a:t> </a:t>
            </a:r>
            <a:endParaRPr lang="fr-FR" altLang="fr-FR" sz="2000" b="1">
              <a:solidFill>
                <a:srgbClr val="000000"/>
              </a:solidFill>
              <a:latin typeface="Times New Roman" panose="02020603050405020304" pitchFamily="18" charset="0"/>
              <a:cs typeface="Calibri" panose="020F0502020204030204" pitchFamily="34" charset="0"/>
            </a:endParaRPr>
          </a:p>
          <a:p>
            <a:pPr algn="just">
              <a:spcBef>
                <a:spcPct val="0"/>
              </a:spcBef>
              <a:buFont typeface="Wingdings" panose="05000000000000000000" pitchFamily="2" charset="2"/>
              <a:buChar char=""/>
            </a:pPr>
            <a:r>
              <a:rPr lang="fr-FR" altLang="fr-FR" sz="2000">
                <a:solidFill>
                  <a:srgbClr val="000000"/>
                </a:solidFill>
                <a:latin typeface="Times New Roman" panose="02020603050405020304" pitchFamily="18" charset="0"/>
                <a:cs typeface="Times New Roman" panose="02020603050405020304" pitchFamily="18" charset="0"/>
              </a:rPr>
              <a:t>Projecteurs halogènes étant très chauds, ne pas les manipuler allumés ou sitôt éteint.</a:t>
            </a:r>
          </a:p>
          <a:p>
            <a:pPr algn="just">
              <a:spcBef>
                <a:spcPct val="0"/>
              </a:spcBef>
              <a:buFont typeface="Wingdings" panose="05000000000000000000" pitchFamily="2" charset="2"/>
              <a:buNone/>
            </a:pP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 typeface="Wingdings" panose="05000000000000000000" pitchFamily="2" charset="2"/>
              <a:buChar char=""/>
            </a:pPr>
            <a:r>
              <a:rPr lang="fr-FR" altLang="fr-FR" sz="2000">
                <a:solidFill>
                  <a:srgbClr val="000000"/>
                </a:solidFill>
                <a:latin typeface="Times New Roman" panose="02020603050405020304" pitchFamily="18" charset="0"/>
                <a:cs typeface="Times New Roman" panose="02020603050405020304" pitchFamily="18" charset="0"/>
              </a:rPr>
              <a:t>Si le projecteur doit être déplacé, alors qu'il a déjà été monté, le faire en prenant le trépied et sans l'incliner.</a:t>
            </a: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 typeface="Wingdings" panose="05000000000000000000" pitchFamily="2" charset="2"/>
              <a:buNone/>
            </a:pPr>
            <a:r>
              <a:rPr lang="fr-FR" altLang="fr-FR" sz="2000" b="1">
                <a:solidFill>
                  <a:srgbClr val="000000"/>
                </a:solidFill>
                <a:latin typeface="Times New Roman" panose="02020603050405020304" pitchFamily="18" charset="0"/>
                <a:cs typeface="Calibri" panose="020F0502020204030204" pitchFamily="34"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98E6D37D-DA85-453B-B9CA-2D15F7E4D7F7}"/>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D5AD7F80-A571-4170-890A-4107B19F71FB}"/>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798D4B8-325C-4B5E-A0A1-BB6385A7C590}" type="slidenum">
              <a:rPr lang="fr-FR" altLang="fr-FR" sz="2000">
                <a:solidFill>
                  <a:srgbClr val="984807"/>
                </a:solidFill>
                <a:latin typeface="Myriad Pro" panose="020B0503030403020204" pitchFamily="34" charset="0"/>
              </a:rPr>
              <a:pPr algn="r" eaLnBrk="1" hangingPunct="1"/>
              <a:t>23</a:t>
            </a:fld>
            <a:endParaRPr lang="fr-FR" altLang="fr-FR" sz="2000">
              <a:solidFill>
                <a:srgbClr val="984807"/>
              </a:solidFill>
              <a:latin typeface="Myriad Pro" panose="020B0503030403020204" pitchFamily="34" charset="0"/>
            </a:endParaRPr>
          </a:p>
        </p:txBody>
      </p:sp>
      <p:sp>
        <p:nvSpPr>
          <p:cNvPr id="25604" name="Rectangle 1">
            <a:extLst>
              <a:ext uri="{FF2B5EF4-FFF2-40B4-BE49-F238E27FC236}">
                <a16:creationId xmlns:a16="http://schemas.microsoft.com/office/drawing/2014/main" id="{3722D75C-608D-08DF-3DEC-A993CC292807}"/>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Ballons d'éclairage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pic>
        <p:nvPicPr>
          <p:cNvPr id="25605" name="Picture 5" descr="DSCF0331">
            <a:extLst>
              <a:ext uri="{FF2B5EF4-FFF2-40B4-BE49-F238E27FC236}">
                <a16:creationId xmlns:a16="http://schemas.microsoft.com/office/drawing/2014/main" id="{DC47883E-E110-C2C1-FF8B-4806B5187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819400"/>
            <a:ext cx="45339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7">
            <a:extLst>
              <a:ext uri="{FF2B5EF4-FFF2-40B4-BE49-F238E27FC236}">
                <a16:creationId xmlns:a16="http://schemas.microsoft.com/office/drawing/2014/main" id="{32008867-DA31-FF9B-5C25-86F114C0B807}"/>
              </a:ext>
            </a:extLst>
          </p:cNvPr>
          <p:cNvSpPr>
            <a:spLocks noChangeArrowheads="1"/>
          </p:cNvSpPr>
          <p:nvPr/>
        </p:nvSpPr>
        <p:spPr bwMode="auto">
          <a:xfrm>
            <a:off x="533400" y="2057400"/>
            <a:ext cx="8001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Ballons, auto gonflant, d'une puissance de 2 000 watts, permettent un éclairage omnidirectionnel (360°), sans ombre portée et sans éblouissement.</a:t>
            </a:r>
            <a:r>
              <a:rPr lang="fr-FR" altLang="fr-FR" sz="2000">
                <a:latin typeface="Times New Roman" panose="02020603050405020304" pitchFamily="18"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24B3AA5F-D541-45CB-90B9-51E3D1773EE4}"/>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A60840D4-44DD-4883-B323-6B991252C6B7}"/>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23FE437-3935-42F9-A566-2164AB4774EA}" type="slidenum">
              <a:rPr lang="fr-FR" altLang="fr-FR" sz="2000">
                <a:solidFill>
                  <a:srgbClr val="984807"/>
                </a:solidFill>
                <a:latin typeface="Myriad Pro" panose="020B0503030403020204" pitchFamily="34" charset="0"/>
              </a:rPr>
              <a:pPr algn="r" eaLnBrk="1" hangingPunct="1"/>
              <a:t>24</a:t>
            </a:fld>
            <a:endParaRPr lang="fr-FR" altLang="fr-FR" sz="2000">
              <a:solidFill>
                <a:srgbClr val="984807"/>
              </a:solidFill>
              <a:latin typeface="Myriad Pro" panose="020B0503030403020204" pitchFamily="34" charset="0"/>
            </a:endParaRPr>
          </a:p>
        </p:txBody>
      </p:sp>
      <p:sp>
        <p:nvSpPr>
          <p:cNvPr id="26628" name="Rectangle 1">
            <a:extLst>
              <a:ext uri="{FF2B5EF4-FFF2-40B4-BE49-F238E27FC236}">
                <a16:creationId xmlns:a16="http://schemas.microsoft.com/office/drawing/2014/main" id="{75EE458C-1808-5921-1C57-1E5C63DB64E8}"/>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Ballons d'éclairage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26629" name="Rectangle 6">
            <a:extLst>
              <a:ext uri="{FF2B5EF4-FFF2-40B4-BE49-F238E27FC236}">
                <a16:creationId xmlns:a16="http://schemas.microsoft.com/office/drawing/2014/main" id="{F17F13F9-2BA7-5977-A4E2-DD5E3AEB1A6B}"/>
              </a:ext>
            </a:extLst>
          </p:cNvPr>
          <p:cNvSpPr>
            <a:spLocks noChangeArrowheads="1"/>
          </p:cNvSpPr>
          <p:nvPr/>
        </p:nvSpPr>
        <p:spPr bwMode="auto">
          <a:xfrm>
            <a:off x="609600" y="2209800"/>
            <a:ext cx="78486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Diamètre : 90 cm,  auto-gonﬂé par un ventilateur intégré,</a:t>
            </a:r>
          </a:p>
          <a:p>
            <a:pPr>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Surface éclairée maximum : 1 500 m²,</a:t>
            </a:r>
          </a:p>
          <a:p>
            <a:pPr>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Résistant à la pluie et à la poussière,</a:t>
            </a:r>
          </a:p>
          <a:p>
            <a:pPr>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Poids total : 7 kg,</a:t>
            </a:r>
          </a:p>
          <a:p>
            <a:pPr>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Trépied télescopique.</a:t>
            </a:r>
            <a:endParaRPr lang="fr-FR" altLang="fr-FR" sz="2000">
              <a:latin typeface="Times New Roman" panose="02020603050405020304" pitchFamily="18" charset="0"/>
            </a:endParaRPr>
          </a:p>
        </p:txBody>
      </p:sp>
      <p:pic>
        <p:nvPicPr>
          <p:cNvPr id="26630" name="Picture 7" descr="DSCF0327">
            <a:extLst>
              <a:ext uri="{FF2B5EF4-FFF2-40B4-BE49-F238E27FC236}">
                <a16:creationId xmlns:a16="http://schemas.microsoft.com/office/drawing/2014/main" id="{C38F2654-A7C8-0D1E-C957-31EFFE227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205163"/>
            <a:ext cx="3848100"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1168760-1203-40E6-A476-BD7D3E4CEA0F}"/>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5703A89F-4574-4777-800A-BB7433034A94}"/>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A6B669-ADCD-48E8-94C1-46FE77A680C4}" type="slidenum">
              <a:rPr lang="fr-FR" altLang="fr-FR" sz="2000">
                <a:solidFill>
                  <a:srgbClr val="984807"/>
                </a:solidFill>
                <a:latin typeface="Myriad Pro" panose="020B0503030403020204" pitchFamily="34" charset="0"/>
              </a:rPr>
              <a:pPr algn="r" eaLnBrk="1" hangingPunct="1"/>
              <a:t>25</a:t>
            </a:fld>
            <a:endParaRPr lang="fr-FR" altLang="fr-FR" sz="2000">
              <a:solidFill>
                <a:srgbClr val="984807"/>
              </a:solidFill>
              <a:latin typeface="Myriad Pro" panose="020B0503030403020204" pitchFamily="34" charset="0"/>
            </a:endParaRPr>
          </a:p>
        </p:txBody>
      </p:sp>
      <p:sp>
        <p:nvSpPr>
          <p:cNvPr id="27652" name="Rectangle 6">
            <a:extLst>
              <a:ext uri="{FF2B5EF4-FFF2-40B4-BE49-F238E27FC236}">
                <a16:creationId xmlns:a16="http://schemas.microsoft.com/office/drawing/2014/main" id="{6B4A320B-A986-A9A8-5500-29E78BC72CE6}"/>
              </a:ext>
            </a:extLst>
          </p:cNvPr>
          <p:cNvSpPr>
            <a:spLocks noChangeArrowheads="1"/>
          </p:cNvSpPr>
          <p:nvPr/>
        </p:nvSpPr>
        <p:spPr bwMode="auto">
          <a:xfrm>
            <a:off x="3257550" y="2447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7653" name="Rectangle 8">
            <a:extLst>
              <a:ext uri="{FF2B5EF4-FFF2-40B4-BE49-F238E27FC236}">
                <a16:creationId xmlns:a16="http://schemas.microsoft.com/office/drawing/2014/main" id="{FFBECD72-292F-E1A1-954F-F3AB96DCD2C4}"/>
              </a:ext>
            </a:extLst>
          </p:cNvPr>
          <p:cNvSpPr>
            <a:spLocks noChangeArrowheads="1"/>
          </p:cNvSpPr>
          <p:nvPr/>
        </p:nvSpPr>
        <p:spPr bwMode="auto">
          <a:xfrm>
            <a:off x="3257550" y="2443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7654" name="Rectangle 1">
            <a:extLst>
              <a:ext uri="{FF2B5EF4-FFF2-40B4-BE49-F238E27FC236}">
                <a16:creationId xmlns:a16="http://schemas.microsoft.com/office/drawing/2014/main" id="{217E962E-BB97-4BFC-4BCD-F65C4E373158}"/>
              </a:ext>
            </a:extLst>
          </p:cNvPr>
          <p:cNvSpPr>
            <a:spLocks noChangeArrowheads="1"/>
          </p:cNvSpPr>
          <p:nvPr/>
        </p:nvSpPr>
        <p:spPr bwMode="auto">
          <a:xfrm>
            <a:off x="539750" y="1484313"/>
            <a:ext cx="80645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rPr>
              <a:t>Ballons d'éclairage </a:t>
            </a:r>
            <a:r>
              <a:rPr lang="fr-FR" altLang="fr-FR" sz="2000" b="1">
                <a:solidFill>
                  <a:srgbClr val="000000"/>
                </a:solidFill>
                <a:latin typeface="Times New Roman" panose="02020603050405020304" pitchFamily="18" charset="0"/>
              </a:rPr>
              <a:t>:</a:t>
            </a:r>
          </a:p>
          <a:p>
            <a:pPr>
              <a:spcBef>
                <a:spcPct val="0"/>
              </a:spcBef>
              <a:buFontTx/>
              <a:buNone/>
            </a:pPr>
            <a:endParaRPr lang="fr-FR" altLang="fr-FR" sz="2000" b="1">
              <a:solidFill>
                <a:srgbClr val="000000"/>
              </a:solidFill>
              <a:latin typeface="Times New Roman" panose="02020603050405020304" pitchFamily="18" charset="0"/>
            </a:endParaRPr>
          </a:p>
          <a:p>
            <a:pPr algn="just">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Précaution d'emploi :</a:t>
            </a:r>
            <a:endParaRPr lang="fr-FR" altLang="fr-FR" sz="2000" b="1">
              <a:solidFill>
                <a:srgbClr val="000000"/>
              </a:solidFill>
              <a:latin typeface="Times New Roman" panose="02020603050405020304" pitchFamily="18" charset="0"/>
              <a:cs typeface="Calibri" panose="020F0502020204030204" pitchFamily="34" charset="0"/>
            </a:endParaRPr>
          </a:p>
          <a:p>
            <a:pPr algn="just">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 </a:t>
            </a:r>
            <a:endParaRPr lang="fr-FR" altLang="fr-FR" sz="2000" b="1">
              <a:solidFill>
                <a:srgbClr val="000000"/>
              </a:solidFill>
              <a:latin typeface="Times New Roman" panose="02020603050405020304" pitchFamily="18" charset="0"/>
              <a:cs typeface="Calibri" panose="020F0502020204030204" pitchFamily="34" charset="0"/>
            </a:endParaRPr>
          </a:p>
          <a:p>
            <a:pPr>
              <a:spcBef>
                <a:spcPct val="0"/>
              </a:spcBef>
              <a:buFontTx/>
              <a:buChar char="•"/>
            </a:pPr>
            <a:r>
              <a:rPr lang="fr-FR" altLang="fr-FR" sz="2000" b="1">
                <a:solidFill>
                  <a:srgbClr val="000000"/>
                </a:solidFill>
                <a:latin typeface="Times New Roman" panose="02020603050405020304" pitchFamily="18" charset="0"/>
                <a:cs typeface="Calibri" panose="020F0502020204030204" pitchFamily="34" charset="0"/>
              </a:rPr>
              <a:t> </a:t>
            </a:r>
            <a:r>
              <a:rPr lang="fr-FR" altLang="fr-FR" sz="2000">
                <a:solidFill>
                  <a:srgbClr val="000000"/>
                </a:solidFill>
                <a:latin typeface="Times New Roman" panose="02020603050405020304" pitchFamily="18" charset="0"/>
                <a:cs typeface="Calibri" panose="020F0502020204030204" pitchFamily="34" charset="0"/>
              </a:rPr>
              <a:t>Laisser le ballon refroidir quelques minutes avant de le replier.</a:t>
            </a:r>
            <a:r>
              <a:rPr lang="fr-FR" altLang="fr-FR" sz="2000" b="1">
                <a:solidFill>
                  <a:srgbClr val="000000"/>
                </a:solidFill>
                <a:latin typeface="Times New Roman" panose="02020603050405020304" pitchFamily="18" charset="0"/>
              </a:rPr>
              <a:t>  </a:t>
            </a:r>
          </a:p>
        </p:txBody>
      </p:sp>
      <p:sp>
        <p:nvSpPr>
          <p:cNvPr id="27655" name="Rectangle 12">
            <a:extLst>
              <a:ext uri="{FF2B5EF4-FFF2-40B4-BE49-F238E27FC236}">
                <a16:creationId xmlns:a16="http://schemas.microsoft.com/office/drawing/2014/main" id="{0135E70B-39B6-3F3B-0DA1-84FF2BF91ED6}"/>
              </a:ext>
            </a:extLst>
          </p:cNvPr>
          <p:cNvSpPr>
            <a:spLocks noChangeArrowheads="1"/>
          </p:cNvSpPr>
          <p:nvPr/>
        </p:nvSpPr>
        <p:spPr bwMode="auto">
          <a:xfrm>
            <a:off x="3257550" y="2447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7656" name="Picture 11" descr="DSCF0327">
            <a:extLst>
              <a:ext uri="{FF2B5EF4-FFF2-40B4-BE49-F238E27FC236}">
                <a16:creationId xmlns:a16="http://schemas.microsoft.com/office/drawing/2014/main" id="{4564D3CA-6426-88D8-7FD1-FEE8787BC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200400"/>
            <a:ext cx="38100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267B24E4-82A9-4713-A80E-64DD4B4F035C}"/>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97925F55-D246-4CCB-B064-5B56E18BC7C6}"/>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55DF233-8489-4F14-AE53-9B96363E74E9}" type="slidenum">
              <a:rPr lang="fr-FR" altLang="fr-FR" sz="2000">
                <a:solidFill>
                  <a:srgbClr val="984807"/>
                </a:solidFill>
                <a:latin typeface="Myriad Pro" panose="020B0503030403020204" pitchFamily="34" charset="0"/>
              </a:rPr>
              <a:pPr algn="r" eaLnBrk="1" hangingPunct="1"/>
              <a:t>26</a:t>
            </a:fld>
            <a:endParaRPr lang="fr-FR" altLang="fr-FR" sz="2000">
              <a:solidFill>
                <a:srgbClr val="984807"/>
              </a:solidFill>
              <a:latin typeface="Myriad Pro" panose="020B0503030403020204" pitchFamily="34" charset="0"/>
            </a:endParaRPr>
          </a:p>
        </p:txBody>
      </p:sp>
      <p:sp>
        <p:nvSpPr>
          <p:cNvPr id="28676" name="Rectangle 1">
            <a:extLst>
              <a:ext uri="{FF2B5EF4-FFF2-40B4-BE49-F238E27FC236}">
                <a16:creationId xmlns:a16="http://schemas.microsoft.com/office/drawing/2014/main" id="{E3635930-2067-DED7-C057-6CE027FAD339}"/>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Matériels électriques auxiliaires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28677" name="Rectangle 5">
            <a:extLst>
              <a:ext uri="{FF2B5EF4-FFF2-40B4-BE49-F238E27FC236}">
                <a16:creationId xmlns:a16="http://schemas.microsoft.com/office/drawing/2014/main" id="{CDA0F4F3-8817-BB88-98FA-698217FFAA48}"/>
              </a:ext>
            </a:extLst>
          </p:cNvPr>
          <p:cNvSpPr>
            <a:spLocks noChangeArrowheads="1"/>
          </p:cNvSpPr>
          <p:nvPr/>
        </p:nvSpPr>
        <p:spPr bwMode="auto">
          <a:xfrm>
            <a:off x="533400" y="2133600"/>
            <a:ext cx="81534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Matériels complémentaires indispensables pour la mise en œuvre des groupes électrogènes et des projecteurs ou des ballons d'éclairage, ils servent à alimenter en électricité les matériels portatifs et apportent une sécurité pour travailler en atmosphères dangereuses ou humides.</a:t>
            </a: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Nous trouvons des :</a:t>
            </a: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Dévidoirs de câble, </a:t>
            </a:r>
            <a:endParaRPr lang="fr-FR" altLang="fr-FR" sz="2000">
              <a:latin typeface="Times New Roman" panose="02020603050405020304" pitchFamily="18" charset="0"/>
              <a:cs typeface="Calibri" panose="020F0502020204030204" pitchFamily="34"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Boîtiers de jonction ou boîtiers de dérivation.</a:t>
            </a:r>
            <a:endParaRPr lang="fr-FR" altLang="fr-FR" sz="2000">
              <a:latin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C3907731-B0FF-43B0-8FD2-265D9D894130}"/>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0BEA05D8-6206-4894-9CA1-61F3940539F5}"/>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987C0F9-1745-4B72-BBD4-6DFA3028E427}" type="slidenum">
              <a:rPr lang="fr-FR" altLang="fr-FR" sz="2000">
                <a:solidFill>
                  <a:srgbClr val="984807"/>
                </a:solidFill>
                <a:latin typeface="Myriad Pro" panose="020B0503030403020204" pitchFamily="34" charset="0"/>
              </a:rPr>
              <a:pPr algn="r" eaLnBrk="1" hangingPunct="1"/>
              <a:t>27</a:t>
            </a:fld>
            <a:endParaRPr lang="fr-FR" altLang="fr-FR" sz="2000">
              <a:solidFill>
                <a:srgbClr val="984807"/>
              </a:solidFill>
              <a:latin typeface="Myriad Pro" panose="020B0503030403020204" pitchFamily="34" charset="0"/>
            </a:endParaRPr>
          </a:p>
        </p:txBody>
      </p:sp>
      <p:sp>
        <p:nvSpPr>
          <p:cNvPr id="29700" name="Rectangle 1">
            <a:extLst>
              <a:ext uri="{FF2B5EF4-FFF2-40B4-BE49-F238E27FC236}">
                <a16:creationId xmlns:a16="http://schemas.microsoft.com/office/drawing/2014/main" id="{20307015-767F-2E8A-D7EC-A0CEBBC76227}"/>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Matériels électriques auxiliaires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pic>
        <p:nvPicPr>
          <p:cNvPr id="29701" name="Picture 8" descr="IMG_0585">
            <a:extLst>
              <a:ext uri="{FF2B5EF4-FFF2-40B4-BE49-F238E27FC236}">
                <a16:creationId xmlns:a16="http://schemas.microsoft.com/office/drawing/2014/main" id="{DD9227D8-2934-F84F-C4D1-B614A7D63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276600"/>
            <a:ext cx="21018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10">
            <a:extLst>
              <a:ext uri="{FF2B5EF4-FFF2-40B4-BE49-F238E27FC236}">
                <a16:creationId xmlns:a16="http://schemas.microsoft.com/office/drawing/2014/main" id="{849EE86D-FA7E-3C4F-9050-1AF41469A38F}"/>
              </a:ext>
            </a:extLst>
          </p:cNvPr>
          <p:cNvSpPr>
            <a:spLocks noChangeArrowheads="1"/>
          </p:cNvSpPr>
          <p:nvPr/>
        </p:nvSpPr>
        <p:spPr bwMode="auto">
          <a:xfrm>
            <a:off x="685800" y="2133600"/>
            <a:ext cx="5486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Enrouleur de câble mobile d'une capacité de 25 m.</a:t>
            </a: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Tous les câbles sont roulés </a:t>
            </a:r>
            <a:r>
              <a:rPr lang="fr-FR" altLang="fr-FR" sz="2000" b="1" u="sng">
                <a:solidFill>
                  <a:srgbClr val="000000"/>
                </a:solidFill>
                <a:latin typeface="Times New Roman" panose="02020603050405020304" pitchFamily="18" charset="0"/>
                <a:cs typeface="Times New Roman" panose="02020603050405020304" pitchFamily="18" charset="0"/>
              </a:rPr>
              <a:t>en double.</a:t>
            </a:r>
            <a:r>
              <a:rPr lang="fr-FR" altLang="fr-FR" sz="2000">
                <a:latin typeface="Times New Roman" panose="02020603050405020304" pitchFamily="18" charset="0"/>
              </a:rPr>
              <a:t> </a:t>
            </a:r>
          </a:p>
        </p:txBody>
      </p:sp>
      <p:pic>
        <p:nvPicPr>
          <p:cNvPr id="29703" name="Picture 11" descr="IMG_0651">
            <a:extLst>
              <a:ext uri="{FF2B5EF4-FFF2-40B4-BE49-F238E27FC236}">
                <a16:creationId xmlns:a16="http://schemas.microsoft.com/office/drawing/2014/main" id="{EDCDA841-7A11-9C13-A3DA-719A8BFC3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556" r="23456" b="13451"/>
          <a:stretch>
            <a:fillRect/>
          </a:stretch>
        </p:blipFill>
        <p:spPr bwMode="auto">
          <a:xfrm>
            <a:off x="6546850" y="1371600"/>
            <a:ext cx="22780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62E4AD73-D9F1-44B7-8397-3EECB21C491D}"/>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E18D2D93-F6E0-467F-960F-9EEBDCE5B51E}"/>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FB79668-D799-4D3D-A1AD-75FAAEF990A6}" type="slidenum">
              <a:rPr lang="fr-FR" altLang="fr-FR" sz="2000">
                <a:solidFill>
                  <a:srgbClr val="984807"/>
                </a:solidFill>
                <a:latin typeface="Myriad Pro" panose="020B0503030403020204" pitchFamily="34" charset="0"/>
              </a:rPr>
              <a:pPr algn="r" eaLnBrk="1" hangingPunct="1"/>
              <a:t>28</a:t>
            </a:fld>
            <a:endParaRPr lang="fr-FR" altLang="fr-FR" sz="2000">
              <a:solidFill>
                <a:srgbClr val="984807"/>
              </a:solidFill>
              <a:latin typeface="Myriad Pro" panose="020B0503030403020204" pitchFamily="34" charset="0"/>
            </a:endParaRPr>
          </a:p>
        </p:txBody>
      </p:sp>
      <p:sp>
        <p:nvSpPr>
          <p:cNvPr id="30724" name="Rectangle 1">
            <a:extLst>
              <a:ext uri="{FF2B5EF4-FFF2-40B4-BE49-F238E27FC236}">
                <a16:creationId xmlns:a16="http://schemas.microsoft.com/office/drawing/2014/main" id="{7409D40A-700E-D5CC-4462-5763060688B7}"/>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Matériels électriques auxiliaires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pic>
        <p:nvPicPr>
          <p:cNvPr id="30725" name="Picture 6" descr="IMG_0645">
            <a:extLst>
              <a:ext uri="{FF2B5EF4-FFF2-40B4-BE49-F238E27FC236}">
                <a16:creationId xmlns:a16="http://schemas.microsoft.com/office/drawing/2014/main" id="{19C72DAF-6A33-E1A6-A9D0-2C459103E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886200"/>
            <a:ext cx="2681288"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7" descr="IMG_0586">
            <a:extLst>
              <a:ext uri="{FF2B5EF4-FFF2-40B4-BE49-F238E27FC236}">
                <a16:creationId xmlns:a16="http://schemas.microsoft.com/office/drawing/2014/main" id="{F98B9177-3C80-FF51-9818-BDF0437D7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429000"/>
            <a:ext cx="19939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Rectangle 8">
            <a:extLst>
              <a:ext uri="{FF2B5EF4-FFF2-40B4-BE49-F238E27FC236}">
                <a16:creationId xmlns:a16="http://schemas.microsoft.com/office/drawing/2014/main" id="{74C3A42E-3712-F68B-D87D-8B74DA3F5B85}"/>
              </a:ext>
            </a:extLst>
          </p:cNvPr>
          <p:cNvSpPr>
            <a:spLocks noChangeArrowheads="1"/>
          </p:cNvSpPr>
          <p:nvPr/>
        </p:nvSpPr>
        <p:spPr bwMode="auto">
          <a:xfrm>
            <a:off x="533400" y="2133600"/>
            <a:ext cx="8077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u="sng">
                <a:solidFill>
                  <a:srgbClr val="000000"/>
                </a:solidFill>
                <a:latin typeface="Times New Roman" panose="02020603050405020304" pitchFamily="18" charset="0"/>
                <a:cs typeface="Times New Roman" panose="02020603050405020304" pitchFamily="18" charset="0"/>
              </a:rPr>
              <a:t>Boîtier de dérivation :</a:t>
            </a: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Etanche à l'eau et antidéflagrant, comporte plusieurs prises permettant de brancher simultanément plusieurs appareils.</a:t>
            </a:r>
            <a:r>
              <a:rPr lang="fr-FR" altLang="fr-FR" sz="2000">
                <a:latin typeface="Times New Roman" panose="02020603050405020304" pitchFamily="18" charset="0"/>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519720EC-4D89-4E18-BB5B-38B3520DA600}"/>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9BFF5D30-B77E-4627-B946-1D88188FD4CB}"/>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47B1953-A774-4ED0-A858-316F473A1D96}" type="slidenum">
              <a:rPr lang="fr-FR" altLang="fr-FR" sz="2000">
                <a:solidFill>
                  <a:srgbClr val="984807"/>
                </a:solidFill>
                <a:latin typeface="Myriad Pro" panose="020B0503030403020204" pitchFamily="34" charset="0"/>
              </a:rPr>
              <a:pPr algn="r" eaLnBrk="1" hangingPunct="1"/>
              <a:t>29</a:t>
            </a:fld>
            <a:endParaRPr lang="fr-FR" altLang="fr-FR" sz="2000">
              <a:solidFill>
                <a:srgbClr val="984807"/>
              </a:solidFill>
              <a:latin typeface="Myriad Pro" panose="020B0503030403020204" pitchFamily="34" charset="0"/>
            </a:endParaRPr>
          </a:p>
        </p:txBody>
      </p:sp>
      <p:sp>
        <p:nvSpPr>
          <p:cNvPr id="31748" name="Rectangle 1">
            <a:extLst>
              <a:ext uri="{FF2B5EF4-FFF2-40B4-BE49-F238E27FC236}">
                <a16:creationId xmlns:a16="http://schemas.microsoft.com/office/drawing/2014/main" id="{E0766E1F-BA5E-4E2A-7E86-BB091FA6A616}"/>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Matériels électriques auxiliaires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pic>
        <p:nvPicPr>
          <p:cNvPr id="31749" name="Image 5">
            <a:extLst>
              <a:ext uri="{FF2B5EF4-FFF2-40B4-BE49-F238E27FC236}">
                <a16:creationId xmlns:a16="http://schemas.microsoft.com/office/drawing/2014/main" id="{17587076-1FDB-30C1-563D-AED30734E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447800"/>
            <a:ext cx="29718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Image 1">
            <a:extLst>
              <a:ext uri="{FF2B5EF4-FFF2-40B4-BE49-F238E27FC236}">
                <a16:creationId xmlns:a16="http://schemas.microsoft.com/office/drawing/2014/main" id="{DDA0FF40-3C9A-2DF4-9C90-056ED4B38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0"/>
            <a:ext cx="2743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8">
            <a:extLst>
              <a:ext uri="{FF2B5EF4-FFF2-40B4-BE49-F238E27FC236}">
                <a16:creationId xmlns:a16="http://schemas.microsoft.com/office/drawing/2014/main" id="{BDD798B8-1C2C-FB5B-1A94-11AD9636F0D7}"/>
              </a:ext>
            </a:extLst>
          </p:cNvPr>
          <p:cNvSpPr>
            <a:spLocks noChangeArrowheads="1"/>
          </p:cNvSpPr>
          <p:nvPr/>
        </p:nvSpPr>
        <p:spPr bwMode="auto">
          <a:xfrm>
            <a:off x="3276600" y="2514600"/>
            <a:ext cx="54102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Prises maréchal : </a:t>
            </a: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Prises étanches et antidéflagrantes, munies d'un système de détrompage, permettent de sécuriser l'utilisation des matériels électriques en milieu humide.</a:t>
            </a: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Fiche femelle est équipée d'un couvercle étanche évitant toute intrusion de salissures ou liquides.</a:t>
            </a:r>
            <a:endParaRPr lang="fr-FR" altLang="fr-FR" sz="2000">
              <a:latin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25B283D3-5CC3-4ACF-9B58-3AF6FD89EC42}"/>
              </a:ext>
            </a:extLst>
          </p:cNvPr>
          <p:cNvSpPr>
            <a:spLocks noGrp="1"/>
          </p:cNvSpPr>
          <p:nvPr>
            <p:ph type="title"/>
          </p:nvPr>
        </p:nvSpPr>
        <p:spPr>
          <a:xfrm>
            <a:off x="971550" y="274638"/>
            <a:ext cx="7886700" cy="939800"/>
          </a:xfrm>
        </p:spPr>
        <p:txBody>
          <a:bodyPr/>
          <a:lstStyle/>
          <a:p>
            <a:pPr eaLnBrk="1" hangingPunct="1">
              <a:defRPr/>
            </a:pPr>
            <a:r>
              <a:rPr lang="fr-FR" sz="3600" b="1" dirty="0">
                <a:solidFill>
                  <a:schemeClr val="accent6">
                    <a:lumMod val="50000"/>
                  </a:schemeClr>
                </a:solidFill>
              </a:rPr>
              <a:t>Introduction</a:t>
            </a:r>
          </a:p>
        </p:txBody>
      </p:sp>
      <p:sp>
        <p:nvSpPr>
          <p:cNvPr id="3075" name="Espace réservé du numéro de diapositive 4">
            <a:extLst>
              <a:ext uri="{FF2B5EF4-FFF2-40B4-BE49-F238E27FC236}">
                <a16:creationId xmlns:a16="http://schemas.microsoft.com/office/drawing/2014/main" id="{A6DC9A9E-AFED-464E-B9CB-BCF26CCA0C6C}"/>
              </a:ext>
            </a:extLst>
          </p:cNvPr>
          <p:cNvSpPr>
            <a:spLocks noGrp="1"/>
          </p:cNvSpPr>
          <p:nvPr>
            <p:ph type="sldNum" sz="quarter" idx="12"/>
          </p:nvPr>
        </p:nvSpPr>
        <p:spPr bwMode="auto">
          <a:xfrm>
            <a:off x="6786563" y="6278563"/>
            <a:ext cx="2133600" cy="365125"/>
          </a:xfrm>
          <a:ln>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D5069F-157E-4A63-98AC-633181829838}" type="slidenum">
              <a:rPr lang="fr-FR" altLang="fr-FR" sz="2000">
                <a:solidFill>
                  <a:srgbClr val="984807"/>
                </a:solidFill>
                <a:latin typeface="Myriad Pro" panose="020B0503030403020204" pitchFamily="34" charset="0"/>
              </a:rPr>
              <a:pPr/>
              <a:t>3</a:t>
            </a:fld>
            <a:endParaRPr lang="fr-FR" altLang="fr-FR" sz="2000">
              <a:solidFill>
                <a:srgbClr val="984807"/>
              </a:solidFill>
              <a:latin typeface="Myriad Pro" panose="020B0503030403020204" pitchFamily="34" charset="0"/>
            </a:endParaRPr>
          </a:p>
        </p:txBody>
      </p:sp>
      <p:sp>
        <p:nvSpPr>
          <p:cNvPr id="5124" name="ZoneTexte 3">
            <a:extLst>
              <a:ext uri="{FF2B5EF4-FFF2-40B4-BE49-F238E27FC236}">
                <a16:creationId xmlns:a16="http://schemas.microsoft.com/office/drawing/2014/main" id="{50B550BA-F033-B2B9-0BC8-9B37ADDB20E2}"/>
              </a:ext>
            </a:extLst>
          </p:cNvPr>
          <p:cNvSpPr txBox="1">
            <a:spLocks noChangeArrowheads="1"/>
          </p:cNvSpPr>
          <p:nvPr/>
        </p:nvSpPr>
        <p:spPr bwMode="auto">
          <a:xfrm>
            <a:off x="533400" y="1371600"/>
            <a:ext cx="76596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Toutes les interventions ne sont pas diurnes et certaines se déroulent dans des locaux, sous-sols, obscurs ou dont l'électricité a été coupée soit :</a:t>
            </a: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Par le sinistre lui-même, </a:t>
            </a: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Par mesure de sécurité (coupure des fluides dans la MGO). </a:t>
            </a:r>
            <a:endParaRPr lang="fr-FR" altLang="fr-FR" sz="2000">
              <a:latin typeface="Times New Roman" panose="02020603050405020304" pitchFamily="18" charset="0"/>
            </a:endParaRPr>
          </a:p>
        </p:txBody>
      </p:sp>
      <p:pic>
        <p:nvPicPr>
          <p:cNvPr id="5125" name="Image 4">
            <a:extLst>
              <a:ext uri="{FF2B5EF4-FFF2-40B4-BE49-F238E27FC236}">
                <a16:creationId xmlns:a16="http://schemas.microsoft.com/office/drawing/2014/main" id="{6C83A0C7-AB09-9AF6-77EB-3BD7021EFF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200400"/>
            <a:ext cx="44958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8350C92-B3BC-4F88-9167-1E615DBFC4C4}"/>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1EC8D19D-4CB8-4AF6-88F4-611F0EE28136}"/>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1B0836C6-5EDC-4AFA-B0BE-E0EBF0098DF3}" type="slidenum">
              <a:rPr lang="fr-FR" altLang="fr-FR" sz="2000">
                <a:solidFill>
                  <a:srgbClr val="984807"/>
                </a:solidFill>
                <a:latin typeface="Myriad Pro" panose="020B0503030403020204" pitchFamily="34" charset="0"/>
              </a:rPr>
              <a:pPr algn="r" eaLnBrk="1" hangingPunct="1"/>
              <a:t>30</a:t>
            </a:fld>
            <a:endParaRPr lang="fr-FR" altLang="fr-FR" sz="2000">
              <a:solidFill>
                <a:srgbClr val="984807"/>
              </a:solidFill>
              <a:latin typeface="Myriad Pro" panose="020B0503030403020204" pitchFamily="34" charset="0"/>
            </a:endParaRPr>
          </a:p>
        </p:txBody>
      </p:sp>
      <p:sp>
        <p:nvSpPr>
          <p:cNvPr id="32772" name="Rectangle 1">
            <a:extLst>
              <a:ext uri="{FF2B5EF4-FFF2-40B4-BE49-F238E27FC236}">
                <a16:creationId xmlns:a16="http://schemas.microsoft.com/office/drawing/2014/main" id="{73EBD577-7656-432E-AEDF-E4C354B9FC0B}"/>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Matériels électriques auxiliaires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32773" name="Rectangle 5">
            <a:extLst>
              <a:ext uri="{FF2B5EF4-FFF2-40B4-BE49-F238E27FC236}">
                <a16:creationId xmlns:a16="http://schemas.microsoft.com/office/drawing/2014/main" id="{CF61657A-45CC-11E5-34C2-1B1A91A78AE3}"/>
              </a:ext>
            </a:extLst>
          </p:cNvPr>
          <p:cNvSpPr>
            <a:spLocks noChangeArrowheads="1"/>
          </p:cNvSpPr>
          <p:nvPr/>
        </p:nvSpPr>
        <p:spPr bwMode="auto">
          <a:xfrm>
            <a:off x="533400" y="2209800"/>
            <a:ext cx="8077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Système de détrompage ou détrompeur empêche d'accoupler des appareils de configurations différentes : voltage, puissance, type de courant, etc.</a:t>
            </a:r>
            <a:r>
              <a:rPr lang="fr-FR" altLang="fr-FR" sz="2000">
                <a:latin typeface="Times New Roman" panose="02020603050405020304" pitchFamily="18" charset="0"/>
              </a:rPr>
              <a:t> </a:t>
            </a:r>
          </a:p>
        </p:txBody>
      </p:sp>
      <p:pic>
        <p:nvPicPr>
          <p:cNvPr id="32774" name="Picture 6" descr="C:\Documents and Settings\Philippe\Mes documents\JSP SDMIS\Dématérialisation\doc\DIV\Documents divers\Prises maréchal\prise maréchal.png">
            <a:extLst>
              <a:ext uri="{FF2B5EF4-FFF2-40B4-BE49-F238E27FC236}">
                <a16:creationId xmlns:a16="http://schemas.microsoft.com/office/drawing/2014/main" id="{379BA61D-E95A-AD9A-A97F-D4535B0B2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200400"/>
            <a:ext cx="37338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CD8E9CCD-5C3C-4A58-90F1-00179400EA09}"/>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983A731C-B083-481D-A5FC-A3BE1705C4F5}"/>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C9A7341-9309-428C-957E-A61FC7DCF48F}" type="slidenum">
              <a:rPr lang="fr-FR" altLang="fr-FR" sz="2000">
                <a:solidFill>
                  <a:srgbClr val="984807"/>
                </a:solidFill>
                <a:latin typeface="Myriad Pro" panose="020B0503030403020204" pitchFamily="34" charset="0"/>
              </a:rPr>
              <a:pPr algn="r" eaLnBrk="1" hangingPunct="1"/>
              <a:t>31</a:t>
            </a:fld>
            <a:endParaRPr lang="fr-FR" altLang="fr-FR" sz="2000">
              <a:solidFill>
                <a:srgbClr val="984807"/>
              </a:solidFill>
              <a:latin typeface="Myriad Pro" panose="020B0503030403020204" pitchFamily="34" charset="0"/>
            </a:endParaRPr>
          </a:p>
        </p:txBody>
      </p:sp>
      <p:sp>
        <p:nvSpPr>
          <p:cNvPr id="33796" name="Rectangle 1">
            <a:extLst>
              <a:ext uri="{FF2B5EF4-FFF2-40B4-BE49-F238E27FC236}">
                <a16:creationId xmlns:a16="http://schemas.microsoft.com/office/drawing/2014/main" id="{9AADFF62-6C96-7FCF-EE6E-BAC7D3E722F7}"/>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Matériels électriques auxiliaires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33797" name="Rectangle 6">
            <a:extLst>
              <a:ext uri="{FF2B5EF4-FFF2-40B4-BE49-F238E27FC236}">
                <a16:creationId xmlns:a16="http://schemas.microsoft.com/office/drawing/2014/main" id="{BE88318E-98E6-6BEB-158B-F51F361AA6CC}"/>
              </a:ext>
            </a:extLst>
          </p:cNvPr>
          <p:cNvSpPr>
            <a:spLocks noChangeArrowheads="1"/>
          </p:cNvSpPr>
          <p:nvPr/>
        </p:nvSpPr>
        <p:spPr bwMode="auto">
          <a:xfrm>
            <a:off x="533400" y="2057400"/>
            <a:ext cx="81534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algn="just"/>
            <a:r>
              <a:rPr lang="fr-FR" altLang="fr-FR" sz="2000" b="1" u="sng">
                <a:solidFill>
                  <a:srgbClr val="000000"/>
                </a:solidFill>
                <a:latin typeface="Times New Roman" panose="02020603050405020304" pitchFamily="18" charset="0"/>
                <a:cs typeface="Times New Roman" panose="02020603050405020304" pitchFamily="18" charset="0"/>
              </a:rPr>
              <a:t>Fonctionnement : </a:t>
            </a:r>
            <a:endParaRPr lang="fr-FR" altLang="fr-FR" sz="2000">
              <a:latin typeface="Times New Roman" panose="02020603050405020304" pitchFamily="18" charset="0"/>
              <a:cs typeface="Times New Roman" panose="02020603050405020304" pitchFamily="18" charset="0"/>
            </a:endParaRPr>
          </a:p>
          <a:p>
            <a:pPr algn="just"/>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lgn="just"/>
            <a:r>
              <a:rPr lang="fr-FR" altLang="fr-FR" sz="2000">
                <a:solidFill>
                  <a:srgbClr val="000000"/>
                </a:solidFill>
                <a:latin typeface="Times New Roman" panose="02020603050405020304" pitchFamily="18" charset="0"/>
                <a:cs typeface="Times New Roman" panose="02020603050405020304" pitchFamily="18" charset="0"/>
              </a:rPr>
              <a:t>La manœuvre de la connexion s'effectue en </a:t>
            </a:r>
          </a:p>
          <a:p>
            <a:pPr algn="just"/>
            <a:r>
              <a:rPr lang="fr-FR" altLang="fr-FR" sz="2000">
                <a:solidFill>
                  <a:srgbClr val="000000"/>
                </a:solidFill>
                <a:latin typeface="Times New Roman" panose="02020603050405020304" pitchFamily="18" charset="0"/>
                <a:cs typeface="Times New Roman" panose="02020603050405020304" pitchFamily="18" charset="0"/>
              </a:rPr>
              <a:t>4 temps :</a:t>
            </a:r>
          </a:p>
          <a:p>
            <a:pPr algn="just"/>
            <a:endParaRPr lang="fr-FR" altLang="fr-FR" sz="2000">
              <a:latin typeface="Times New Roman" panose="02020603050405020304" pitchFamily="18" charset="0"/>
              <a:cs typeface="Times New Roman" panose="02020603050405020304" pitchFamily="18" charset="0"/>
            </a:endParaRPr>
          </a:p>
          <a:p>
            <a:pPr algn="just">
              <a:buFontTx/>
              <a:buAutoNum type="arabicPeriod"/>
            </a:pPr>
            <a:r>
              <a:rPr lang="fr-FR" altLang="fr-FR" sz="2000">
                <a:solidFill>
                  <a:srgbClr val="000000"/>
                </a:solidFill>
                <a:latin typeface="Times New Roman" panose="02020603050405020304" pitchFamily="18" charset="0"/>
                <a:cs typeface="Times New Roman" panose="02020603050405020304" pitchFamily="18" charset="0"/>
              </a:rPr>
              <a:t>Ouverture du couvercle,</a:t>
            </a:r>
          </a:p>
          <a:p>
            <a:pPr algn="just"/>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lgn="just">
              <a:buFontTx/>
              <a:buAutoNum type="arabicPeriod" startAt="2"/>
            </a:pPr>
            <a:r>
              <a:rPr lang="fr-FR" altLang="fr-FR" sz="2000">
                <a:solidFill>
                  <a:srgbClr val="000000"/>
                </a:solidFill>
                <a:latin typeface="Times New Roman" panose="02020603050405020304" pitchFamily="18" charset="0"/>
                <a:cs typeface="Times New Roman" panose="02020603050405020304" pitchFamily="18" charset="0"/>
              </a:rPr>
              <a:t>Alignement des repères et introduction de la fiche,</a:t>
            </a:r>
          </a:p>
          <a:p>
            <a:pPr algn="just"/>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lgn="just">
              <a:buFontTx/>
              <a:buAutoNum type="arabicPeriod" startAt="3"/>
            </a:pPr>
            <a:r>
              <a:rPr lang="fr-FR" altLang="fr-FR" sz="2000">
                <a:solidFill>
                  <a:srgbClr val="000000"/>
                </a:solidFill>
                <a:latin typeface="Times New Roman" panose="02020603050405020304" pitchFamily="18" charset="0"/>
                <a:cs typeface="Times New Roman" panose="02020603050405020304" pitchFamily="18" charset="0"/>
              </a:rPr>
              <a:t>Rotation de la fiche : elle est en position de repos ou d'attente,</a:t>
            </a:r>
          </a:p>
          <a:p>
            <a:pPr algn="just">
              <a:buFontTx/>
              <a:buAutoNum type="arabicPeriod" startAt="3"/>
            </a:pPr>
            <a:endParaRPr lang="fr-FR" altLang="fr-FR" sz="2000">
              <a:solidFill>
                <a:srgbClr val="000000"/>
              </a:solidFill>
              <a:latin typeface="Times New Roman" panose="02020603050405020304" pitchFamily="18" charset="0"/>
              <a:cs typeface="Times New Roman" panose="02020603050405020304" pitchFamily="18" charset="0"/>
            </a:endParaRPr>
          </a:p>
          <a:p>
            <a:pPr algn="just">
              <a:buFontTx/>
              <a:buAutoNum type="arabicPeriod" startAt="3"/>
            </a:pPr>
            <a:r>
              <a:rPr lang="fr-FR" altLang="fr-FR" sz="2000">
                <a:solidFill>
                  <a:srgbClr val="000000"/>
                </a:solidFill>
                <a:latin typeface="Times New Roman" panose="02020603050405020304" pitchFamily="18" charset="0"/>
                <a:cs typeface="Times New Roman" panose="02020603050405020304" pitchFamily="18" charset="0"/>
              </a:rPr>
              <a:t>Connexion en poussant la fiche jusqu'à l'accrochage du crochet.</a:t>
            </a:r>
            <a:endParaRPr lang="fr-FR" altLang="fr-FR" sz="2000">
              <a:latin typeface="Times New Roman" panose="02020603050405020304" pitchFamily="18" charset="0"/>
            </a:endParaRPr>
          </a:p>
        </p:txBody>
      </p:sp>
      <p:pic>
        <p:nvPicPr>
          <p:cNvPr id="33798" name="Image 2">
            <a:extLst>
              <a:ext uri="{FF2B5EF4-FFF2-40B4-BE49-F238E27FC236}">
                <a16:creationId xmlns:a16="http://schemas.microsoft.com/office/drawing/2014/main" id="{3A6B01B8-5946-4806-9E08-989BD65EC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371600"/>
            <a:ext cx="34671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ED81F802-589F-49B2-88A6-AC49D6163B0C}"/>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55FD25BF-D406-4E50-9D90-D3F35BFAF2E7}"/>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0E919DB-07CB-4109-939D-283EFAC20759}" type="slidenum">
              <a:rPr lang="fr-FR" altLang="fr-FR" sz="2000">
                <a:solidFill>
                  <a:srgbClr val="984807"/>
                </a:solidFill>
                <a:latin typeface="Myriad Pro" panose="020B0503030403020204" pitchFamily="34" charset="0"/>
              </a:rPr>
              <a:pPr algn="r" eaLnBrk="1" hangingPunct="1"/>
              <a:t>32</a:t>
            </a:fld>
            <a:endParaRPr lang="fr-FR" altLang="fr-FR" sz="2000">
              <a:solidFill>
                <a:srgbClr val="984807"/>
              </a:solidFill>
              <a:latin typeface="Myriad Pro" panose="020B0503030403020204" pitchFamily="34" charset="0"/>
            </a:endParaRPr>
          </a:p>
        </p:txBody>
      </p:sp>
      <p:sp>
        <p:nvSpPr>
          <p:cNvPr id="34820" name="Rectangle 1">
            <a:extLst>
              <a:ext uri="{FF2B5EF4-FFF2-40B4-BE49-F238E27FC236}">
                <a16:creationId xmlns:a16="http://schemas.microsoft.com/office/drawing/2014/main" id="{6B1792F1-DA55-5344-1A5A-8A1357C357A0}"/>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Matériels électriques auxiliaires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pic>
        <p:nvPicPr>
          <p:cNvPr id="34821" name="Picture 5" descr="imagesCAAFJ4JC">
            <a:extLst>
              <a:ext uri="{FF2B5EF4-FFF2-40B4-BE49-F238E27FC236}">
                <a16:creationId xmlns:a16="http://schemas.microsoft.com/office/drawing/2014/main" id="{09B2F0EE-969F-1E7C-00CE-7F9C2D96B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371600"/>
            <a:ext cx="26670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7">
            <a:extLst>
              <a:ext uri="{FF2B5EF4-FFF2-40B4-BE49-F238E27FC236}">
                <a16:creationId xmlns:a16="http://schemas.microsoft.com/office/drawing/2014/main" id="{66A71322-612F-8697-567A-467857D0A177}"/>
              </a:ext>
            </a:extLst>
          </p:cNvPr>
          <p:cNvSpPr>
            <a:spLocks noChangeArrowheads="1"/>
          </p:cNvSpPr>
          <p:nvPr/>
        </p:nvSpPr>
        <p:spPr bwMode="auto">
          <a:xfrm>
            <a:off x="0" y="2717800"/>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1200">
                <a:solidFill>
                  <a:srgbClr val="000000"/>
                </a:solidFill>
                <a:latin typeface="Arial" panose="020B0604020202020204" pitchFamily="34" charset="0"/>
                <a:cs typeface="Times New Roman" panose="02020603050405020304" pitchFamily="18" charset="0"/>
              </a:rPr>
              <a:t> </a:t>
            </a:r>
            <a:endParaRPr lang="fr-FR" altLang="fr-FR" sz="1200">
              <a:latin typeface="Arial" panose="020B0604020202020204" pitchFamily="34" charset="0"/>
              <a:cs typeface="Times New Roman" panose="02020603050405020304" pitchFamily="18" charset="0"/>
            </a:endParaRPr>
          </a:p>
          <a:p>
            <a:pPr lvl="1">
              <a:spcBef>
                <a:spcPct val="0"/>
              </a:spcBef>
              <a:buFontTx/>
              <a:buNone/>
            </a:pPr>
            <a:endParaRPr lang="fr-FR" altLang="fr-FR" sz="1800">
              <a:latin typeface="Arial" panose="020B0604020202020204" pitchFamily="34" charset="0"/>
            </a:endParaRPr>
          </a:p>
        </p:txBody>
      </p:sp>
      <p:sp>
        <p:nvSpPr>
          <p:cNvPr id="34823" name="Rectangle 8">
            <a:extLst>
              <a:ext uri="{FF2B5EF4-FFF2-40B4-BE49-F238E27FC236}">
                <a16:creationId xmlns:a16="http://schemas.microsoft.com/office/drawing/2014/main" id="{C67F5C2B-A813-3963-35AB-EEA83D64D024}"/>
              </a:ext>
            </a:extLst>
          </p:cNvPr>
          <p:cNvSpPr>
            <a:spLocks noChangeArrowheads="1"/>
          </p:cNvSpPr>
          <p:nvPr/>
        </p:nvSpPr>
        <p:spPr bwMode="auto">
          <a:xfrm>
            <a:off x="533400" y="2133600"/>
            <a:ext cx="8001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algn="just"/>
            <a:r>
              <a:rPr lang="fr-FR" altLang="fr-FR" sz="2000" b="1" u="sng">
                <a:solidFill>
                  <a:srgbClr val="000000"/>
                </a:solidFill>
                <a:latin typeface="Times New Roman" panose="02020603050405020304" pitchFamily="18" charset="0"/>
                <a:cs typeface="Times New Roman" panose="02020603050405020304" pitchFamily="18" charset="0"/>
              </a:rPr>
              <a:t>Fonctionnement : </a:t>
            </a:r>
          </a:p>
          <a:p>
            <a:pPr algn="just"/>
            <a:endParaRPr lang="fr-FR" altLang="fr-FR" sz="2000" b="1" u="sng">
              <a:solidFill>
                <a:srgbClr val="000000"/>
              </a:solidFill>
              <a:latin typeface="Times New Roman" panose="02020603050405020304" pitchFamily="18" charset="0"/>
              <a:cs typeface="Times New Roman" panose="02020603050405020304" pitchFamily="18" charset="0"/>
            </a:endParaRPr>
          </a:p>
          <a:p>
            <a:pPr algn="just"/>
            <a:endParaRPr lang="fr-FR" altLang="fr-FR" sz="2000" b="1" u="sng">
              <a:solidFill>
                <a:srgbClr val="000000"/>
              </a:solidFill>
              <a:latin typeface="Times New Roman" panose="02020603050405020304" pitchFamily="18" charset="0"/>
              <a:cs typeface="Times New Roman" panose="02020603050405020304" pitchFamily="18" charset="0"/>
            </a:endParaRPr>
          </a:p>
          <a:p>
            <a:pPr algn="just"/>
            <a:r>
              <a:rPr lang="fr-FR" altLang="fr-FR" sz="2000">
                <a:solidFill>
                  <a:srgbClr val="000000"/>
                </a:solidFill>
                <a:latin typeface="Times New Roman" panose="02020603050405020304" pitchFamily="18" charset="0"/>
                <a:cs typeface="Times New Roman" panose="02020603050405020304" pitchFamily="18" charset="0"/>
              </a:rPr>
              <a:t>Manœuvre de déconnexion s'effectue en 2 temps : </a:t>
            </a:r>
          </a:p>
          <a:p>
            <a:pPr algn="just"/>
            <a:r>
              <a:rPr lang="fr-FR" altLang="fr-FR" sz="2000">
                <a:solidFill>
                  <a:srgbClr val="000000"/>
                </a:solidFill>
                <a:latin typeface="Times New Roman" panose="02020603050405020304" pitchFamily="18" charset="0"/>
                <a:cs typeface="Times New Roman" panose="02020603050405020304" pitchFamily="18" charset="0"/>
              </a:rPr>
              <a:t> </a:t>
            </a:r>
          </a:p>
          <a:p>
            <a:pPr algn="just">
              <a:buFontTx/>
              <a:buAutoNum type="arabicPeriod"/>
            </a:pPr>
            <a:r>
              <a:rPr lang="fr-FR" altLang="fr-FR" sz="2000">
                <a:solidFill>
                  <a:srgbClr val="000000"/>
                </a:solidFill>
                <a:latin typeface="Times New Roman" panose="02020603050405020304" pitchFamily="18" charset="0"/>
                <a:cs typeface="Times New Roman" panose="02020603050405020304" pitchFamily="18" charset="0"/>
              </a:rPr>
              <a:t>Pression de déconnexion du crochet, qui permet à la fiche, grâce à sa bague d'éjection, de reculer et coupe le courant ;</a:t>
            </a:r>
          </a:p>
          <a:p>
            <a:pPr algn="just">
              <a:buFontTx/>
              <a:buAutoNum type="arabicPeriod"/>
            </a:pPr>
            <a:endParaRPr lang="fr-FR" altLang="fr-FR" sz="2000">
              <a:solidFill>
                <a:srgbClr val="000000"/>
              </a:solidFill>
              <a:latin typeface="Times New Roman" panose="02020603050405020304" pitchFamily="18" charset="0"/>
              <a:cs typeface="Times New Roman" panose="02020603050405020304" pitchFamily="18" charset="0"/>
            </a:endParaRPr>
          </a:p>
          <a:p>
            <a:pPr algn="just"/>
            <a:r>
              <a:rPr lang="fr-FR" altLang="fr-FR" sz="2000">
                <a:solidFill>
                  <a:srgbClr val="000000"/>
                </a:solidFill>
                <a:latin typeface="Times New Roman" panose="02020603050405020304" pitchFamily="18" charset="0"/>
                <a:cs typeface="Calibri" panose="020F0502020204030204" pitchFamily="34" charset="0"/>
              </a:rPr>
              <a:t>La fiche reste en position d'attente, en évitant de reposer sur un sol encombré ou humide.</a:t>
            </a: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290F67CD-BF3F-465A-89A7-B34DE482F158}"/>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D02196DF-F546-4C7A-A92F-67EA0046C19B}"/>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9EE5915-0F13-49E4-8582-9138100E686E}" type="slidenum">
              <a:rPr lang="fr-FR" altLang="fr-FR" sz="2000">
                <a:solidFill>
                  <a:srgbClr val="984807"/>
                </a:solidFill>
                <a:latin typeface="Myriad Pro" panose="020B0503030403020204" pitchFamily="34" charset="0"/>
              </a:rPr>
              <a:pPr algn="r" eaLnBrk="1" hangingPunct="1"/>
              <a:t>33</a:t>
            </a:fld>
            <a:endParaRPr lang="fr-FR" altLang="fr-FR" sz="2000">
              <a:solidFill>
                <a:srgbClr val="984807"/>
              </a:solidFill>
              <a:latin typeface="Myriad Pro" panose="020B0503030403020204" pitchFamily="34" charset="0"/>
            </a:endParaRPr>
          </a:p>
        </p:txBody>
      </p:sp>
      <p:sp>
        <p:nvSpPr>
          <p:cNvPr id="35844" name="Rectangle 1">
            <a:extLst>
              <a:ext uri="{FF2B5EF4-FFF2-40B4-BE49-F238E27FC236}">
                <a16:creationId xmlns:a16="http://schemas.microsoft.com/office/drawing/2014/main" id="{852EB3C7-8C2C-5A34-2B35-7A02131613AD}"/>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Matériels électriques auxiliaires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35845" name="Rectangle 6">
            <a:extLst>
              <a:ext uri="{FF2B5EF4-FFF2-40B4-BE49-F238E27FC236}">
                <a16:creationId xmlns:a16="http://schemas.microsoft.com/office/drawing/2014/main" id="{102C522C-3107-2D65-EA0C-2C70D2E91FB0}"/>
              </a:ext>
            </a:extLst>
          </p:cNvPr>
          <p:cNvSpPr>
            <a:spLocks noChangeArrowheads="1"/>
          </p:cNvSpPr>
          <p:nvPr/>
        </p:nvSpPr>
        <p:spPr bwMode="auto">
          <a:xfrm>
            <a:off x="0" y="2717800"/>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1200">
                <a:solidFill>
                  <a:srgbClr val="000000"/>
                </a:solidFill>
                <a:latin typeface="Arial" panose="020B0604020202020204" pitchFamily="34" charset="0"/>
                <a:cs typeface="Times New Roman" panose="02020603050405020304" pitchFamily="18" charset="0"/>
              </a:rPr>
              <a:t> </a:t>
            </a:r>
            <a:endParaRPr lang="fr-FR" altLang="fr-FR" sz="1200">
              <a:latin typeface="Arial" panose="020B0604020202020204" pitchFamily="34" charset="0"/>
              <a:cs typeface="Times New Roman" panose="02020603050405020304" pitchFamily="18" charset="0"/>
            </a:endParaRPr>
          </a:p>
          <a:p>
            <a:pPr lvl="1">
              <a:spcBef>
                <a:spcPct val="0"/>
              </a:spcBef>
              <a:buFontTx/>
              <a:buNone/>
            </a:pPr>
            <a:endParaRPr lang="fr-FR" altLang="fr-FR" sz="1800">
              <a:latin typeface="Arial" panose="020B0604020202020204" pitchFamily="34" charset="0"/>
            </a:endParaRPr>
          </a:p>
        </p:txBody>
      </p:sp>
      <p:sp>
        <p:nvSpPr>
          <p:cNvPr id="35846" name="Rectangle 7">
            <a:extLst>
              <a:ext uri="{FF2B5EF4-FFF2-40B4-BE49-F238E27FC236}">
                <a16:creationId xmlns:a16="http://schemas.microsoft.com/office/drawing/2014/main" id="{DA4BC1B9-D1AD-1537-2ABD-9F48AF6C6669}"/>
              </a:ext>
            </a:extLst>
          </p:cNvPr>
          <p:cNvSpPr>
            <a:spLocks noChangeArrowheads="1"/>
          </p:cNvSpPr>
          <p:nvPr/>
        </p:nvSpPr>
        <p:spPr bwMode="auto">
          <a:xfrm>
            <a:off x="533400" y="2133600"/>
            <a:ext cx="800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algn="just"/>
            <a:r>
              <a:rPr lang="fr-FR" altLang="fr-FR" sz="2000" b="1" u="sng">
                <a:solidFill>
                  <a:srgbClr val="000000"/>
                </a:solidFill>
                <a:latin typeface="Times New Roman" panose="02020603050405020304" pitchFamily="18" charset="0"/>
                <a:cs typeface="Times New Roman" panose="02020603050405020304" pitchFamily="18" charset="0"/>
              </a:rPr>
              <a:t>Fonctionnement : </a:t>
            </a:r>
          </a:p>
          <a:p>
            <a:pPr algn="just"/>
            <a:endParaRPr lang="fr-FR" altLang="fr-FR" sz="2000" b="1" u="sng">
              <a:solidFill>
                <a:srgbClr val="000000"/>
              </a:solidFill>
              <a:latin typeface="Times New Roman" panose="02020603050405020304" pitchFamily="18" charset="0"/>
              <a:cs typeface="Times New Roman" panose="02020603050405020304" pitchFamily="18" charset="0"/>
            </a:endParaRPr>
          </a:p>
          <a:p>
            <a:pPr algn="just"/>
            <a:endParaRPr lang="fr-FR" altLang="fr-FR" sz="2000" b="1" u="sng">
              <a:solidFill>
                <a:srgbClr val="000000"/>
              </a:solidFill>
              <a:latin typeface="Times New Roman" panose="02020603050405020304" pitchFamily="18" charset="0"/>
              <a:cs typeface="Times New Roman" panose="02020603050405020304" pitchFamily="18" charset="0"/>
            </a:endParaRPr>
          </a:p>
          <a:p>
            <a:pPr algn="just"/>
            <a:r>
              <a:rPr lang="fr-FR" altLang="fr-FR" sz="2000">
                <a:solidFill>
                  <a:srgbClr val="000000"/>
                </a:solidFill>
                <a:latin typeface="Times New Roman" panose="02020603050405020304" pitchFamily="18" charset="0"/>
                <a:cs typeface="Calibri" panose="020F0502020204030204" pitchFamily="34" charset="0"/>
              </a:rPr>
              <a:t>2. Retrait de la fiche par rotation</a:t>
            </a:r>
            <a:r>
              <a:rPr lang="fr-FR" altLang="fr-FR" sz="2000">
                <a:solidFill>
                  <a:srgbClr val="000000"/>
                </a:solidFill>
                <a:latin typeface="Times New Roman" panose="02020603050405020304" pitchFamily="18" charset="0"/>
                <a:cs typeface="Times New Roman" panose="02020603050405020304" pitchFamily="18" charset="0"/>
              </a:rPr>
              <a:t> </a:t>
            </a:r>
          </a:p>
        </p:txBody>
      </p:sp>
      <p:pic>
        <p:nvPicPr>
          <p:cNvPr id="35847" name="Image 3">
            <a:extLst>
              <a:ext uri="{FF2B5EF4-FFF2-40B4-BE49-F238E27FC236}">
                <a16:creationId xmlns:a16="http://schemas.microsoft.com/office/drawing/2014/main" id="{73F783CE-0ADE-2FE7-B3C8-E02C1C542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743200"/>
            <a:ext cx="4300538"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A66ABE8-EE50-4466-8A5B-48B30FE55EA3}"/>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0166CFD6-D61F-473A-8929-EA41D3932502}"/>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3621634-BEDF-4F62-9CC7-A5A8660AF52B}" type="slidenum">
              <a:rPr lang="fr-FR" altLang="fr-FR" sz="2000">
                <a:solidFill>
                  <a:srgbClr val="984807"/>
                </a:solidFill>
                <a:latin typeface="Myriad Pro" panose="020B0503030403020204" pitchFamily="34" charset="0"/>
              </a:rPr>
              <a:pPr algn="r" eaLnBrk="1" hangingPunct="1"/>
              <a:t>34</a:t>
            </a:fld>
            <a:endParaRPr lang="fr-FR" altLang="fr-FR" sz="2000">
              <a:solidFill>
                <a:srgbClr val="984807"/>
              </a:solidFill>
              <a:latin typeface="Myriad Pro" panose="020B0503030403020204" pitchFamily="34" charset="0"/>
            </a:endParaRPr>
          </a:p>
        </p:txBody>
      </p:sp>
      <p:sp>
        <p:nvSpPr>
          <p:cNvPr id="36868" name="Rectangle 1">
            <a:extLst>
              <a:ext uri="{FF2B5EF4-FFF2-40B4-BE49-F238E27FC236}">
                <a16:creationId xmlns:a16="http://schemas.microsoft.com/office/drawing/2014/main" id="{B99CEA48-0648-78B9-A4FB-C858DF1AC172}"/>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Matériels électriques auxiliaires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36869" name="Rectangle 5">
            <a:extLst>
              <a:ext uri="{FF2B5EF4-FFF2-40B4-BE49-F238E27FC236}">
                <a16:creationId xmlns:a16="http://schemas.microsoft.com/office/drawing/2014/main" id="{0C760042-44E4-6893-C6A0-EB7A6E7F9938}"/>
              </a:ext>
            </a:extLst>
          </p:cNvPr>
          <p:cNvSpPr>
            <a:spLocks noChangeArrowheads="1"/>
          </p:cNvSpPr>
          <p:nvPr/>
        </p:nvSpPr>
        <p:spPr bwMode="auto">
          <a:xfrm>
            <a:off x="0" y="2717800"/>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1200">
                <a:solidFill>
                  <a:srgbClr val="000000"/>
                </a:solidFill>
                <a:latin typeface="Arial" panose="020B0604020202020204" pitchFamily="34" charset="0"/>
                <a:cs typeface="Times New Roman" panose="02020603050405020304" pitchFamily="18" charset="0"/>
              </a:rPr>
              <a:t> </a:t>
            </a:r>
            <a:endParaRPr lang="fr-FR" altLang="fr-FR" sz="1200">
              <a:latin typeface="Arial" panose="020B0604020202020204" pitchFamily="34" charset="0"/>
              <a:cs typeface="Times New Roman" panose="02020603050405020304" pitchFamily="18" charset="0"/>
            </a:endParaRPr>
          </a:p>
          <a:p>
            <a:pPr lvl="1">
              <a:spcBef>
                <a:spcPct val="0"/>
              </a:spcBef>
              <a:buFontTx/>
              <a:buNone/>
            </a:pPr>
            <a:endParaRPr lang="fr-FR" altLang="fr-FR" sz="1800">
              <a:latin typeface="Arial" panose="020B0604020202020204" pitchFamily="34" charset="0"/>
            </a:endParaRPr>
          </a:p>
        </p:txBody>
      </p:sp>
      <p:sp>
        <p:nvSpPr>
          <p:cNvPr id="36870" name="Rectangle 6">
            <a:extLst>
              <a:ext uri="{FF2B5EF4-FFF2-40B4-BE49-F238E27FC236}">
                <a16:creationId xmlns:a16="http://schemas.microsoft.com/office/drawing/2014/main" id="{3D1611A4-3736-3B5C-3F59-5F07DE3D3705}"/>
              </a:ext>
            </a:extLst>
          </p:cNvPr>
          <p:cNvSpPr>
            <a:spLocks noChangeArrowheads="1"/>
          </p:cNvSpPr>
          <p:nvPr/>
        </p:nvSpPr>
        <p:spPr bwMode="auto">
          <a:xfrm>
            <a:off x="533400" y="2133600"/>
            <a:ext cx="8001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algn="just"/>
            <a:r>
              <a:rPr lang="fr-FR" altLang="fr-FR" sz="2000">
                <a:solidFill>
                  <a:srgbClr val="000000"/>
                </a:solidFill>
                <a:latin typeface="Times New Roman" panose="02020603050405020304" pitchFamily="18" charset="0"/>
                <a:cs typeface="Calibri" panose="020F0502020204030204" pitchFamily="34" charset="0"/>
              </a:rPr>
              <a:t>Afin de relier les appareils directement sur le secteur, des adaptateurs maréchal mâle / ménager femelle et ménager mâle / maréchal femelle équipent les lots éclairages.</a:t>
            </a:r>
            <a:r>
              <a:rPr lang="fr-FR" altLang="fr-FR" sz="2000">
                <a:solidFill>
                  <a:srgbClr val="000000"/>
                </a:solidFill>
                <a:latin typeface="Times New Roman" panose="02020603050405020304" pitchFamily="18" charset="0"/>
                <a:cs typeface="Times New Roman" panose="02020603050405020304" pitchFamily="18" charset="0"/>
              </a:rPr>
              <a:t> </a:t>
            </a:r>
          </a:p>
        </p:txBody>
      </p:sp>
      <p:pic>
        <p:nvPicPr>
          <p:cNvPr id="36871" name="Picture 7" descr="IMG_0604">
            <a:extLst>
              <a:ext uri="{FF2B5EF4-FFF2-40B4-BE49-F238E27FC236}">
                <a16:creationId xmlns:a16="http://schemas.microsoft.com/office/drawing/2014/main" id="{EF484B2A-80DA-D0DE-D60D-81F822160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891" b="23492"/>
          <a:stretch>
            <a:fillRect/>
          </a:stretch>
        </p:blipFill>
        <p:spPr bwMode="auto">
          <a:xfrm>
            <a:off x="1828800" y="3276600"/>
            <a:ext cx="5486400"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9B79535E-8DEA-4A33-918E-CCE38CF7C2B8}"/>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Les éclairages sur Batterie</a:t>
            </a:r>
          </a:p>
        </p:txBody>
      </p:sp>
      <p:sp>
        <p:nvSpPr>
          <p:cNvPr id="3075" name="Espace réservé du numéro de diapositive 4">
            <a:extLst>
              <a:ext uri="{FF2B5EF4-FFF2-40B4-BE49-F238E27FC236}">
                <a16:creationId xmlns:a16="http://schemas.microsoft.com/office/drawing/2014/main" id="{1360209D-B732-4E50-A475-A01D6363F58E}"/>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EA21B1B-25A4-4DEC-AC82-32FEB25C8314}" type="slidenum">
              <a:rPr lang="fr-FR" altLang="fr-FR" sz="2000">
                <a:solidFill>
                  <a:srgbClr val="984807"/>
                </a:solidFill>
                <a:latin typeface="Myriad Pro" panose="020B0503030403020204" pitchFamily="34" charset="0"/>
              </a:rPr>
              <a:pPr algn="r" eaLnBrk="1" hangingPunct="1"/>
              <a:t>35</a:t>
            </a:fld>
            <a:endParaRPr lang="fr-FR" altLang="fr-FR" sz="2000">
              <a:solidFill>
                <a:srgbClr val="984807"/>
              </a:solidFill>
              <a:latin typeface="Myriad Pro" panose="020B0503030403020204" pitchFamily="34" charset="0"/>
            </a:endParaRPr>
          </a:p>
        </p:txBody>
      </p:sp>
      <p:sp>
        <p:nvSpPr>
          <p:cNvPr id="37892" name="Rectangle 1">
            <a:extLst>
              <a:ext uri="{FF2B5EF4-FFF2-40B4-BE49-F238E27FC236}">
                <a16:creationId xmlns:a16="http://schemas.microsoft.com/office/drawing/2014/main" id="{1E3855E5-32DD-2E0E-20AF-EB3B41DAABEB}"/>
              </a:ext>
            </a:extLst>
          </p:cNvPr>
          <p:cNvSpPr>
            <a:spLocks noChangeArrowheads="1"/>
          </p:cNvSpPr>
          <p:nvPr/>
        </p:nvSpPr>
        <p:spPr bwMode="auto">
          <a:xfrm>
            <a:off x="381000" y="1447800"/>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Lampe PELI 9490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37893" name="Rectangle 6">
            <a:extLst>
              <a:ext uri="{FF2B5EF4-FFF2-40B4-BE49-F238E27FC236}">
                <a16:creationId xmlns:a16="http://schemas.microsoft.com/office/drawing/2014/main" id="{6202C09C-94DA-6F6E-D6AA-50B6B670DB00}"/>
              </a:ext>
            </a:extLst>
          </p:cNvPr>
          <p:cNvSpPr>
            <a:spLocks noChangeArrowheads="1"/>
          </p:cNvSpPr>
          <p:nvPr/>
        </p:nvSpPr>
        <p:spPr bwMode="auto">
          <a:xfrm>
            <a:off x="0" y="2432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897" name="Rectangle 9">
            <a:extLst>
              <a:ext uri="{FF2B5EF4-FFF2-40B4-BE49-F238E27FC236}">
                <a16:creationId xmlns:a16="http://schemas.microsoft.com/office/drawing/2014/main" id="{4D550867-F24F-69B1-D796-FAA47987614F}"/>
              </a:ext>
            </a:extLst>
          </p:cNvPr>
          <p:cNvSpPr>
            <a:spLocks noChangeArrowheads="1"/>
          </p:cNvSpPr>
          <p:nvPr/>
        </p:nvSpPr>
        <p:spPr bwMode="auto">
          <a:xfrm>
            <a:off x="2676525" y="2328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pic>
        <p:nvPicPr>
          <p:cNvPr id="37896" name="Picture 8">
            <a:extLst>
              <a:ext uri="{FF2B5EF4-FFF2-40B4-BE49-F238E27FC236}">
                <a16:creationId xmlns:a16="http://schemas.microsoft.com/office/drawing/2014/main" id="{B4B72289-DD10-29BD-CAF5-C9AF7B4E9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02" t="16832" r="12628" b="49498"/>
          <a:stretch>
            <a:fillRect/>
          </a:stretch>
        </p:blipFill>
        <p:spPr bwMode="auto">
          <a:xfrm>
            <a:off x="1295400" y="2133600"/>
            <a:ext cx="6162675" cy="3576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9B79535E-8DEA-4A33-918E-CCE38CF7C2B8}"/>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Les éclairages sur Batterie</a:t>
            </a:r>
          </a:p>
        </p:txBody>
      </p:sp>
      <p:sp>
        <p:nvSpPr>
          <p:cNvPr id="3075" name="Espace réservé du numéro de diapositive 4">
            <a:extLst>
              <a:ext uri="{FF2B5EF4-FFF2-40B4-BE49-F238E27FC236}">
                <a16:creationId xmlns:a16="http://schemas.microsoft.com/office/drawing/2014/main" id="{1360209D-B732-4E50-A475-A01D6363F58E}"/>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EB22BE3-5515-4E65-8F7D-6905C29BAA91}" type="slidenum">
              <a:rPr lang="fr-FR" altLang="fr-FR" sz="2000">
                <a:solidFill>
                  <a:srgbClr val="984807"/>
                </a:solidFill>
                <a:latin typeface="Myriad Pro" panose="020B0503030403020204" pitchFamily="34" charset="0"/>
              </a:rPr>
              <a:pPr algn="r" eaLnBrk="1" hangingPunct="1"/>
              <a:t>36</a:t>
            </a:fld>
            <a:endParaRPr lang="fr-FR" altLang="fr-FR" sz="2000">
              <a:solidFill>
                <a:srgbClr val="984807"/>
              </a:solidFill>
              <a:latin typeface="Myriad Pro" panose="020B0503030403020204" pitchFamily="34" charset="0"/>
            </a:endParaRPr>
          </a:p>
        </p:txBody>
      </p:sp>
      <p:sp>
        <p:nvSpPr>
          <p:cNvPr id="88068" name="Rectangle 1">
            <a:extLst>
              <a:ext uri="{FF2B5EF4-FFF2-40B4-BE49-F238E27FC236}">
                <a16:creationId xmlns:a16="http://schemas.microsoft.com/office/drawing/2014/main" id="{4CB1DBEF-9A28-5F44-FA9E-EA70E36D2947}"/>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Lampe PELI 9490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88069" name="Rectangle 6">
            <a:extLst>
              <a:ext uri="{FF2B5EF4-FFF2-40B4-BE49-F238E27FC236}">
                <a16:creationId xmlns:a16="http://schemas.microsoft.com/office/drawing/2014/main" id="{E20F8036-018D-16E0-3AD9-4636229BD5D8}"/>
              </a:ext>
            </a:extLst>
          </p:cNvPr>
          <p:cNvSpPr>
            <a:spLocks noChangeArrowheads="1"/>
          </p:cNvSpPr>
          <p:nvPr/>
        </p:nvSpPr>
        <p:spPr bwMode="auto">
          <a:xfrm>
            <a:off x="0" y="2432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88070" name="Rectangle 7">
            <a:extLst>
              <a:ext uri="{FF2B5EF4-FFF2-40B4-BE49-F238E27FC236}">
                <a16:creationId xmlns:a16="http://schemas.microsoft.com/office/drawing/2014/main" id="{C1B1851E-1C8E-B2D3-6209-E5B045F1548A}"/>
              </a:ext>
            </a:extLst>
          </p:cNvPr>
          <p:cNvSpPr>
            <a:spLocks noChangeArrowheads="1"/>
          </p:cNvSpPr>
          <p:nvPr/>
        </p:nvSpPr>
        <p:spPr bwMode="auto">
          <a:xfrm>
            <a:off x="2819400" y="2590800"/>
            <a:ext cx="57912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Projecteur avec 3 niveaux d'intensité (fort, moyen, faible), un mode clignotement</a:t>
            </a:r>
          </a:p>
          <a:p>
            <a:pPr algn="just">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Hauteur du mât déployé : 1,80 m</a:t>
            </a:r>
          </a:p>
          <a:p>
            <a:pPr algn="just">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Rotation de la tête à 340°.</a:t>
            </a:r>
            <a:endParaRPr lang="fr-FR" altLang="fr-FR" sz="2000">
              <a:latin typeface="Times New Roman" panose="02020603050405020304" pitchFamily="18" charset="0"/>
            </a:endParaRPr>
          </a:p>
        </p:txBody>
      </p:sp>
      <p:pic>
        <p:nvPicPr>
          <p:cNvPr id="88071" name="Picture 7">
            <a:extLst>
              <a:ext uri="{FF2B5EF4-FFF2-40B4-BE49-F238E27FC236}">
                <a16:creationId xmlns:a16="http://schemas.microsoft.com/office/drawing/2014/main" id="{635C1B82-EC90-303A-4D1A-19E2E3A1C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935" t="15437" r="12639" b="49426"/>
          <a:stretch>
            <a:fillRect/>
          </a:stretch>
        </p:blipFill>
        <p:spPr bwMode="auto">
          <a:xfrm>
            <a:off x="457200" y="2133600"/>
            <a:ext cx="21828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9B79535E-8DEA-4A33-918E-CCE38CF7C2B8}"/>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Les éclairages sur Batterie</a:t>
            </a:r>
          </a:p>
        </p:txBody>
      </p:sp>
      <p:sp>
        <p:nvSpPr>
          <p:cNvPr id="3075" name="Espace réservé du numéro de diapositive 4">
            <a:extLst>
              <a:ext uri="{FF2B5EF4-FFF2-40B4-BE49-F238E27FC236}">
                <a16:creationId xmlns:a16="http://schemas.microsoft.com/office/drawing/2014/main" id="{1360209D-B732-4E50-A475-A01D6363F58E}"/>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42BCB28-677E-4905-A560-BF3055A866B8}" type="slidenum">
              <a:rPr lang="fr-FR" altLang="fr-FR" sz="2000">
                <a:solidFill>
                  <a:srgbClr val="984807"/>
                </a:solidFill>
                <a:latin typeface="Myriad Pro" panose="020B0503030403020204" pitchFamily="34" charset="0"/>
              </a:rPr>
              <a:pPr algn="r" eaLnBrk="1" hangingPunct="1"/>
              <a:t>37</a:t>
            </a:fld>
            <a:endParaRPr lang="fr-FR" altLang="fr-FR" sz="2000">
              <a:solidFill>
                <a:srgbClr val="984807"/>
              </a:solidFill>
              <a:latin typeface="Myriad Pro" panose="020B0503030403020204" pitchFamily="34" charset="0"/>
            </a:endParaRPr>
          </a:p>
        </p:txBody>
      </p:sp>
      <p:sp>
        <p:nvSpPr>
          <p:cNvPr id="89092" name="Rectangle 1">
            <a:extLst>
              <a:ext uri="{FF2B5EF4-FFF2-40B4-BE49-F238E27FC236}">
                <a16:creationId xmlns:a16="http://schemas.microsoft.com/office/drawing/2014/main" id="{BF9002ED-58E6-A0F8-38F6-072EB4D9E8D5}"/>
              </a:ext>
            </a:extLst>
          </p:cNvPr>
          <p:cNvSpPr>
            <a:spLocks noChangeArrowheads="1"/>
          </p:cNvSpPr>
          <p:nvPr/>
        </p:nvSpPr>
        <p:spPr bwMode="auto">
          <a:xfrm>
            <a:off x="457200" y="1295400"/>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Lampe PELI 9490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89093" name="Rectangle 6">
            <a:extLst>
              <a:ext uri="{FF2B5EF4-FFF2-40B4-BE49-F238E27FC236}">
                <a16:creationId xmlns:a16="http://schemas.microsoft.com/office/drawing/2014/main" id="{5E43C146-8CC7-2597-1AAE-CD374C85A8AF}"/>
              </a:ext>
            </a:extLst>
          </p:cNvPr>
          <p:cNvSpPr>
            <a:spLocks noChangeArrowheads="1"/>
          </p:cNvSpPr>
          <p:nvPr/>
        </p:nvSpPr>
        <p:spPr bwMode="auto">
          <a:xfrm>
            <a:off x="0" y="2432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89094" name="Rectangle 7">
            <a:extLst>
              <a:ext uri="{FF2B5EF4-FFF2-40B4-BE49-F238E27FC236}">
                <a16:creationId xmlns:a16="http://schemas.microsoft.com/office/drawing/2014/main" id="{87826C74-0768-5D70-F630-9401283A77B2}"/>
              </a:ext>
            </a:extLst>
          </p:cNvPr>
          <p:cNvSpPr>
            <a:spLocks noChangeArrowheads="1"/>
          </p:cNvSpPr>
          <p:nvPr/>
        </p:nvSpPr>
        <p:spPr bwMode="auto">
          <a:xfrm>
            <a:off x="457200" y="1828800"/>
            <a:ext cx="63246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u="sng">
                <a:solidFill>
                  <a:srgbClr val="000000"/>
                </a:solidFill>
                <a:latin typeface="Times New Roman" panose="02020603050405020304" pitchFamily="18" charset="0"/>
                <a:cs typeface="Calibri" panose="020F0502020204030204" pitchFamily="34" charset="0"/>
              </a:rPr>
              <a:t>Batterie : </a:t>
            </a:r>
            <a:endParaRPr lang="fr-FR" altLang="fr-FR" sz="2000">
              <a:solidFill>
                <a:srgbClr val="000000"/>
              </a:solidFill>
              <a:latin typeface="Times New Roman" panose="02020603050405020304" pitchFamily="18" charset="0"/>
              <a:cs typeface="Calibri" panose="020F0502020204030204" pitchFamily="34" charset="0"/>
            </a:endParaRPr>
          </a:p>
          <a:p>
            <a:pPr algn="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 </a:t>
            </a:r>
          </a:p>
          <a:p>
            <a:pPr algn="just">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12 V - 500 cycles de charge</a:t>
            </a:r>
          </a:p>
          <a:p>
            <a:pPr algn="just">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Autonomie : 3 h 30 (fort) ; 12 h (moyenne) et 24 h (faible)</a:t>
            </a:r>
          </a:p>
          <a:p>
            <a:pPr algn="just">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Indicateur de batterie</a:t>
            </a:r>
          </a:p>
          <a:p>
            <a:pPr algn="just">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Batterie extractable </a:t>
            </a:r>
          </a:p>
          <a:p>
            <a:pPr algn="just">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 </a:t>
            </a:r>
          </a:p>
          <a:p>
            <a:pPr algn="just">
              <a:spcBef>
                <a:spcPct val="0"/>
              </a:spcBef>
              <a:buFontTx/>
              <a:buNone/>
            </a:pPr>
            <a:r>
              <a:rPr lang="fr-FR" altLang="fr-FR" sz="2000" u="sng">
                <a:solidFill>
                  <a:srgbClr val="000000"/>
                </a:solidFill>
                <a:latin typeface="Times New Roman" panose="02020603050405020304" pitchFamily="18" charset="0"/>
                <a:cs typeface="Calibri" panose="020F0502020204030204" pitchFamily="34" charset="0"/>
              </a:rPr>
              <a:t>Dimensions : </a:t>
            </a:r>
            <a:r>
              <a:rPr lang="fr-FR" altLang="fr-FR" sz="2000">
                <a:solidFill>
                  <a:srgbClr val="000000"/>
                </a:solidFill>
                <a:latin typeface="Times New Roman" panose="02020603050405020304" pitchFamily="18" charset="0"/>
                <a:cs typeface="Calibri" panose="020F0502020204030204" pitchFamily="34" charset="0"/>
              </a:rPr>
              <a:t>	50 cm x 29 cm x 17 cm</a:t>
            </a:r>
          </a:p>
          <a:p>
            <a:pPr algn="just">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 </a:t>
            </a:r>
          </a:p>
          <a:p>
            <a:pPr algn="just">
              <a:spcBef>
                <a:spcPct val="0"/>
              </a:spcBef>
              <a:buFontTx/>
              <a:buNone/>
            </a:pPr>
            <a:r>
              <a:rPr lang="fr-FR" altLang="fr-FR" sz="2000" u="sng">
                <a:solidFill>
                  <a:srgbClr val="000000"/>
                </a:solidFill>
                <a:latin typeface="Times New Roman" panose="02020603050405020304" pitchFamily="18" charset="0"/>
                <a:cs typeface="Calibri" panose="020F0502020204030204" pitchFamily="34" charset="0"/>
              </a:rPr>
              <a:t>Poids :	</a:t>
            </a:r>
            <a:r>
              <a:rPr lang="fr-FR" altLang="fr-FR" sz="2000">
                <a:solidFill>
                  <a:srgbClr val="000000"/>
                </a:solidFill>
                <a:latin typeface="Times New Roman" panose="02020603050405020304" pitchFamily="18" charset="0"/>
                <a:cs typeface="Calibri" panose="020F0502020204030204" pitchFamily="34" charset="0"/>
              </a:rPr>
              <a:t>	14,5 kg</a:t>
            </a:r>
            <a:endParaRPr lang="fr-FR" altLang="fr-FR" sz="2000">
              <a:latin typeface="Times New Roman" panose="02020603050405020304" pitchFamily="18" charset="0"/>
            </a:endParaRPr>
          </a:p>
        </p:txBody>
      </p:sp>
      <p:pic>
        <p:nvPicPr>
          <p:cNvPr id="89095" name="Picture 7">
            <a:extLst>
              <a:ext uri="{FF2B5EF4-FFF2-40B4-BE49-F238E27FC236}">
                <a16:creationId xmlns:a16="http://schemas.microsoft.com/office/drawing/2014/main" id="{07EBCE79-AC40-6E52-89B4-AA47D47EF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569" t="59006" r="10641" b="18945"/>
          <a:stretch>
            <a:fillRect/>
          </a:stretch>
        </p:blipFill>
        <p:spPr bwMode="auto">
          <a:xfrm>
            <a:off x="6629400" y="2057400"/>
            <a:ext cx="21812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9B79535E-8DEA-4A33-918E-CCE38CF7C2B8}"/>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Les éclairages sur Batterie</a:t>
            </a:r>
          </a:p>
        </p:txBody>
      </p:sp>
      <p:sp>
        <p:nvSpPr>
          <p:cNvPr id="3075" name="Espace réservé du numéro de diapositive 4">
            <a:extLst>
              <a:ext uri="{FF2B5EF4-FFF2-40B4-BE49-F238E27FC236}">
                <a16:creationId xmlns:a16="http://schemas.microsoft.com/office/drawing/2014/main" id="{1360209D-B732-4E50-A475-A01D6363F58E}"/>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DF543D8-A97D-4B49-91C1-A156E2A4B4BA}" type="slidenum">
              <a:rPr lang="fr-FR" altLang="fr-FR" sz="2000">
                <a:solidFill>
                  <a:srgbClr val="984807"/>
                </a:solidFill>
                <a:latin typeface="Myriad Pro" panose="020B0503030403020204" pitchFamily="34" charset="0"/>
              </a:rPr>
              <a:pPr algn="r" eaLnBrk="1" hangingPunct="1"/>
              <a:t>38</a:t>
            </a:fld>
            <a:endParaRPr lang="fr-FR" altLang="fr-FR" sz="2000">
              <a:solidFill>
                <a:srgbClr val="984807"/>
              </a:solidFill>
              <a:latin typeface="Myriad Pro" panose="020B0503030403020204" pitchFamily="34" charset="0"/>
            </a:endParaRPr>
          </a:p>
        </p:txBody>
      </p:sp>
      <p:sp>
        <p:nvSpPr>
          <p:cNvPr id="90116" name="Rectangle 1">
            <a:extLst>
              <a:ext uri="{FF2B5EF4-FFF2-40B4-BE49-F238E27FC236}">
                <a16:creationId xmlns:a16="http://schemas.microsoft.com/office/drawing/2014/main" id="{4C7844AC-97E5-B38D-81D2-79D3D32039C9}"/>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Lampe PELI 9490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90117" name="Rectangle 6">
            <a:extLst>
              <a:ext uri="{FF2B5EF4-FFF2-40B4-BE49-F238E27FC236}">
                <a16:creationId xmlns:a16="http://schemas.microsoft.com/office/drawing/2014/main" id="{BF841251-10A0-0980-1782-542895E147EE}"/>
              </a:ext>
            </a:extLst>
          </p:cNvPr>
          <p:cNvSpPr>
            <a:spLocks noChangeArrowheads="1"/>
          </p:cNvSpPr>
          <p:nvPr/>
        </p:nvSpPr>
        <p:spPr bwMode="auto">
          <a:xfrm>
            <a:off x="0" y="2432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26" name="Rectangle 14">
            <a:extLst>
              <a:ext uri="{FF2B5EF4-FFF2-40B4-BE49-F238E27FC236}">
                <a16:creationId xmlns:a16="http://schemas.microsoft.com/office/drawing/2014/main" id="{58977360-2216-FB02-D652-14508967D3C9}"/>
              </a:ext>
            </a:extLst>
          </p:cNvPr>
          <p:cNvSpPr>
            <a:spLocks noChangeArrowheads="1"/>
          </p:cNvSpPr>
          <p:nvPr/>
        </p:nvSpPr>
        <p:spPr bwMode="auto">
          <a:xfrm>
            <a:off x="2071688" y="2481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pic>
        <p:nvPicPr>
          <p:cNvPr id="90125" name="Picture 13">
            <a:extLst>
              <a:ext uri="{FF2B5EF4-FFF2-40B4-BE49-F238E27FC236}">
                <a16:creationId xmlns:a16="http://schemas.microsoft.com/office/drawing/2014/main" id="{D264F12B-3571-1E5B-DA54-470A416CF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25" t="40736" r="4680" b="34760"/>
          <a:stretch>
            <a:fillRect/>
          </a:stretch>
        </p:blipFill>
        <p:spPr bwMode="auto">
          <a:xfrm>
            <a:off x="609600" y="2286000"/>
            <a:ext cx="7924800" cy="3003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9B79535E-8DEA-4A33-918E-CCE38CF7C2B8}"/>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1360209D-B732-4E50-A475-A01D6363F58E}"/>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1C4F6CF-FBF7-4C0E-9A63-2DFAE5234F98}" type="slidenum">
              <a:rPr lang="fr-FR" altLang="fr-FR" sz="2000">
                <a:solidFill>
                  <a:srgbClr val="984807"/>
                </a:solidFill>
                <a:latin typeface="Myriad Pro" panose="020B0503030403020204" pitchFamily="34" charset="0"/>
              </a:rPr>
              <a:pPr algn="r" eaLnBrk="1" hangingPunct="1"/>
              <a:t>39</a:t>
            </a:fld>
            <a:endParaRPr lang="fr-FR" altLang="fr-FR" sz="2000">
              <a:solidFill>
                <a:srgbClr val="984807"/>
              </a:solidFill>
              <a:latin typeface="Myriad Pro" panose="020B0503030403020204" pitchFamily="34" charset="0"/>
            </a:endParaRPr>
          </a:p>
        </p:txBody>
      </p:sp>
      <p:sp>
        <p:nvSpPr>
          <p:cNvPr id="87044" name="Rectangle 1">
            <a:extLst>
              <a:ext uri="{FF2B5EF4-FFF2-40B4-BE49-F238E27FC236}">
                <a16:creationId xmlns:a16="http://schemas.microsoft.com/office/drawing/2014/main" id="{FF515E5A-B391-5FE4-B789-4892B4DEF96E}"/>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Engin spécifique d'éclairage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87045" name="Rectangle 6">
            <a:extLst>
              <a:ext uri="{FF2B5EF4-FFF2-40B4-BE49-F238E27FC236}">
                <a16:creationId xmlns:a16="http://schemas.microsoft.com/office/drawing/2014/main" id="{D3BAE626-7150-6701-FE55-31A35575BA9E}"/>
              </a:ext>
            </a:extLst>
          </p:cNvPr>
          <p:cNvSpPr>
            <a:spLocks noChangeArrowheads="1"/>
          </p:cNvSpPr>
          <p:nvPr/>
        </p:nvSpPr>
        <p:spPr bwMode="auto">
          <a:xfrm>
            <a:off x="0" y="2432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87046" name="Rectangle 7">
            <a:extLst>
              <a:ext uri="{FF2B5EF4-FFF2-40B4-BE49-F238E27FC236}">
                <a16:creationId xmlns:a16="http://schemas.microsoft.com/office/drawing/2014/main" id="{C3070F9F-B964-D1B0-A90F-681F7DB14887}"/>
              </a:ext>
            </a:extLst>
          </p:cNvPr>
          <p:cNvSpPr>
            <a:spLocks noChangeArrowheads="1"/>
          </p:cNvSpPr>
          <p:nvPr/>
        </p:nvSpPr>
        <p:spPr bwMode="auto">
          <a:xfrm>
            <a:off x="457200" y="2057400"/>
            <a:ext cx="8153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SDMIS dispose de la Cellule Ventilation, Dénoyage et Eclairage (CVDE), basée à Saint Priest et acheminée au moyen d'un porteur de berce.</a:t>
            </a:r>
            <a:endParaRPr lang="fr-FR" altLang="fr-FR" sz="2000">
              <a:latin typeface="Times New Roman" panose="02020603050405020304" pitchFamily="18" charset="0"/>
            </a:endParaRPr>
          </a:p>
        </p:txBody>
      </p:sp>
      <p:pic>
        <p:nvPicPr>
          <p:cNvPr id="87047" name="Picture 8" descr="C:\Documents and Settings\Philippe\Mes documents\JSP SDMIS\Dématérialisation\doc\INC\engin\Doc GLOG\Aménagement - CEVDE (3715)_Page_1.jpg">
            <a:extLst>
              <a:ext uri="{FF2B5EF4-FFF2-40B4-BE49-F238E27FC236}">
                <a16:creationId xmlns:a16="http://schemas.microsoft.com/office/drawing/2014/main" id="{32516C3D-71D8-34E5-C72E-B8368D1EA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008" t="32727" r="22971" b="28311"/>
          <a:stretch>
            <a:fillRect/>
          </a:stretch>
        </p:blipFill>
        <p:spPr bwMode="auto">
          <a:xfrm>
            <a:off x="1524000" y="2971800"/>
            <a:ext cx="5943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30188A9E-0402-4A29-AB9E-4E29490EA0E0}"/>
              </a:ext>
            </a:extLst>
          </p:cNvPr>
          <p:cNvSpPr>
            <a:spLocks noGrp="1"/>
          </p:cNvSpPr>
          <p:nvPr>
            <p:ph type="title" idx="4294967295"/>
          </p:nvPr>
        </p:nvSpPr>
        <p:spPr>
          <a:xfrm>
            <a:off x="971550" y="274638"/>
            <a:ext cx="7886700" cy="939800"/>
          </a:xfrm>
        </p:spPr>
        <p:txBody>
          <a:bodyPr/>
          <a:lstStyle/>
          <a:p>
            <a:pPr eaLnBrk="1" hangingPunct="1">
              <a:defRPr/>
            </a:pPr>
            <a:r>
              <a:rPr lang="fr-FR" sz="3600" b="1" dirty="0">
                <a:solidFill>
                  <a:schemeClr val="accent6">
                    <a:lumMod val="50000"/>
                  </a:schemeClr>
                </a:solidFill>
              </a:rPr>
              <a:t>Introduction</a:t>
            </a:r>
          </a:p>
        </p:txBody>
      </p:sp>
      <p:sp>
        <p:nvSpPr>
          <p:cNvPr id="3075" name="Espace réservé du numéro de diapositive 4">
            <a:extLst>
              <a:ext uri="{FF2B5EF4-FFF2-40B4-BE49-F238E27FC236}">
                <a16:creationId xmlns:a16="http://schemas.microsoft.com/office/drawing/2014/main" id="{9C9E651E-3762-406F-98DB-86BC06603059}"/>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3A38806-16A6-4DAF-AE1F-8B1099602CB0}" type="slidenum">
              <a:rPr lang="fr-FR" altLang="fr-FR" sz="2000">
                <a:solidFill>
                  <a:srgbClr val="984807"/>
                </a:solidFill>
                <a:latin typeface="Myriad Pro" panose="020B0503030403020204" pitchFamily="34" charset="0"/>
              </a:rPr>
              <a:pPr algn="r" eaLnBrk="1" hangingPunct="1"/>
              <a:t>4</a:t>
            </a:fld>
            <a:endParaRPr lang="fr-FR" altLang="fr-FR" sz="2000">
              <a:solidFill>
                <a:srgbClr val="984807"/>
              </a:solidFill>
              <a:latin typeface="Myriad Pro" panose="020B0503030403020204" pitchFamily="34" charset="0"/>
            </a:endParaRPr>
          </a:p>
        </p:txBody>
      </p:sp>
      <p:sp>
        <p:nvSpPr>
          <p:cNvPr id="6148" name="ZoneTexte 3">
            <a:extLst>
              <a:ext uri="{FF2B5EF4-FFF2-40B4-BE49-F238E27FC236}">
                <a16:creationId xmlns:a16="http://schemas.microsoft.com/office/drawing/2014/main" id="{AEDC4F06-28D8-6F57-82BC-7ED84A11D4E5}"/>
              </a:ext>
            </a:extLst>
          </p:cNvPr>
          <p:cNvSpPr txBox="1">
            <a:spLocks noChangeArrowheads="1"/>
          </p:cNvSpPr>
          <p:nvPr/>
        </p:nvSpPr>
        <p:spPr bwMode="auto">
          <a:xfrm>
            <a:off x="684213" y="1314450"/>
            <a:ext cx="7659687"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L'éclairage est un facteur </a:t>
            </a:r>
            <a:r>
              <a:rPr lang="fr-FR" altLang="fr-FR" sz="2000" u="sng">
                <a:solidFill>
                  <a:srgbClr val="000000"/>
                </a:solidFill>
                <a:latin typeface="Times New Roman" panose="02020603050405020304" pitchFamily="18" charset="0"/>
                <a:cs typeface="Times New Roman" panose="02020603050405020304" pitchFamily="18" charset="0"/>
              </a:rPr>
              <a:t>très important</a:t>
            </a:r>
            <a:r>
              <a:rPr lang="fr-FR" altLang="fr-FR" sz="2000">
                <a:solidFill>
                  <a:srgbClr val="000000"/>
                </a:solidFill>
                <a:latin typeface="Times New Roman" panose="02020603050405020304" pitchFamily="18" charset="0"/>
                <a:cs typeface="Times New Roman" panose="02020603050405020304" pitchFamily="18" charset="0"/>
              </a:rPr>
              <a:t> dans une intervention car : </a:t>
            </a: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Facilite l'action du personnel,</a:t>
            </a:r>
          </a:p>
          <a:p>
            <a:pPr algn="just">
              <a:spcBef>
                <a:spcPct val="0"/>
              </a:spcBef>
              <a:buFontTx/>
              <a:buChar char="•"/>
            </a:pP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Augmente les conditions de sécurité des intervenants.</a:t>
            </a: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lgn="just">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2 grandes familles de matériels d'éclairage utilisés par les SP :</a:t>
            </a: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Lampes portatives,</a:t>
            </a:r>
          </a:p>
          <a:p>
            <a:pPr algn="just">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Lampes sur moteur thermique,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872D7A30-F8C7-4119-99FD-CD638E44105C}"/>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5FA950F3-68EC-4310-8E64-0B47A5237A0B}"/>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AC7441F-F47D-400A-865F-84E1983CB0A8}" type="slidenum">
              <a:rPr lang="fr-FR" altLang="fr-FR" sz="2000">
                <a:solidFill>
                  <a:srgbClr val="984807"/>
                </a:solidFill>
                <a:latin typeface="Myriad Pro" panose="020B0503030403020204" pitchFamily="34" charset="0"/>
              </a:rPr>
              <a:pPr algn="r" eaLnBrk="1" hangingPunct="1"/>
              <a:t>40</a:t>
            </a:fld>
            <a:endParaRPr lang="fr-FR" altLang="fr-FR" sz="2000">
              <a:solidFill>
                <a:srgbClr val="984807"/>
              </a:solidFill>
              <a:latin typeface="Myriad Pro" panose="020B0503030403020204" pitchFamily="34" charset="0"/>
            </a:endParaRPr>
          </a:p>
        </p:txBody>
      </p:sp>
      <p:sp>
        <p:nvSpPr>
          <p:cNvPr id="38916" name="Rectangle 1">
            <a:extLst>
              <a:ext uri="{FF2B5EF4-FFF2-40B4-BE49-F238E27FC236}">
                <a16:creationId xmlns:a16="http://schemas.microsoft.com/office/drawing/2014/main" id="{8F4FBD3E-22BA-8DFB-B590-602DFB8E76E7}"/>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Engin spécifique d'éclairage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38917" name="Rectangle 5">
            <a:extLst>
              <a:ext uri="{FF2B5EF4-FFF2-40B4-BE49-F238E27FC236}">
                <a16:creationId xmlns:a16="http://schemas.microsoft.com/office/drawing/2014/main" id="{07B19728-16FC-44F0-A370-69BF4D9873C1}"/>
              </a:ext>
            </a:extLst>
          </p:cNvPr>
          <p:cNvSpPr>
            <a:spLocks noChangeArrowheads="1"/>
          </p:cNvSpPr>
          <p:nvPr/>
        </p:nvSpPr>
        <p:spPr bwMode="auto">
          <a:xfrm>
            <a:off x="0" y="2432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8918" name="Rectangle 6">
            <a:extLst>
              <a:ext uri="{FF2B5EF4-FFF2-40B4-BE49-F238E27FC236}">
                <a16:creationId xmlns:a16="http://schemas.microsoft.com/office/drawing/2014/main" id="{95FE1F94-4A32-A736-2E9F-C99E08542B54}"/>
              </a:ext>
            </a:extLst>
          </p:cNvPr>
          <p:cNvSpPr>
            <a:spLocks noChangeArrowheads="1"/>
          </p:cNvSpPr>
          <p:nvPr/>
        </p:nvSpPr>
        <p:spPr bwMode="auto">
          <a:xfrm>
            <a:off x="457200" y="1981200"/>
            <a:ext cx="80772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Armé par 2 SP, cette cellule permet de mettre en œuvre des moyens puissants sur des interventions importantes.</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Personnel sur place viendra en aide aux SP du CI Logistique pour la mise en place des matériels.</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Outre les moyens de ventilation et de dénoyage (pompage), cette cellule dispose de :</a:t>
            </a:r>
            <a:endParaRPr lang="fr-FR" altLang="fr-FR" sz="2000">
              <a:latin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D18E73E-2EE3-4B69-BF9A-FB9918650E01}"/>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9BC9CD37-A848-4D99-8D9E-359F1A4C1E1C}"/>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503E1A4-D9EF-4D0A-9856-0C241F470AF8}" type="slidenum">
              <a:rPr lang="fr-FR" altLang="fr-FR" sz="2000">
                <a:solidFill>
                  <a:srgbClr val="984807"/>
                </a:solidFill>
                <a:latin typeface="Myriad Pro" panose="020B0503030403020204" pitchFamily="34" charset="0"/>
              </a:rPr>
              <a:pPr algn="r" eaLnBrk="1" hangingPunct="1"/>
              <a:t>41</a:t>
            </a:fld>
            <a:endParaRPr lang="fr-FR" altLang="fr-FR" sz="2000">
              <a:solidFill>
                <a:srgbClr val="984807"/>
              </a:solidFill>
              <a:latin typeface="Myriad Pro" panose="020B0503030403020204" pitchFamily="34" charset="0"/>
            </a:endParaRPr>
          </a:p>
        </p:txBody>
      </p:sp>
      <p:sp>
        <p:nvSpPr>
          <p:cNvPr id="39940" name="Rectangle 1">
            <a:extLst>
              <a:ext uri="{FF2B5EF4-FFF2-40B4-BE49-F238E27FC236}">
                <a16:creationId xmlns:a16="http://schemas.microsoft.com/office/drawing/2014/main" id="{6C35BC24-1987-DA5B-1870-AF824161355C}"/>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Engin spécifique d'éclairage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39941" name="Rectangle 6">
            <a:extLst>
              <a:ext uri="{FF2B5EF4-FFF2-40B4-BE49-F238E27FC236}">
                <a16:creationId xmlns:a16="http://schemas.microsoft.com/office/drawing/2014/main" id="{D763BF83-C2FB-A331-BAC1-C0C3F2798557}"/>
              </a:ext>
            </a:extLst>
          </p:cNvPr>
          <p:cNvSpPr>
            <a:spLocks noChangeArrowheads="1"/>
          </p:cNvSpPr>
          <p:nvPr/>
        </p:nvSpPr>
        <p:spPr bwMode="auto">
          <a:xfrm>
            <a:off x="0" y="2432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9942" name="Rectangle 10">
            <a:extLst>
              <a:ext uri="{FF2B5EF4-FFF2-40B4-BE49-F238E27FC236}">
                <a16:creationId xmlns:a16="http://schemas.microsoft.com/office/drawing/2014/main" id="{4EFA7AE8-ADD0-5E87-8325-51AE5D9D4DA9}"/>
              </a:ext>
            </a:extLst>
          </p:cNvPr>
          <p:cNvSpPr>
            <a:spLocks noChangeArrowheads="1"/>
          </p:cNvSpPr>
          <p:nvPr/>
        </p:nvSpPr>
        <p:spPr bwMode="auto">
          <a:xfrm>
            <a:off x="2062163" y="1933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39943" name="Picture 9" descr="Aménagement - CEVDE (3715)_Page_5">
            <a:extLst>
              <a:ext uri="{FF2B5EF4-FFF2-40B4-BE49-F238E27FC236}">
                <a16:creationId xmlns:a16="http://schemas.microsoft.com/office/drawing/2014/main" id="{3AF51F0B-BCB8-7F7C-1234-03A29D273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973" t="18504" r="4572" b="9560"/>
          <a:stretch>
            <a:fillRect/>
          </a:stretch>
        </p:blipFill>
        <p:spPr bwMode="auto">
          <a:xfrm>
            <a:off x="457200" y="1295400"/>
            <a:ext cx="81534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20677109-4F72-4359-8E51-DF5D0ECB1E50}"/>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115FB87F-7E0E-4131-A4D8-395BDC3F618D}"/>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E125BEB-AD26-4595-82D6-004E1873D553}" type="slidenum">
              <a:rPr lang="fr-FR" altLang="fr-FR" sz="2000">
                <a:solidFill>
                  <a:srgbClr val="984807"/>
                </a:solidFill>
                <a:latin typeface="Myriad Pro" panose="020B0503030403020204" pitchFamily="34" charset="0"/>
              </a:rPr>
              <a:pPr algn="r" eaLnBrk="1" hangingPunct="1"/>
              <a:t>42</a:t>
            </a:fld>
            <a:endParaRPr lang="fr-FR" altLang="fr-FR" sz="2000">
              <a:solidFill>
                <a:srgbClr val="984807"/>
              </a:solidFill>
              <a:latin typeface="Myriad Pro" panose="020B0503030403020204" pitchFamily="34" charset="0"/>
            </a:endParaRPr>
          </a:p>
        </p:txBody>
      </p:sp>
      <p:sp>
        <p:nvSpPr>
          <p:cNvPr id="40964" name="Rectangle 1">
            <a:extLst>
              <a:ext uri="{FF2B5EF4-FFF2-40B4-BE49-F238E27FC236}">
                <a16:creationId xmlns:a16="http://schemas.microsoft.com/office/drawing/2014/main" id="{25A7CAA3-C650-A202-716A-284B6261BB97}"/>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Calibri" panose="020F0502020204030204" pitchFamily="34" charset="0"/>
              </a:rPr>
              <a:t>Engin spécifique d'éclairage </a:t>
            </a:r>
            <a:r>
              <a:rPr lang="fr-FR" altLang="fr-FR" sz="2000" b="1">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40965" name="Rectangle 5">
            <a:extLst>
              <a:ext uri="{FF2B5EF4-FFF2-40B4-BE49-F238E27FC236}">
                <a16:creationId xmlns:a16="http://schemas.microsoft.com/office/drawing/2014/main" id="{8CB349C6-0A05-8773-1CDD-F4D60F8C97DC}"/>
              </a:ext>
            </a:extLst>
          </p:cNvPr>
          <p:cNvSpPr>
            <a:spLocks noChangeArrowheads="1"/>
          </p:cNvSpPr>
          <p:nvPr/>
        </p:nvSpPr>
        <p:spPr bwMode="auto">
          <a:xfrm>
            <a:off x="0" y="2432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966" name="Rectangle 7">
            <a:extLst>
              <a:ext uri="{FF2B5EF4-FFF2-40B4-BE49-F238E27FC236}">
                <a16:creationId xmlns:a16="http://schemas.microsoft.com/office/drawing/2014/main" id="{FE010304-3AB1-7D41-3529-F3F05DEF7701}"/>
              </a:ext>
            </a:extLst>
          </p:cNvPr>
          <p:cNvSpPr>
            <a:spLocks noChangeArrowheads="1"/>
          </p:cNvSpPr>
          <p:nvPr/>
        </p:nvSpPr>
        <p:spPr bwMode="auto">
          <a:xfrm>
            <a:off x="2547938" y="2390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0967" name="Picture 6" descr="Aménagement - CEVDE (3715)_Page_9">
            <a:extLst>
              <a:ext uri="{FF2B5EF4-FFF2-40B4-BE49-F238E27FC236}">
                <a16:creationId xmlns:a16="http://schemas.microsoft.com/office/drawing/2014/main" id="{34C7C0E6-141D-E44D-4AA9-A08F09F79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891" t="38406" r="20470" b="18471"/>
          <a:stretch>
            <a:fillRect/>
          </a:stretch>
        </p:blipFill>
        <p:spPr bwMode="auto">
          <a:xfrm>
            <a:off x="457200" y="1447800"/>
            <a:ext cx="81534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8">
            <a:extLst>
              <a:ext uri="{FF2B5EF4-FFF2-40B4-BE49-F238E27FC236}">
                <a16:creationId xmlns:a16="http://schemas.microsoft.com/office/drawing/2014/main" id="{D671A600-5F1E-922D-F2A9-C733F4BB90F4}"/>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61205DDE-AE9A-459F-9AD5-5D841FCF8DC4}"/>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07EAB04-1BB8-4F61-B9F5-547C80A8B907}" type="slidenum">
              <a:rPr lang="fr-FR" altLang="fr-FR" sz="2000">
                <a:solidFill>
                  <a:srgbClr val="984807"/>
                </a:solidFill>
                <a:latin typeface="Myriad Pro" panose="020B0503030403020204" pitchFamily="34" charset="0"/>
              </a:rPr>
              <a:pPr algn="r" eaLnBrk="1" hangingPunct="1"/>
              <a:t>43</a:t>
            </a:fld>
            <a:endParaRPr lang="fr-FR" altLang="fr-FR" sz="2000">
              <a:solidFill>
                <a:srgbClr val="984807"/>
              </a:solidFill>
              <a:latin typeface="Myriad Pro" panose="020B0503030403020204" pitchFamily="34" charset="0"/>
            </a:endParaRPr>
          </a:p>
        </p:txBody>
      </p:sp>
      <p:sp>
        <p:nvSpPr>
          <p:cNvPr id="41988" name="Rectangle 1">
            <a:extLst>
              <a:ext uri="{FF2B5EF4-FFF2-40B4-BE49-F238E27FC236}">
                <a16:creationId xmlns:a16="http://schemas.microsoft.com/office/drawing/2014/main" id="{2DFF2B30-2DFB-267C-9807-B6E4C5AE9E46}"/>
              </a:ext>
            </a:extLst>
          </p:cNvPr>
          <p:cNvSpPr>
            <a:spLocks noChangeArrowheads="1"/>
          </p:cNvSpPr>
          <p:nvPr/>
        </p:nvSpPr>
        <p:spPr bwMode="auto">
          <a:xfrm>
            <a:off x="539750" y="1484313"/>
            <a:ext cx="822325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a:solidFill>
                  <a:srgbClr val="000000"/>
                </a:solidFill>
                <a:latin typeface="Times New Roman" panose="02020603050405020304" pitchFamily="18" charset="0"/>
                <a:cs typeface="Times New Roman" panose="02020603050405020304" pitchFamily="18" charset="0"/>
              </a:rPr>
              <a:t>Il est 23 h 30, avec le VID, vous arrivez en renforts sur un feu de maison individuelle et votre chef d'agrès, sur sollicitation du chef d'agrès du FPT, doit faire installer un éclairage de part et d'autre de la zone de travail car il reste du déblai à effectuer par les binômes du FPT.</a:t>
            </a:r>
          </a:p>
          <a:p>
            <a:pPr>
              <a:spcBef>
                <a:spcPct val="0"/>
              </a:spcBef>
              <a:buFont typeface="Wingdings" panose="05000000000000000000" pitchFamily="2" charset="2"/>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 typeface="Wingdings" panose="05000000000000000000" pitchFamily="2" charset="2"/>
              <a:buNone/>
            </a:pPr>
            <a:r>
              <a:rPr lang="fr-FR" altLang="fr-FR" sz="2000">
                <a:solidFill>
                  <a:srgbClr val="000000"/>
                </a:solidFill>
                <a:latin typeface="Times New Roman" panose="02020603050405020304" pitchFamily="18" charset="0"/>
                <a:cs typeface="Times New Roman" panose="02020603050405020304" pitchFamily="18" charset="0"/>
              </a:rPr>
              <a:t>Votre chef d'agrès vous demande de mettre en place le lot éclairage en installant le groupe électrogène et deux projecteurs.</a:t>
            </a:r>
          </a:p>
          <a:p>
            <a:pPr>
              <a:spcBef>
                <a:spcPct val="0"/>
              </a:spcBef>
              <a:buFont typeface="Wingdings" panose="05000000000000000000" pitchFamily="2" charset="2"/>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 typeface="Wingdings" panose="05000000000000000000" pitchFamily="2" charset="2"/>
              <a:buChar char=""/>
            </a:pPr>
            <a:r>
              <a:rPr lang="fr-FR" altLang="fr-FR" sz="2000">
                <a:solidFill>
                  <a:srgbClr val="000000"/>
                </a:solidFill>
                <a:latin typeface="Times New Roman" panose="02020603050405020304" pitchFamily="18" charset="0"/>
                <a:cs typeface="Times New Roman" panose="02020603050405020304" pitchFamily="18" charset="0"/>
              </a:rPr>
              <a:t>Quelle tenue adoptez-vous ?</a:t>
            </a:r>
          </a:p>
          <a:p>
            <a:pPr>
              <a:spcBef>
                <a:spcPct val="0"/>
              </a:spcBef>
              <a:buFont typeface="Wingdings" panose="05000000000000000000" pitchFamily="2" charset="2"/>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 typeface="Wingdings" panose="05000000000000000000" pitchFamily="2" charset="2"/>
              <a:buChar char=""/>
            </a:pPr>
            <a:r>
              <a:rPr lang="fr-FR" altLang="fr-FR" sz="2000">
                <a:solidFill>
                  <a:srgbClr val="000000"/>
                </a:solidFill>
                <a:latin typeface="Times New Roman" panose="02020603050405020304" pitchFamily="18" charset="0"/>
                <a:cs typeface="Times New Roman" panose="02020603050405020304" pitchFamily="18" charset="0"/>
              </a:rPr>
              <a:t>Quelles règles appliquez-vous ?</a:t>
            </a:r>
          </a:p>
          <a:p>
            <a:pPr>
              <a:spcBef>
                <a:spcPct val="0"/>
              </a:spcBef>
              <a:buFont typeface="Wingdings" panose="05000000000000000000" pitchFamily="2" charset="2"/>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 typeface="Wingdings" panose="05000000000000000000" pitchFamily="2" charset="2"/>
              <a:buChar char=""/>
            </a:pPr>
            <a:r>
              <a:rPr lang="fr-FR" altLang="fr-FR" sz="2000">
                <a:solidFill>
                  <a:srgbClr val="000000"/>
                </a:solidFill>
                <a:latin typeface="Times New Roman" panose="02020603050405020304" pitchFamily="18" charset="0"/>
                <a:cs typeface="Times New Roman" panose="02020603050405020304" pitchFamily="18" charset="0"/>
              </a:rPr>
              <a:t>Comment mettez-vous en place ce dispositif dans le délai le plus court possible ?</a:t>
            </a:r>
          </a:p>
        </p:txBody>
      </p:sp>
      <p:sp>
        <p:nvSpPr>
          <p:cNvPr id="41989" name="Rectangle 5">
            <a:extLst>
              <a:ext uri="{FF2B5EF4-FFF2-40B4-BE49-F238E27FC236}">
                <a16:creationId xmlns:a16="http://schemas.microsoft.com/office/drawing/2014/main" id="{240BB29E-F305-961C-CC70-B93C22EBA767}"/>
              </a:ext>
            </a:extLst>
          </p:cNvPr>
          <p:cNvSpPr>
            <a:spLocks noChangeArrowheads="1"/>
          </p:cNvSpPr>
          <p:nvPr/>
        </p:nvSpPr>
        <p:spPr bwMode="auto">
          <a:xfrm>
            <a:off x="0" y="2432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8">
            <a:extLst>
              <a:ext uri="{FF2B5EF4-FFF2-40B4-BE49-F238E27FC236}">
                <a16:creationId xmlns:a16="http://schemas.microsoft.com/office/drawing/2014/main" id="{58A6589C-2CDB-A45F-C9F7-991A62AB5A58}"/>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B46F153F-F1F4-449C-BDB1-B1F8BBE568B6}"/>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2F5A2EC-9143-4835-81E3-6B53E51B1229}" type="slidenum">
              <a:rPr lang="fr-FR" altLang="fr-FR" sz="2000">
                <a:solidFill>
                  <a:srgbClr val="984807"/>
                </a:solidFill>
                <a:latin typeface="Myriad Pro" panose="020B0503030403020204" pitchFamily="34" charset="0"/>
              </a:rPr>
              <a:pPr algn="r" eaLnBrk="1" hangingPunct="1"/>
              <a:t>44</a:t>
            </a:fld>
            <a:endParaRPr lang="fr-FR" altLang="fr-FR" sz="2000">
              <a:solidFill>
                <a:srgbClr val="984807"/>
              </a:solidFill>
              <a:latin typeface="Myriad Pro" panose="020B0503030403020204" pitchFamily="34" charset="0"/>
            </a:endParaRPr>
          </a:p>
        </p:txBody>
      </p:sp>
      <p:sp>
        <p:nvSpPr>
          <p:cNvPr id="43012" name="Rectangle 1">
            <a:extLst>
              <a:ext uri="{FF2B5EF4-FFF2-40B4-BE49-F238E27FC236}">
                <a16:creationId xmlns:a16="http://schemas.microsoft.com/office/drawing/2014/main" id="{6918B904-2A56-F106-4250-54D0972FDDE7}"/>
              </a:ext>
            </a:extLst>
          </p:cNvPr>
          <p:cNvSpPr>
            <a:spLocks noChangeArrowheads="1"/>
          </p:cNvSpPr>
          <p:nvPr/>
        </p:nvSpPr>
        <p:spPr bwMode="auto">
          <a:xfrm>
            <a:off x="533400" y="1600200"/>
            <a:ext cx="822325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Tenue et règles générale à adopter : </a:t>
            </a: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 typeface="Wingdings" panose="05000000000000000000" pitchFamily="2" charset="2"/>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 typeface="Wingdings" panose="05000000000000000000" pitchFamily="2" charset="2"/>
              <a:buChar char=""/>
            </a:pPr>
            <a:r>
              <a:rPr lang="fr-FR" altLang="fr-FR" sz="2000">
                <a:solidFill>
                  <a:srgbClr val="000000"/>
                </a:solidFill>
                <a:latin typeface="Times New Roman" panose="02020603050405020304" pitchFamily="18" charset="0"/>
                <a:cs typeface="Times New Roman" panose="02020603050405020304" pitchFamily="18" charset="0"/>
              </a:rPr>
              <a:t>Porter la tenue en adéquation avec l'intervention : EPI  complet, casque F1.</a:t>
            </a:r>
          </a:p>
          <a:p>
            <a:pPr>
              <a:spcBef>
                <a:spcPct val="0"/>
              </a:spcBef>
              <a:buFont typeface="Wingdings" panose="05000000000000000000" pitchFamily="2" charset="2"/>
              <a:buChar char=""/>
            </a:pPr>
            <a:r>
              <a:rPr lang="fr-FR" altLang="fr-FR" sz="2000">
                <a:solidFill>
                  <a:srgbClr val="000000"/>
                </a:solidFill>
                <a:latin typeface="Times New Roman" panose="02020603050405020304" pitchFamily="18" charset="0"/>
                <a:cs typeface="Times New Roman" panose="02020603050405020304" pitchFamily="18" charset="0"/>
              </a:rPr>
              <a:t>Revêtir consciencieusement les effets de protection,</a:t>
            </a:r>
          </a:p>
          <a:p>
            <a:pPr>
              <a:spcBef>
                <a:spcPct val="0"/>
              </a:spcBef>
              <a:buFont typeface="Wingdings" panose="05000000000000000000" pitchFamily="2" charset="2"/>
              <a:buChar char=""/>
            </a:pPr>
            <a:r>
              <a:rPr lang="fr-FR" altLang="fr-FR" sz="2000">
                <a:solidFill>
                  <a:srgbClr val="000000"/>
                </a:solidFill>
                <a:latin typeface="Times New Roman" panose="02020603050405020304" pitchFamily="18" charset="0"/>
                <a:cs typeface="Times New Roman" panose="02020603050405020304" pitchFamily="18" charset="0"/>
              </a:rPr>
              <a:t>Porter l'ARI en cas de confinement des locaux et armer son détecteur d'immobilité avant de s'engager,</a:t>
            </a:r>
          </a:p>
          <a:p>
            <a:pPr>
              <a:spcBef>
                <a:spcPct val="0"/>
              </a:spcBef>
              <a:buFont typeface="Wingdings" panose="05000000000000000000" pitchFamily="2" charset="2"/>
              <a:buChar char=""/>
            </a:pPr>
            <a:r>
              <a:rPr lang="fr-FR" altLang="fr-FR" sz="2000">
                <a:solidFill>
                  <a:srgbClr val="000000"/>
                </a:solidFill>
                <a:latin typeface="Times New Roman" panose="02020603050405020304" pitchFamily="18" charset="0"/>
                <a:cs typeface="Times New Roman" panose="02020603050405020304" pitchFamily="18" charset="0"/>
              </a:rPr>
              <a:t>Travailler en portant des gants de protection, quelle que soit l'intervention !</a:t>
            </a:r>
          </a:p>
          <a:p>
            <a:pPr>
              <a:spcBef>
                <a:spcPct val="0"/>
              </a:spcBef>
              <a:buFont typeface="Wingdings" panose="05000000000000000000" pitchFamily="2" charset="2"/>
              <a:buChar char=""/>
            </a:pPr>
            <a:r>
              <a:rPr lang="fr-FR" altLang="fr-FR" sz="2000">
                <a:solidFill>
                  <a:srgbClr val="000000"/>
                </a:solidFill>
                <a:latin typeface="Times New Roman" panose="02020603050405020304" pitchFamily="18" charset="0"/>
                <a:cs typeface="Times New Roman" panose="02020603050405020304" pitchFamily="18" charset="0"/>
              </a:rPr>
              <a:t>Rester vigilant à l'environnement de travail,</a:t>
            </a:r>
          </a:p>
          <a:p>
            <a:pPr>
              <a:spcBef>
                <a:spcPct val="0"/>
              </a:spcBef>
              <a:buFont typeface="Wingdings" panose="05000000000000000000" pitchFamily="2" charset="2"/>
              <a:buChar char=""/>
            </a:pPr>
            <a:r>
              <a:rPr lang="fr-FR" altLang="fr-FR" sz="2000">
                <a:solidFill>
                  <a:srgbClr val="000000"/>
                </a:solidFill>
                <a:latin typeface="Times New Roman" panose="02020603050405020304" pitchFamily="18" charset="0"/>
                <a:cs typeface="Times New Roman" panose="02020603050405020304" pitchFamily="18" charset="0"/>
              </a:rPr>
              <a:t>Rester en relation avec son binôme,</a:t>
            </a:r>
          </a:p>
          <a:p>
            <a:pPr>
              <a:spcBef>
                <a:spcPct val="0"/>
              </a:spcBef>
              <a:buFont typeface="Wingdings" panose="05000000000000000000" pitchFamily="2" charset="2"/>
              <a:buChar char=""/>
            </a:pPr>
            <a:r>
              <a:rPr lang="fr-FR" altLang="fr-FR" sz="2000">
                <a:solidFill>
                  <a:srgbClr val="000000"/>
                </a:solidFill>
                <a:latin typeface="Times New Roman" panose="02020603050405020304" pitchFamily="18" charset="0"/>
                <a:cs typeface="Times New Roman" panose="02020603050405020304" pitchFamily="18" charset="0"/>
              </a:rPr>
              <a:t>Tenir le matériel à l'abri des projections d'eau,</a:t>
            </a:r>
          </a:p>
          <a:p>
            <a:pPr>
              <a:spcBef>
                <a:spcPct val="0"/>
              </a:spcBef>
              <a:buFont typeface="Wingdings" panose="05000000000000000000" pitchFamily="2" charset="2"/>
              <a:buChar char=""/>
            </a:pPr>
            <a:r>
              <a:rPr lang="fr-FR" altLang="fr-FR" sz="2000">
                <a:solidFill>
                  <a:srgbClr val="000000"/>
                </a:solidFill>
                <a:latin typeface="Times New Roman" panose="02020603050405020304" pitchFamily="18" charset="0"/>
                <a:cs typeface="Times New Roman" panose="02020603050405020304" pitchFamily="18" charset="0"/>
              </a:rPr>
              <a:t>Vérifier l'intégrité des boîtiers de jonctions, les fiches et les contacteurs.</a:t>
            </a:r>
          </a:p>
        </p:txBody>
      </p:sp>
      <p:sp>
        <p:nvSpPr>
          <p:cNvPr id="43013" name="Rectangle 5">
            <a:extLst>
              <a:ext uri="{FF2B5EF4-FFF2-40B4-BE49-F238E27FC236}">
                <a16:creationId xmlns:a16="http://schemas.microsoft.com/office/drawing/2014/main" id="{FD312B8B-6A89-2874-96C5-7A57355F28CA}"/>
              </a:ext>
            </a:extLst>
          </p:cNvPr>
          <p:cNvSpPr>
            <a:spLocks noChangeArrowheads="1"/>
          </p:cNvSpPr>
          <p:nvPr/>
        </p:nvSpPr>
        <p:spPr bwMode="auto">
          <a:xfrm>
            <a:off x="0" y="2432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8">
            <a:extLst>
              <a:ext uri="{FF2B5EF4-FFF2-40B4-BE49-F238E27FC236}">
                <a16:creationId xmlns:a16="http://schemas.microsoft.com/office/drawing/2014/main" id="{4A5E9142-AE01-F034-8E3B-7F44F8BC226D}"/>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77BE3AF4-57F1-421A-B7CE-8F8D3220C4AD}"/>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8D47B39-8AD4-43F7-9F2C-626EFDB9F52B}" type="slidenum">
              <a:rPr lang="fr-FR" altLang="fr-FR" sz="2000">
                <a:solidFill>
                  <a:srgbClr val="984807"/>
                </a:solidFill>
                <a:latin typeface="Myriad Pro" panose="020B0503030403020204" pitchFamily="34" charset="0"/>
              </a:rPr>
              <a:pPr algn="r" eaLnBrk="1" hangingPunct="1"/>
              <a:t>45</a:t>
            </a:fld>
            <a:endParaRPr lang="fr-FR" altLang="fr-FR" sz="2000">
              <a:solidFill>
                <a:srgbClr val="984807"/>
              </a:solidFill>
              <a:latin typeface="Myriad Pro" panose="020B0503030403020204" pitchFamily="34" charset="0"/>
            </a:endParaRPr>
          </a:p>
        </p:txBody>
      </p:sp>
      <p:sp>
        <p:nvSpPr>
          <p:cNvPr id="44036" name="Rectangle 1">
            <a:extLst>
              <a:ext uri="{FF2B5EF4-FFF2-40B4-BE49-F238E27FC236}">
                <a16:creationId xmlns:a16="http://schemas.microsoft.com/office/drawing/2014/main" id="{B9AB52CA-A96C-2CEE-F490-E520EF5A7124}"/>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b="1" u="sng">
                <a:solidFill>
                  <a:srgbClr val="000000"/>
                </a:solidFill>
                <a:latin typeface="Times New Roman" panose="02020603050405020304" pitchFamily="18" charset="0"/>
                <a:cs typeface="Times New Roman" panose="02020603050405020304" pitchFamily="18" charset="0"/>
              </a:rPr>
              <a:t> Installation du dispositif : mise en place du groupe électrogène</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44037" name="Rectangle 6">
            <a:extLst>
              <a:ext uri="{FF2B5EF4-FFF2-40B4-BE49-F238E27FC236}">
                <a16:creationId xmlns:a16="http://schemas.microsoft.com/office/drawing/2014/main" id="{7997C321-AB11-663F-7FE1-7871B396B62F}"/>
              </a:ext>
            </a:extLst>
          </p:cNvPr>
          <p:cNvSpPr>
            <a:spLocks noChangeArrowheads="1"/>
          </p:cNvSpPr>
          <p:nvPr/>
        </p:nvSpPr>
        <p:spPr bwMode="auto">
          <a:xfrm>
            <a:off x="685800" y="2133600"/>
            <a:ext cx="78486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Groupe doit–être disposé </a:t>
            </a:r>
            <a:r>
              <a:rPr lang="fr-FR" altLang="fr-FR" sz="2000" b="1">
                <a:solidFill>
                  <a:srgbClr val="000000"/>
                </a:solidFill>
                <a:latin typeface="Times New Roman" panose="02020603050405020304" pitchFamily="18" charset="0"/>
                <a:cs typeface="Times New Roman" panose="02020603050405020304" pitchFamily="18" charset="0"/>
              </a:rPr>
              <a:t>à l'extérieur</a:t>
            </a:r>
            <a:r>
              <a:rPr lang="fr-FR" altLang="fr-FR" sz="2000">
                <a:solidFill>
                  <a:srgbClr val="000000"/>
                </a:solidFill>
                <a:latin typeface="Times New Roman" panose="02020603050405020304" pitchFamily="18" charset="0"/>
                <a:cs typeface="Times New Roman" panose="02020603050405020304" pitchFamily="18" charset="0"/>
              </a:rPr>
              <a:t> des bâtiments, à minimum 1 mètre de ceux-ci et en veillant que les gaz d'échappement ne se dirigent pas vers l'intérieur de ceux-ci.</a:t>
            </a: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L'installer sur un terrain plat : sur un sol en pente la lubrification du moteur ne peut pas s'effectuer correctement,</a:t>
            </a:r>
            <a:endParaRPr lang="fr-FR" altLang="fr-FR" sz="2000">
              <a:latin typeface="Times New Roman" panose="02020603050405020304" pitchFamily="18" charset="0"/>
              <a:cs typeface="Times New Roman" panose="02020603050405020304"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8">
            <a:extLst>
              <a:ext uri="{FF2B5EF4-FFF2-40B4-BE49-F238E27FC236}">
                <a16:creationId xmlns:a16="http://schemas.microsoft.com/office/drawing/2014/main" id="{81C8E8A6-813D-D235-DC96-F264CE82465C}"/>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8C6495EA-DC74-448A-AD99-B98136813CC6}"/>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83C491C-36C2-4D5D-8409-8044E8E93264}" type="slidenum">
              <a:rPr lang="fr-FR" altLang="fr-FR" sz="2000">
                <a:solidFill>
                  <a:srgbClr val="984807"/>
                </a:solidFill>
                <a:latin typeface="Myriad Pro" panose="020B0503030403020204" pitchFamily="34" charset="0"/>
              </a:rPr>
              <a:pPr algn="r" eaLnBrk="1" hangingPunct="1"/>
              <a:t>46</a:t>
            </a:fld>
            <a:endParaRPr lang="fr-FR" altLang="fr-FR" sz="2000">
              <a:solidFill>
                <a:srgbClr val="984807"/>
              </a:solidFill>
              <a:latin typeface="Myriad Pro" panose="020B0503030403020204" pitchFamily="34" charset="0"/>
            </a:endParaRPr>
          </a:p>
        </p:txBody>
      </p:sp>
      <p:sp>
        <p:nvSpPr>
          <p:cNvPr id="45060" name="Rectangle 1">
            <a:extLst>
              <a:ext uri="{FF2B5EF4-FFF2-40B4-BE49-F238E27FC236}">
                <a16:creationId xmlns:a16="http://schemas.microsoft.com/office/drawing/2014/main" id="{96CEC196-F0D6-C39F-BEA0-29A3D33C6E59}"/>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b="1" u="sng">
                <a:solidFill>
                  <a:srgbClr val="000000"/>
                </a:solidFill>
                <a:latin typeface="Times New Roman" panose="02020603050405020304" pitchFamily="18" charset="0"/>
                <a:cs typeface="Times New Roman" panose="02020603050405020304" pitchFamily="18" charset="0"/>
              </a:rPr>
              <a:t> Installation du dispositif : mise en place du groupe électrogène</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45061" name="Rectangle 5">
            <a:extLst>
              <a:ext uri="{FF2B5EF4-FFF2-40B4-BE49-F238E27FC236}">
                <a16:creationId xmlns:a16="http://schemas.microsoft.com/office/drawing/2014/main" id="{661D4B8F-64A9-AEDF-2CB4-0DC219B89F67}"/>
              </a:ext>
            </a:extLst>
          </p:cNvPr>
          <p:cNvSpPr>
            <a:spLocks noChangeArrowheads="1"/>
          </p:cNvSpPr>
          <p:nvPr/>
        </p:nvSpPr>
        <p:spPr bwMode="auto">
          <a:xfrm>
            <a:off x="685800" y="2133600"/>
            <a:ext cx="7848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Mise à la terre doit être faite en plantant le piquet de terre et </a:t>
            </a:r>
            <a:r>
              <a:rPr lang="fr-FR" altLang="fr-FR" sz="2000" b="1">
                <a:solidFill>
                  <a:srgbClr val="FF3300"/>
                </a:solidFill>
                <a:latin typeface="Times New Roman" panose="02020603050405020304" pitchFamily="18" charset="0"/>
                <a:cs typeface="Times New Roman" panose="02020603050405020304" pitchFamily="18" charset="0"/>
              </a:rPr>
              <a:t>le câble doit être totalement déroulé.</a:t>
            </a:r>
            <a:endParaRPr lang="fr-FR" altLang="fr-FR" sz="2000">
              <a:solidFill>
                <a:srgbClr val="FF3300"/>
              </a:solidFill>
              <a:latin typeface="Times New Roman" panose="02020603050405020304" pitchFamily="18" charset="0"/>
            </a:endParaRPr>
          </a:p>
        </p:txBody>
      </p:sp>
      <p:pic>
        <p:nvPicPr>
          <p:cNvPr id="45062" name="Image 2">
            <a:extLst>
              <a:ext uri="{FF2B5EF4-FFF2-40B4-BE49-F238E27FC236}">
                <a16:creationId xmlns:a16="http://schemas.microsoft.com/office/drawing/2014/main" id="{30D26F68-F958-A474-0C2D-6026F725BE8A}"/>
              </a:ext>
            </a:extLst>
          </p:cNvPr>
          <p:cNvPicPr>
            <a:picLocks noChangeAspect="1"/>
          </p:cNvPicPr>
          <p:nvPr/>
        </p:nvPicPr>
        <p:blipFill>
          <a:blip r:embed="rId2">
            <a:extLst>
              <a:ext uri="{28A0092B-C50C-407E-A947-70E740481C1C}">
                <a14:useLocalDpi xmlns:a14="http://schemas.microsoft.com/office/drawing/2010/main" val="0"/>
              </a:ext>
            </a:extLst>
          </a:blip>
          <a:srcRect r="35849"/>
          <a:stretch>
            <a:fillRect/>
          </a:stretch>
        </p:blipFill>
        <p:spPr bwMode="auto">
          <a:xfrm>
            <a:off x="2124075" y="3087688"/>
            <a:ext cx="2447925"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8">
            <a:extLst>
              <a:ext uri="{FF2B5EF4-FFF2-40B4-BE49-F238E27FC236}">
                <a16:creationId xmlns:a16="http://schemas.microsoft.com/office/drawing/2014/main" id="{05FFA3D4-5CD9-57E7-1FCD-2A233BA38FBD}"/>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69B82D55-ACDE-4326-9B54-566D86F5FC26}"/>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F68F5F4-E91E-492D-8630-CA23EC898370}" type="slidenum">
              <a:rPr lang="fr-FR" altLang="fr-FR" sz="2000">
                <a:solidFill>
                  <a:srgbClr val="984807"/>
                </a:solidFill>
                <a:latin typeface="Myriad Pro" panose="020B0503030403020204" pitchFamily="34" charset="0"/>
              </a:rPr>
              <a:pPr algn="r" eaLnBrk="1" hangingPunct="1"/>
              <a:t>47</a:t>
            </a:fld>
            <a:endParaRPr lang="fr-FR" altLang="fr-FR" sz="2000">
              <a:solidFill>
                <a:srgbClr val="984807"/>
              </a:solidFill>
              <a:latin typeface="Myriad Pro" panose="020B0503030403020204" pitchFamily="34" charset="0"/>
            </a:endParaRPr>
          </a:p>
        </p:txBody>
      </p:sp>
      <p:sp>
        <p:nvSpPr>
          <p:cNvPr id="46084" name="Rectangle 1">
            <a:extLst>
              <a:ext uri="{FF2B5EF4-FFF2-40B4-BE49-F238E27FC236}">
                <a16:creationId xmlns:a16="http://schemas.microsoft.com/office/drawing/2014/main" id="{F2568C53-2E62-B089-CE42-CBBE1ECF64F7}"/>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b="1" u="sng">
                <a:solidFill>
                  <a:srgbClr val="000000"/>
                </a:solidFill>
                <a:latin typeface="Times New Roman" panose="02020603050405020304" pitchFamily="18" charset="0"/>
                <a:cs typeface="Times New Roman" panose="02020603050405020304" pitchFamily="18" charset="0"/>
              </a:rPr>
              <a:t> Installation du dispositif : mise en place du groupe électrogène</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46085" name="Rectangle 5">
            <a:extLst>
              <a:ext uri="{FF2B5EF4-FFF2-40B4-BE49-F238E27FC236}">
                <a16:creationId xmlns:a16="http://schemas.microsoft.com/office/drawing/2014/main" id="{D2C82AF7-E22C-6852-E843-96401F89FEA0}"/>
              </a:ext>
            </a:extLst>
          </p:cNvPr>
          <p:cNvSpPr>
            <a:spLocks noChangeArrowheads="1"/>
          </p:cNvSpPr>
          <p:nvPr/>
        </p:nvSpPr>
        <p:spPr bwMode="auto">
          <a:xfrm>
            <a:off x="685800" y="2133600"/>
            <a:ext cx="78486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Plein de carburant doit être effectué moteur à l'arrêt. </a:t>
            </a: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Ne pas fumer ou allumer une flamme vive à proximité du réservoir ! </a:t>
            </a: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Raccorder les matériels électriques ; </a:t>
            </a:r>
            <a:endParaRPr lang="fr-FR" altLang="fr-FR" sz="2000">
              <a:latin typeface="Times New Roman" panose="02020603050405020304" pitchFamily="18" charset="0"/>
            </a:endParaRPr>
          </a:p>
        </p:txBody>
      </p:sp>
      <p:pic>
        <p:nvPicPr>
          <p:cNvPr id="46086" name="Image 2">
            <a:extLst>
              <a:ext uri="{FF2B5EF4-FFF2-40B4-BE49-F238E27FC236}">
                <a16:creationId xmlns:a16="http://schemas.microsoft.com/office/drawing/2014/main" id="{55224786-89EF-9AA6-D47C-70E8F49CC8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3068638"/>
            <a:ext cx="198755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re 8">
            <a:extLst>
              <a:ext uri="{FF2B5EF4-FFF2-40B4-BE49-F238E27FC236}">
                <a16:creationId xmlns:a16="http://schemas.microsoft.com/office/drawing/2014/main" id="{23F88C79-6FCE-0BC5-12DB-4162E2714B84}"/>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1ABABE5B-B243-4FF0-B7D5-2304914C2A8C}"/>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0B959EC-59E3-4E6C-859A-772EC6A4B2BF}" type="slidenum">
              <a:rPr lang="fr-FR" altLang="fr-FR" sz="2000">
                <a:solidFill>
                  <a:srgbClr val="984807"/>
                </a:solidFill>
                <a:latin typeface="Myriad Pro" panose="020B0503030403020204" pitchFamily="34" charset="0"/>
              </a:rPr>
              <a:pPr algn="r" eaLnBrk="1" hangingPunct="1"/>
              <a:t>48</a:t>
            </a:fld>
            <a:endParaRPr lang="fr-FR" altLang="fr-FR" sz="2000">
              <a:solidFill>
                <a:srgbClr val="984807"/>
              </a:solidFill>
              <a:latin typeface="Myriad Pro" panose="020B0503030403020204" pitchFamily="34" charset="0"/>
            </a:endParaRPr>
          </a:p>
        </p:txBody>
      </p:sp>
      <p:sp>
        <p:nvSpPr>
          <p:cNvPr id="47108" name="Rectangle 1">
            <a:extLst>
              <a:ext uri="{FF2B5EF4-FFF2-40B4-BE49-F238E27FC236}">
                <a16:creationId xmlns:a16="http://schemas.microsoft.com/office/drawing/2014/main" id="{524D7F1E-90C1-3242-31DE-99AA9FD9F98C}"/>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b="1" u="sng">
                <a:solidFill>
                  <a:srgbClr val="000000"/>
                </a:solidFill>
                <a:latin typeface="Times New Roman" panose="02020603050405020304" pitchFamily="18" charset="0"/>
                <a:cs typeface="Times New Roman" panose="02020603050405020304" pitchFamily="18" charset="0"/>
              </a:rPr>
              <a:t> Installation du dispositif : mise en place des projecteurs sur trépieds</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47109" name="Rectangle 10">
            <a:extLst>
              <a:ext uri="{FF2B5EF4-FFF2-40B4-BE49-F238E27FC236}">
                <a16:creationId xmlns:a16="http://schemas.microsoft.com/office/drawing/2014/main" id="{CCA35821-1536-643D-F160-57EC4ADA002E}"/>
              </a:ext>
            </a:extLst>
          </p:cNvPr>
          <p:cNvSpPr>
            <a:spLocks noChangeArrowheads="1"/>
          </p:cNvSpPr>
          <p:nvPr/>
        </p:nvSpPr>
        <p:spPr bwMode="auto">
          <a:xfrm>
            <a:off x="609600" y="2209800"/>
            <a:ext cx="6705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Vérifier que les lampes sont en bon état ;</a:t>
            </a:r>
            <a:endParaRPr lang="fr-FR" altLang="fr-FR" sz="2000">
              <a:latin typeface="Times New Roman" panose="02020603050405020304" pitchFamily="18" charset="0"/>
              <a:cs typeface="Calibri" panose="020F0502020204030204" pitchFamily="34"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Desserrer la molette maintenant les pieds et écartés ceux-ci au maximum, resserrer la molette.</a:t>
            </a:r>
            <a:r>
              <a:rPr lang="fr-FR" altLang="fr-FR" sz="2000">
                <a:latin typeface="Times New Roman" panose="02020603050405020304" pitchFamily="18" charset="0"/>
              </a:rPr>
              <a:t> </a:t>
            </a:r>
          </a:p>
        </p:txBody>
      </p:sp>
      <p:pic>
        <p:nvPicPr>
          <p:cNvPr id="47110" name="Picture 11" descr="IMG_0654">
            <a:extLst>
              <a:ext uri="{FF2B5EF4-FFF2-40B4-BE49-F238E27FC236}">
                <a16:creationId xmlns:a16="http://schemas.microsoft.com/office/drawing/2014/main" id="{3564F93B-62EA-4474-6603-845D2F5C7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951"/>
          <a:stretch>
            <a:fillRect/>
          </a:stretch>
        </p:blipFill>
        <p:spPr bwMode="auto">
          <a:xfrm>
            <a:off x="5791200" y="3048000"/>
            <a:ext cx="27162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13" descr="IMG_0656">
            <a:extLst>
              <a:ext uri="{FF2B5EF4-FFF2-40B4-BE49-F238E27FC236}">
                <a16:creationId xmlns:a16="http://schemas.microsoft.com/office/drawing/2014/main" id="{0B23DBC1-8859-FFB6-98E5-E730EEC97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035"/>
          <a:stretch>
            <a:fillRect/>
          </a:stretch>
        </p:blipFill>
        <p:spPr bwMode="auto">
          <a:xfrm>
            <a:off x="685800" y="3352800"/>
            <a:ext cx="2667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8">
            <a:extLst>
              <a:ext uri="{FF2B5EF4-FFF2-40B4-BE49-F238E27FC236}">
                <a16:creationId xmlns:a16="http://schemas.microsoft.com/office/drawing/2014/main" id="{EE49A62D-39F7-BEB8-3B16-52EBE2D10DF7}"/>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E76836EE-5B6E-4804-AD40-7024E320166B}"/>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16404A8-DCE9-4BA5-B9D9-9CCBA574DECB}" type="slidenum">
              <a:rPr lang="fr-FR" altLang="fr-FR" sz="2000">
                <a:solidFill>
                  <a:srgbClr val="984807"/>
                </a:solidFill>
                <a:latin typeface="Myriad Pro" panose="020B0503030403020204" pitchFamily="34" charset="0"/>
              </a:rPr>
              <a:pPr algn="r" eaLnBrk="1" hangingPunct="1"/>
              <a:t>49</a:t>
            </a:fld>
            <a:endParaRPr lang="fr-FR" altLang="fr-FR" sz="2000">
              <a:solidFill>
                <a:srgbClr val="984807"/>
              </a:solidFill>
              <a:latin typeface="Myriad Pro" panose="020B0503030403020204" pitchFamily="34" charset="0"/>
            </a:endParaRPr>
          </a:p>
        </p:txBody>
      </p:sp>
      <p:sp>
        <p:nvSpPr>
          <p:cNvPr id="48132" name="Rectangle 1">
            <a:extLst>
              <a:ext uri="{FF2B5EF4-FFF2-40B4-BE49-F238E27FC236}">
                <a16:creationId xmlns:a16="http://schemas.microsoft.com/office/drawing/2014/main" id="{F3EEFBD4-B92C-D592-DCA1-6866C92E80FD}"/>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b="1" u="sng">
                <a:solidFill>
                  <a:srgbClr val="000000"/>
                </a:solidFill>
                <a:latin typeface="Times New Roman" panose="02020603050405020304" pitchFamily="18" charset="0"/>
                <a:cs typeface="Times New Roman" panose="02020603050405020304" pitchFamily="18" charset="0"/>
              </a:rPr>
              <a:t> Installation du dispositif : mise en place des projecteurs sur trépieds</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48133" name="Rectangle 5">
            <a:extLst>
              <a:ext uri="{FF2B5EF4-FFF2-40B4-BE49-F238E27FC236}">
                <a16:creationId xmlns:a16="http://schemas.microsoft.com/office/drawing/2014/main" id="{96CBB897-89A7-6784-4E0D-9DC55972E874}"/>
              </a:ext>
            </a:extLst>
          </p:cNvPr>
          <p:cNvSpPr>
            <a:spLocks noChangeArrowheads="1"/>
          </p:cNvSpPr>
          <p:nvPr/>
        </p:nvSpPr>
        <p:spPr bwMode="auto">
          <a:xfrm>
            <a:off x="533400" y="2133600"/>
            <a:ext cx="8001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Si nécessaire, desserrer la molette centrale et élever le tube, jusqu'à la hauteur voulue, resserrer la molette.</a:t>
            </a:r>
          </a:p>
        </p:txBody>
      </p:sp>
      <p:sp>
        <p:nvSpPr>
          <p:cNvPr id="48134" name="Rectangle 7">
            <a:extLst>
              <a:ext uri="{FF2B5EF4-FFF2-40B4-BE49-F238E27FC236}">
                <a16:creationId xmlns:a16="http://schemas.microsoft.com/office/drawing/2014/main" id="{B9011016-22BD-4854-BA54-122CB922D301}"/>
              </a:ext>
            </a:extLst>
          </p:cNvPr>
          <p:cNvSpPr>
            <a:spLocks noChangeArrowheads="1"/>
          </p:cNvSpPr>
          <p:nvPr/>
        </p:nvSpPr>
        <p:spPr bwMode="auto">
          <a:xfrm>
            <a:off x="4029075" y="2705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8135" name="Picture 6" descr="IMG_0654">
            <a:extLst>
              <a:ext uri="{FF2B5EF4-FFF2-40B4-BE49-F238E27FC236}">
                <a16:creationId xmlns:a16="http://schemas.microsoft.com/office/drawing/2014/main" id="{C6BC69D3-7260-DA40-19D0-F25C62ABE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581400"/>
            <a:ext cx="18859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Rectangle 9">
            <a:extLst>
              <a:ext uri="{FF2B5EF4-FFF2-40B4-BE49-F238E27FC236}">
                <a16:creationId xmlns:a16="http://schemas.microsoft.com/office/drawing/2014/main" id="{E5604104-3263-DCF5-49A3-97DB5AF9CA13}"/>
              </a:ext>
            </a:extLst>
          </p:cNvPr>
          <p:cNvSpPr>
            <a:spLocks noChangeArrowheads="1"/>
          </p:cNvSpPr>
          <p:nvPr/>
        </p:nvSpPr>
        <p:spPr bwMode="auto">
          <a:xfrm>
            <a:off x="3600450" y="2700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8137" name="Picture 8" descr="IMG_0659">
            <a:extLst>
              <a:ext uri="{FF2B5EF4-FFF2-40B4-BE49-F238E27FC236}">
                <a16:creationId xmlns:a16="http://schemas.microsoft.com/office/drawing/2014/main" id="{2AE5AF7D-C1EA-D550-AFC5-A6C13E3F0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9718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8" name="Rectangle 11">
            <a:extLst>
              <a:ext uri="{FF2B5EF4-FFF2-40B4-BE49-F238E27FC236}">
                <a16:creationId xmlns:a16="http://schemas.microsoft.com/office/drawing/2014/main" id="{12F0D5F4-1D79-2D87-8BDA-1E9FCBDB0D7E}"/>
              </a:ext>
            </a:extLst>
          </p:cNvPr>
          <p:cNvSpPr>
            <a:spLocks noChangeArrowheads="1"/>
          </p:cNvSpPr>
          <p:nvPr/>
        </p:nvSpPr>
        <p:spPr bwMode="auto">
          <a:xfrm>
            <a:off x="4029075" y="2705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8139" name="Picture 10" descr="IMG_0668">
            <a:extLst>
              <a:ext uri="{FF2B5EF4-FFF2-40B4-BE49-F238E27FC236}">
                <a16:creationId xmlns:a16="http://schemas.microsoft.com/office/drawing/2014/main" id="{BA792BF4-58E4-8262-AB30-0657CABB4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505200"/>
            <a:ext cx="19431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8">
            <a:extLst>
              <a:ext uri="{FF2B5EF4-FFF2-40B4-BE49-F238E27FC236}">
                <a16:creationId xmlns:a16="http://schemas.microsoft.com/office/drawing/2014/main" id="{0D4649A6-4BB8-78CC-1936-3EA5040BF85B}"/>
              </a:ext>
            </a:extLst>
          </p:cNvPr>
          <p:cNvSpPr>
            <a:spLocks noGrp="1"/>
          </p:cNvSpPr>
          <p:nvPr>
            <p:ph type="title"/>
          </p:nvPr>
        </p:nvSpPr>
        <p:spPr>
          <a:xfrm>
            <a:off x="971550" y="274638"/>
            <a:ext cx="7886700" cy="939800"/>
          </a:xfrm>
        </p:spPr>
        <p:txBody>
          <a:bodyPr/>
          <a:lstStyle/>
          <a:p>
            <a:pPr eaLnBrk="1" hangingPunct="1"/>
            <a:r>
              <a:rPr lang="fr-FR" altLang="fr-FR" sz="3600" b="1">
                <a:solidFill>
                  <a:srgbClr val="984807"/>
                </a:solidFill>
              </a:rPr>
              <a:t>Les lampes portatives</a:t>
            </a:r>
          </a:p>
        </p:txBody>
      </p:sp>
      <p:sp>
        <p:nvSpPr>
          <p:cNvPr id="3075" name="Espace réservé du numéro de diapositive 4">
            <a:extLst>
              <a:ext uri="{FF2B5EF4-FFF2-40B4-BE49-F238E27FC236}">
                <a16:creationId xmlns:a16="http://schemas.microsoft.com/office/drawing/2014/main" id="{1A4E99F2-BA10-4516-8D56-008D690C4640}"/>
              </a:ext>
            </a:extLst>
          </p:cNvPr>
          <p:cNvSpPr>
            <a:spLocks noGrp="1"/>
          </p:cNvSpPr>
          <p:nvPr>
            <p:ph type="sldNum" sz="quarter" idx="12"/>
          </p:nvPr>
        </p:nvSpPr>
        <p:spPr bwMode="auto">
          <a:xfrm>
            <a:off x="6786563" y="6278563"/>
            <a:ext cx="2133600" cy="365125"/>
          </a:xfrm>
          <a:ln>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7BC21C6-51C5-472E-98A6-5D9ABB5C4101}" type="slidenum">
              <a:rPr lang="fr-FR" altLang="fr-FR" sz="2000">
                <a:solidFill>
                  <a:srgbClr val="984807"/>
                </a:solidFill>
                <a:latin typeface="Myriad Pro" panose="020B0503030403020204" pitchFamily="34" charset="0"/>
              </a:rPr>
              <a:pPr/>
              <a:t>5</a:t>
            </a:fld>
            <a:endParaRPr lang="fr-FR" altLang="fr-FR" sz="2000">
              <a:solidFill>
                <a:srgbClr val="984807"/>
              </a:solidFill>
              <a:latin typeface="Myriad Pro" panose="020B0503030403020204" pitchFamily="34" charset="0"/>
            </a:endParaRPr>
          </a:p>
        </p:txBody>
      </p:sp>
      <p:sp>
        <p:nvSpPr>
          <p:cNvPr id="7172" name="Rectangle 1">
            <a:extLst>
              <a:ext uri="{FF2B5EF4-FFF2-40B4-BE49-F238E27FC236}">
                <a16:creationId xmlns:a16="http://schemas.microsoft.com/office/drawing/2014/main" id="{A058AFA5-5133-8554-6A8E-8A2FF051471C}"/>
              </a:ext>
            </a:extLst>
          </p:cNvPr>
          <p:cNvSpPr>
            <a:spLocks noChangeArrowheads="1"/>
          </p:cNvSpPr>
          <p:nvPr/>
        </p:nvSpPr>
        <p:spPr bwMode="auto">
          <a:xfrm>
            <a:off x="539750" y="1412875"/>
            <a:ext cx="8135938"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Se doivent d'être robustes et ne pas provoquer d'explosion.</a:t>
            </a: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Afin de ne pas provoquer d'explosion, elles répondent à la norme ATEX (ATmosphère EXplosive). </a:t>
            </a: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lgn="just">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Tout matériel d'éclairage individuel utilisé par les SP doit comporter le marquage suivant : </a:t>
            </a: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latin typeface="Times New Roman" panose="02020603050405020304" pitchFamily="18" charset="0"/>
              <a:cs typeface="Calibri" panose="020F0502020204030204" pitchFamily="34" charset="0"/>
            </a:endParaRPr>
          </a:p>
          <a:p>
            <a:pPr lvl="3" algn="just">
              <a:spcBef>
                <a:spcPct val="0"/>
              </a:spcBef>
              <a:buFontTx/>
              <a:buChar char="•"/>
            </a:pPr>
            <a:r>
              <a:rPr lang="fr-FR" altLang="fr-FR">
                <a:solidFill>
                  <a:srgbClr val="000000"/>
                </a:solidFill>
                <a:latin typeface="Times New Roman" panose="02020603050405020304" pitchFamily="18" charset="0"/>
                <a:cs typeface="Times New Roman" panose="02020603050405020304" pitchFamily="18" charset="0"/>
              </a:rPr>
              <a:t>II comme groupe d'appareil, </a:t>
            </a:r>
            <a:endParaRPr lang="fr-FR" altLang="fr-FR">
              <a:solidFill>
                <a:srgbClr val="000000"/>
              </a:solidFill>
              <a:latin typeface="Times New Roman" panose="02020603050405020304" pitchFamily="18" charset="0"/>
              <a:cs typeface="Calibri" panose="020F0502020204030204" pitchFamily="34" charset="0"/>
            </a:endParaRPr>
          </a:p>
          <a:p>
            <a:pPr lvl="3" algn="just">
              <a:spcBef>
                <a:spcPct val="0"/>
              </a:spcBef>
              <a:buFontTx/>
              <a:buChar char="•"/>
            </a:pPr>
            <a:r>
              <a:rPr lang="fr-FR" altLang="fr-FR">
                <a:solidFill>
                  <a:srgbClr val="000000"/>
                </a:solidFill>
                <a:latin typeface="Times New Roman" panose="02020603050405020304" pitchFamily="18" charset="0"/>
                <a:cs typeface="Times New Roman" panose="02020603050405020304" pitchFamily="18" charset="0"/>
              </a:rPr>
              <a:t>Norme CE, </a:t>
            </a:r>
            <a:endParaRPr lang="fr-FR" altLang="fr-FR">
              <a:solidFill>
                <a:srgbClr val="000000"/>
              </a:solidFill>
              <a:latin typeface="Times New Roman" panose="02020603050405020304" pitchFamily="18" charset="0"/>
              <a:cs typeface="Calibri" panose="020F0502020204030204" pitchFamily="34" charset="0"/>
            </a:endParaRPr>
          </a:p>
          <a:p>
            <a:pPr lvl="3" algn="just">
              <a:spcBef>
                <a:spcPct val="0"/>
              </a:spcBef>
              <a:buFontTx/>
              <a:buChar char="•"/>
            </a:pPr>
            <a:r>
              <a:rPr lang="fr-FR" altLang="fr-FR">
                <a:solidFill>
                  <a:srgbClr val="000000"/>
                </a:solidFill>
                <a:latin typeface="Times New Roman" panose="02020603050405020304" pitchFamily="18" charset="0"/>
                <a:cs typeface="Times New Roman" panose="02020603050405020304" pitchFamily="18" charset="0"/>
              </a:rPr>
              <a:t>2 comme catégorie d'appareil, </a:t>
            </a:r>
            <a:endParaRPr lang="fr-FR" altLang="fr-FR">
              <a:solidFill>
                <a:srgbClr val="000000"/>
              </a:solidFill>
              <a:latin typeface="Times New Roman" panose="02020603050405020304" pitchFamily="18" charset="0"/>
              <a:cs typeface="Calibri" panose="020F0502020204030204" pitchFamily="34" charset="0"/>
            </a:endParaRPr>
          </a:p>
          <a:p>
            <a:pPr lvl="3" algn="just">
              <a:spcBef>
                <a:spcPct val="0"/>
              </a:spcBef>
              <a:buFontTx/>
              <a:buChar char="•"/>
            </a:pPr>
            <a:r>
              <a:rPr lang="fr-FR" altLang="fr-FR">
                <a:solidFill>
                  <a:srgbClr val="000000"/>
                </a:solidFill>
                <a:latin typeface="Times New Roman" panose="02020603050405020304" pitchFamily="18" charset="0"/>
                <a:cs typeface="Times New Roman" panose="02020603050405020304" pitchFamily="18" charset="0"/>
              </a:rPr>
              <a:t>G comme gaz. </a:t>
            </a:r>
            <a:endParaRPr lang="fr-FR" altLang="fr-FR" b="1" u="sng">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8">
            <a:extLst>
              <a:ext uri="{FF2B5EF4-FFF2-40B4-BE49-F238E27FC236}">
                <a16:creationId xmlns:a16="http://schemas.microsoft.com/office/drawing/2014/main" id="{8D282612-5F6A-3041-2351-2C30B53B3ADB}"/>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8472998B-1127-4C55-81FA-FDA35F5BED0E}"/>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8D36634-3C93-4DE7-A7E3-52276ACB1CB1}" type="slidenum">
              <a:rPr lang="fr-FR" altLang="fr-FR" sz="2000">
                <a:solidFill>
                  <a:srgbClr val="984807"/>
                </a:solidFill>
                <a:latin typeface="Myriad Pro" panose="020B0503030403020204" pitchFamily="34" charset="0"/>
              </a:rPr>
              <a:pPr algn="r" eaLnBrk="1" hangingPunct="1"/>
              <a:t>50</a:t>
            </a:fld>
            <a:endParaRPr lang="fr-FR" altLang="fr-FR" sz="2000">
              <a:solidFill>
                <a:srgbClr val="984807"/>
              </a:solidFill>
              <a:latin typeface="Myriad Pro" panose="020B0503030403020204" pitchFamily="34" charset="0"/>
            </a:endParaRPr>
          </a:p>
        </p:txBody>
      </p:sp>
      <p:sp>
        <p:nvSpPr>
          <p:cNvPr id="49156" name="Rectangle 1">
            <a:extLst>
              <a:ext uri="{FF2B5EF4-FFF2-40B4-BE49-F238E27FC236}">
                <a16:creationId xmlns:a16="http://schemas.microsoft.com/office/drawing/2014/main" id="{F6BCCC13-3F61-40F9-A66E-09F000E94669}"/>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b="1" u="sng">
                <a:solidFill>
                  <a:srgbClr val="000000"/>
                </a:solidFill>
                <a:latin typeface="Times New Roman" panose="02020603050405020304" pitchFamily="18" charset="0"/>
                <a:cs typeface="Times New Roman" panose="02020603050405020304" pitchFamily="18" charset="0"/>
              </a:rPr>
              <a:t> Installation du dispositif : mise en place des projecteurs sur trépieds</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49157" name="Rectangle 6">
            <a:extLst>
              <a:ext uri="{FF2B5EF4-FFF2-40B4-BE49-F238E27FC236}">
                <a16:creationId xmlns:a16="http://schemas.microsoft.com/office/drawing/2014/main" id="{6D51A76C-6AF6-B47A-942B-0F7FF05CBE09}"/>
              </a:ext>
            </a:extLst>
          </p:cNvPr>
          <p:cNvSpPr>
            <a:spLocks noChangeArrowheads="1"/>
          </p:cNvSpPr>
          <p:nvPr/>
        </p:nvSpPr>
        <p:spPr bwMode="auto">
          <a:xfrm>
            <a:off x="762000" y="2209800"/>
            <a:ext cx="7772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Si besoin, diriger le projecteur vers la zone à éclairer.</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Raccorder la prise maréchal sur la boîte de dérivation</a:t>
            </a:r>
            <a:r>
              <a:rPr lang="fr-FR" altLang="fr-FR" sz="2000">
                <a:latin typeface="Times New Roman" panose="02020603050405020304" pitchFamily="18" charset="0"/>
              </a:rPr>
              <a:t> </a:t>
            </a:r>
          </a:p>
        </p:txBody>
      </p:sp>
      <p:pic>
        <p:nvPicPr>
          <p:cNvPr id="49158" name="Picture 7" descr="C:\Documents and Settings\Philippe\Mes documents\JSP SDMIS\Dématérialisation\doc\DIV\Eclairage\Eclairage\IMG_0655.jpg">
            <a:extLst>
              <a:ext uri="{FF2B5EF4-FFF2-40B4-BE49-F238E27FC236}">
                <a16:creationId xmlns:a16="http://schemas.microsoft.com/office/drawing/2014/main" id="{99D685D9-DF92-044C-E218-1137DA443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3352800"/>
            <a:ext cx="18859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8" descr="C:\Documents and Settings\Philippe\Mes documents\JSP SDMIS\Dématérialisation\doc\DIV\Eclairage\Eclairage\DSCF0281.JPG">
            <a:extLst>
              <a:ext uri="{FF2B5EF4-FFF2-40B4-BE49-F238E27FC236}">
                <a16:creationId xmlns:a16="http://schemas.microsoft.com/office/drawing/2014/main" id="{F2AD9727-A326-B882-8557-F5653A739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048000"/>
            <a:ext cx="23987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re 8">
            <a:extLst>
              <a:ext uri="{FF2B5EF4-FFF2-40B4-BE49-F238E27FC236}">
                <a16:creationId xmlns:a16="http://schemas.microsoft.com/office/drawing/2014/main" id="{8CD8289A-1497-802F-C491-2C00EAF06AE8}"/>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9DDBE49B-0164-4438-83F2-63A3BE0BD024}"/>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1682038-E4B5-413D-B94E-EB863BDD1CC6}" type="slidenum">
              <a:rPr lang="fr-FR" altLang="fr-FR" sz="2000">
                <a:solidFill>
                  <a:srgbClr val="984807"/>
                </a:solidFill>
                <a:latin typeface="Myriad Pro" panose="020B0503030403020204" pitchFamily="34" charset="0"/>
              </a:rPr>
              <a:pPr algn="r" eaLnBrk="1" hangingPunct="1"/>
              <a:t>51</a:t>
            </a:fld>
            <a:endParaRPr lang="fr-FR" altLang="fr-FR" sz="2000">
              <a:solidFill>
                <a:srgbClr val="984807"/>
              </a:solidFill>
              <a:latin typeface="Myriad Pro" panose="020B0503030403020204" pitchFamily="34" charset="0"/>
            </a:endParaRPr>
          </a:p>
        </p:txBody>
      </p:sp>
      <p:sp>
        <p:nvSpPr>
          <p:cNvPr id="50180" name="Rectangle 1">
            <a:extLst>
              <a:ext uri="{FF2B5EF4-FFF2-40B4-BE49-F238E27FC236}">
                <a16:creationId xmlns:a16="http://schemas.microsoft.com/office/drawing/2014/main" id="{CF7193AF-3D3C-ED86-F612-DF94BBB80D72}"/>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b="1" u="sng">
                <a:solidFill>
                  <a:srgbClr val="000000"/>
                </a:solidFill>
                <a:latin typeface="Times New Roman" panose="02020603050405020304" pitchFamily="18" charset="0"/>
                <a:cs typeface="Times New Roman" panose="02020603050405020304" pitchFamily="18" charset="0"/>
              </a:rPr>
              <a:t> Installation du dispositif : mise en place des projecteurs sur mâts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50181" name="Rectangle 5">
            <a:extLst>
              <a:ext uri="{FF2B5EF4-FFF2-40B4-BE49-F238E27FC236}">
                <a16:creationId xmlns:a16="http://schemas.microsoft.com/office/drawing/2014/main" id="{23C08E04-867C-0154-37B1-FEE81B6E4D24}"/>
              </a:ext>
            </a:extLst>
          </p:cNvPr>
          <p:cNvSpPr>
            <a:spLocks noChangeArrowheads="1"/>
          </p:cNvSpPr>
          <p:nvPr/>
        </p:nvSpPr>
        <p:spPr bwMode="auto">
          <a:xfrm>
            <a:off x="468313" y="2286000"/>
            <a:ext cx="82073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Afin de </a:t>
            </a:r>
            <a:r>
              <a:rPr lang="fr-FR" altLang="fr-FR" sz="2000" u="sng">
                <a:solidFill>
                  <a:srgbClr val="000000"/>
                </a:solidFill>
                <a:latin typeface="Times New Roman" panose="02020603050405020304" pitchFamily="18" charset="0"/>
                <a:cs typeface="Times New Roman" panose="02020603050405020304" pitchFamily="18" charset="0"/>
              </a:rPr>
              <a:t>déployer un mât télescopique </a:t>
            </a:r>
            <a:r>
              <a:rPr lang="fr-FR" altLang="fr-FR" sz="2000">
                <a:solidFill>
                  <a:srgbClr val="000000"/>
                </a:solidFill>
                <a:latin typeface="Times New Roman" panose="02020603050405020304" pitchFamily="18" charset="0"/>
                <a:cs typeface="Times New Roman" panose="02020603050405020304" pitchFamily="18" charset="0"/>
              </a:rPr>
              <a:t>d'éclairage il est nécessaire d'entreprendre les actions suivantes : </a:t>
            </a:r>
            <a:endParaRPr lang="fr-FR" altLang="fr-FR" sz="2000">
              <a:latin typeface="Times New Roman" panose="02020603050405020304" pitchFamily="18" charset="0"/>
            </a:endParaRPr>
          </a:p>
        </p:txBody>
      </p:sp>
      <p:pic>
        <p:nvPicPr>
          <p:cNvPr id="50182" name="Image 2">
            <a:extLst>
              <a:ext uri="{FF2B5EF4-FFF2-40B4-BE49-F238E27FC236}">
                <a16:creationId xmlns:a16="http://schemas.microsoft.com/office/drawing/2014/main" id="{1EDB26B8-149A-1AF2-F6C3-DB19A53241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2905125"/>
            <a:ext cx="230505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Image 3">
            <a:extLst>
              <a:ext uri="{FF2B5EF4-FFF2-40B4-BE49-F238E27FC236}">
                <a16:creationId xmlns:a16="http://schemas.microsoft.com/office/drawing/2014/main" id="{E55839C7-205D-060E-FB16-B7F37B4500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3133725"/>
            <a:ext cx="2160588"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re 8">
            <a:extLst>
              <a:ext uri="{FF2B5EF4-FFF2-40B4-BE49-F238E27FC236}">
                <a16:creationId xmlns:a16="http://schemas.microsoft.com/office/drawing/2014/main" id="{E4DD48F2-E031-1022-57E2-D3529142630B}"/>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602480AB-4669-4451-B4CB-0B5C81D60094}"/>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CA92BAA-0116-46BE-8D31-1BAD636C5621}" type="slidenum">
              <a:rPr lang="fr-FR" altLang="fr-FR" sz="2000">
                <a:solidFill>
                  <a:srgbClr val="984807"/>
                </a:solidFill>
                <a:latin typeface="Myriad Pro" panose="020B0503030403020204" pitchFamily="34" charset="0"/>
              </a:rPr>
              <a:pPr algn="r" eaLnBrk="1" hangingPunct="1"/>
              <a:t>52</a:t>
            </a:fld>
            <a:endParaRPr lang="fr-FR" altLang="fr-FR" sz="2000">
              <a:solidFill>
                <a:srgbClr val="984807"/>
              </a:solidFill>
              <a:latin typeface="Myriad Pro" panose="020B0503030403020204" pitchFamily="34" charset="0"/>
            </a:endParaRPr>
          </a:p>
        </p:txBody>
      </p:sp>
      <p:sp>
        <p:nvSpPr>
          <p:cNvPr id="51204" name="Rectangle 1">
            <a:extLst>
              <a:ext uri="{FF2B5EF4-FFF2-40B4-BE49-F238E27FC236}">
                <a16:creationId xmlns:a16="http://schemas.microsoft.com/office/drawing/2014/main" id="{979DA1EA-2F35-BC14-9012-05B2C94522A0}"/>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b="1" u="sng">
                <a:solidFill>
                  <a:srgbClr val="000000"/>
                </a:solidFill>
                <a:latin typeface="Times New Roman" panose="02020603050405020304" pitchFamily="18" charset="0"/>
                <a:cs typeface="Times New Roman" panose="02020603050405020304" pitchFamily="18" charset="0"/>
              </a:rPr>
              <a:t> Installation du dispositif : mise en place des projecteurs sur mâts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51205" name="Rectangle 5">
            <a:extLst>
              <a:ext uri="{FF2B5EF4-FFF2-40B4-BE49-F238E27FC236}">
                <a16:creationId xmlns:a16="http://schemas.microsoft.com/office/drawing/2014/main" id="{652A2285-6ACE-1EFD-9ADB-80F377751FD7}"/>
              </a:ext>
            </a:extLst>
          </p:cNvPr>
          <p:cNvSpPr>
            <a:spLocks noChangeArrowheads="1"/>
          </p:cNvSpPr>
          <p:nvPr/>
        </p:nvSpPr>
        <p:spPr bwMode="auto">
          <a:xfrm>
            <a:off x="539750" y="2035175"/>
            <a:ext cx="78486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Vérifier que les lampes sont en bon état, </a:t>
            </a: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Vérifier la vis de purge dans le bas du vérin pneumatique : elle doit être fermée,</a:t>
            </a: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Desserrer la molette de serrage du plus petit élément,</a:t>
            </a: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Actionner la poignée du vérin jusqu'au total déploiement de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l'élément,</a:t>
            </a:r>
          </a:p>
          <a:p>
            <a:pPr>
              <a:spcBef>
                <a:spcPct val="0"/>
              </a:spcBef>
              <a:buFontTx/>
              <a:buNone/>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Desserrer la molette de l'élément suivant et procéder de la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même manière jusqu'à la hauteur désirée,</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Calibri" panose="020F0502020204030204" pitchFamily="34" charset="0"/>
              </a:rPr>
              <a:t> Brancher sur le boîtier de jonction ou sur le dévidoir.</a:t>
            </a:r>
            <a:r>
              <a:rPr lang="fr-FR" altLang="fr-FR" sz="2000">
                <a:latin typeface="Times New Roman" panose="02020603050405020304" pitchFamily="18" charset="0"/>
                <a:cs typeface="Times New Roman" panose="02020603050405020304" pitchFamily="18" charset="0"/>
              </a:rPr>
              <a:t> </a:t>
            </a:r>
          </a:p>
        </p:txBody>
      </p:sp>
      <p:pic>
        <p:nvPicPr>
          <p:cNvPr id="51206" name="Image 2">
            <a:extLst>
              <a:ext uri="{FF2B5EF4-FFF2-40B4-BE49-F238E27FC236}">
                <a16:creationId xmlns:a16="http://schemas.microsoft.com/office/drawing/2014/main" id="{12BFA59E-83CE-035B-9920-5B1287779EBB}"/>
              </a:ext>
            </a:extLst>
          </p:cNvPr>
          <p:cNvPicPr>
            <a:picLocks noChangeAspect="1"/>
          </p:cNvPicPr>
          <p:nvPr/>
        </p:nvPicPr>
        <p:blipFill>
          <a:blip r:embed="rId2">
            <a:extLst>
              <a:ext uri="{28A0092B-C50C-407E-A947-70E740481C1C}">
                <a14:useLocalDpi xmlns:a14="http://schemas.microsoft.com/office/drawing/2010/main" val="0"/>
              </a:ext>
            </a:extLst>
          </a:blip>
          <a:srcRect l="33012" r="18971"/>
          <a:stretch>
            <a:fillRect/>
          </a:stretch>
        </p:blipFill>
        <p:spPr bwMode="auto">
          <a:xfrm>
            <a:off x="7380288" y="2781300"/>
            <a:ext cx="1223962"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8">
            <a:extLst>
              <a:ext uri="{FF2B5EF4-FFF2-40B4-BE49-F238E27FC236}">
                <a16:creationId xmlns:a16="http://schemas.microsoft.com/office/drawing/2014/main" id="{A3A82F54-52FB-353A-3840-24DA4C983589}"/>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A20E4376-2E01-47B7-AA6E-70D100A49891}"/>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B1A2B1B-6A9F-4B14-B28A-788591C2B2D8}" type="slidenum">
              <a:rPr lang="fr-FR" altLang="fr-FR" sz="2000">
                <a:solidFill>
                  <a:srgbClr val="984807"/>
                </a:solidFill>
                <a:latin typeface="Myriad Pro" panose="020B0503030403020204" pitchFamily="34" charset="0"/>
              </a:rPr>
              <a:pPr algn="r" eaLnBrk="1" hangingPunct="1"/>
              <a:t>53</a:t>
            </a:fld>
            <a:endParaRPr lang="fr-FR" altLang="fr-FR" sz="2000">
              <a:solidFill>
                <a:srgbClr val="984807"/>
              </a:solidFill>
              <a:latin typeface="Myriad Pro" panose="020B0503030403020204" pitchFamily="34" charset="0"/>
            </a:endParaRPr>
          </a:p>
        </p:txBody>
      </p:sp>
      <p:sp>
        <p:nvSpPr>
          <p:cNvPr id="52228" name="Rectangle 1">
            <a:extLst>
              <a:ext uri="{FF2B5EF4-FFF2-40B4-BE49-F238E27FC236}">
                <a16:creationId xmlns:a16="http://schemas.microsoft.com/office/drawing/2014/main" id="{F3905B4F-BBDA-78C9-6428-4621F4205C0F}"/>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b="1" u="sng">
                <a:solidFill>
                  <a:srgbClr val="000000"/>
                </a:solidFill>
                <a:latin typeface="Times New Roman" panose="02020603050405020304" pitchFamily="18" charset="0"/>
                <a:cs typeface="Times New Roman" panose="02020603050405020304" pitchFamily="18" charset="0"/>
              </a:rPr>
              <a:t> Installation du dispositif : mise en place des câbles et des boîtiers </a:t>
            </a:r>
            <a:endParaRPr lang="fr-FR" altLang="fr-FR" sz="2000">
              <a:solidFill>
                <a:srgbClr val="000000"/>
              </a:solidFill>
              <a:latin typeface="Times New Roman" panose="02020603050405020304" pitchFamily="18" charset="0"/>
              <a:cs typeface="Calibri" panose="020F0502020204030204" pitchFamily="34" charset="0"/>
            </a:endParaRPr>
          </a:p>
        </p:txBody>
      </p:sp>
      <p:pic>
        <p:nvPicPr>
          <p:cNvPr id="52229" name="Picture 6" descr="IMG_0645">
            <a:extLst>
              <a:ext uri="{FF2B5EF4-FFF2-40B4-BE49-F238E27FC236}">
                <a16:creationId xmlns:a16="http://schemas.microsoft.com/office/drawing/2014/main" id="{5DE17C55-666D-C069-E7E2-7335B730E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886200"/>
            <a:ext cx="2527300"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Image 5">
            <a:extLst>
              <a:ext uri="{FF2B5EF4-FFF2-40B4-BE49-F238E27FC236}">
                <a16:creationId xmlns:a16="http://schemas.microsoft.com/office/drawing/2014/main" id="{FF261046-1D13-8EDD-745B-60A8CBDCB7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191000"/>
            <a:ext cx="36576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7">
            <a:extLst>
              <a:ext uri="{FF2B5EF4-FFF2-40B4-BE49-F238E27FC236}">
                <a16:creationId xmlns:a16="http://schemas.microsoft.com/office/drawing/2014/main" id="{D239CF5C-B5E3-87BB-772C-CEF18751F34E}"/>
              </a:ext>
            </a:extLst>
          </p:cNvPr>
          <p:cNvSpPr>
            <a:spLocks noChangeArrowheads="1"/>
          </p:cNvSpPr>
          <p:nvPr/>
        </p:nvSpPr>
        <p:spPr bwMode="auto">
          <a:xfrm>
            <a:off x="457200" y="2057400"/>
            <a:ext cx="8229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Vérifier l'intégrité des câbles électriques,</a:t>
            </a: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Utiliser le moins de longueur possible de câble, </a:t>
            </a: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Arranger les câbles électriques afin qu'ils n'entravent pas les opérations,</a:t>
            </a: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Enclencher les prises maréchal,</a:t>
            </a: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Ne pas entreposer les prises et les boîtiers dans les flaques d'eau.</a:t>
            </a:r>
            <a:r>
              <a:rPr lang="fr-FR" altLang="fr-FR" sz="2000">
                <a:latin typeface="Times New Roman" panose="02020603050405020304" pitchFamily="18" charset="0"/>
                <a:cs typeface="Times New Roman" panose="02020603050405020304" pitchFamily="18" charset="0"/>
              </a:rPr>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8">
            <a:extLst>
              <a:ext uri="{FF2B5EF4-FFF2-40B4-BE49-F238E27FC236}">
                <a16:creationId xmlns:a16="http://schemas.microsoft.com/office/drawing/2014/main" id="{66C48F12-28AB-17B6-58B8-3328C2EF0280}"/>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F959F236-9A41-4054-9716-4975ADADD991}"/>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3322F2D-3A15-4985-A2C7-13520AD894CA}" type="slidenum">
              <a:rPr lang="fr-FR" altLang="fr-FR" sz="2000">
                <a:solidFill>
                  <a:srgbClr val="984807"/>
                </a:solidFill>
                <a:latin typeface="Myriad Pro" panose="020B0503030403020204" pitchFamily="34" charset="0"/>
              </a:rPr>
              <a:pPr algn="r" eaLnBrk="1" hangingPunct="1"/>
              <a:t>54</a:t>
            </a:fld>
            <a:endParaRPr lang="fr-FR" altLang="fr-FR" sz="2000">
              <a:solidFill>
                <a:srgbClr val="984807"/>
              </a:solidFill>
              <a:latin typeface="Myriad Pro" panose="020B0503030403020204" pitchFamily="34" charset="0"/>
            </a:endParaRPr>
          </a:p>
        </p:txBody>
      </p:sp>
      <p:sp>
        <p:nvSpPr>
          <p:cNvPr id="53252" name="Rectangle 1">
            <a:extLst>
              <a:ext uri="{FF2B5EF4-FFF2-40B4-BE49-F238E27FC236}">
                <a16:creationId xmlns:a16="http://schemas.microsoft.com/office/drawing/2014/main" id="{92CEA81B-81EC-9A6F-EC50-0D0EB169B896}"/>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Lorsque le dispositif est en place : mise en route du Groupe Electrogène</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53253" name="Rectangle 6">
            <a:extLst>
              <a:ext uri="{FF2B5EF4-FFF2-40B4-BE49-F238E27FC236}">
                <a16:creationId xmlns:a16="http://schemas.microsoft.com/office/drawing/2014/main" id="{3E9C09AE-68A1-D2FF-E030-EDB56448764A}"/>
              </a:ext>
            </a:extLst>
          </p:cNvPr>
          <p:cNvSpPr>
            <a:spLocks noChangeArrowheads="1"/>
          </p:cNvSpPr>
          <p:nvPr/>
        </p:nvSpPr>
        <p:spPr bwMode="auto">
          <a:xfrm>
            <a:off x="2686050" y="2790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3254" name="Picture 5" descr="SKM_C654e17030909030_0003">
            <a:extLst>
              <a:ext uri="{FF2B5EF4-FFF2-40B4-BE49-F238E27FC236}">
                <a16:creationId xmlns:a16="http://schemas.microsoft.com/office/drawing/2014/main" id="{A5DA4E25-B563-A40B-0DEA-A45DEACB6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897" t="31664" r="24702" b="56107"/>
          <a:stretch>
            <a:fillRect/>
          </a:stretch>
        </p:blipFill>
        <p:spPr bwMode="auto">
          <a:xfrm>
            <a:off x="3505200" y="4114800"/>
            <a:ext cx="52197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8">
            <a:extLst>
              <a:ext uri="{FF2B5EF4-FFF2-40B4-BE49-F238E27FC236}">
                <a16:creationId xmlns:a16="http://schemas.microsoft.com/office/drawing/2014/main" id="{869E04F0-0E7D-DDD9-D9B0-82FF57471E99}"/>
              </a:ext>
            </a:extLst>
          </p:cNvPr>
          <p:cNvSpPr>
            <a:spLocks noChangeArrowheads="1"/>
          </p:cNvSpPr>
          <p:nvPr/>
        </p:nvSpPr>
        <p:spPr bwMode="auto">
          <a:xfrm>
            <a:off x="3714750" y="2786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3256" name="Picture 7" descr="IMG_0635">
            <a:extLst>
              <a:ext uri="{FF2B5EF4-FFF2-40B4-BE49-F238E27FC236}">
                <a16:creationId xmlns:a16="http://schemas.microsoft.com/office/drawing/2014/main" id="{AB734C0F-DB6D-9D1C-4B8D-6A27B781A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481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Rectangle 9">
            <a:extLst>
              <a:ext uri="{FF2B5EF4-FFF2-40B4-BE49-F238E27FC236}">
                <a16:creationId xmlns:a16="http://schemas.microsoft.com/office/drawing/2014/main" id="{62AF89C7-0421-3CE3-BF27-9E765FCF5C14}"/>
              </a:ext>
            </a:extLst>
          </p:cNvPr>
          <p:cNvSpPr>
            <a:spLocks noChangeArrowheads="1"/>
          </p:cNvSpPr>
          <p:nvPr/>
        </p:nvSpPr>
        <p:spPr bwMode="auto">
          <a:xfrm>
            <a:off x="533400" y="2057400"/>
            <a:ext cx="8077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Contrôler les différents niveaux (huile – essence),</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Sur une surface plane, moteur à l'arrêt, retirer le bouchon de remplissage d'huile.</a:t>
            </a:r>
            <a:r>
              <a:rPr lang="fr-FR" altLang="fr-FR" sz="2000">
                <a:latin typeface="Times New Roman" panose="02020603050405020304" pitchFamily="18" charset="0"/>
              </a:rPr>
              <a:t> </a:t>
            </a:r>
          </a:p>
        </p:txBody>
      </p:sp>
      <p:sp>
        <p:nvSpPr>
          <p:cNvPr id="53258" name="Oval 10">
            <a:extLst>
              <a:ext uri="{FF2B5EF4-FFF2-40B4-BE49-F238E27FC236}">
                <a16:creationId xmlns:a16="http://schemas.microsoft.com/office/drawing/2014/main" id="{93D1D95B-3187-E2F8-425A-2D7E52D2FB74}"/>
              </a:ext>
            </a:extLst>
          </p:cNvPr>
          <p:cNvSpPr>
            <a:spLocks noChangeArrowheads="1"/>
          </p:cNvSpPr>
          <p:nvPr/>
        </p:nvSpPr>
        <p:spPr bwMode="auto">
          <a:xfrm>
            <a:off x="1447800" y="4419600"/>
            <a:ext cx="838200" cy="990600"/>
          </a:xfrm>
          <a:prstGeom prst="ellipse">
            <a:avLst/>
          </a:prstGeom>
          <a:noFill/>
          <a:ln w="50800">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8">
            <a:extLst>
              <a:ext uri="{FF2B5EF4-FFF2-40B4-BE49-F238E27FC236}">
                <a16:creationId xmlns:a16="http://schemas.microsoft.com/office/drawing/2014/main" id="{7744E4EF-3630-EDBA-5B85-C6ECF1A8BE8E}"/>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FBD7F20E-FEFE-4002-9ED2-97A40AC359C6}"/>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F319495-05AB-4CB2-B258-BFCBC2DF187C}" type="slidenum">
              <a:rPr lang="fr-FR" altLang="fr-FR" sz="2000">
                <a:solidFill>
                  <a:srgbClr val="984807"/>
                </a:solidFill>
                <a:latin typeface="Myriad Pro" panose="020B0503030403020204" pitchFamily="34" charset="0"/>
              </a:rPr>
              <a:pPr algn="r" eaLnBrk="1" hangingPunct="1"/>
              <a:t>55</a:t>
            </a:fld>
            <a:endParaRPr lang="fr-FR" altLang="fr-FR" sz="2000">
              <a:solidFill>
                <a:srgbClr val="984807"/>
              </a:solidFill>
              <a:latin typeface="Myriad Pro" panose="020B0503030403020204" pitchFamily="34" charset="0"/>
            </a:endParaRPr>
          </a:p>
        </p:txBody>
      </p:sp>
      <p:sp>
        <p:nvSpPr>
          <p:cNvPr id="54276" name="Rectangle 1">
            <a:extLst>
              <a:ext uri="{FF2B5EF4-FFF2-40B4-BE49-F238E27FC236}">
                <a16:creationId xmlns:a16="http://schemas.microsoft.com/office/drawing/2014/main" id="{05881935-66DF-EE45-B744-A02B0349C34A}"/>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Lorsque le dispositif est en place : mise en route du Groupe Electrogène</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54277" name="Rectangle 5">
            <a:extLst>
              <a:ext uri="{FF2B5EF4-FFF2-40B4-BE49-F238E27FC236}">
                <a16:creationId xmlns:a16="http://schemas.microsoft.com/office/drawing/2014/main" id="{59F17087-F225-1763-FA24-055F0ADD8BB9}"/>
              </a:ext>
            </a:extLst>
          </p:cNvPr>
          <p:cNvSpPr>
            <a:spLocks noChangeArrowheads="1"/>
          </p:cNvSpPr>
          <p:nvPr/>
        </p:nvSpPr>
        <p:spPr bwMode="auto">
          <a:xfrm>
            <a:off x="609600" y="2209800"/>
            <a:ext cx="5257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Mettre en position « ON » (- </a:t>
            </a:r>
            <a:r>
              <a:rPr lang="fr-FR" altLang="fr-FR" sz="2000" b="1">
                <a:solidFill>
                  <a:srgbClr val="000000"/>
                </a:solidFill>
                <a:latin typeface="Times New Roman" panose="02020603050405020304" pitchFamily="18" charset="0"/>
                <a:cs typeface="Times New Roman" panose="02020603050405020304" pitchFamily="18" charset="0"/>
              </a:rPr>
              <a:t>I</a:t>
            </a:r>
            <a:r>
              <a:rPr lang="fr-FR" altLang="fr-FR" sz="2000">
                <a:solidFill>
                  <a:srgbClr val="000000"/>
                </a:solidFill>
                <a:latin typeface="Times New Roman" panose="02020603050405020304" pitchFamily="18" charset="0"/>
                <a:cs typeface="Times New Roman" panose="02020603050405020304" pitchFamily="18" charset="0"/>
              </a:rPr>
              <a:t> - marche) le bouton marche arrêt du groupe ;</a:t>
            </a:r>
            <a:r>
              <a:rPr lang="fr-FR" altLang="fr-FR" sz="2000">
                <a:latin typeface="Times New Roman" panose="02020603050405020304" pitchFamily="18" charset="0"/>
              </a:rPr>
              <a:t> </a:t>
            </a:r>
          </a:p>
        </p:txBody>
      </p:sp>
      <p:pic>
        <p:nvPicPr>
          <p:cNvPr id="54278" name="Picture 6" descr="..\..\..\doc\DIV\Eclairage\Eclairage\IMG_0669.jpg">
            <a:extLst>
              <a:ext uri="{FF2B5EF4-FFF2-40B4-BE49-F238E27FC236}">
                <a16:creationId xmlns:a16="http://schemas.microsoft.com/office/drawing/2014/main" id="{0E127CDC-5B38-DB23-A607-50608EDDE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1034" b="26910"/>
          <a:stretch>
            <a:fillRect/>
          </a:stretch>
        </p:blipFill>
        <p:spPr bwMode="auto">
          <a:xfrm>
            <a:off x="762000" y="3048000"/>
            <a:ext cx="419100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7" descr="SKM_C654e17030909030_0001">
            <a:extLst>
              <a:ext uri="{FF2B5EF4-FFF2-40B4-BE49-F238E27FC236}">
                <a16:creationId xmlns:a16="http://schemas.microsoft.com/office/drawing/2014/main" id="{4D6B80EA-C5DE-C2CC-DC43-60139BDAA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804" t="35910" r="20529" b="56870"/>
          <a:stretch>
            <a:fillRect/>
          </a:stretch>
        </p:blipFill>
        <p:spPr bwMode="auto">
          <a:xfrm>
            <a:off x="5181600" y="3276600"/>
            <a:ext cx="35893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re 8">
            <a:extLst>
              <a:ext uri="{FF2B5EF4-FFF2-40B4-BE49-F238E27FC236}">
                <a16:creationId xmlns:a16="http://schemas.microsoft.com/office/drawing/2014/main" id="{FB503BAA-FBC8-DCD3-36B2-EFEA36B52003}"/>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5A848B81-44D5-4173-AB94-7ED7BE1FCE1E}"/>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9767696-5F59-4222-8E0F-175674BA0D53}" type="slidenum">
              <a:rPr lang="fr-FR" altLang="fr-FR" sz="2000">
                <a:solidFill>
                  <a:srgbClr val="984807"/>
                </a:solidFill>
                <a:latin typeface="Myriad Pro" panose="020B0503030403020204" pitchFamily="34" charset="0"/>
              </a:rPr>
              <a:pPr algn="r" eaLnBrk="1" hangingPunct="1"/>
              <a:t>56</a:t>
            </a:fld>
            <a:endParaRPr lang="fr-FR" altLang="fr-FR" sz="2000">
              <a:solidFill>
                <a:srgbClr val="984807"/>
              </a:solidFill>
              <a:latin typeface="Myriad Pro" panose="020B0503030403020204" pitchFamily="34" charset="0"/>
            </a:endParaRPr>
          </a:p>
        </p:txBody>
      </p:sp>
      <p:sp>
        <p:nvSpPr>
          <p:cNvPr id="55300" name="Rectangle 1">
            <a:extLst>
              <a:ext uri="{FF2B5EF4-FFF2-40B4-BE49-F238E27FC236}">
                <a16:creationId xmlns:a16="http://schemas.microsoft.com/office/drawing/2014/main" id="{B8AD9A4A-32E0-6911-540B-37CE939834C1}"/>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Lorsque le dispositif est en place : mise en route du Groupe Electrogène</a:t>
            </a:r>
            <a:endParaRPr lang="fr-FR" altLang="fr-FR" sz="2000">
              <a:solidFill>
                <a:srgbClr val="000000"/>
              </a:solidFill>
              <a:latin typeface="Times New Roman" panose="02020603050405020304" pitchFamily="18" charset="0"/>
              <a:cs typeface="Calibri" panose="020F0502020204030204" pitchFamily="34" charset="0"/>
            </a:endParaRPr>
          </a:p>
        </p:txBody>
      </p:sp>
      <p:pic>
        <p:nvPicPr>
          <p:cNvPr id="55301" name="Picture 5" descr="SKM_C654e17030909030_0001">
            <a:extLst>
              <a:ext uri="{FF2B5EF4-FFF2-40B4-BE49-F238E27FC236}">
                <a16:creationId xmlns:a16="http://schemas.microsoft.com/office/drawing/2014/main" id="{AEB37FF1-8EB0-1E49-0AC8-D9BB09B42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2804" t="42708" r="20529" b="48456"/>
          <a:stretch>
            <a:fillRect/>
          </a:stretch>
        </p:blipFill>
        <p:spPr bwMode="auto">
          <a:xfrm>
            <a:off x="6019800" y="2133600"/>
            <a:ext cx="2692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doc\DIV\Eclairage\Eclairage\IMG_0671.jpg">
            <a:extLst>
              <a:ext uri="{FF2B5EF4-FFF2-40B4-BE49-F238E27FC236}">
                <a16:creationId xmlns:a16="http://schemas.microsoft.com/office/drawing/2014/main" id="{78702B8B-C384-3DCB-8DED-9266DD913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19400"/>
            <a:ext cx="4038600"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Rectangle 7">
            <a:extLst>
              <a:ext uri="{FF2B5EF4-FFF2-40B4-BE49-F238E27FC236}">
                <a16:creationId xmlns:a16="http://schemas.microsoft.com/office/drawing/2014/main" id="{117BB06F-891C-75C6-3422-29DA9A1BD8A3}"/>
              </a:ext>
            </a:extLst>
          </p:cNvPr>
          <p:cNvSpPr>
            <a:spLocks noChangeArrowheads="1"/>
          </p:cNvSpPr>
          <p:nvPr/>
        </p:nvSpPr>
        <p:spPr bwMode="auto">
          <a:xfrm>
            <a:off x="685800" y="2133600"/>
            <a:ext cx="777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Ouvrir l’essence,</a:t>
            </a:r>
            <a:r>
              <a:rPr lang="fr-FR" altLang="fr-FR" sz="2000">
                <a:latin typeface="Times New Roman" panose="02020603050405020304" pitchFamily="18" charset="0"/>
              </a:rPr>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8">
            <a:extLst>
              <a:ext uri="{FF2B5EF4-FFF2-40B4-BE49-F238E27FC236}">
                <a16:creationId xmlns:a16="http://schemas.microsoft.com/office/drawing/2014/main" id="{65EDA67F-75ED-7FE4-966C-9FFFCA6FFA68}"/>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BCA7AC8F-15A3-44E4-9F63-09C8A1882F6E}"/>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20B0D94-516D-4D5A-BDDD-CAB90C9E0E08}" type="slidenum">
              <a:rPr lang="fr-FR" altLang="fr-FR" sz="2000">
                <a:solidFill>
                  <a:srgbClr val="984807"/>
                </a:solidFill>
                <a:latin typeface="Myriad Pro" panose="020B0503030403020204" pitchFamily="34" charset="0"/>
              </a:rPr>
              <a:pPr algn="r" eaLnBrk="1" hangingPunct="1"/>
              <a:t>57</a:t>
            </a:fld>
            <a:endParaRPr lang="fr-FR" altLang="fr-FR" sz="2000">
              <a:solidFill>
                <a:srgbClr val="984807"/>
              </a:solidFill>
              <a:latin typeface="Myriad Pro" panose="020B0503030403020204" pitchFamily="34" charset="0"/>
            </a:endParaRPr>
          </a:p>
        </p:txBody>
      </p:sp>
      <p:sp>
        <p:nvSpPr>
          <p:cNvPr id="56324" name="Rectangle 1">
            <a:extLst>
              <a:ext uri="{FF2B5EF4-FFF2-40B4-BE49-F238E27FC236}">
                <a16:creationId xmlns:a16="http://schemas.microsoft.com/office/drawing/2014/main" id="{2FAB7D5D-C9C1-CB29-EE18-7E7BA05046CC}"/>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Lorsque le dispositif est en place : mise en route du Groupe Electrogène</a:t>
            </a:r>
            <a:endParaRPr lang="fr-FR" altLang="fr-FR" sz="2000">
              <a:solidFill>
                <a:srgbClr val="000000"/>
              </a:solidFill>
              <a:latin typeface="Times New Roman" panose="02020603050405020304" pitchFamily="18" charset="0"/>
              <a:cs typeface="Calibri" panose="020F0502020204030204" pitchFamily="34" charset="0"/>
            </a:endParaRPr>
          </a:p>
        </p:txBody>
      </p:sp>
      <p:pic>
        <p:nvPicPr>
          <p:cNvPr id="56325" name="Picture 5" descr="SKM_C654e17030909030_0001">
            <a:extLst>
              <a:ext uri="{FF2B5EF4-FFF2-40B4-BE49-F238E27FC236}">
                <a16:creationId xmlns:a16="http://schemas.microsoft.com/office/drawing/2014/main" id="{79B0C9E6-24ED-F897-5058-8C1DAB871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2804" t="51544" r="20529" b="39719"/>
          <a:stretch>
            <a:fillRect/>
          </a:stretch>
        </p:blipFill>
        <p:spPr bwMode="auto">
          <a:xfrm>
            <a:off x="5029200" y="2743200"/>
            <a:ext cx="3530600"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6">
            <a:extLst>
              <a:ext uri="{FF2B5EF4-FFF2-40B4-BE49-F238E27FC236}">
                <a16:creationId xmlns:a16="http://schemas.microsoft.com/office/drawing/2014/main" id="{B62A6B8A-1A6C-3D2F-7B51-E7312C9835EE}"/>
              </a:ext>
            </a:extLst>
          </p:cNvPr>
          <p:cNvSpPr>
            <a:spLocks noChangeArrowheads="1"/>
          </p:cNvSpPr>
          <p:nvPr/>
        </p:nvSpPr>
        <p:spPr bwMode="auto">
          <a:xfrm>
            <a:off x="762000" y="2209800"/>
            <a:ext cx="701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Si le moteur est froid, tirer le levier de starter à fond,</a:t>
            </a:r>
            <a:endParaRPr lang="fr-FR" altLang="fr-FR" sz="2000">
              <a:latin typeface="Times New Roman" panose="02020603050405020304" pitchFamily="18" charset="0"/>
            </a:endParaRPr>
          </a:p>
        </p:txBody>
      </p:sp>
      <p:pic>
        <p:nvPicPr>
          <p:cNvPr id="56327" name="Picture 7" descr="..\..\..\doc\DIV\Eclairage\Eclairage\IMG_0672.jpg">
            <a:extLst>
              <a:ext uri="{FF2B5EF4-FFF2-40B4-BE49-F238E27FC236}">
                <a16:creationId xmlns:a16="http://schemas.microsoft.com/office/drawing/2014/main" id="{07FD22D0-162F-D76C-9CE6-3AA3AD280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8194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8">
            <a:extLst>
              <a:ext uri="{FF2B5EF4-FFF2-40B4-BE49-F238E27FC236}">
                <a16:creationId xmlns:a16="http://schemas.microsoft.com/office/drawing/2014/main" id="{FA8EA208-6A32-F32D-7CE9-D5747946266F}"/>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3CC86627-78DE-4DC5-B862-DCB040FB746D}"/>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E8387AB-E979-40B4-887D-D7DEA5BCF2D6}" type="slidenum">
              <a:rPr lang="fr-FR" altLang="fr-FR" sz="2000">
                <a:solidFill>
                  <a:srgbClr val="984807"/>
                </a:solidFill>
                <a:latin typeface="Myriad Pro" panose="020B0503030403020204" pitchFamily="34" charset="0"/>
              </a:rPr>
              <a:pPr algn="r" eaLnBrk="1" hangingPunct="1"/>
              <a:t>58</a:t>
            </a:fld>
            <a:endParaRPr lang="fr-FR" altLang="fr-FR" sz="2000">
              <a:solidFill>
                <a:srgbClr val="984807"/>
              </a:solidFill>
              <a:latin typeface="Myriad Pro" panose="020B0503030403020204" pitchFamily="34" charset="0"/>
            </a:endParaRPr>
          </a:p>
        </p:txBody>
      </p:sp>
      <p:sp>
        <p:nvSpPr>
          <p:cNvPr id="57348" name="Rectangle 1">
            <a:extLst>
              <a:ext uri="{FF2B5EF4-FFF2-40B4-BE49-F238E27FC236}">
                <a16:creationId xmlns:a16="http://schemas.microsoft.com/office/drawing/2014/main" id="{9CE6A8CD-F303-E04D-AC67-FEF9943ACFF9}"/>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Lorsque le dispositif est en place : mise en route du Groupe Electrogène</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57349" name="Rectangle 5">
            <a:extLst>
              <a:ext uri="{FF2B5EF4-FFF2-40B4-BE49-F238E27FC236}">
                <a16:creationId xmlns:a16="http://schemas.microsoft.com/office/drawing/2014/main" id="{22FB61DF-404F-F082-D5DD-F23390B2433D}"/>
              </a:ext>
            </a:extLst>
          </p:cNvPr>
          <p:cNvSpPr>
            <a:spLocks noChangeArrowheads="1"/>
          </p:cNvSpPr>
          <p:nvPr/>
        </p:nvSpPr>
        <p:spPr bwMode="auto">
          <a:xfrm>
            <a:off x="457200" y="2286000"/>
            <a:ext cx="800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S’assurer que le différentiel est en position « OFF » (- </a:t>
            </a:r>
            <a:r>
              <a:rPr lang="fr-FR" altLang="fr-FR" sz="2000" b="1">
                <a:solidFill>
                  <a:srgbClr val="000000"/>
                </a:solidFill>
                <a:latin typeface="Times New Roman" panose="02020603050405020304" pitchFamily="18" charset="0"/>
                <a:cs typeface="Times New Roman" panose="02020603050405020304" pitchFamily="18" charset="0"/>
              </a:rPr>
              <a:t>O</a:t>
            </a:r>
            <a:r>
              <a:rPr lang="fr-FR" altLang="fr-FR" sz="2000">
                <a:solidFill>
                  <a:srgbClr val="000000"/>
                </a:solidFill>
                <a:latin typeface="Times New Roman" panose="02020603050405020304" pitchFamily="18" charset="0"/>
                <a:cs typeface="Times New Roman" panose="02020603050405020304" pitchFamily="18" charset="0"/>
              </a:rPr>
              <a:t> - arrêt),</a:t>
            </a:r>
            <a:r>
              <a:rPr lang="fr-FR" altLang="fr-FR" sz="2000">
                <a:latin typeface="Times New Roman" panose="02020603050405020304" pitchFamily="18" charset="0"/>
              </a:rPr>
              <a:t> </a:t>
            </a:r>
          </a:p>
        </p:txBody>
      </p:sp>
      <p:pic>
        <p:nvPicPr>
          <p:cNvPr id="57350" name="Picture 6" descr="..\..\..\doc\DIV\Eclairage\Eclairage\IMG_0639.jpg">
            <a:extLst>
              <a:ext uri="{FF2B5EF4-FFF2-40B4-BE49-F238E27FC236}">
                <a16:creationId xmlns:a16="http://schemas.microsoft.com/office/drawing/2014/main" id="{76A1E72A-477C-F8A5-F8E8-A7F4F24F6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646"/>
          <a:stretch>
            <a:fillRect/>
          </a:stretch>
        </p:blipFill>
        <p:spPr bwMode="auto">
          <a:xfrm>
            <a:off x="2438400" y="2895600"/>
            <a:ext cx="43434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re 8">
            <a:extLst>
              <a:ext uri="{FF2B5EF4-FFF2-40B4-BE49-F238E27FC236}">
                <a16:creationId xmlns:a16="http://schemas.microsoft.com/office/drawing/2014/main" id="{EB167AE8-7427-3CD0-2078-5794C1F133A4}"/>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EFC318F2-7D5B-4D8D-97C1-343544DC83D0}"/>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4EC781E-92B6-4F78-9E63-B4068731A447}" type="slidenum">
              <a:rPr lang="fr-FR" altLang="fr-FR" sz="2000">
                <a:solidFill>
                  <a:srgbClr val="984807"/>
                </a:solidFill>
                <a:latin typeface="Myriad Pro" panose="020B0503030403020204" pitchFamily="34" charset="0"/>
              </a:rPr>
              <a:pPr algn="r" eaLnBrk="1" hangingPunct="1"/>
              <a:t>59</a:t>
            </a:fld>
            <a:endParaRPr lang="fr-FR" altLang="fr-FR" sz="2000">
              <a:solidFill>
                <a:srgbClr val="984807"/>
              </a:solidFill>
              <a:latin typeface="Myriad Pro" panose="020B0503030403020204" pitchFamily="34" charset="0"/>
            </a:endParaRPr>
          </a:p>
        </p:txBody>
      </p:sp>
      <p:sp>
        <p:nvSpPr>
          <p:cNvPr id="58372" name="Rectangle 1">
            <a:extLst>
              <a:ext uri="{FF2B5EF4-FFF2-40B4-BE49-F238E27FC236}">
                <a16:creationId xmlns:a16="http://schemas.microsoft.com/office/drawing/2014/main" id="{6F2F06B9-1A0D-4F6A-A184-AA687DC7A4BE}"/>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Lorsque le dispositif est en place : mise en route du Groupe Electrogène</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58373" name="Rectangle 6">
            <a:extLst>
              <a:ext uri="{FF2B5EF4-FFF2-40B4-BE49-F238E27FC236}">
                <a16:creationId xmlns:a16="http://schemas.microsoft.com/office/drawing/2014/main" id="{787195E3-5737-8F6E-9876-FCE3074A5560}"/>
              </a:ext>
            </a:extLst>
          </p:cNvPr>
          <p:cNvSpPr>
            <a:spLocks noChangeArrowheads="1"/>
          </p:cNvSpPr>
          <p:nvPr/>
        </p:nvSpPr>
        <p:spPr bwMode="auto">
          <a:xfrm>
            <a:off x="533400" y="2133600"/>
            <a:ext cx="79248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Une fois ces actions faîtes : </a:t>
            </a: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Démarrer le groupe, à l’aide du lanceur : tirer doucement la corde du lanceur jusqu'à sentir une résistance. C'est le point de compression. </a:t>
            </a: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Remettre la corde en position initiale et tirer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rapidement.</a:t>
            </a:r>
            <a:endParaRPr lang="fr-FR" altLang="fr-FR" sz="2000">
              <a:latin typeface="Times New Roman" panose="02020603050405020304" pitchFamily="18" charset="0"/>
              <a:cs typeface="Times New Roman" panose="02020603050405020304" pitchFamily="18" charset="0"/>
            </a:endParaRPr>
          </a:p>
        </p:txBody>
      </p:sp>
      <p:pic>
        <p:nvPicPr>
          <p:cNvPr id="58374" name="Picture 7" descr="SKM_C654e17030909030_0001">
            <a:extLst>
              <a:ext uri="{FF2B5EF4-FFF2-40B4-BE49-F238E27FC236}">
                <a16:creationId xmlns:a16="http://schemas.microsoft.com/office/drawing/2014/main" id="{E953A915-6C91-944C-F9CE-4DFD28888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506" t="61984" r="20529" b="24667"/>
          <a:stretch>
            <a:fillRect/>
          </a:stretch>
        </p:blipFill>
        <p:spPr bwMode="auto">
          <a:xfrm>
            <a:off x="5638800" y="3438525"/>
            <a:ext cx="3081338"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8">
            <a:extLst>
              <a:ext uri="{FF2B5EF4-FFF2-40B4-BE49-F238E27FC236}">
                <a16:creationId xmlns:a16="http://schemas.microsoft.com/office/drawing/2014/main" id="{D276322E-6BCD-9CA9-9811-A422D392EDF8}"/>
              </a:ext>
            </a:extLst>
          </p:cNvPr>
          <p:cNvSpPr>
            <a:spLocks noGrp="1"/>
          </p:cNvSpPr>
          <p:nvPr>
            <p:ph type="title"/>
          </p:nvPr>
        </p:nvSpPr>
        <p:spPr>
          <a:xfrm>
            <a:off x="971550" y="274638"/>
            <a:ext cx="7886700" cy="939800"/>
          </a:xfrm>
        </p:spPr>
        <p:txBody>
          <a:bodyPr/>
          <a:lstStyle/>
          <a:p>
            <a:pPr eaLnBrk="1" hangingPunct="1"/>
            <a:r>
              <a:rPr lang="fr-FR" altLang="fr-FR" sz="3600" b="1">
                <a:solidFill>
                  <a:srgbClr val="984807"/>
                </a:solidFill>
              </a:rPr>
              <a:t>Les lampes portatives</a:t>
            </a:r>
          </a:p>
        </p:txBody>
      </p:sp>
      <p:sp>
        <p:nvSpPr>
          <p:cNvPr id="3075" name="Espace réservé du numéro de diapositive 4">
            <a:extLst>
              <a:ext uri="{FF2B5EF4-FFF2-40B4-BE49-F238E27FC236}">
                <a16:creationId xmlns:a16="http://schemas.microsoft.com/office/drawing/2014/main" id="{E23DBD15-5E11-4CEC-B413-A78600E6D7CD}"/>
              </a:ext>
            </a:extLst>
          </p:cNvPr>
          <p:cNvSpPr>
            <a:spLocks noGrp="1"/>
          </p:cNvSpPr>
          <p:nvPr>
            <p:ph type="sldNum" sz="quarter" idx="12"/>
          </p:nvPr>
        </p:nvSpPr>
        <p:spPr bwMode="auto">
          <a:xfrm>
            <a:off x="6786563" y="6278563"/>
            <a:ext cx="2133600" cy="365125"/>
          </a:xfrm>
          <a:ln>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A09642-2481-45F7-A92A-753A00BAA465}" type="slidenum">
              <a:rPr lang="fr-FR" altLang="fr-FR" sz="2000">
                <a:solidFill>
                  <a:srgbClr val="984807"/>
                </a:solidFill>
                <a:latin typeface="Myriad Pro" panose="020B0503030403020204" pitchFamily="34" charset="0"/>
              </a:rPr>
              <a:pPr/>
              <a:t>6</a:t>
            </a:fld>
            <a:endParaRPr lang="fr-FR" altLang="fr-FR" sz="2000">
              <a:solidFill>
                <a:srgbClr val="984807"/>
              </a:solidFill>
              <a:latin typeface="Myriad Pro" panose="020B0503030403020204" pitchFamily="34" charset="0"/>
            </a:endParaRPr>
          </a:p>
        </p:txBody>
      </p:sp>
      <p:sp>
        <p:nvSpPr>
          <p:cNvPr id="8196" name="Rectangle 2">
            <a:extLst>
              <a:ext uri="{FF2B5EF4-FFF2-40B4-BE49-F238E27FC236}">
                <a16:creationId xmlns:a16="http://schemas.microsoft.com/office/drawing/2014/main" id="{02F1330D-DEA0-D0D4-2E78-63682C6AFFB5}"/>
              </a:ext>
            </a:extLst>
          </p:cNvPr>
          <p:cNvSpPr>
            <a:spLocks noChangeArrowheads="1"/>
          </p:cNvSpPr>
          <p:nvPr/>
        </p:nvSpPr>
        <p:spPr bwMode="auto">
          <a:xfrm>
            <a:off x="468313" y="1484313"/>
            <a:ext cx="81359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FF3300"/>
                </a:solidFill>
                <a:latin typeface="Times New Roman" panose="02020603050405020304" pitchFamily="18" charset="0"/>
                <a:cs typeface="Times New Roman" panose="02020603050405020304" pitchFamily="18" charset="0"/>
              </a:rPr>
              <a:t>Tout moyen d'éclairage </a:t>
            </a:r>
            <a:r>
              <a:rPr lang="fr-FR" altLang="fr-FR" sz="2000" b="1" u="sng">
                <a:solidFill>
                  <a:srgbClr val="FF3300"/>
                </a:solidFill>
                <a:latin typeface="Times New Roman" panose="02020603050405020304" pitchFamily="18" charset="0"/>
                <a:cs typeface="Times New Roman" panose="02020603050405020304" pitchFamily="18" charset="0"/>
              </a:rPr>
              <a:t>doit toujours être allumé à l'extérieur </a:t>
            </a:r>
            <a:r>
              <a:rPr lang="fr-FR" altLang="fr-FR" sz="2000">
                <a:solidFill>
                  <a:srgbClr val="FF3300"/>
                </a:solidFill>
                <a:latin typeface="Times New Roman" panose="02020603050405020304" pitchFamily="18" charset="0"/>
                <a:cs typeface="Times New Roman" panose="02020603050405020304" pitchFamily="18" charset="0"/>
              </a:rPr>
              <a:t>d'une zone potentiellement explosive, </a:t>
            </a:r>
            <a:r>
              <a:rPr lang="fr-FR" altLang="fr-FR" sz="2000" b="1" u="sng">
                <a:solidFill>
                  <a:srgbClr val="FF3300"/>
                </a:solidFill>
                <a:latin typeface="Times New Roman" panose="02020603050405020304" pitchFamily="18" charset="0"/>
                <a:cs typeface="Times New Roman" panose="02020603050405020304" pitchFamily="18" charset="0"/>
              </a:rPr>
              <a:t>même s'il est antidéflagrant.</a:t>
            </a:r>
          </a:p>
        </p:txBody>
      </p:sp>
      <p:sp>
        <p:nvSpPr>
          <p:cNvPr id="8197" name="Rectangle 3">
            <a:extLst>
              <a:ext uri="{FF2B5EF4-FFF2-40B4-BE49-F238E27FC236}">
                <a16:creationId xmlns:a16="http://schemas.microsoft.com/office/drawing/2014/main" id="{7D002EA0-80F2-3405-AF61-EE50C47F239F}"/>
              </a:ext>
            </a:extLst>
          </p:cNvPr>
          <p:cNvSpPr>
            <a:spLocks noChangeArrowheads="1"/>
          </p:cNvSpPr>
          <p:nvPr/>
        </p:nvSpPr>
        <p:spPr bwMode="auto">
          <a:xfrm>
            <a:off x="838200" y="3429000"/>
            <a:ext cx="40814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Dotation individuelle</a:t>
            </a:r>
            <a:r>
              <a:rPr lang="fr-FR" altLang="fr-FR" sz="2000">
                <a:solidFill>
                  <a:srgbClr val="000000"/>
                </a:solidFill>
                <a:latin typeface="Times New Roman" panose="02020603050405020304" pitchFamily="18" charset="0"/>
                <a:cs typeface="Calibri" panose="020F0502020204030204" pitchFamily="34" charset="0"/>
              </a:rPr>
              <a:t> : lampe F 1  </a:t>
            </a:r>
          </a:p>
        </p:txBody>
      </p:sp>
      <p:pic>
        <p:nvPicPr>
          <p:cNvPr id="8198" name="Image 7">
            <a:extLst>
              <a:ext uri="{FF2B5EF4-FFF2-40B4-BE49-F238E27FC236}">
                <a16:creationId xmlns:a16="http://schemas.microsoft.com/office/drawing/2014/main" id="{408144FD-AAAE-2239-BD2A-C0F6E853F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626"/>
          <a:stretch>
            <a:fillRect/>
          </a:stretch>
        </p:blipFill>
        <p:spPr bwMode="auto">
          <a:xfrm>
            <a:off x="5562600" y="2514600"/>
            <a:ext cx="26225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re 8">
            <a:extLst>
              <a:ext uri="{FF2B5EF4-FFF2-40B4-BE49-F238E27FC236}">
                <a16:creationId xmlns:a16="http://schemas.microsoft.com/office/drawing/2014/main" id="{727DFA68-C974-7AE0-F597-796AE6C2B284}"/>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16F7D16B-B217-4546-BE80-1E37D2DB5C62}"/>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076AEA7-2D5F-4146-BFE7-4EE72DF9668B}" type="slidenum">
              <a:rPr lang="fr-FR" altLang="fr-FR" sz="2000">
                <a:solidFill>
                  <a:srgbClr val="984807"/>
                </a:solidFill>
                <a:latin typeface="Myriad Pro" panose="020B0503030403020204" pitchFamily="34" charset="0"/>
              </a:rPr>
              <a:pPr algn="r" eaLnBrk="1" hangingPunct="1"/>
              <a:t>60</a:t>
            </a:fld>
            <a:endParaRPr lang="fr-FR" altLang="fr-FR" sz="2000">
              <a:solidFill>
                <a:srgbClr val="984807"/>
              </a:solidFill>
              <a:latin typeface="Myriad Pro" panose="020B0503030403020204" pitchFamily="34" charset="0"/>
            </a:endParaRPr>
          </a:p>
        </p:txBody>
      </p:sp>
      <p:sp>
        <p:nvSpPr>
          <p:cNvPr id="59396" name="Rectangle 1">
            <a:extLst>
              <a:ext uri="{FF2B5EF4-FFF2-40B4-BE49-F238E27FC236}">
                <a16:creationId xmlns:a16="http://schemas.microsoft.com/office/drawing/2014/main" id="{ED8D10EE-6E1D-F07A-2204-A72C1629C853}"/>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Lorsque le dispositif est en place : mise en route du Groupe Electrogène</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59397" name="Rectangle 5">
            <a:extLst>
              <a:ext uri="{FF2B5EF4-FFF2-40B4-BE49-F238E27FC236}">
                <a16:creationId xmlns:a16="http://schemas.microsoft.com/office/drawing/2014/main" id="{04113B99-944A-92B7-EF1D-5CEC115A2BDE}"/>
              </a:ext>
            </a:extLst>
          </p:cNvPr>
          <p:cNvSpPr>
            <a:spLocks noChangeArrowheads="1"/>
          </p:cNvSpPr>
          <p:nvPr/>
        </p:nvSpPr>
        <p:spPr bwMode="auto">
          <a:xfrm>
            <a:off x="609600" y="2133600"/>
            <a:ext cx="8077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Lorsque le moteur tourne à plein régime : Enclencher le différentiel en position « ON » (- </a:t>
            </a:r>
            <a:r>
              <a:rPr lang="fr-FR" altLang="fr-FR" sz="2000" b="1">
                <a:solidFill>
                  <a:srgbClr val="000000"/>
                </a:solidFill>
                <a:latin typeface="Times New Roman" panose="02020603050405020304" pitchFamily="18" charset="0"/>
                <a:cs typeface="Times New Roman" panose="02020603050405020304" pitchFamily="18" charset="0"/>
              </a:rPr>
              <a:t>I</a:t>
            </a:r>
            <a:r>
              <a:rPr lang="fr-FR" altLang="fr-FR" sz="2000">
                <a:solidFill>
                  <a:srgbClr val="000000"/>
                </a:solidFill>
                <a:latin typeface="Times New Roman" panose="02020603050405020304" pitchFamily="18" charset="0"/>
                <a:cs typeface="Times New Roman" panose="02020603050405020304" pitchFamily="18" charset="0"/>
              </a:rPr>
              <a:t> - marche),</a:t>
            </a:r>
            <a:r>
              <a:rPr lang="fr-FR" altLang="fr-FR" sz="2000">
                <a:latin typeface="Times New Roman" panose="02020603050405020304" pitchFamily="18" charset="0"/>
              </a:rPr>
              <a:t> </a:t>
            </a:r>
          </a:p>
        </p:txBody>
      </p:sp>
      <p:pic>
        <p:nvPicPr>
          <p:cNvPr id="59398" name="Picture 6" descr="..\..\..\doc\DIV\Eclairage\Eclairage\IMG_0678.jpg">
            <a:extLst>
              <a:ext uri="{FF2B5EF4-FFF2-40B4-BE49-F238E27FC236}">
                <a16:creationId xmlns:a16="http://schemas.microsoft.com/office/drawing/2014/main" id="{1300727F-CE7A-6E02-1527-00B04955A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895600"/>
            <a:ext cx="41148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re 8">
            <a:extLst>
              <a:ext uri="{FF2B5EF4-FFF2-40B4-BE49-F238E27FC236}">
                <a16:creationId xmlns:a16="http://schemas.microsoft.com/office/drawing/2014/main" id="{4A45610E-EB6D-86B0-365B-DAA417789450}"/>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355FA307-97E0-49A6-B8D4-3A2950862D93}"/>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12BC022-B0C6-4176-B465-7FE8AAA68AE9}" type="slidenum">
              <a:rPr lang="fr-FR" altLang="fr-FR" sz="2000">
                <a:solidFill>
                  <a:srgbClr val="984807"/>
                </a:solidFill>
                <a:latin typeface="Myriad Pro" panose="020B0503030403020204" pitchFamily="34" charset="0"/>
              </a:rPr>
              <a:pPr algn="r" eaLnBrk="1" hangingPunct="1"/>
              <a:t>61</a:t>
            </a:fld>
            <a:endParaRPr lang="fr-FR" altLang="fr-FR" sz="2000">
              <a:solidFill>
                <a:srgbClr val="984807"/>
              </a:solidFill>
              <a:latin typeface="Myriad Pro" panose="020B0503030403020204" pitchFamily="34" charset="0"/>
            </a:endParaRPr>
          </a:p>
        </p:txBody>
      </p:sp>
      <p:sp>
        <p:nvSpPr>
          <p:cNvPr id="60420" name="Rectangle 1">
            <a:extLst>
              <a:ext uri="{FF2B5EF4-FFF2-40B4-BE49-F238E27FC236}">
                <a16:creationId xmlns:a16="http://schemas.microsoft.com/office/drawing/2014/main" id="{1AA586D7-E9FE-3D06-20DB-A8D04383CE7B}"/>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Lorsque le dispositif est en place : mise en route du Groupe Electrogène</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60421" name="Rectangle 5">
            <a:extLst>
              <a:ext uri="{FF2B5EF4-FFF2-40B4-BE49-F238E27FC236}">
                <a16:creationId xmlns:a16="http://schemas.microsoft.com/office/drawing/2014/main" id="{DF03F2DC-DDBD-6CB8-9DE9-FFD4BB9F6F74}"/>
              </a:ext>
            </a:extLst>
          </p:cNvPr>
          <p:cNvSpPr>
            <a:spLocks noChangeArrowheads="1"/>
          </p:cNvSpPr>
          <p:nvPr/>
        </p:nvSpPr>
        <p:spPr bwMode="auto">
          <a:xfrm>
            <a:off x="609600" y="2209800"/>
            <a:ext cx="7924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S’assurer que les halogènes marchent correctement,</a:t>
            </a:r>
          </a:p>
          <a:p>
            <a:pPr>
              <a:spcBef>
                <a:spcPct val="0"/>
              </a:spcBef>
              <a:buFontTx/>
              <a:buNone/>
            </a:pP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Enlever le starter dès que le moteur est chaud.</a:t>
            </a:r>
            <a:r>
              <a:rPr lang="fr-FR" altLang="fr-FR" sz="2000">
                <a:latin typeface="Times New Roman" panose="02020603050405020304" pitchFamily="18" charset="0"/>
              </a:rPr>
              <a:t> </a:t>
            </a:r>
          </a:p>
        </p:txBody>
      </p:sp>
      <p:pic>
        <p:nvPicPr>
          <p:cNvPr id="60422" name="Picture 6" descr="..\..\..\doc\DIV\Eclairage\Eclairage\IMG_0672.jpg">
            <a:extLst>
              <a:ext uri="{FF2B5EF4-FFF2-40B4-BE49-F238E27FC236}">
                <a16:creationId xmlns:a16="http://schemas.microsoft.com/office/drawing/2014/main" id="{6CACD705-7370-CFEB-51E4-8B1B7A161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3528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8">
            <a:extLst>
              <a:ext uri="{FF2B5EF4-FFF2-40B4-BE49-F238E27FC236}">
                <a16:creationId xmlns:a16="http://schemas.microsoft.com/office/drawing/2014/main" id="{0F120D45-1314-C122-D9DF-6B87E2F392EF}"/>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346C7781-2920-407A-896D-04F0326DB30E}"/>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2A74986-EF6B-463D-9DA9-A8A04685ACB6}" type="slidenum">
              <a:rPr lang="fr-FR" altLang="fr-FR" sz="2000">
                <a:solidFill>
                  <a:srgbClr val="984807"/>
                </a:solidFill>
                <a:latin typeface="Myriad Pro" panose="020B0503030403020204" pitchFamily="34" charset="0"/>
              </a:rPr>
              <a:pPr algn="r" eaLnBrk="1" hangingPunct="1"/>
              <a:t>62</a:t>
            </a:fld>
            <a:endParaRPr lang="fr-FR" altLang="fr-FR" sz="2000">
              <a:solidFill>
                <a:srgbClr val="984807"/>
              </a:solidFill>
              <a:latin typeface="Myriad Pro" panose="020B0503030403020204" pitchFamily="34" charset="0"/>
            </a:endParaRPr>
          </a:p>
        </p:txBody>
      </p:sp>
      <p:sp>
        <p:nvSpPr>
          <p:cNvPr id="61444" name="Rectangle 1">
            <a:extLst>
              <a:ext uri="{FF2B5EF4-FFF2-40B4-BE49-F238E27FC236}">
                <a16:creationId xmlns:a16="http://schemas.microsoft.com/office/drawing/2014/main" id="{0BB3D2FC-EA18-C210-F334-154F98F3F9DB}"/>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Lorsque le dispositif est en place : mise en route du Groupe Electrogène</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61445" name="Rectangle 5">
            <a:extLst>
              <a:ext uri="{FF2B5EF4-FFF2-40B4-BE49-F238E27FC236}">
                <a16:creationId xmlns:a16="http://schemas.microsoft.com/office/drawing/2014/main" id="{AD8F6A91-89D4-82E6-FF2C-2353284869AB}"/>
              </a:ext>
            </a:extLst>
          </p:cNvPr>
          <p:cNvSpPr>
            <a:spLocks noChangeArrowheads="1"/>
          </p:cNvSpPr>
          <p:nvPr/>
        </p:nvSpPr>
        <p:spPr bwMode="auto">
          <a:xfrm>
            <a:off x="762000" y="2209800"/>
            <a:ext cx="75438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Si le moteur refuse de démarrer, il faut vérifier : </a:t>
            </a:r>
            <a:endParaRPr lang="fr-FR" altLang="fr-FR" sz="2000">
              <a:latin typeface="Times New Roman" panose="02020603050405020304" pitchFamily="18" charset="0"/>
              <a:cs typeface="Calibri" panose="020F0502020204030204" pitchFamily="34"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L'ouverture du robinet de carburant,</a:t>
            </a:r>
          </a:p>
          <a:p>
            <a:pPr algn="just">
              <a:spcBef>
                <a:spcPct val="0"/>
              </a:spcBef>
              <a:buFontTx/>
              <a:buChar char="•"/>
            </a:pPr>
            <a:endParaRPr lang="fr-FR" altLang="fr-FR" sz="2000">
              <a:latin typeface="Times New Roman" panose="02020603050405020304" pitchFamily="18" charset="0"/>
              <a:cs typeface="Calibri" panose="020F0502020204030204" pitchFamily="34"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Le niveau de carburant,</a:t>
            </a:r>
          </a:p>
          <a:p>
            <a:pPr algn="just">
              <a:spcBef>
                <a:spcPct val="0"/>
              </a:spcBef>
              <a:buFontTx/>
              <a:buChar char="•"/>
            </a:pPr>
            <a:endParaRPr lang="fr-FR" altLang="fr-FR" sz="2000">
              <a:latin typeface="Times New Roman" panose="02020603050405020304" pitchFamily="18" charset="0"/>
              <a:cs typeface="Calibri" panose="020F0502020204030204" pitchFamily="34"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Le starter,</a:t>
            </a:r>
          </a:p>
          <a:p>
            <a:pPr algn="just">
              <a:spcBef>
                <a:spcPct val="0"/>
              </a:spcBef>
              <a:buFontTx/>
              <a:buChar char="•"/>
            </a:pPr>
            <a:endParaRPr lang="fr-FR" altLang="fr-FR" sz="2000">
              <a:latin typeface="Times New Roman" panose="02020603050405020304" pitchFamily="18" charset="0"/>
              <a:cs typeface="Calibri" panose="020F0502020204030204" pitchFamily="34"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Le commutateur du moteur,</a:t>
            </a:r>
          </a:p>
          <a:p>
            <a:pPr algn="just">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Le disjoncteur : il ne doit pas être enclenché,</a:t>
            </a:r>
            <a:r>
              <a:rPr lang="fr-FR" altLang="fr-FR" sz="2000">
                <a:latin typeface="Times New Roman" panose="02020603050405020304" pitchFamily="18" charset="0"/>
              </a:rPr>
              <a: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re 8">
            <a:extLst>
              <a:ext uri="{FF2B5EF4-FFF2-40B4-BE49-F238E27FC236}">
                <a16:creationId xmlns:a16="http://schemas.microsoft.com/office/drawing/2014/main" id="{21236D11-5014-12BB-362F-38F7A38ABC85}"/>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E1512972-7AF6-4B3E-9F21-41D4E0477532}"/>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E641606-4403-4102-B686-66163A914FE7}" type="slidenum">
              <a:rPr lang="fr-FR" altLang="fr-FR" sz="2000">
                <a:solidFill>
                  <a:srgbClr val="984807"/>
                </a:solidFill>
                <a:latin typeface="Myriad Pro" panose="020B0503030403020204" pitchFamily="34" charset="0"/>
              </a:rPr>
              <a:pPr algn="r" eaLnBrk="1" hangingPunct="1"/>
              <a:t>63</a:t>
            </a:fld>
            <a:endParaRPr lang="fr-FR" altLang="fr-FR" sz="2000">
              <a:solidFill>
                <a:srgbClr val="984807"/>
              </a:solidFill>
              <a:latin typeface="Myriad Pro" panose="020B0503030403020204" pitchFamily="34" charset="0"/>
            </a:endParaRPr>
          </a:p>
        </p:txBody>
      </p:sp>
      <p:sp>
        <p:nvSpPr>
          <p:cNvPr id="62468" name="Rectangle 1">
            <a:extLst>
              <a:ext uri="{FF2B5EF4-FFF2-40B4-BE49-F238E27FC236}">
                <a16:creationId xmlns:a16="http://schemas.microsoft.com/office/drawing/2014/main" id="{0A9F2CA1-D84F-5CD3-0167-45F2F8F6D9F0}"/>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Lorsque le dispositif est en place : mise en route du Groupe Electrogène</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62469" name="Rectangle 5">
            <a:extLst>
              <a:ext uri="{FF2B5EF4-FFF2-40B4-BE49-F238E27FC236}">
                <a16:creationId xmlns:a16="http://schemas.microsoft.com/office/drawing/2014/main" id="{0D375BFE-B6A4-C518-8B45-4BC6C50A0CFA}"/>
              </a:ext>
            </a:extLst>
          </p:cNvPr>
          <p:cNvSpPr>
            <a:spLocks noChangeArrowheads="1"/>
          </p:cNvSpPr>
          <p:nvPr/>
        </p:nvSpPr>
        <p:spPr bwMode="auto">
          <a:xfrm>
            <a:off x="762000" y="2362200"/>
            <a:ext cx="66294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Si un projecteur ne s'éclaire pas, il faut vérifier :</a:t>
            </a: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L'état de l'ampoule,</a:t>
            </a:r>
          </a:p>
          <a:p>
            <a:pPr algn="just">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Les connections au niveau des prises.</a:t>
            </a:r>
          </a:p>
          <a:p>
            <a:pPr algn="just">
              <a:spcBef>
                <a:spcPct val="0"/>
              </a:spcBef>
              <a:buFontTx/>
              <a:buNone/>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L'état des câbles. </a:t>
            </a:r>
            <a:endParaRPr lang="fr-FR" altLang="fr-FR" sz="2000">
              <a:latin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re 8">
            <a:extLst>
              <a:ext uri="{FF2B5EF4-FFF2-40B4-BE49-F238E27FC236}">
                <a16:creationId xmlns:a16="http://schemas.microsoft.com/office/drawing/2014/main" id="{E25D7E15-E590-B102-0377-239468075DDF}"/>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97D7B76D-B502-4E5D-861D-587EF48A310E}"/>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B4C191C-1820-4FFB-8038-D480830934B4}" type="slidenum">
              <a:rPr lang="fr-FR" altLang="fr-FR" sz="2000">
                <a:solidFill>
                  <a:srgbClr val="984807"/>
                </a:solidFill>
                <a:latin typeface="Myriad Pro" panose="020B0503030403020204" pitchFamily="34" charset="0"/>
              </a:rPr>
              <a:pPr algn="r" eaLnBrk="1" hangingPunct="1"/>
              <a:t>64</a:t>
            </a:fld>
            <a:endParaRPr lang="fr-FR" altLang="fr-FR" sz="2000">
              <a:solidFill>
                <a:srgbClr val="984807"/>
              </a:solidFill>
              <a:latin typeface="Myriad Pro" panose="020B0503030403020204" pitchFamily="34" charset="0"/>
            </a:endParaRPr>
          </a:p>
        </p:txBody>
      </p:sp>
      <p:sp>
        <p:nvSpPr>
          <p:cNvPr id="63492" name="Rectangle 1">
            <a:extLst>
              <a:ext uri="{FF2B5EF4-FFF2-40B4-BE49-F238E27FC236}">
                <a16:creationId xmlns:a16="http://schemas.microsoft.com/office/drawing/2014/main" id="{CDF736E6-DB81-CBAB-BAFD-C1171F151EC9}"/>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Pendant la mission :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63493" name="Rectangle 5">
            <a:extLst>
              <a:ext uri="{FF2B5EF4-FFF2-40B4-BE49-F238E27FC236}">
                <a16:creationId xmlns:a16="http://schemas.microsoft.com/office/drawing/2014/main" id="{E7044FA4-0D45-F850-6FB8-C01029419241}"/>
              </a:ext>
            </a:extLst>
          </p:cNvPr>
          <p:cNvSpPr>
            <a:spLocks noChangeArrowheads="1"/>
          </p:cNvSpPr>
          <p:nvPr/>
        </p:nvSpPr>
        <p:spPr bwMode="auto">
          <a:xfrm>
            <a:off x="533400" y="2286000"/>
            <a:ext cx="80772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a:latin typeface="Times New Roman" panose="02020603050405020304" pitchFamily="18" charset="0"/>
                <a:cs typeface="Times New Roman" panose="02020603050405020304" pitchFamily="18" charset="0"/>
              </a:rPr>
              <a:t> Vérifications régulières du niveau de carburant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L'autonomie d'un groupe se situe entre 2 h 30 et 4 heures suivant le modèle et la marque.</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latin typeface="Times New Roman" panose="02020603050405020304" pitchFamily="18" charset="0"/>
                <a:cs typeface="Times New Roman" panose="02020603050405020304" pitchFamily="18" charset="0"/>
              </a:rPr>
              <a:t> Vérification du bon fonctionnement des ampoules ;</a:t>
            </a:r>
          </a:p>
          <a:p>
            <a:pPr algn="just">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latin typeface="Times New Roman" panose="02020603050405020304" pitchFamily="18" charset="0"/>
                <a:cs typeface="Times New Roman" panose="02020603050405020304" pitchFamily="18" charset="0"/>
              </a:rPr>
              <a:t> Carburant ne doit pas rester à proximité immédiate du groupe électrogène,</a:t>
            </a:r>
            <a:endParaRPr lang="fr-FR" altLang="fr-FR" sz="2000">
              <a:latin typeface="Times New Roman" panose="02020603050405020304"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re 8">
            <a:extLst>
              <a:ext uri="{FF2B5EF4-FFF2-40B4-BE49-F238E27FC236}">
                <a16:creationId xmlns:a16="http://schemas.microsoft.com/office/drawing/2014/main" id="{D2DBEAA7-EDCD-A130-4525-50E7CD72BB04}"/>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C9021B8C-45A3-4C08-B81F-72AF9E0C810E}"/>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BB8A663-847E-473F-8C74-3BFE5C4F5C8C}" type="slidenum">
              <a:rPr lang="fr-FR" altLang="fr-FR" sz="2000">
                <a:solidFill>
                  <a:srgbClr val="984807"/>
                </a:solidFill>
                <a:latin typeface="Myriad Pro" panose="020B0503030403020204" pitchFamily="34" charset="0"/>
              </a:rPr>
              <a:pPr algn="r" eaLnBrk="1" hangingPunct="1"/>
              <a:t>65</a:t>
            </a:fld>
            <a:endParaRPr lang="fr-FR" altLang="fr-FR" sz="2000">
              <a:solidFill>
                <a:srgbClr val="984807"/>
              </a:solidFill>
              <a:latin typeface="Myriad Pro" panose="020B0503030403020204" pitchFamily="34" charset="0"/>
            </a:endParaRPr>
          </a:p>
        </p:txBody>
      </p:sp>
      <p:sp>
        <p:nvSpPr>
          <p:cNvPr id="64516" name="Rectangle 1">
            <a:extLst>
              <a:ext uri="{FF2B5EF4-FFF2-40B4-BE49-F238E27FC236}">
                <a16:creationId xmlns:a16="http://schemas.microsoft.com/office/drawing/2014/main" id="{F056E753-2168-B75F-7BBC-CAB644D9A961}"/>
              </a:ext>
            </a:extLst>
          </p:cNvPr>
          <p:cNvSpPr>
            <a:spLocks noChangeArrowheads="1"/>
          </p:cNvSpPr>
          <p:nvPr/>
        </p:nvSpPr>
        <p:spPr bwMode="auto">
          <a:xfrm>
            <a:off x="457200" y="1371600"/>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A la fin de la mission :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64517" name="Rectangle 5">
            <a:extLst>
              <a:ext uri="{FF2B5EF4-FFF2-40B4-BE49-F238E27FC236}">
                <a16:creationId xmlns:a16="http://schemas.microsoft.com/office/drawing/2014/main" id="{8C7DACE1-C5EA-50B8-260E-3DB6E1CF8963}"/>
              </a:ext>
            </a:extLst>
          </p:cNvPr>
          <p:cNvSpPr>
            <a:spLocks noChangeArrowheads="1"/>
          </p:cNvSpPr>
          <p:nvPr/>
        </p:nvSpPr>
        <p:spPr bwMode="auto">
          <a:xfrm>
            <a:off x="533400" y="1981200"/>
            <a:ext cx="8077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 </a:t>
            </a:r>
            <a:r>
              <a:rPr lang="fr-FR" altLang="fr-FR" sz="2000">
                <a:solidFill>
                  <a:srgbClr val="000000"/>
                </a:solidFill>
                <a:latin typeface="Times New Roman" panose="02020603050405020304" pitchFamily="18" charset="0"/>
                <a:cs typeface="Calibri" panose="020F0502020204030204" pitchFamily="34" charset="0"/>
              </a:rPr>
              <a:t>Nettoyages et reconditionnement du matériel c'est-à-dire remise opérationnelle des matériels utilisés : </a:t>
            </a:r>
          </a:p>
        </p:txBody>
      </p:sp>
      <p:sp>
        <p:nvSpPr>
          <p:cNvPr id="64518" name="Rectangle 6">
            <a:extLst>
              <a:ext uri="{FF2B5EF4-FFF2-40B4-BE49-F238E27FC236}">
                <a16:creationId xmlns:a16="http://schemas.microsoft.com/office/drawing/2014/main" id="{4311B72C-07A5-B4C5-378A-DE5D48B6AD51}"/>
              </a:ext>
            </a:extLst>
          </p:cNvPr>
          <p:cNvSpPr>
            <a:spLocks noChangeArrowheads="1"/>
          </p:cNvSpPr>
          <p:nvPr/>
        </p:nvSpPr>
        <p:spPr bwMode="auto">
          <a:xfrm>
            <a:off x="457200" y="2971800"/>
            <a:ext cx="8229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Eteindre les appareils alimentés par le groupe électrogène en abaissant le disjoncteur ;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Puis débrancher les prises de courant.</a:t>
            </a:r>
            <a:r>
              <a:rPr lang="fr-FR" altLang="fr-FR" sz="2000">
                <a:latin typeface="Times New Roman" panose="02020603050405020304" pitchFamily="18" charset="0"/>
              </a:rPr>
              <a:t> </a:t>
            </a:r>
          </a:p>
        </p:txBody>
      </p:sp>
      <p:pic>
        <p:nvPicPr>
          <p:cNvPr id="64519" name="Picture 7" descr="..\..\..\doc\DIV\Eclairage\Eclairage\IMG_0681.jpg">
            <a:extLst>
              <a:ext uri="{FF2B5EF4-FFF2-40B4-BE49-F238E27FC236}">
                <a16:creationId xmlns:a16="http://schemas.microsoft.com/office/drawing/2014/main" id="{689D5F37-F565-4F4C-0181-A93AB2272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361" b="11507"/>
          <a:stretch>
            <a:fillRect/>
          </a:stretch>
        </p:blipFill>
        <p:spPr bwMode="auto">
          <a:xfrm>
            <a:off x="4876800" y="3587750"/>
            <a:ext cx="3751263"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re 8">
            <a:extLst>
              <a:ext uri="{FF2B5EF4-FFF2-40B4-BE49-F238E27FC236}">
                <a16:creationId xmlns:a16="http://schemas.microsoft.com/office/drawing/2014/main" id="{FBCE479A-02C8-0CA4-9BF9-E54A9925A585}"/>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ED2D8909-E963-4B55-B234-DC45BB3A9C2F}"/>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BA28C41-0529-4F29-97BE-27E83A261BA6}" type="slidenum">
              <a:rPr lang="fr-FR" altLang="fr-FR" sz="2000">
                <a:solidFill>
                  <a:srgbClr val="984807"/>
                </a:solidFill>
                <a:latin typeface="Myriad Pro" panose="020B0503030403020204" pitchFamily="34" charset="0"/>
              </a:rPr>
              <a:pPr algn="r" eaLnBrk="1" hangingPunct="1"/>
              <a:t>66</a:t>
            </a:fld>
            <a:endParaRPr lang="fr-FR" altLang="fr-FR" sz="2000">
              <a:solidFill>
                <a:srgbClr val="984807"/>
              </a:solidFill>
              <a:latin typeface="Myriad Pro" panose="020B0503030403020204" pitchFamily="34" charset="0"/>
            </a:endParaRPr>
          </a:p>
        </p:txBody>
      </p:sp>
      <p:sp>
        <p:nvSpPr>
          <p:cNvPr id="65540" name="Rectangle 1">
            <a:extLst>
              <a:ext uri="{FF2B5EF4-FFF2-40B4-BE49-F238E27FC236}">
                <a16:creationId xmlns:a16="http://schemas.microsoft.com/office/drawing/2014/main" id="{39C212F8-8F86-61D8-28AA-8C49F4EC00C2}"/>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A la fin de la mission :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65541" name="Rectangle 5">
            <a:extLst>
              <a:ext uri="{FF2B5EF4-FFF2-40B4-BE49-F238E27FC236}">
                <a16:creationId xmlns:a16="http://schemas.microsoft.com/office/drawing/2014/main" id="{31EBAC89-C91C-4263-2626-57B4FDE17EBC}"/>
              </a:ext>
            </a:extLst>
          </p:cNvPr>
          <p:cNvSpPr>
            <a:spLocks noChangeArrowheads="1"/>
          </p:cNvSpPr>
          <p:nvPr/>
        </p:nvSpPr>
        <p:spPr bwMode="auto">
          <a:xfrm>
            <a:off x="533400" y="1981200"/>
            <a:ext cx="8077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Laisser tourner le moteur sans charge pendant environ 3 min, afin de laisser le moteur refroidir. </a:t>
            </a:r>
          </a:p>
        </p:txBody>
      </p:sp>
      <p:pic>
        <p:nvPicPr>
          <p:cNvPr id="65542" name="Picture 8" descr="K:\A diffuser\JSP SDMIS\Dématérialisation\doc\DIV\Eclairage\Eclairage\SDMO 6000.2.png">
            <a:extLst>
              <a:ext uri="{FF2B5EF4-FFF2-40B4-BE49-F238E27FC236}">
                <a16:creationId xmlns:a16="http://schemas.microsoft.com/office/drawing/2014/main" id="{D3BD8BE4-CBFA-BAD7-48AD-EB57B9690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048000"/>
            <a:ext cx="3581400"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re 8">
            <a:extLst>
              <a:ext uri="{FF2B5EF4-FFF2-40B4-BE49-F238E27FC236}">
                <a16:creationId xmlns:a16="http://schemas.microsoft.com/office/drawing/2014/main" id="{D2C7EC36-3DA5-A8A5-FEA3-613E76619EE7}"/>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0F5CE725-368B-43F1-AA4E-AE6EF995D022}"/>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104A45-7C93-4E42-951B-9648B5A65795}" type="slidenum">
              <a:rPr lang="fr-FR" altLang="fr-FR" sz="2000">
                <a:solidFill>
                  <a:srgbClr val="984807"/>
                </a:solidFill>
                <a:latin typeface="Myriad Pro" panose="020B0503030403020204" pitchFamily="34" charset="0"/>
              </a:rPr>
              <a:pPr algn="r" eaLnBrk="1" hangingPunct="1"/>
              <a:t>67</a:t>
            </a:fld>
            <a:endParaRPr lang="fr-FR" altLang="fr-FR" sz="2000">
              <a:solidFill>
                <a:srgbClr val="984807"/>
              </a:solidFill>
              <a:latin typeface="Myriad Pro" panose="020B0503030403020204" pitchFamily="34" charset="0"/>
            </a:endParaRPr>
          </a:p>
        </p:txBody>
      </p:sp>
      <p:sp>
        <p:nvSpPr>
          <p:cNvPr id="66564" name="Rectangle 1">
            <a:extLst>
              <a:ext uri="{FF2B5EF4-FFF2-40B4-BE49-F238E27FC236}">
                <a16:creationId xmlns:a16="http://schemas.microsoft.com/office/drawing/2014/main" id="{8D364FDE-09DA-F270-F849-20D61EE2DA53}"/>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A la fin de la mission :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66565" name="Rectangle 5">
            <a:extLst>
              <a:ext uri="{FF2B5EF4-FFF2-40B4-BE49-F238E27FC236}">
                <a16:creationId xmlns:a16="http://schemas.microsoft.com/office/drawing/2014/main" id="{D3E6AEF2-9D9D-137A-280F-6364C44235EC}"/>
              </a:ext>
            </a:extLst>
          </p:cNvPr>
          <p:cNvSpPr>
            <a:spLocks noChangeArrowheads="1"/>
          </p:cNvSpPr>
          <p:nvPr/>
        </p:nvSpPr>
        <p:spPr bwMode="auto">
          <a:xfrm>
            <a:off x="533400" y="2209800"/>
            <a:ext cx="8077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 </a:t>
            </a:r>
            <a:r>
              <a:rPr lang="fr-FR" altLang="fr-FR" sz="2000">
                <a:solidFill>
                  <a:srgbClr val="000000"/>
                </a:solidFill>
                <a:latin typeface="Times New Roman" panose="02020603050405020304" pitchFamily="18" charset="0"/>
                <a:cs typeface="Calibri" panose="020F0502020204030204" pitchFamily="34" charset="0"/>
              </a:rPr>
              <a:t>Arrêter le groupe électrogène : mettre le commutateur en position OFF (O – arrêt). </a:t>
            </a:r>
          </a:p>
        </p:txBody>
      </p:sp>
      <p:pic>
        <p:nvPicPr>
          <p:cNvPr id="66566" name="Picture 6" descr="SKM_C654e17030909030_0002">
            <a:extLst>
              <a:ext uri="{FF2B5EF4-FFF2-40B4-BE49-F238E27FC236}">
                <a16:creationId xmlns:a16="http://schemas.microsoft.com/office/drawing/2014/main" id="{20D786EA-8FCE-AC1C-033E-91398D9DB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376" t="22249" r="17439" b="61063"/>
          <a:stretch>
            <a:fillRect/>
          </a:stretch>
        </p:blipFill>
        <p:spPr bwMode="auto">
          <a:xfrm>
            <a:off x="5867400" y="2895600"/>
            <a:ext cx="242093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7" descr="..\..\..\doc\DIV\Eclairage\Eclairage\IMG_0634.jpg">
            <a:extLst>
              <a:ext uri="{FF2B5EF4-FFF2-40B4-BE49-F238E27FC236}">
                <a16:creationId xmlns:a16="http://schemas.microsoft.com/office/drawing/2014/main" id="{BDB054BB-C166-13FF-5662-ECFC88A7A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1242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re 8">
            <a:extLst>
              <a:ext uri="{FF2B5EF4-FFF2-40B4-BE49-F238E27FC236}">
                <a16:creationId xmlns:a16="http://schemas.microsoft.com/office/drawing/2014/main" id="{CF21CED8-19CD-07CA-BB58-A089D63D2ACD}"/>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E8BB5DB6-0FBC-4671-A392-3C3A5CC91986}"/>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8925435-6494-4771-9087-2D2E8080D208}" type="slidenum">
              <a:rPr lang="fr-FR" altLang="fr-FR" sz="2000">
                <a:solidFill>
                  <a:srgbClr val="984807"/>
                </a:solidFill>
                <a:latin typeface="Myriad Pro" panose="020B0503030403020204" pitchFamily="34" charset="0"/>
              </a:rPr>
              <a:pPr algn="r" eaLnBrk="1" hangingPunct="1"/>
              <a:t>68</a:t>
            </a:fld>
            <a:endParaRPr lang="fr-FR" altLang="fr-FR" sz="2000">
              <a:solidFill>
                <a:srgbClr val="984807"/>
              </a:solidFill>
              <a:latin typeface="Myriad Pro" panose="020B0503030403020204" pitchFamily="34" charset="0"/>
            </a:endParaRPr>
          </a:p>
        </p:txBody>
      </p:sp>
      <p:sp>
        <p:nvSpPr>
          <p:cNvPr id="67588" name="Rectangle 1">
            <a:extLst>
              <a:ext uri="{FF2B5EF4-FFF2-40B4-BE49-F238E27FC236}">
                <a16:creationId xmlns:a16="http://schemas.microsoft.com/office/drawing/2014/main" id="{8FA86F86-A89F-8BDF-3864-B9021239ACC9}"/>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A la fin de la mission :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67589" name="Rectangle 5">
            <a:extLst>
              <a:ext uri="{FF2B5EF4-FFF2-40B4-BE49-F238E27FC236}">
                <a16:creationId xmlns:a16="http://schemas.microsoft.com/office/drawing/2014/main" id="{1AEB79FD-0502-9AA8-FCFA-B66B5C3707E1}"/>
              </a:ext>
            </a:extLst>
          </p:cNvPr>
          <p:cNvSpPr>
            <a:spLocks noChangeArrowheads="1"/>
          </p:cNvSpPr>
          <p:nvPr/>
        </p:nvSpPr>
        <p:spPr bwMode="auto">
          <a:xfrm>
            <a:off x="609600" y="2057400"/>
            <a:ext cx="670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 </a:t>
            </a:r>
            <a:r>
              <a:rPr lang="fr-FR" altLang="fr-FR" sz="2000">
                <a:solidFill>
                  <a:srgbClr val="000000"/>
                </a:solidFill>
                <a:latin typeface="Times New Roman" panose="02020603050405020304" pitchFamily="18" charset="0"/>
                <a:cs typeface="Calibri" panose="020F0502020204030204" pitchFamily="34" charset="0"/>
              </a:rPr>
              <a:t>Fermer le robinet de carburant. </a:t>
            </a:r>
          </a:p>
        </p:txBody>
      </p:sp>
      <p:pic>
        <p:nvPicPr>
          <p:cNvPr id="67590" name="Picture 6" descr="..\..\..\doc\DIV\Eclairage\Eclairage\IMG_0671.jpg">
            <a:extLst>
              <a:ext uri="{FF2B5EF4-FFF2-40B4-BE49-F238E27FC236}">
                <a16:creationId xmlns:a16="http://schemas.microsoft.com/office/drawing/2014/main" id="{98E882BB-9D16-D815-41AE-EFCD10032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057400"/>
            <a:ext cx="32004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Rectangle 7">
            <a:extLst>
              <a:ext uri="{FF2B5EF4-FFF2-40B4-BE49-F238E27FC236}">
                <a16:creationId xmlns:a16="http://schemas.microsoft.com/office/drawing/2014/main" id="{3C1F4A9C-55C1-9A72-F83A-4AB7C4E36F02}"/>
              </a:ext>
            </a:extLst>
          </p:cNvPr>
          <p:cNvSpPr>
            <a:spLocks noChangeArrowheads="1"/>
          </p:cNvSpPr>
          <p:nvPr/>
        </p:nvSpPr>
        <p:spPr bwMode="auto">
          <a:xfrm>
            <a:off x="609600" y="4800600"/>
            <a:ext cx="7924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Il est nécessaire de laisser refroidir le groupe et les projecteurs afin d'éviter les brûlures. </a:t>
            </a:r>
            <a:endParaRPr lang="fr-FR" altLang="fr-FR" sz="2000">
              <a:latin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re 8">
            <a:extLst>
              <a:ext uri="{FF2B5EF4-FFF2-40B4-BE49-F238E27FC236}">
                <a16:creationId xmlns:a16="http://schemas.microsoft.com/office/drawing/2014/main" id="{4E4741C5-A48E-32BE-CAD5-66342F36600B}"/>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1629E127-E262-4CC7-B29B-8128AB18DA4F}"/>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E13FFA2-C241-4AAC-900A-D6C93284BC4D}" type="slidenum">
              <a:rPr lang="fr-FR" altLang="fr-FR" sz="2000">
                <a:solidFill>
                  <a:srgbClr val="984807"/>
                </a:solidFill>
                <a:latin typeface="Myriad Pro" panose="020B0503030403020204" pitchFamily="34" charset="0"/>
              </a:rPr>
              <a:pPr algn="r" eaLnBrk="1" hangingPunct="1"/>
              <a:t>69</a:t>
            </a:fld>
            <a:endParaRPr lang="fr-FR" altLang="fr-FR" sz="2000">
              <a:solidFill>
                <a:srgbClr val="984807"/>
              </a:solidFill>
              <a:latin typeface="Myriad Pro" panose="020B0503030403020204" pitchFamily="34" charset="0"/>
            </a:endParaRPr>
          </a:p>
        </p:txBody>
      </p:sp>
      <p:sp>
        <p:nvSpPr>
          <p:cNvPr id="68612" name="Rectangle 1">
            <a:extLst>
              <a:ext uri="{FF2B5EF4-FFF2-40B4-BE49-F238E27FC236}">
                <a16:creationId xmlns:a16="http://schemas.microsoft.com/office/drawing/2014/main" id="{B7D7009C-C0A4-4EB6-0FF5-3739A7A8B7DC}"/>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A la fin de la mission :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68613" name="Rectangle 5">
            <a:extLst>
              <a:ext uri="{FF2B5EF4-FFF2-40B4-BE49-F238E27FC236}">
                <a16:creationId xmlns:a16="http://schemas.microsoft.com/office/drawing/2014/main" id="{8128551F-C345-82E6-90A7-2BB89E1BF519}"/>
              </a:ext>
            </a:extLst>
          </p:cNvPr>
          <p:cNvSpPr>
            <a:spLocks noChangeArrowheads="1"/>
          </p:cNvSpPr>
          <p:nvPr/>
        </p:nvSpPr>
        <p:spPr bwMode="auto">
          <a:xfrm>
            <a:off x="381000" y="1981200"/>
            <a:ext cx="8077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Rassembler les fils électriques et les ramener vers le VID,</a:t>
            </a: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Le cas échéant, les nettoyer avec un chiffon humide.</a:t>
            </a: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Les rouler : pour cela, les mettre en double (les 2 prises </a:t>
            </a: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maréchal du même côté) et commencer à l'opposé des prises.</a:t>
            </a:r>
          </a:p>
        </p:txBody>
      </p:sp>
      <p:pic>
        <p:nvPicPr>
          <p:cNvPr id="68614" name="Picture 6" descr="IMG_0652">
            <a:extLst>
              <a:ext uri="{FF2B5EF4-FFF2-40B4-BE49-F238E27FC236}">
                <a16:creationId xmlns:a16="http://schemas.microsoft.com/office/drawing/2014/main" id="{0C0EAB3D-55FC-E738-0F94-3F0440AF4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052" t="6772" r="30510" b="9555"/>
          <a:stretch>
            <a:fillRect/>
          </a:stretch>
        </p:blipFill>
        <p:spPr bwMode="auto">
          <a:xfrm>
            <a:off x="6797675" y="1295400"/>
            <a:ext cx="19542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7" descr="IMG_0649">
            <a:extLst>
              <a:ext uri="{FF2B5EF4-FFF2-40B4-BE49-F238E27FC236}">
                <a16:creationId xmlns:a16="http://schemas.microsoft.com/office/drawing/2014/main" id="{F7807ECB-DDC1-75C9-7571-FF099C3217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46" r="20074" b="10524"/>
          <a:stretch>
            <a:fillRect/>
          </a:stretch>
        </p:blipFill>
        <p:spPr bwMode="auto">
          <a:xfrm>
            <a:off x="1371600" y="3352800"/>
            <a:ext cx="35052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8">
            <a:extLst>
              <a:ext uri="{FF2B5EF4-FFF2-40B4-BE49-F238E27FC236}">
                <a16:creationId xmlns:a16="http://schemas.microsoft.com/office/drawing/2014/main" id="{34AA4BB7-C339-CC53-4EC6-65838491B034}"/>
              </a:ext>
            </a:extLst>
          </p:cNvPr>
          <p:cNvSpPr>
            <a:spLocks noGrp="1"/>
          </p:cNvSpPr>
          <p:nvPr>
            <p:ph type="title" idx="4294967295"/>
          </p:nvPr>
        </p:nvSpPr>
        <p:spPr>
          <a:xfrm>
            <a:off x="971550" y="274638"/>
            <a:ext cx="7886700" cy="939800"/>
          </a:xfrm>
        </p:spPr>
        <p:txBody>
          <a:bodyPr/>
          <a:lstStyle/>
          <a:p>
            <a:pPr eaLnBrk="1" hangingPunct="1"/>
            <a:r>
              <a:rPr lang="fr-FR" altLang="fr-FR" sz="3600" b="1">
                <a:solidFill>
                  <a:srgbClr val="984807"/>
                </a:solidFill>
              </a:rPr>
              <a:t>Les lampes portatives</a:t>
            </a:r>
          </a:p>
        </p:txBody>
      </p:sp>
      <p:sp>
        <p:nvSpPr>
          <p:cNvPr id="3075" name="Espace réservé du numéro de diapositive 4">
            <a:extLst>
              <a:ext uri="{FF2B5EF4-FFF2-40B4-BE49-F238E27FC236}">
                <a16:creationId xmlns:a16="http://schemas.microsoft.com/office/drawing/2014/main" id="{1764FCF8-3A91-4F5B-9D06-69868DFCF177}"/>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CFAE01B-EF76-44D1-9FC3-8D57B62659A0}" type="slidenum">
              <a:rPr lang="fr-FR" altLang="fr-FR" sz="2000">
                <a:solidFill>
                  <a:srgbClr val="984807"/>
                </a:solidFill>
                <a:latin typeface="Myriad Pro" panose="020B0503030403020204" pitchFamily="34" charset="0"/>
              </a:rPr>
              <a:pPr algn="r" eaLnBrk="1" hangingPunct="1"/>
              <a:t>7</a:t>
            </a:fld>
            <a:endParaRPr lang="fr-FR" altLang="fr-FR" sz="2000">
              <a:solidFill>
                <a:srgbClr val="984807"/>
              </a:solidFill>
              <a:latin typeface="Myriad Pro" panose="020B0503030403020204" pitchFamily="34" charset="0"/>
            </a:endParaRPr>
          </a:p>
        </p:txBody>
      </p:sp>
      <p:sp>
        <p:nvSpPr>
          <p:cNvPr id="9220" name="Rectangle 6">
            <a:extLst>
              <a:ext uri="{FF2B5EF4-FFF2-40B4-BE49-F238E27FC236}">
                <a16:creationId xmlns:a16="http://schemas.microsoft.com/office/drawing/2014/main" id="{F89E202C-BCC4-AB6B-004A-7090D8EF0061}"/>
              </a:ext>
            </a:extLst>
          </p:cNvPr>
          <p:cNvSpPr>
            <a:spLocks noChangeArrowheads="1"/>
          </p:cNvSpPr>
          <p:nvPr/>
        </p:nvSpPr>
        <p:spPr bwMode="auto">
          <a:xfrm>
            <a:off x="457200" y="1447800"/>
            <a:ext cx="307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Lampes dans les engins :</a:t>
            </a:r>
          </a:p>
        </p:txBody>
      </p:sp>
      <p:pic>
        <p:nvPicPr>
          <p:cNvPr id="9221" name="Image 9">
            <a:extLst>
              <a:ext uri="{FF2B5EF4-FFF2-40B4-BE49-F238E27FC236}">
                <a16:creationId xmlns:a16="http://schemas.microsoft.com/office/drawing/2014/main" id="{F298F90C-F0F2-D044-866E-E8F8E2AEC2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9101"/>
          <a:stretch>
            <a:fillRect/>
          </a:stretch>
        </p:blipFill>
        <p:spPr bwMode="auto">
          <a:xfrm>
            <a:off x="7239000" y="1447800"/>
            <a:ext cx="15017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9" descr="IMG_0615">
            <a:extLst>
              <a:ext uri="{FF2B5EF4-FFF2-40B4-BE49-F238E27FC236}">
                <a16:creationId xmlns:a16="http://schemas.microsoft.com/office/drawing/2014/main" id="{4946CD90-4D0C-EAAF-0E67-E396F6692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447800"/>
            <a:ext cx="25908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0" descr="IMG_0616">
            <a:extLst>
              <a:ext uri="{FF2B5EF4-FFF2-40B4-BE49-F238E27FC236}">
                <a16:creationId xmlns:a16="http://schemas.microsoft.com/office/drawing/2014/main" id="{8BEF030F-9A74-C2D9-39CF-34F115091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038600"/>
            <a:ext cx="1600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Rectangle 11">
            <a:extLst>
              <a:ext uri="{FF2B5EF4-FFF2-40B4-BE49-F238E27FC236}">
                <a16:creationId xmlns:a16="http://schemas.microsoft.com/office/drawing/2014/main" id="{688A9B05-FE2D-014A-9400-90DB2CCA218B}"/>
              </a:ext>
            </a:extLst>
          </p:cNvPr>
          <p:cNvSpPr>
            <a:spLocks noChangeArrowheads="1"/>
          </p:cNvSpPr>
          <p:nvPr/>
        </p:nvSpPr>
        <p:spPr bwMode="auto">
          <a:xfrm>
            <a:off x="533400" y="3505200"/>
            <a:ext cx="7924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Lampe coudée peut se fixer sur les bretelles du harnais de l'ARI.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Se mettent en charge dans le véhicule.</a:t>
            </a:r>
            <a:r>
              <a:rPr lang="fr-FR" altLang="fr-FR" sz="2000">
                <a:latin typeface="Times New Roman" panose="02020603050405020304" pitchFamily="18" charset="0"/>
              </a:rPr>
              <a:t>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re 8">
            <a:extLst>
              <a:ext uri="{FF2B5EF4-FFF2-40B4-BE49-F238E27FC236}">
                <a16:creationId xmlns:a16="http://schemas.microsoft.com/office/drawing/2014/main" id="{3760BE3A-3D2B-B97F-2F35-3FD3AD5171DE}"/>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60F3446E-1C39-467B-AB31-59C7558CEEE6}"/>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A549D44-FAA1-4C41-A77E-BA26222A8132}" type="slidenum">
              <a:rPr lang="fr-FR" altLang="fr-FR" sz="2000">
                <a:solidFill>
                  <a:srgbClr val="984807"/>
                </a:solidFill>
                <a:latin typeface="Myriad Pro" panose="020B0503030403020204" pitchFamily="34" charset="0"/>
              </a:rPr>
              <a:pPr algn="r" eaLnBrk="1" hangingPunct="1"/>
              <a:t>70</a:t>
            </a:fld>
            <a:endParaRPr lang="fr-FR" altLang="fr-FR" sz="2000">
              <a:solidFill>
                <a:srgbClr val="984807"/>
              </a:solidFill>
              <a:latin typeface="Myriad Pro" panose="020B0503030403020204" pitchFamily="34" charset="0"/>
            </a:endParaRPr>
          </a:p>
        </p:txBody>
      </p:sp>
      <p:sp>
        <p:nvSpPr>
          <p:cNvPr id="69636" name="Rectangle 1">
            <a:extLst>
              <a:ext uri="{FF2B5EF4-FFF2-40B4-BE49-F238E27FC236}">
                <a16:creationId xmlns:a16="http://schemas.microsoft.com/office/drawing/2014/main" id="{90FC0874-1D40-CD80-203B-D76926F9ED3E}"/>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A la fin de la mission :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69637" name="Rectangle 5">
            <a:extLst>
              <a:ext uri="{FF2B5EF4-FFF2-40B4-BE49-F238E27FC236}">
                <a16:creationId xmlns:a16="http://schemas.microsoft.com/office/drawing/2014/main" id="{66661DBF-B3F7-A05F-3B07-7319274D5A07}"/>
              </a:ext>
            </a:extLst>
          </p:cNvPr>
          <p:cNvSpPr>
            <a:spLocks noChangeArrowheads="1"/>
          </p:cNvSpPr>
          <p:nvPr/>
        </p:nvSpPr>
        <p:spPr bwMode="auto">
          <a:xfrm>
            <a:off x="533400" y="2209800"/>
            <a:ext cx="80772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Les remettre dans leur emplacement au sein du VID.</a:t>
            </a: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Nettoyer et ranger les boîtiers de dérivation. </a:t>
            </a:r>
          </a:p>
          <a:p>
            <a:pPr algn="just">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Reconditionner les trépieds ou les mâts télescopiques.</a:t>
            </a:r>
          </a:p>
          <a:p>
            <a:pPr algn="just">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Les ranger, dans le VID en les attachant.</a:t>
            </a:r>
          </a:p>
          <a:p>
            <a:pPr algn="just">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Calibri" panose="020F0502020204030204" pitchFamily="34" charset="0"/>
              </a:rPr>
              <a:t> Faire le plein du groupe électrogène, le remettre dans le véhicule.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re 8">
            <a:extLst>
              <a:ext uri="{FF2B5EF4-FFF2-40B4-BE49-F238E27FC236}">
                <a16:creationId xmlns:a16="http://schemas.microsoft.com/office/drawing/2014/main" id="{A8A15FCC-0FA0-6BBB-5EEF-43D46F6D870F}"/>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856DA640-2987-48C2-A0B5-4A8AAC1EE014}"/>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6DF14B3-F82B-43A5-95F3-826B8F21AB3D}" type="slidenum">
              <a:rPr lang="fr-FR" altLang="fr-FR" sz="2000">
                <a:solidFill>
                  <a:srgbClr val="984807"/>
                </a:solidFill>
                <a:latin typeface="Myriad Pro" panose="020B0503030403020204" pitchFamily="34" charset="0"/>
              </a:rPr>
              <a:pPr algn="r" eaLnBrk="1" hangingPunct="1"/>
              <a:t>71</a:t>
            </a:fld>
            <a:endParaRPr lang="fr-FR" altLang="fr-FR" sz="2000">
              <a:solidFill>
                <a:srgbClr val="984807"/>
              </a:solidFill>
              <a:latin typeface="Myriad Pro" panose="020B0503030403020204" pitchFamily="34" charset="0"/>
            </a:endParaRPr>
          </a:p>
        </p:txBody>
      </p:sp>
      <p:sp>
        <p:nvSpPr>
          <p:cNvPr id="70660" name="Rectangle 1">
            <a:extLst>
              <a:ext uri="{FF2B5EF4-FFF2-40B4-BE49-F238E27FC236}">
                <a16:creationId xmlns:a16="http://schemas.microsoft.com/office/drawing/2014/main" id="{2FC4D8F9-ED14-2B0F-9429-8BEA2AF9FAFB}"/>
              </a:ext>
            </a:extLst>
          </p:cNvPr>
          <p:cNvSpPr>
            <a:spLocks noChangeArrowheads="1"/>
          </p:cNvSpPr>
          <p:nvPr/>
        </p:nvSpPr>
        <p:spPr bwMode="auto">
          <a:xfrm>
            <a:off x="533400" y="1371600"/>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Entretien de base :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70661" name="Rectangle 5">
            <a:extLst>
              <a:ext uri="{FF2B5EF4-FFF2-40B4-BE49-F238E27FC236}">
                <a16:creationId xmlns:a16="http://schemas.microsoft.com/office/drawing/2014/main" id="{A1A4121B-CBDF-6EB6-2A24-29548CB3E0D6}"/>
              </a:ext>
            </a:extLst>
          </p:cNvPr>
          <p:cNvSpPr>
            <a:spLocks noChangeArrowheads="1"/>
          </p:cNvSpPr>
          <p:nvPr/>
        </p:nvSpPr>
        <p:spPr bwMode="auto">
          <a:xfrm>
            <a:off x="533400" y="2057400"/>
            <a:ext cx="80772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a:latin typeface="Times New Roman" panose="02020603050405020304" pitchFamily="18" charset="0"/>
                <a:cs typeface="Times New Roman" panose="02020603050405020304" pitchFamily="18" charset="0"/>
              </a:rPr>
              <a:t> F</a:t>
            </a:r>
            <a:r>
              <a:rPr lang="fr-FR" altLang="fr-FR" sz="2000">
                <a:solidFill>
                  <a:srgbClr val="000000"/>
                </a:solidFill>
                <a:latin typeface="Times New Roman" panose="02020603050405020304" pitchFamily="18" charset="0"/>
                <a:cs typeface="Times New Roman" panose="02020603050405020304" pitchFamily="18" charset="0"/>
              </a:rPr>
              <a:t>iltre à air est un point sensible, souvent de grande dimension, il doit être toujours parfaitement propre (Certains sont à bain d’huile pour être plus efficace)</a:t>
            </a: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Groupe doit démarrer vite, la bougie doit être parfaitement propre et réglée.</a:t>
            </a: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Vérifier les niveaux d’huile et de carburant ;</a:t>
            </a: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Ne jamais laver un groupe à grande eau (d’autant plus s’il est en marche !),</a:t>
            </a: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Aucun élément de sécurité ne doit être absent ou détérioré (câble de terre),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re 8">
            <a:extLst>
              <a:ext uri="{FF2B5EF4-FFF2-40B4-BE49-F238E27FC236}">
                <a16:creationId xmlns:a16="http://schemas.microsoft.com/office/drawing/2014/main" id="{720597CA-CB68-DFB7-F20A-8D078AEBAF2D}"/>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Mise en oeuvre lot éclairage</a:t>
            </a:r>
          </a:p>
        </p:txBody>
      </p:sp>
      <p:sp>
        <p:nvSpPr>
          <p:cNvPr id="3075" name="Espace réservé du numéro de diapositive 4">
            <a:extLst>
              <a:ext uri="{FF2B5EF4-FFF2-40B4-BE49-F238E27FC236}">
                <a16:creationId xmlns:a16="http://schemas.microsoft.com/office/drawing/2014/main" id="{1006F210-1917-4543-81FD-B82285A9B6BE}"/>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89ACD79-0E71-496A-B3B2-C6296C53F90D}" type="slidenum">
              <a:rPr lang="fr-FR" altLang="fr-FR" sz="2000">
                <a:solidFill>
                  <a:srgbClr val="984807"/>
                </a:solidFill>
                <a:latin typeface="Myriad Pro" panose="020B0503030403020204" pitchFamily="34" charset="0"/>
              </a:rPr>
              <a:pPr algn="r" eaLnBrk="1" hangingPunct="1"/>
              <a:t>72</a:t>
            </a:fld>
            <a:endParaRPr lang="fr-FR" altLang="fr-FR" sz="2000">
              <a:solidFill>
                <a:srgbClr val="984807"/>
              </a:solidFill>
              <a:latin typeface="Myriad Pro" panose="020B0503030403020204" pitchFamily="34" charset="0"/>
            </a:endParaRPr>
          </a:p>
        </p:txBody>
      </p:sp>
      <p:sp>
        <p:nvSpPr>
          <p:cNvPr id="71684" name="Rectangle 1">
            <a:extLst>
              <a:ext uri="{FF2B5EF4-FFF2-40B4-BE49-F238E27FC236}">
                <a16:creationId xmlns:a16="http://schemas.microsoft.com/office/drawing/2014/main" id="{70DA1640-D62E-500B-D50D-0744F71520E3}"/>
              </a:ext>
            </a:extLst>
          </p:cNvPr>
          <p:cNvSpPr>
            <a:spLocks noChangeArrowheads="1"/>
          </p:cNvSpPr>
          <p:nvPr/>
        </p:nvSpPr>
        <p:spPr bwMode="auto">
          <a:xfrm>
            <a:off x="539750" y="14843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Entretien de base :  </a:t>
            </a:r>
            <a:endParaRPr lang="fr-FR" altLang="fr-FR" sz="2000">
              <a:solidFill>
                <a:srgbClr val="000000"/>
              </a:solidFill>
              <a:latin typeface="Times New Roman" panose="02020603050405020304" pitchFamily="18" charset="0"/>
              <a:cs typeface="Calibri" panose="020F0502020204030204" pitchFamily="34" charset="0"/>
            </a:endParaRPr>
          </a:p>
        </p:txBody>
      </p:sp>
      <p:sp>
        <p:nvSpPr>
          <p:cNvPr id="71685" name="Rectangle 5">
            <a:extLst>
              <a:ext uri="{FF2B5EF4-FFF2-40B4-BE49-F238E27FC236}">
                <a16:creationId xmlns:a16="http://schemas.microsoft.com/office/drawing/2014/main" id="{E164906C-EAE4-64B9-894E-B8794E5BC666}"/>
              </a:ext>
            </a:extLst>
          </p:cNvPr>
          <p:cNvSpPr>
            <a:spLocks noChangeArrowheads="1"/>
          </p:cNvSpPr>
          <p:nvPr/>
        </p:nvSpPr>
        <p:spPr bwMode="auto">
          <a:xfrm>
            <a:off x="533400" y="2209800"/>
            <a:ext cx="80772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b="1">
                <a:solidFill>
                  <a:srgbClr val="000000"/>
                </a:solidFill>
                <a:latin typeface="Times New Roman" panose="02020603050405020304" pitchFamily="18" charset="0"/>
                <a:cs typeface="Times New Roman" panose="02020603050405020304" pitchFamily="18" charset="0"/>
              </a:rPr>
              <a:t> Démarrer les groupes électrogènes une fois par semaine ; </a:t>
            </a: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Vérifier les projecteurs et les câbles ; </a:t>
            </a: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Allumer les projecteurs une fois par semaine : si un changement d'ampoule est à effectuer, ne pas manipuler celle-ci avec les doigts mais avec un chiffon ou des gants.</a:t>
            </a: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En effet, le gras naturel de la peau peut causer la détérioration de l'ampoule dès sa mise sous tension.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re 8">
            <a:extLst>
              <a:ext uri="{FF2B5EF4-FFF2-40B4-BE49-F238E27FC236}">
                <a16:creationId xmlns:a16="http://schemas.microsoft.com/office/drawing/2014/main" id="{692F230A-5FB3-739C-3D81-384FB24E4F6E}"/>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Important</a:t>
            </a:r>
          </a:p>
        </p:txBody>
      </p:sp>
      <p:sp>
        <p:nvSpPr>
          <p:cNvPr id="3075" name="Espace réservé du numéro de diapositive 4">
            <a:extLst>
              <a:ext uri="{FF2B5EF4-FFF2-40B4-BE49-F238E27FC236}">
                <a16:creationId xmlns:a16="http://schemas.microsoft.com/office/drawing/2014/main" id="{02D5C42B-16F3-4A48-809A-4F2DEFDD7052}"/>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D8E7436-BBF9-4EAA-A1DE-855E2B56E465}" type="slidenum">
              <a:rPr lang="fr-FR" altLang="fr-FR" sz="2000">
                <a:solidFill>
                  <a:srgbClr val="984807"/>
                </a:solidFill>
                <a:latin typeface="Myriad Pro" panose="020B0503030403020204" pitchFamily="34" charset="0"/>
              </a:rPr>
              <a:pPr algn="r" eaLnBrk="1" hangingPunct="1"/>
              <a:t>73</a:t>
            </a:fld>
            <a:endParaRPr lang="fr-FR" altLang="fr-FR" sz="2000">
              <a:solidFill>
                <a:srgbClr val="984807"/>
              </a:solidFill>
              <a:latin typeface="Myriad Pro" panose="020B0503030403020204" pitchFamily="34" charset="0"/>
            </a:endParaRPr>
          </a:p>
        </p:txBody>
      </p:sp>
      <p:sp>
        <p:nvSpPr>
          <p:cNvPr id="72708" name="Rectangle 5">
            <a:extLst>
              <a:ext uri="{FF2B5EF4-FFF2-40B4-BE49-F238E27FC236}">
                <a16:creationId xmlns:a16="http://schemas.microsoft.com/office/drawing/2014/main" id="{E1FD4371-4FF7-074D-F8B0-92DB0C98C951}"/>
              </a:ext>
            </a:extLst>
          </p:cNvPr>
          <p:cNvSpPr>
            <a:spLocks noChangeArrowheads="1"/>
          </p:cNvSpPr>
          <p:nvPr/>
        </p:nvSpPr>
        <p:spPr bwMode="auto">
          <a:xfrm>
            <a:off x="609600" y="1905000"/>
            <a:ext cx="80772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 </a:t>
            </a:r>
            <a:r>
              <a:rPr lang="fr-FR" altLang="fr-FR" sz="2000" b="1">
                <a:solidFill>
                  <a:srgbClr val="000000"/>
                </a:solidFill>
                <a:latin typeface="Times New Roman" panose="02020603050405020304" pitchFamily="18" charset="0"/>
                <a:cs typeface="Times New Roman" panose="02020603050405020304" pitchFamily="18" charset="0"/>
              </a:rPr>
              <a:t>N'essayez jamais de modifier le groupe électrogène. Cela risque de causer un accident et d'endommager le groupe électrogène et les appareils.</a:t>
            </a: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 </a:t>
            </a:r>
          </a:p>
          <a:p>
            <a:pPr>
              <a:spcBef>
                <a:spcPct val="0"/>
              </a:spcBef>
              <a:buFontTx/>
              <a:buNone/>
            </a:pPr>
            <a:endParaRPr lang="fr-FR" altLang="fr-FR" sz="2000" b="1">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Certaines pièces du moteur à combustion interne sont chaudes et peuvent entraîner des brûlures.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re 8">
            <a:extLst>
              <a:ext uri="{FF2B5EF4-FFF2-40B4-BE49-F238E27FC236}">
                <a16:creationId xmlns:a16="http://schemas.microsoft.com/office/drawing/2014/main" id="{8EC3DFA6-532D-5793-D02B-4FB5B6DB534E}"/>
              </a:ext>
            </a:extLst>
          </p:cNvPr>
          <p:cNvSpPr>
            <a:spLocks noGrp="1"/>
          </p:cNvSpPr>
          <p:nvPr>
            <p:ph type="title" idx="4294967295"/>
          </p:nvPr>
        </p:nvSpPr>
        <p:spPr>
          <a:xfrm>
            <a:off x="971550" y="274638"/>
            <a:ext cx="7886700" cy="939800"/>
          </a:xfrm>
        </p:spPr>
        <p:txBody>
          <a:bodyPr/>
          <a:lstStyle/>
          <a:p>
            <a:pPr eaLnBrk="1" hangingPunct="1"/>
            <a:r>
              <a:rPr lang="fr-FR" altLang="fr-FR" sz="3200" b="1">
                <a:solidFill>
                  <a:srgbClr val="984807"/>
                </a:solidFill>
              </a:rPr>
              <a:t>Important</a:t>
            </a:r>
          </a:p>
        </p:txBody>
      </p:sp>
      <p:sp>
        <p:nvSpPr>
          <p:cNvPr id="3075" name="Espace réservé du numéro de diapositive 4">
            <a:extLst>
              <a:ext uri="{FF2B5EF4-FFF2-40B4-BE49-F238E27FC236}">
                <a16:creationId xmlns:a16="http://schemas.microsoft.com/office/drawing/2014/main" id="{95641895-4AAA-43BD-B3D0-DC36685EFC5B}"/>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526888C-55C1-4C77-AF34-276773B49EF4}" type="slidenum">
              <a:rPr lang="fr-FR" altLang="fr-FR" sz="2000">
                <a:solidFill>
                  <a:srgbClr val="984807"/>
                </a:solidFill>
                <a:latin typeface="Myriad Pro" panose="020B0503030403020204" pitchFamily="34" charset="0"/>
              </a:rPr>
              <a:pPr algn="r" eaLnBrk="1" hangingPunct="1"/>
              <a:t>74</a:t>
            </a:fld>
            <a:endParaRPr lang="fr-FR" altLang="fr-FR" sz="2000">
              <a:solidFill>
                <a:srgbClr val="984807"/>
              </a:solidFill>
              <a:latin typeface="Myriad Pro" panose="020B0503030403020204" pitchFamily="34" charset="0"/>
            </a:endParaRPr>
          </a:p>
        </p:txBody>
      </p:sp>
      <p:sp>
        <p:nvSpPr>
          <p:cNvPr id="73732" name="Rectangle 4">
            <a:extLst>
              <a:ext uri="{FF2B5EF4-FFF2-40B4-BE49-F238E27FC236}">
                <a16:creationId xmlns:a16="http://schemas.microsoft.com/office/drawing/2014/main" id="{2317EDA4-51FF-7458-10CD-B00E75BE0924}"/>
              </a:ext>
            </a:extLst>
          </p:cNvPr>
          <p:cNvSpPr>
            <a:spLocks noChangeArrowheads="1"/>
          </p:cNvSpPr>
          <p:nvPr/>
        </p:nvSpPr>
        <p:spPr bwMode="auto">
          <a:xfrm>
            <a:off x="609600" y="1524000"/>
            <a:ext cx="80772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Ne jamais raccorder le groupe électrogène au réseau électrique d'une habitation dans le but de l'alimenter.</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N'utilisez jamais le groupe électrogène dans un espace confiné ou partiellement confiné, à l'intérieur d'un garage ou d'une maison ou à proximité de fenêtres ou de portes ouvertes.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Il existe un risque d'intoxication au monoxyde de carbone (CO).</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re 8">
            <a:extLst>
              <a:ext uri="{FF2B5EF4-FFF2-40B4-BE49-F238E27FC236}">
                <a16:creationId xmlns:a16="http://schemas.microsoft.com/office/drawing/2014/main" id="{90DF9C42-7D8E-BC1F-E6E0-D23C0712721F}"/>
              </a:ext>
            </a:extLst>
          </p:cNvPr>
          <p:cNvSpPr>
            <a:spLocks noGrp="1"/>
          </p:cNvSpPr>
          <p:nvPr>
            <p:ph type="title" idx="4294967295"/>
          </p:nvPr>
        </p:nvSpPr>
        <p:spPr>
          <a:xfrm>
            <a:off x="1116013" y="274638"/>
            <a:ext cx="7742237" cy="939800"/>
          </a:xfrm>
        </p:spPr>
        <p:txBody>
          <a:bodyPr/>
          <a:lstStyle/>
          <a:p>
            <a:pPr eaLnBrk="1" hangingPunct="1"/>
            <a:r>
              <a:rPr lang="fr-FR" altLang="fr-FR" sz="3600" b="1">
                <a:solidFill>
                  <a:srgbClr val="984807"/>
                </a:solidFill>
              </a:rPr>
              <a:t>Conclusion</a:t>
            </a:r>
          </a:p>
        </p:txBody>
      </p:sp>
      <p:sp>
        <p:nvSpPr>
          <p:cNvPr id="3075" name="Espace réservé du numéro de diapositive 4">
            <a:extLst>
              <a:ext uri="{FF2B5EF4-FFF2-40B4-BE49-F238E27FC236}">
                <a16:creationId xmlns:a16="http://schemas.microsoft.com/office/drawing/2014/main" id="{1B00B5DB-91B6-45A6-B90B-D9961EE18E6D}"/>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D353AB8-F7B5-40F7-A469-51095CC15831}" type="slidenum">
              <a:rPr lang="fr-FR" altLang="fr-FR" sz="2000">
                <a:solidFill>
                  <a:srgbClr val="984807"/>
                </a:solidFill>
                <a:latin typeface="Myriad Pro" panose="020B0503030403020204" pitchFamily="34" charset="0"/>
              </a:rPr>
              <a:pPr algn="r" eaLnBrk="1" hangingPunct="1"/>
              <a:t>75</a:t>
            </a:fld>
            <a:endParaRPr lang="fr-FR" altLang="fr-FR" sz="2000">
              <a:solidFill>
                <a:srgbClr val="984807"/>
              </a:solidFill>
              <a:latin typeface="Myriad Pro" panose="020B0503030403020204" pitchFamily="34" charset="0"/>
            </a:endParaRPr>
          </a:p>
        </p:txBody>
      </p:sp>
      <p:cxnSp>
        <p:nvCxnSpPr>
          <p:cNvPr id="5" name="Connecteur droit 4">
            <a:extLst>
              <a:ext uri="{FF2B5EF4-FFF2-40B4-BE49-F238E27FC236}">
                <a16:creationId xmlns:a16="http://schemas.microsoft.com/office/drawing/2014/main" id="{49FF7401-3295-43A3-8279-2760F62C9921}"/>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4757" name="ZoneTexte 12">
            <a:extLst>
              <a:ext uri="{FF2B5EF4-FFF2-40B4-BE49-F238E27FC236}">
                <a16:creationId xmlns:a16="http://schemas.microsoft.com/office/drawing/2014/main" id="{3A1D09F6-4844-6264-8158-2E52A779BE1E}"/>
              </a:ext>
            </a:extLst>
          </p:cNvPr>
          <p:cNvSpPr txBox="1">
            <a:spLocks noChangeArrowheads="1"/>
          </p:cNvSpPr>
          <p:nvPr/>
        </p:nvSpPr>
        <p:spPr bwMode="auto">
          <a:xfrm>
            <a:off x="4711700" y="2133600"/>
            <a:ext cx="4037013"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Arial" panose="020B0604020202020204" pitchFamily="34" charset="0"/>
              </a:rPr>
              <a:t>Année : 2024</a:t>
            </a:r>
          </a:p>
          <a:p>
            <a:pPr>
              <a:spcBef>
                <a:spcPct val="0"/>
              </a:spcBef>
              <a:buFontTx/>
              <a:buNone/>
            </a:pPr>
            <a:endParaRPr lang="fr-FR" altLang="fr-FR" sz="2000">
              <a:latin typeface="Times New Roman" panose="02020603050405020304" pitchFamily="18" charset="0"/>
              <a:cs typeface="Arial" panose="020B0604020202020204" pitchFamily="34" charset="0"/>
            </a:endParaRPr>
          </a:p>
          <a:p>
            <a:pPr>
              <a:spcBef>
                <a:spcPct val="0"/>
              </a:spcBef>
              <a:buFontTx/>
              <a:buNone/>
            </a:pPr>
            <a:endParaRPr lang="fr-FR" altLang="fr-FR" sz="2000">
              <a:latin typeface="Times New Roman" panose="02020603050405020304" pitchFamily="18" charset="0"/>
              <a:cs typeface="Arial" panose="020B0604020202020204" pitchFamily="34" charset="0"/>
            </a:endParaRPr>
          </a:p>
          <a:p>
            <a:pPr algn="just">
              <a:spcBef>
                <a:spcPct val="0"/>
              </a:spcBef>
              <a:buFontTx/>
              <a:buNone/>
            </a:pPr>
            <a:r>
              <a:rPr lang="fr-FR" altLang="fr-FR" sz="2000">
                <a:latin typeface="Times New Roman" panose="02020603050405020304" pitchFamily="18" charset="0"/>
                <a:cs typeface="Arial" panose="020B0604020202020204" pitchFamily="34" charset="0"/>
              </a:rPr>
              <a:t>Contact : pour toute remarque concernant ce document, merci d’envoyer un mail sur l’adresse suivante :</a:t>
            </a:r>
          </a:p>
          <a:p>
            <a:pPr algn="just">
              <a:spcBef>
                <a:spcPct val="0"/>
              </a:spcBef>
              <a:buFontTx/>
              <a:buNone/>
            </a:pPr>
            <a:endParaRPr lang="fr-FR" altLang="fr-FR" sz="2000">
              <a:latin typeface="Times New Roman" panose="02020603050405020304" pitchFamily="18" charset="0"/>
              <a:cs typeface="Arial" panose="020B0604020202020204" pitchFamily="34" charset="0"/>
            </a:endParaRPr>
          </a:p>
          <a:p>
            <a:pPr algn="ctr">
              <a:spcBef>
                <a:spcPct val="0"/>
              </a:spcBef>
              <a:buFontTx/>
              <a:buNone/>
            </a:pPr>
            <a:r>
              <a:rPr lang="fr-FR" altLang="fr-FR" sz="2000" b="1">
                <a:latin typeface="Times New Roman" panose="02020603050405020304" pitchFamily="18" charset="0"/>
                <a:cs typeface="Arial" panose="020B0604020202020204" pitchFamily="34" charset="0"/>
              </a:rPr>
              <a:t>gfor_jsp@sdmis.fr</a:t>
            </a:r>
            <a:endParaRPr lang="fr-FR" altLang="fr-FR" sz="2000">
              <a:latin typeface="Times New Roman" panose="02020603050405020304" pitchFamily="18" charset="0"/>
              <a:cs typeface="Arial" panose="020B0604020202020204" pitchFamily="34" charset="0"/>
            </a:endParaRPr>
          </a:p>
          <a:p>
            <a:pPr>
              <a:spcBef>
                <a:spcPct val="0"/>
              </a:spcBef>
              <a:buFontTx/>
              <a:buNone/>
            </a:pPr>
            <a:endParaRPr lang="fr-FR" altLang="fr-FR" sz="2000">
              <a:latin typeface="Times New Roman" panose="02020603050405020304" pitchFamily="18" charset="0"/>
              <a:cs typeface="Arial" panose="020B0604020202020204" pitchFamily="34" charset="0"/>
            </a:endParaRPr>
          </a:p>
        </p:txBody>
      </p:sp>
      <p:sp>
        <p:nvSpPr>
          <p:cNvPr id="74758" name="ZoneTexte 15">
            <a:extLst>
              <a:ext uri="{FF2B5EF4-FFF2-40B4-BE49-F238E27FC236}">
                <a16:creationId xmlns:a16="http://schemas.microsoft.com/office/drawing/2014/main" id="{1D068A94-3F57-7C2B-C17D-8A0B9AF31943}"/>
              </a:ext>
            </a:extLst>
          </p:cNvPr>
          <p:cNvSpPr txBox="1">
            <a:spLocks noChangeArrowheads="1"/>
          </p:cNvSpPr>
          <p:nvPr/>
        </p:nvSpPr>
        <p:spPr bwMode="auto">
          <a:xfrm>
            <a:off x="609600" y="2057400"/>
            <a:ext cx="34290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Introduction</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Les lampes portatives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Les éclairages sur moteurs thermiques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Mise en oeuvre du lot éclairage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8D3E32B3-0D8E-42DF-89A0-6DCCE82533BC}"/>
              </a:ext>
            </a:extLst>
          </p:cNvPr>
          <p:cNvSpPr>
            <a:spLocks noGrp="1"/>
          </p:cNvSpPr>
          <p:nvPr>
            <p:ph type="title"/>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8E08D72D-FC3F-4C06-8E78-58E2C4CB619A}"/>
              </a:ext>
            </a:extLst>
          </p:cNvPr>
          <p:cNvSpPr>
            <a:spLocks noGrp="1"/>
          </p:cNvSpPr>
          <p:nvPr>
            <p:ph type="sldNum" sz="quarter" idx="12"/>
          </p:nvPr>
        </p:nvSpPr>
        <p:spPr bwMode="auto">
          <a:xfrm>
            <a:off x="6786563" y="6278563"/>
            <a:ext cx="2133600" cy="365125"/>
          </a:xfrm>
          <a:ln>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7B9568-527D-4478-AC2A-9E498A16EA33}" type="slidenum">
              <a:rPr lang="fr-FR" altLang="fr-FR" sz="2000">
                <a:solidFill>
                  <a:srgbClr val="984807"/>
                </a:solidFill>
                <a:latin typeface="Myriad Pro" panose="020B0503030403020204" pitchFamily="34" charset="0"/>
              </a:rPr>
              <a:pPr/>
              <a:t>8</a:t>
            </a:fld>
            <a:endParaRPr lang="fr-FR" altLang="fr-FR" sz="2000">
              <a:solidFill>
                <a:srgbClr val="984807"/>
              </a:solidFill>
              <a:latin typeface="Myriad Pro" panose="020B0503030403020204" pitchFamily="34" charset="0"/>
            </a:endParaRPr>
          </a:p>
        </p:txBody>
      </p:sp>
      <p:sp>
        <p:nvSpPr>
          <p:cNvPr id="10244" name="Rectangle 1">
            <a:extLst>
              <a:ext uri="{FF2B5EF4-FFF2-40B4-BE49-F238E27FC236}">
                <a16:creationId xmlns:a16="http://schemas.microsoft.com/office/drawing/2014/main" id="{0FE0FFDB-236B-8796-4100-A6533F77F244}"/>
              </a:ext>
            </a:extLst>
          </p:cNvPr>
          <p:cNvSpPr>
            <a:spLocks noChangeArrowheads="1"/>
          </p:cNvSpPr>
          <p:nvPr/>
        </p:nvSpPr>
        <p:spPr bwMode="auto">
          <a:xfrm>
            <a:off x="539750" y="1484313"/>
            <a:ext cx="80645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 typeface="Wingdings" panose="05000000000000000000" pitchFamily="2" charset="2"/>
              <a:buNone/>
            </a:pPr>
            <a:r>
              <a:rPr lang="fr-FR" altLang="fr-FR" sz="2000">
                <a:solidFill>
                  <a:srgbClr val="000000"/>
                </a:solidFill>
                <a:latin typeface="Times New Roman" panose="02020603050405020304" pitchFamily="18" charset="0"/>
                <a:cs typeface="Times New Roman" panose="02020603050405020304" pitchFamily="18" charset="0"/>
              </a:rPr>
              <a:t>Engins sont dotés de moyens d'éclairage fonctionnant à l'aide d'un moteur thermique :</a:t>
            </a:r>
          </a:p>
          <a:p>
            <a:pPr algn="just">
              <a:spcBef>
                <a:spcPct val="0"/>
              </a:spcBef>
              <a:buFont typeface="Wingdings" panose="05000000000000000000" pitchFamily="2" charset="2"/>
              <a:buNone/>
            </a:pP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 typeface="Wingdings" panose="05000000000000000000" pitchFamily="2" charset="2"/>
              <a:buChar char=""/>
            </a:pPr>
            <a:r>
              <a:rPr lang="fr-FR" altLang="fr-FR" sz="2000">
                <a:solidFill>
                  <a:srgbClr val="000000"/>
                </a:solidFill>
                <a:latin typeface="Times New Roman" panose="02020603050405020304" pitchFamily="18" charset="0"/>
                <a:cs typeface="Times New Roman" panose="02020603050405020304" pitchFamily="18" charset="0"/>
              </a:rPr>
              <a:t>Projecteurs ou ballons sur mâts : FSRM, FSD, FMC, etc.</a:t>
            </a: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 typeface="Wingdings" panose="05000000000000000000" pitchFamily="2" charset="2"/>
              <a:buNone/>
            </a:pP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 typeface="Wingdings" panose="05000000000000000000" pitchFamily="2" charset="2"/>
              <a:buChar char=""/>
            </a:pPr>
            <a:r>
              <a:rPr lang="fr-FR" altLang="fr-FR" sz="2000">
                <a:solidFill>
                  <a:srgbClr val="000000"/>
                </a:solidFill>
                <a:latin typeface="Times New Roman" panose="02020603050405020304" pitchFamily="18" charset="0"/>
                <a:cs typeface="Times New Roman" panose="02020603050405020304" pitchFamily="18" charset="0"/>
              </a:rPr>
              <a:t>Projecteurs sur : FPT, VSAV, EPC, VID, etc.</a:t>
            </a: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 typeface="Wingdings" panose="05000000000000000000" pitchFamily="2" charset="2"/>
              <a:buNone/>
            </a:pP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 typeface="Wingdings" panose="05000000000000000000" pitchFamily="2" charset="2"/>
              <a:buChar char=""/>
            </a:pPr>
            <a:r>
              <a:rPr lang="fr-FR" altLang="fr-FR" sz="2000">
                <a:solidFill>
                  <a:srgbClr val="000000"/>
                </a:solidFill>
                <a:latin typeface="Times New Roman" panose="02020603050405020304" pitchFamily="18" charset="0"/>
                <a:cs typeface="Times New Roman" panose="02020603050405020304" pitchFamily="18" charset="0"/>
              </a:rPr>
              <a:t>Projecteurs ou ballons sur trépied associés à un groupe électrogène : VID, CTU, etc.</a:t>
            </a: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 typeface="Wingdings" panose="05000000000000000000" pitchFamily="2" charset="2"/>
              <a:buNone/>
            </a:pP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 typeface="Wingdings" panose="05000000000000000000" pitchFamily="2" charset="2"/>
              <a:buChar char=""/>
            </a:pPr>
            <a:r>
              <a:rPr lang="fr-FR" altLang="fr-FR" sz="2000">
                <a:solidFill>
                  <a:srgbClr val="000000"/>
                </a:solidFill>
                <a:latin typeface="Times New Roman" panose="02020603050405020304" pitchFamily="18" charset="0"/>
                <a:cs typeface="Times New Roman" panose="02020603050405020304" pitchFamily="18" charset="0"/>
              </a:rPr>
              <a:t>Engins spécifiques d'éclairage.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22901314-A43D-4406-88C4-F1ABB4C3B9B4}"/>
              </a:ext>
            </a:extLst>
          </p:cNvPr>
          <p:cNvSpPr>
            <a:spLocks noGrp="1"/>
          </p:cNvSpPr>
          <p:nvPr>
            <p:ph type="title" idx="4294967295"/>
          </p:nvPr>
        </p:nvSpPr>
        <p:spPr>
          <a:xfrm>
            <a:off x="971550" y="274638"/>
            <a:ext cx="7886700" cy="939800"/>
          </a:xfrm>
        </p:spPr>
        <p:txBody>
          <a:bodyPr/>
          <a:lstStyle/>
          <a:p>
            <a:pPr eaLnBrk="1" hangingPunct="1">
              <a:defRPr/>
            </a:pPr>
            <a:r>
              <a:rPr lang="fr-FR" sz="3200" b="1" dirty="0">
                <a:solidFill>
                  <a:schemeClr val="accent6">
                    <a:lumMod val="50000"/>
                  </a:schemeClr>
                </a:solidFill>
              </a:rPr>
              <a:t>Les éclairages sur moteurs thermiques</a:t>
            </a:r>
          </a:p>
        </p:txBody>
      </p:sp>
      <p:sp>
        <p:nvSpPr>
          <p:cNvPr id="3075" name="Espace réservé du numéro de diapositive 4">
            <a:extLst>
              <a:ext uri="{FF2B5EF4-FFF2-40B4-BE49-F238E27FC236}">
                <a16:creationId xmlns:a16="http://schemas.microsoft.com/office/drawing/2014/main" id="{DB67D87E-4BAF-40E7-8901-1925642EA4D8}"/>
              </a:ext>
            </a:extLst>
          </p:cNvPr>
          <p:cNvSpPr txBox="1">
            <a:spLocks noGrp="1"/>
          </p:cNvSpPr>
          <p:nvPr/>
        </p:nvSpPr>
        <p:spPr bwMode="auto">
          <a:xfrm>
            <a:off x="6786563" y="6278563"/>
            <a:ext cx="2133600" cy="365125"/>
          </a:xfrm>
          <a:prstGeom prst="rect">
            <a:avLst/>
          </a:prstGeom>
          <a:noFill/>
          <a:ln>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E7C7A20-AD03-4AF7-AF82-D744E9996161}" type="slidenum">
              <a:rPr lang="fr-FR" altLang="fr-FR" sz="2000">
                <a:solidFill>
                  <a:srgbClr val="984807"/>
                </a:solidFill>
                <a:latin typeface="Myriad Pro" panose="020B0503030403020204" pitchFamily="34" charset="0"/>
              </a:rPr>
              <a:pPr algn="r" eaLnBrk="1" hangingPunct="1"/>
              <a:t>9</a:t>
            </a:fld>
            <a:endParaRPr lang="fr-FR" altLang="fr-FR" sz="2000">
              <a:solidFill>
                <a:srgbClr val="984807"/>
              </a:solidFill>
              <a:latin typeface="Myriad Pro" panose="020B0503030403020204" pitchFamily="34" charset="0"/>
            </a:endParaRPr>
          </a:p>
        </p:txBody>
      </p:sp>
      <p:sp>
        <p:nvSpPr>
          <p:cNvPr id="11268" name="Rectangle 1">
            <a:extLst>
              <a:ext uri="{FF2B5EF4-FFF2-40B4-BE49-F238E27FC236}">
                <a16:creationId xmlns:a16="http://schemas.microsoft.com/office/drawing/2014/main" id="{511F5454-AED3-2ABE-0477-9F6BB8C83473}"/>
              </a:ext>
            </a:extLst>
          </p:cNvPr>
          <p:cNvSpPr>
            <a:spLocks noChangeArrowheads="1"/>
          </p:cNvSpPr>
          <p:nvPr/>
        </p:nvSpPr>
        <p:spPr bwMode="auto">
          <a:xfrm>
            <a:off x="539750" y="1484313"/>
            <a:ext cx="80645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 typeface="Wingdings" panose="05000000000000000000" pitchFamily="2" charset="2"/>
              <a:buNone/>
            </a:pPr>
            <a:r>
              <a:rPr lang="fr-FR" altLang="fr-FR" sz="2000" b="1" u="sng">
                <a:solidFill>
                  <a:srgbClr val="000000"/>
                </a:solidFill>
                <a:latin typeface="Times New Roman" panose="02020603050405020304" pitchFamily="18" charset="0"/>
                <a:cs typeface="Times New Roman" panose="02020603050405020304" pitchFamily="18" charset="0"/>
              </a:rPr>
              <a:t>Projecteurs des engins d'incendie et de secours :</a:t>
            </a: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 </a:t>
            </a: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Souvent les véhicules comportent un à deux projecteurs (12 ou 24 volts) :</a:t>
            </a: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1 fixe sur le toit à l'avant du véhicule,</a:t>
            </a:r>
            <a:endParaRPr lang="fr-FR" altLang="fr-FR" sz="2000">
              <a:solidFill>
                <a:srgbClr val="000000"/>
              </a:solidFill>
              <a:latin typeface="Times New Roman" panose="02020603050405020304" pitchFamily="18" charset="0"/>
              <a:cs typeface="Calibri" panose="020F0502020204030204" pitchFamily="34" charset="0"/>
            </a:endParaRPr>
          </a:p>
          <a:p>
            <a:pPr algn="just">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Calibri" panose="020F0502020204030204" pitchFamily="34" charset="0"/>
              </a:rPr>
              <a:t>1 mobile à l'arrière. </a:t>
            </a:r>
          </a:p>
        </p:txBody>
      </p:sp>
      <p:pic>
        <p:nvPicPr>
          <p:cNvPr id="11269" name="Picture 6" descr="IMG_0609">
            <a:extLst>
              <a:ext uri="{FF2B5EF4-FFF2-40B4-BE49-F238E27FC236}">
                <a16:creationId xmlns:a16="http://schemas.microsoft.com/office/drawing/2014/main" id="{61376478-2514-F04A-4FA5-3239FF8A2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590800"/>
            <a:ext cx="25701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GCC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DI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Aquatique</Template>
  <TotalTime>1282</TotalTime>
  <Words>3455</Words>
  <Application>Microsoft Office PowerPoint</Application>
  <PresentationFormat>Affichage à l'écran (4:3)</PresentationFormat>
  <Paragraphs>547</Paragraphs>
  <Slides>75</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75</vt:i4>
      </vt:variant>
    </vt:vector>
  </HeadingPairs>
  <TitlesOfParts>
    <vt:vector size="81" baseType="lpstr">
      <vt:lpstr>Arial</vt:lpstr>
      <vt:lpstr>Myriad Pro</vt:lpstr>
      <vt:lpstr>Calibri</vt:lpstr>
      <vt:lpstr>Times New Roman</vt:lpstr>
      <vt:lpstr>Wingdings</vt:lpstr>
      <vt:lpstr>GCCAR</vt:lpstr>
      <vt:lpstr>MATERIEL ELECTRIQUE PORTATIFS</vt:lpstr>
      <vt:lpstr>Matériels électriques portatifs</vt:lpstr>
      <vt:lpstr>Introduction</vt:lpstr>
      <vt:lpstr>Introduction</vt:lpstr>
      <vt:lpstr>Les lampes portatives</vt:lpstr>
      <vt:lpstr>Les lampes portatives</vt:lpstr>
      <vt:lpstr>Les lampes portatives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moteurs thermiques</vt:lpstr>
      <vt:lpstr>Les éclairages sur Batterie</vt:lpstr>
      <vt:lpstr>Les éclairages sur Batterie</vt:lpstr>
      <vt:lpstr>Les éclairages sur Batterie</vt:lpstr>
      <vt:lpstr>Les éclairages sur Batterie</vt:lpstr>
      <vt:lpstr>Les éclairages sur moteurs thermiques</vt:lpstr>
      <vt:lpstr>Les éclairages sur moteurs thermiques</vt:lpstr>
      <vt:lpstr>Les éclairages sur moteurs thermiques</vt:lpstr>
      <vt:lpstr>Les éclairages sur moteurs thermiques</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Mise en oeuvre lot éclairage</vt:lpstr>
      <vt:lpstr>Important</vt:lpstr>
      <vt:lpstr>Important</vt:lpstr>
      <vt:lpstr>Conclusion</vt:lpstr>
    </vt:vector>
  </TitlesOfParts>
  <Company>SDIS du Rhône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MUSSARD Vincent</dc:creator>
  <cp:lastModifiedBy>daniel rosique</cp:lastModifiedBy>
  <cp:revision>46</cp:revision>
  <cp:lastPrinted>2015-08-06T08:01:37Z</cp:lastPrinted>
  <dcterms:created xsi:type="dcterms:W3CDTF">2015-08-05T10:19:35Z</dcterms:created>
  <dcterms:modified xsi:type="dcterms:W3CDTF">2025-01-14T16:20:38Z</dcterms:modified>
</cp:coreProperties>
</file>