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71" r:id="rId3"/>
    <p:sldId id="270" r:id="rId4"/>
    <p:sldId id="286" r:id="rId5"/>
    <p:sldId id="273" r:id="rId6"/>
    <p:sldId id="407" r:id="rId7"/>
    <p:sldId id="439" r:id="rId8"/>
    <p:sldId id="435" r:id="rId9"/>
    <p:sldId id="341" r:id="rId10"/>
    <p:sldId id="436" r:id="rId11"/>
    <p:sldId id="274" r:id="rId12"/>
    <p:sldId id="288" r:id="rId13"/>
    <p:sldId id="426" r:id="rId14"/>
    <p:sldId id="289" r:id="rId15"/>
    <p:sldId id="427" r:id="rId16"/>
    <p:sldId id="290" r:id="rId17"/>
    <p:sldId id="428" r:id="rId18"/>
    <p:sldId id="425" r:id="rId19"/>
    <p:sldId id="291" r:id="rId20"/>
    <p:sldId id="429" r:id="rId21"/>
    <p:sldId id="292" r:id="rId22"/>
    <p:sldId id="430" r:id="rId23"/>
    <p:sldId id="311" r:id="rId24"/>
    <p:sldId id="293" r:id="rId25"/>
    <p:sldId id="431" r:id="rId26"/>
    <p:sldId id="294" r:id="rId27"/>
    <p:sldId id="312" r:id="rId28"/>
    <p:sldId id="313" r:id="rId29"/>
    <p:sldId id="319" r:id="rId30"/>
    <p:sldId id="314" r:id="rId31"/>
    <p:sldId id="315" r:id="rId32"/>
    <p:sldId id="317" r:id="rId33"/>
    <p:sldId id="295" r:id="rId34"/>
    <p:sldId id="296" r:id="rId35"/>
    <p:sldId id="432" r:id="rId36"/>
    <p:sldId id="320" r:id="rId37"/>
    <p:sldId id="297" r:id="rId38"/>
    <p:sldId id="323" r:id="rId39"/>
    <p:sldId id="324" r:id="rId40"/>
    <p:sldId id="433" r:id="rId41"/>
    <p:sldId id="370" r:id="rId42"/>
    <p:sldId id="326" r:id="rId43"/>
    <p:sldId id="327" r:id="rId44"/>
    <p:sldId id="421" r:id="rId45"/>
    <p:sldId id="434" r:id="rId46"/>
    <p:sldId id="422" r:id="rId47"/>
    <p:sldId id="424" r:id="rId48"/>
    <p:sldId id="343" r:id="rId49"/>
    <p:sldId id="371" r:id="rId50"/>
    <p:sldId id="437" r:id="rId51"/>
    <p:sldId id="344" r:id="rId52"/>
    <p:sldId id="373" r:id="rId53"/>
    <p:sldId id="374" r:id="rId54"/>
    <p:sldId id="375" r:id="rId55"/>
    <p:sldId id="376" r:id="rId56"/>
    <p:sldId id="345" r:id="rId57"/>
    <p:sldId id="378" r:id="rId58"/>
    <p:sldId id="379" r:id="rId59"/>
    <p:sldId id="380" r:id="rId60"/>
    <p:sldId id="381" r:id="rId61"/>
    <p:sldId id="382" r:id="rId62"/>
    <p:sldId id="383" r:id="rId63"/>
    <p:sldId id="384" r:id="rId64"/>
    <p:sldId id="402" r:id="rId65"/>
    <p:sldId id="438" r:id="rId66"/>
    <p:sldId id="386" r:id="rId67"/>
    <p:sldId id="403" r:id="rId68"/>
    <p:sldId id="387" r:id="rId69"/>
    <p:sldId id="404" r:id="rId70"/>
    <p:sldId id="405" r:id="rId71"/>
    <p:sldId id="406" r:id="rId72"/>
    <p:sldId id="409" r:id="rId73"/>
    <p:sldId id="413" r:id="rId74"/>
    <p:sldId id="410" r:id="rId75"/>
    <p:sldId id="411" r:id="rId76"/>
    <p:sldId id="412" r:id="rId77"/>
    <p:sldId id="415" r:id="rId78"/>
    <p:sldId id="416" r:id="rId79"/>
    <p:sldId id="414" r:id="rId80"/>
    <p:sldId id="417" r:id="rId81"/>
    <p:sldId id="418" r:id="rId82"/>
    <p:sldId id="419" r:id="rId83"/>
    <p:sldId id="420" r:id="rId84"/>
    <p:sldId id="272" r:id="rId85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53" autoAdjust="0"/>
  </p:normalViewPr>
  <p:slideViewPr>
    <p:cSldViewPr>
      <p:cViewPr varScale="1">
        <p:scale>
          <a:sx n="89" d="100"/>
          <a:sy n="89" d="100"/>
        </p:scale>
        <p:origin x="-2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E7153E0-E68E-487D-A172-60CD8D39F7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D8C629-F73A-498A-8A97-498E4D9DD9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B85EA82-F657-406B-9371-D403C288A109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D27DBA36-F8B8-45CC-AA77-FB678F27FC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B3B315A6-975B-4EB3-B110-A7572B70E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D44741-7AC5-4DEA-B679-01F1F7AFC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3ED4EA-37E4-4804-8989-26351DCB6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C9C80D-8755-4335-A9BB-5B5388569F3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9809F3-49D2-1105-0F21-411BD4685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E80AB-6E18-4C22-BA8C-0515513D2DA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EA1220-1493-6206-9426-54C505E0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677893-13F2-2ACF-A52B-C3BCC6B7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E19FA-88F5-4042-B6F7-6FD348F637F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193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3F40FA-18F9-40E3-5704-DDF7C08B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E8B0-7DB2-4E07-923D-A84DA51B541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564561-2494-AB7C-08EB-1F816BEB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BCF5B5-ECF7-D867-85FE-25AD34F8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A25DC-250B-4E1B-8DC9-29F91DAEFA1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09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BA2B9D-A961-D626-64B0-C06459E4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F320-D164-4729-9B9F-34EDBDB81E4E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CB8216-99E9-DCCD-162F-E85F5000E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CA8D1B-CCD0-4456-ABF2-94632140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0ECC5-6CB1-42BF-AF9C-F9C3B88BE63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5649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05B936-D853-7444-F76B-C737AB6E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67BEE-DE7C-4F67-BA5B-5253522DB835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BC0745-A8BF-252B-2E7D-0F5395A8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F61935-9810-8200-A64A-6B9D7B88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27EFB-66D7-4075-9BA6-1D1447A53DE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689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84AA7E-EC3A-E351-5A1F-A32F448F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3FB4-1394-47E5-9004-DF93A1394C1F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B95842-8542-DF77-C592-95B6526C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187593-8E89-8BEF-D109-999721D1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44606-E5B6-4B3E-A8EB-412DE742B8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560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37C9135-6006-F231-BAF4-09A85718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84BD-3390-4E59-B0ED-52D6D39ED0C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5572BEC-AFF2-54C8-3C34-2B067BB1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877E587-7DF9-B761-D42C-18381F12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28AA2-E816-4785-AB5C-EFC7532DAB3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896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64484865-C7F3-5A38-50A1-2306A06E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D41DE-898E-4F31-BD66-D62A138DF1C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6E5D961-F512-8B5D-1D82-354ACD7B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6CBE1B5-BA93-32A6-5FEC-96BED64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5461C-FFF3-4727-B210-CC1CF210AB9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602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3EF5E36C-5FAE-90CF-545E-659925538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060A-8C2E-46FC-AD2A-B3141B32B15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9588AB66-AAB7-1661-C631-AB26C3A3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9BEE79B-BA34-3877-8588-C17EF72A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9786-3DB2-4163-A6CA-6472DD6FEC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407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AFD0B0CB-FCE8-6C9C-246A-991A4F205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8CAD-8B88-42CC-8AC2-B05271ADB948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1335532D-D00A-A985-7FBC-73EF1BC4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80772B4-8DA3-0214-1D01-C7A68A18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B8874-FF20-4ED0-9E8D-9A6C9000B14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47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198864D-AA1D-4436-1AA6-12BC033B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95EA-A9F0-4103-B79D-EFD4BB825C48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D730CF6-8BF3-58A9-CF51-8D2B5F5E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DB6E0C8-DBA0-D8C9-6FD4-7872CFF3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8BA49-05BD-43D4-B7D8-910BF68670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708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30749E5-85D7-D7FD-FAEF-115C41ED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7173B-0343-4160-8795-6CD97F253A9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D851F27-436C-5869-D34D-92150B13F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27428D4-5EF1-E209-649B-BA7BF6E5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3EFD0-6EC1-4E99-B823-878BEB5DE48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69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567BC25D-F007-77C3-1D27-0DC0251CE8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9618C5DD-1625-5562-D7B9-6C06E56E16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74406F-349F-4A0C-8E39-8D594A359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30F670-974C-4B15-95E6-852FEBA7692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C1F8D9-20E7-4AA2-A3F6-CAC5EC889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BEAD7F-2328-4CAD-A9E9-28ED702D3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 panose="020B0503030403020204" pitchFamily="34" charset="0"/>
              </a:defRPr>
            </a:lvl1pPr>
          </a:lstStyle>
          <a:p>
            <a:fld id="{8115AFC9-0503-452B-B31D-8245D072D55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https://cdn.manomano.com/ecrou-papillon-zingue-m-6-boite-de-10-P-46633-2048641_1.jpg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https://www.semco.fr/wp-content/uploads/sites/2/2014/07/A-P1010189R-250x150.jpg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https://www.semco.fr/wp-content/uploads/sites/2/2014/07/A-P1060156-R-250x150.jpg" TargetMode="External"/><Relationship Id="rId4" Type="http://schemas.openxmlformats.org/officeDocument/2006/relationships/image" Target="../media/image7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DE27E9E-C274-458D-916F-7FDC0A401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88913"/>
            <a:ext cx="7705725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Matériel de forcement des accès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8F29446B-2005-D83D-5772-369E31A98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– Version 4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re 8">
            <a:extLst>
              <a:ext uri="{FF2B5EF4-FFF2-40B4-BE49-F238E27FC236}">
                <a16:creationId xmlns:a16="http://schemas.microsoft.com/office/drawing/2014/main" id="{A3AAFD0E-2F0A-C07A-D7D5-C6B2C1A53A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FD9B5E3F-EEAD-4651-A201-B93D32239069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6AAFFD9-8114-40A4-8E13-14B5B4BE3841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7524" name="Rectangle 1">
            <a:extLst>
              <a:ext uri="{FF2B5EF4-FFF2-40B4-BE49-F238E27FC236}">
                <a16:creationId xmlns:a16="http://schemas.microsoft.com/office/drawing/2014/main" id="{DBB82E90-058C-DE15-229E-29EDE3104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8189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Interventions pouvant cacher : des fuites, d'explosion dus à la présence de gaz ou de CO. </a:t>
            </a:r>
          </a:p>
        </p:txBody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471A4D9C-0941-F904-E86D-A152F7CFD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231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07528" name="Rectangle 8">
            <a:extLst>
              <a:ext uri="{FF2B5EF4-FFF2-40B4-BE49-F238E27FC236}">
                <a16:creationId xmlns:a16="http://schemas.microsoft.com/office/drawing/2014/main" id="{4262D3A6-BCA2-893D-50DF-C2D97C386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663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07527" name="Picture 7">
            <a:extLst>
              <a:ext uri="{FF2B5EF4-FFF2-40B4-BE49-F238E27FC236}">
                <a16:creationId xmlns:a16="http://schemas.microsoft.com/office/drawing/2014/main" id="{93E9AB25-3662-4EDF-3938-F2699CC28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4" t="23842" r="18733" b="49033"/>
          <a:stretch>
            <a:fillRect/>
          </a:stretch>
        </p:blipFill>
        <p:spPr bwMode="auto">
          <a:xfrm>
            <a:off x="1676400" y="2468563"/>
            <a:ext cx="6324600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A4448026-3850-1B57-2961-9A0BDD0B14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Généralités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5B636A3-D7E1-4D26-80C1-D52308C222E9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9DB52AD-A961-4118-AA4E-C72AA93CB74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57A1CB92-32EE-8C68-9644-86893DE2B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faire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1">
            <a:extLst>
              <a:ext uri="{FF2B5EF4-FFF2-40B4-BE49-F238E27FC236}">
                <a16:creationId xmlns:a16="http://schemas.microsoft.com/office/drawing/2014/main" id="{B274668C-F00C-0E10-57B4-815FFB74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 toute utilisation d'outil sur une porte, une fenêtre, il est impératif :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Vérifier que cette dernière est fermée,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Identifier le type de porte et son sens d'ouverture,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Tester sa résistance en effectuant des pressions avec ses gants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Réfléchir avant d'agir avec un outil de forcement.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8">
            <a:extLst>
              <a:ext uri="{FF2B5EF4-FFF2-40B4-BE49-F238E27FC236}">
                <a16:creationId xmlns:a16="http://schemas.microsoft.com/office/drawing/2014/main" id="{C0EB97AA-42C3-F7D2-0956-B5A5A91FD3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E15EE4B-4A5E-4BBB-983A-58987185A33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45BA8AA-AB76-47EA-880F-421BA4025071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12294" name="Picture 6" descr="P1010157">
            <a:extLst>
              <a:ext uri="{FF2B5EF4-FFF2-40B4-BE49-F238E27FC236}">
                <a16:creationId xmlns:a16="http://schemas.microsoft.com/office/drawing/2014/main" id="{4DD0915E-D2B2-6792-1F1D-54C950D7C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7" b="9790"/>
          <a:stretch>
            <a:fillRect/>
          </a:stretch>
        </p:blipFill>
        <p:spPr bwMode="auto">
          <a:xfrm>
            <a:off x="1524000" y="1981200"/>
            <a:ext cx="5943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re 8">
            <a:extLst>
              <a:ext uri="{FF2B5EF4-FFF2-40B4-BE49-F238E27FC236}">
                <a16:creationId xmlns:a16="http://schemas.microsoft.com/office/drawing/2014/main" id="{6EDB38C4-BE99-246E-B329-A2D4371614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E15EE4B-4A5E-4BBB-983A-58987185A33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27C00CC-9D6D-4461-8A11-682CA2EFEC01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7284" name="Rectangle 1">
            <a:extLst>
              <a:ext uri="{FF2B5EF4-FFF2-40B4-BE49-F238E27FC236}">
                <a16:creationId xmlns:a16="http://schemas.microsoft.com/office/drawing/2014/main" id="{EAA74A91-02C3-F665-5128-29A8070BE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Barre Halligan et sa hache</a:t>
            </a: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7285" name="Rectangle 1">
            <a:extLst>
              <a:ext uri="{FF2B5EF4-FFF2-40B4-BE49-F238E27FC236}">
                <a16:creationId xmlns:a16="http://schemas.microsoft.com/office/drawing/2014/main" id="{D524CD44-0139-B728-14CB-EE9666003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Outil de forcement d’accès provenant des Etats-Unis.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Créé dans les années 50 par le chef Hugh Halligan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Dotation :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tous les FPT, FPTGP, FPTL, FPTASR, FPTLHR du SDMIS.</a:t>
            </a:r>
            <a:endParaRPr lang="fr-FR" altLang="fr-FR" sz="20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97286" name="Picture 6" descr="P1010157">
            <a:extLst>
              <a:ext uri="{FF2B5EF4-FFF2-40B4-BE49-F238E27FC236}">
                <a16:creationId xmlns:a16="http://schemas.microsoft.com/office/drawing/2014/main" id="{8E6463BE-D897-8418-FBD8-42D556E9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7" b="9790"/>
          <a:stretch>
            <a:fillRect/>
          </a:stretch>
        </p:blipFill>
        <p:spPr bwMode="auto">
          <a:xfrm>
            <a:off x="466725" y="4076700"/>
            <a:ext cx="3733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7" descr="P1010156">
            <a:extLst>
              <a:ext uri="{FF2B5EF4-FFF2-40B4-BE49-F238E27FC236}">
                <a16:creationId xmlns:a16="http://schemas.microsoft.com/office/drawing/2014/main" id="{DAA1DB59-0FA1-A754-43FC-BAE4345CF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t="29062" r="4572" b="36609"/>
          <a:stretch>
            <a:fillRect/>
          </a:stretch>
        </p:blipFill>
        <p:spPr bwMode="auto">
          <a:xfrm>
            <a:off x="4572000" y="4403725"/>
            <a:ext cx="4114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8">
            <a:extLst>
              <a:ext uri="{FF2B5EF4-FFF2-40B4-BE49-F238E27FC236}">
                <a16:creationId xmlns:a16="http://schemas.microsoft.com/office/drawing/2014/main" id="{63770422-BACB-8D99-9156-EFB378BD1C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09A2533-E1B5-447A-B8C4-0320ADDCCFA7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FC27164-4290-4C47-994A-AC7B7452FE9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3316" name="Rectangle 1">
            <a:extLst>
              <a:ext uri="{FF2B5EF4-FFF2-40B4-BE49-F238E27FC236}">
                <a16:creationId xmlns:a16="http://schemas.microsoft.com/office/drawing/2014/main" id="{291870D6-AF21-7EF2-304E-D3DB546B8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Barre Halligan et sa hache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7" name="Rectangle 1">
            <a:extLst>
              <a:ext uri="{FF2B5EF4-FFF2-40B4-BE49-F238E27FC236}">
                <a16:creationId xmlns:a16="http://schemas.microsoft.com/office/drawing/2014/main" id="{94740055-1979-994D-4ECC-5F35CE11E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compose de 2 parties :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Barre Halligan mesure 90 cm pour 5 Kg.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Possède 3 têtes : la lame, la pointe et la fourche.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Peut supporter l’effort de 2 équipiers. </a:t>
            </a:r>
          </a:p>
        </p:txBody>
      </p:sp>
      <p:pic>
        <p:nvPicPr>
          <p:cNvPr id="13318" name="Picture 6" descr="P1010157">
            <a:extLst>
              <a:ext uri="{FF2B5EF4-FFF2-40B4-BE49-F238E27FC236}">
                <a16:creationId xmlns:a16="http://schemas.microsoft.com/office/drawing/2014/main" id="{324F3E4A-6617-1A2A-F25E-75DBC8827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28186" r="8163" b="41824"/>
          <a:stretch>
            <a:fillRect/>
          </a:stretch>
        </p:blipFill>
        <p:spPr bwMode="auto">
          <a:xfrm>
            <a:off x="1219200" y="3938588"/>
            <a:ext cx="70104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re 8">
            <a:extLst>
              <a:ext uri="{FF2B5EF4-FFF2-40B4-BE49-F238E27FC236}">
                <a16:creationId xmlns:a16="http://schemas.microsoft.com/office/drawing/2014/main" id="{09182044-E09F-3605-22EA-5A6ACBF930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09A2533-E1B5-447A-B8C4-0320ADDCCFA7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4F80D45-543F-4979-9350-6ED2A8E67CF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8308" name="Rectangle 1">
            <a:extLst>
              <a:ext uri="{FF2B5EF4-FFF2-40B4-BE49-F238E27FC236}">
                <a16:creationId xmlns:a16="http://schemas.microsoft.com/office/drawing/2014/main" id="{6506B2B7-6A8D-6A37-7CCD-AD45FB66F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Barre Halligan et sa hache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8309" name="Rectangle 1">
            <a:extLst>
              <a:ext uri="{FF2B5EF4-FFF2-40B4-BE49-F238E27FC236}">
                <a16:creationId xmlns:a16="http://schemas.microsoft.com/office/drawing/2014/main" id="{0167689B-91A2-95A6-6717-3EAC6CDD0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Hache possède un coté tranchant et un coté tête plate (marteau).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Mesure 85 cm pour 4 kg.</a:t>
            </a:r>
            <a:endParaRPr lang="fr-FR" altLang="fr-FR" sz="2000">
              <a:latin typeface="Times New Roman" panose="020206030504050203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98310" name="Picture 6" descr="P1010157">
            <a:extLst>
              <a:ext uri="{FF2B5EF4-FFF2-40B4-BE49-F238E27FC236}">
                <a16:creationId xmlns:a16="http://schemas.microsoft.com/office/drawing/2014/main" id="{97A3EFE5-11F2-1376-85E7-ADF7ECA7A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55449" r="8163" b="14561"/>
          <a:stretch>
            <a:fillRect/>
          </a:stretch>
        </p:blipFill>
        <p:spPr bwMode="auto">
          <a:xfrm>
            <a:off x="914400" y="3429000"/>
            <a:ext cx="73914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E8157664-9098-F485-8550-2A86E9398E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2E0D925D-02F4-4E53-98A1-BA74C54CDB8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E653F10-C0BD-4650-BE3C-585E6989C02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FC361827-1442-98B1-D314-1C83007F0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1538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4346" name="Picture 6" descr="P1010151">
            <a:extLst>
              <a:ext uri="{FF2B5EF4-FFF2-40B4-BE49-F238E27FC236}">
                <a16:creationId xmlns:a16="http://schemas.microsoft.com/office/drawing/2014/main" id="{CFA8DA4F-2C8D-0838-A667-8545B748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11800" r="14354" b="12117"/>
          <a:stretch>
            <a:fillRect/>
          </a:stretch>
        </p:blipFill>
        <p:spPr bwMode="auto">
          <a:xfrm>
            <a:off x="2286000" y="2057400"/>
            <a:ext cx="45720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re 8">
            <a:extLst>
              <a:ext uri="{FF2B5EF4-FFF2-40B4-BE49-F238E27FC236}">
                <a16:creationId xmlns:a16="http://schemas.microsoft.com/office/drawing/2014/main" id="{7D1E45ED-CF8C-90D8-4B70-2D2AE1E1DF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2E0D925D-02F4-4E53-98A1-BA74C54CDB8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F407AF5-BA93-4E46-A1A1-661E397988B1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9332" name="Rectangle 1">
            <a:extLst>
              <a:ext uri="{FF2B5EF4-FFF2-40B4-BE49-F238E27FC236}">
                <a16:creationId xmlns:a16="http://schemas.microsoft.com/office/drawing/2014/main" id="{A6124FD7-1503-1DA2-674D-454200E38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Outils de forcement et de déblaiement (OFD) : </a:t>
            </a:r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CEAE6CEA-0ECE-2A4C-B2B8-0DDABEE7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1538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99334" name="Picture 6">
            <a:extLst>
              <a:ext uri="{FF2B5EF4-FFF2-40B4-BE49-F238E27FC236}">
                <a16:creationId xmlns:a16="http://schemas.microsoft.com/office/drawing/2014/main" id="{1EF77B33-9877-A51C-C2E4-E9DAB9555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7" t="38622" r="20198" b="34155"/>
          <a:stretch>
            <a:fillRect/>
          </a:stretch>
        </p:blipFill>
        <p:spPr bwMode="auto">
          <a:xfrm>
            <a:off x="1371600" y="1828800"/>
            <a:ext cx="6400800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re 8">
            <a:extLst>
              <a:ext uri="{FF2B5EF4-FFF2-40B4-BE49-F238E27FC236}">
                <a16:creationId xmlns:a16="http://schemas.microsoft.com/office/drawing/2014/main" id="{FDF278E5-DC09-1FF1-70BD-8EC30F3A63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2E0D925D-02F4-4E53-98A1-BA74C54CDB8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40636-AD1F-4E9B-B7CE-72F23360520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6260" name="Rectangle 1">
            <a:extLst>
              <a:ext uri="{FF2B5EF4-FFF2-40B4-BE49-F238E27FC236}">
                <a16:creationId xmlns:a16="http://schemas.microsoft.com/office/drawing/2014/main" id="{6A75646C-A341-D4F9-DFE7-FA751F510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Outils de forcement et de déblaiement (OFD) : </a:t>
            </a:r>
          </a:p>
        </p:txBody>
      </p:sp>
      <p:sp>
        <p:nvSpPr>
          <p:cNvPr id="96261" name="Rectangle 1">
            <a:extLst>
              <a:ext uri="{FF2B5EF4-FFF2-40B4-BE49-F238E27FC236}">
                <a16:creationId xmlns:a16="http://schemas.microsoft.com/office/drawing/2014/main" id="{39147D98-7998-3E92-19BD-CFE624629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Possible de réaliser de petite effraction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fenêtre, porte mal sécurisée.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Dotation :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tous les FPT, FPTGP, FPTL, FPTASR, FPTLHR du SDMIS.</a:t>
            </a:r>
          </a:p>
        </p:txBody>
      </p:sp>
      <p:pic>
        <p:nvPicPr>
          <p:cNvPr id="96262" name="Picture 6" descr="P1010151">
            <a:extLst>
              <a:ext uri="{FF2B5EF4-FFF2-40B4-BE49-F238E27FC236}">
                <a16:creationId xmlns:a16="http://schemas.microsoft.com/office/drawing/2014/main" id="{6023EA1B-6CF7-9933-7B2B-1E8B7E007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11800" r="14354" b="12117"/>
          <a:stretch>
            <a:fillRect/>
          </a:stretch>
        </p:blipFill>
        <p:spPr bwMode="auto">
          <a:xfrm>
            <a:off x="4876800" y="2057400"/>
            <a:ext cx="4005263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8">
            <a:extLst>
              <a:ext uri="{FF2B5EF4-FFF2-40B4-BE49-F238E27FC236}">
                <a16:creationId xmlns:a16="http://schemas.microsoft.com/office/drawing/2014/main" id="{7019AA2A-C9C7-F702-CC3A-BBB1F9D4A7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B6545862-7C15-4025-B62A-8017722D2A82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A344021-350B-4F29-8F4B-70371E1B460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16392" name="Image 16" descr="RÃ©sultat de recherche d'images pour &quot;coupe boulon pompier&quot;">
            <a:extLst>
              <a:ext uri="{FF2B5EF4-FFF2-40B4-BE49-F238E27FC236}">
                <a16:creationId xmlns:a16="http://schemas.microsoft.com/office/drawing/2014/main" id="{6583CF45-A256-F9D8-8995-0DA7A294F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29843" r="3847" b="32460"/>
          <a:stretch>
            <a:fillRect/>
          </a:stretch>
        </p:blipFill>
        <p:spPr bwMode="auto">
          <a:xfrm>
            <a:off x="1676400" y="2667000"/>
            <a:ext cx="5715000" cy="16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7899F9C0-BA44-A8C4-D473-7C2212829E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de forcement des accès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875E9A17-BD8A-4A6E-BD3A-1C4964369D71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B36143B-AD7B-440E-B129-627AD4DD70B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F7BF56E-040A-4C4E-8D28-1E58C6B7E591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1145F702-498B-FEF6-6D60-0DB4741DA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93D88B10-F768-41CA-4204-7D1BE30AE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différents matériels de forcement des accès du SDMIS et leur application. 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A293B7FC-D963-9C58-77FF-C842C2854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362200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différents matériels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Technique de forcement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re 8">
            <a:extLst>
              <a:ext uri="{FF2B5EF4-FFF2-40B4-BE49-F238E27FC236}">
                <a16:creationId xmlns:a16="http://schemas.microsoft.com/office/drawing/2014/main" id="{72AEDFD8-FAE6-3905-A839-791E6C72C9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B6545862-7C15-4025-B62A-8017722D2A82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BE997BB-735A-41D1-A5D9-B5AE85A8572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0356" name="Rectangle 1">
            <a:extLst>
              <a:ext uri="{FF2B5EF4-FFF2-40B4-BE49-F238E27FC236}">
                <a16:creationId xmlns:a16="http://schemas.microsoft.com/office/drawing/2014/main" id="{6E16E19B-4281-8D56-E33E-958E5AC1F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Coupe-boulons : </a:t>
            </a:r>
          </a:p>
        </p:txBody>
      </p:sp>
      <p:sp>
        <p:nvSpPr>
          <p:cNvPr id="100357" name="Rectangle 1">
            <a:extLst>
              <a:ext uri="{FF2B5EF4-FFF2-40B4-BE49-F238E27FC236}">
                <a16:creationId xmlns:a16="http://schemas.microsoft.com/office/drawing/2014/main" id="{EB985FBB-897C-8104-68F4-50096B8EE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Utilisé pour couper chaîne, câbles ou cadenas.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Dotation :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tous les FPT, FPTGP, FPTL, FPTASR, FPTLHR du SDMIS.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0358" name="Picture 6">
            <a:extLst>
              <a:ext uri="{FF2B5EF4-FFF2-40B4-BE49-F238E27FC236}">
                <a16:creationId xmlns:a16="http://schemas.microsoft.com/office/drawing/2014/main" id="{E982C5AB-B0B9-5C8F-C618-A3D63A49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2139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7">
            <a:extLst>
              <a:ext uri="{FF2B5EF4-FFF2-40B4-BE49-F238E27FC236}">
                <a16:creationId xmlns:a16="http://schemas.microsoft.com/office/drawing/2014/main" id="{7EBEE582-7262-D509-0347-58CB63310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28775"/>
            <a:ext cx="2441575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78AF4CF4-BC92-D274-D24F-D20FC7E132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CE07D32-9A1F-4312-9C4E-7D8D178B5BA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291A704-BFD5-4A89-801A-4F531F793348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17414" name="Picture 6">
            <a:extLst>
              <a:ext uri="{FF2B5EF4-FFF2-40B4-BE49-F238E27FC236}">
                <a16:creationId xmlns:a16="http://schemas.microsoft.com/office/drawing/2014/main" id="{A8FD8B21-21FA-CA1C-9743-1AC4CBD5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67056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re 8">
            <a:extLst>
              <a:ext uri="{FF2B5EF4-FFF2-40B4-BE49-F238E27FC236}">
                <a16:creationId xmlns:a16="http://schemas.microsoft.com/office/drawing/2014/main" id="{E3570D58-D727-D18E-FFAC-9649B166A3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CE07D32-9A1F-4312-9C4E-7D8D178B5BA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40A5520-BAC9-458D-99B3-446EFDB1269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1380" name="Rectangle 1">
            <a:extLst>
              <a:ext uri="{FF2B5EF4-FFF2-40B4-BE49-F238E27FC236}">
                <a16:creationId xmlns:a16="http://schemas.microsoft.com/office/drawing/2014/main" id="{419F3858-3824-D6CB-8948-34731B7FF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Masse et massette : </a:t>
            </a:r>
          </a:p>
        </p:txBody>
      </p:sp>
      <p:sp>
        <p:nvSpPr>
          <p:cNvPr id="101381" name="Rectangle 1">
            <a:extLst>
              <a:ext uri="{FF2B5EF4-FFF2-40B4-BE49-F238E27FC236}">
                <a16:creationId xmlns:a16="http://schemas.microsoft.com/office/drawing/2014/main" id="{E04CE468-A650-5E72-2F98-C116370A8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 à faire une trouée dans un mur ou un plancher, à enfoncer un piquet, casser une chaîne un cadenas.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Outils à manier avec précautions, car le mouvement de rotation donné à l'impulsion envoie le poids de la tête de l'outil avec une grande violence. </a:t>
            </a:r>
          </a:p>
        </p:txBody>
      </p:sp>
      <p:pic>
        <p:nvPicPr>
          <p:cNvPr id="101382" name="Picture 6">
            <a:extLst>
              <a:ext uri="{FF2B5EF4-FFF2-40B4-BE49-F238E27FC236}">
                <a16:creationId xmlns:a16="http://schemas.microsoft.com/office/drawing/2014/main" id="{0171E577-8673-A49A-0FBC-FE3BEC42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1000"/>
            <a:ext cx="4572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8299C10A-4E03-781F-EE6B-844B10BFC9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BA6F0AD5-D3F4-45BD-B975-9670219D0191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1BE3EA0-7944-413C-A683-6EC1C16B938F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CA0247C0-BDF4-CB02-30A4-DAD98277C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Masse et massette : </a:t>
            </a:r>
          </a:p>
        </p:txBody>
      </p:sp>
      <p:sp>
        <p:nvSpPr>
          <p:cNvPr id="18437" name="Rectangle 1">
            <a:extLst>
              <a:ext uri="{FF2B5EF4-FFF2-40B4-BE49-F238E27FC236}">
                <a16:creationId xmlns:a16="http://schemas.microsoft.com/office/drawing/2014/main" id="{11C77AA2-09F1-D9B9-EAFC-F6B679B62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Maniement doit se faire vers le bas ou vers le côté, jamais en haut car elle peut entraîner la chute de matériaux sur son utilisateur.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Dotation :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tous les FPT, FPTGP, FPTL, FPTASR, FPTLHR du SDMIS.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8" name="Picture 7" descr="IMG_1563">
            <a:extLst>
              <a:ext uri="{FF2B5EF4-FFF2-40B4-BE49-F238E27FC236}">
                <a16:creationId xmlns:a16="http://schemas.microsoft.com/office/drawing/2014/main" id="{C2917057-6C11-4B92-2225-ED3472F24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167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IMG_1564">
            <a:extLst>
              <a:ext uri="{FF2B5EF4-FFF2-40B4-BE49-F238E27FC236}">
                <a16:creationId xmlns:a16="http://schemas.microsoft.com/office/drawing/2014/main" id="{77BDADB7-A6A5-5EFC-C6F1-8ACBEE7B0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23622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IMG_1562">
            <a:extLst>
              <a:ext uri="{FF2B5EF4-FFF2-40B4-BE49-F238E27FC236}">
                <a16:creationId xmlns:a16="http://schemas.microsoft.com/office/drawing/2014/main" id="{0530BC25-9298-3D36-0220-240F722C4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67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EF292FC7-778C-5427-71B4-5091142424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5278437B-C22A-4D83-AEA8-71E6B33EF6F3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76B4928-B7A3-49ED-94B0-4A3C1D51F16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19464" name="Image 55347" descr="C:\Users\MECA_Christophe\Desktop\DSCF4487.JPG">
            <a:extLst>
              <a:ext uri="{FF2B5EF4-FFF2-40B4-BE49-F238E27FC236}">
                <a16:creationId xmlns:a16="http://schemas.microsoft.com/office/drawing/2014/main" id="{D6B99EC1-AC9C-EA6B-F3B6-92F3F0820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r="17952" b="12163"/>
          <a:stretch>
            <a:fillRect/>
          </a:stretch>
        </p:blipFill>
        <p:spPr bwMode="auto">
          <a:xfrm>
            <a:off x="3200400" y="1524000"/>
            <a:ext cx="21542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re 8">
            <a:extLst>
              <a:ext uri="{FF2B5EF4-FFF2-40B4-BE49-F238E27FC236}">
                <a16:creationId xmlns:a16="http://schemas.microsoft.com/office/drawing/2014/main" id="{3652E712-5C14-6BB0-CCCB-20D5BE8326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5278437B-C22A-4D83-AEA8-71E6B33EF6F3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DF4E9C0-104C-4925-9661-C1FB26C6180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2404" name="Rectangle 1">
            <a:extLst>
              <a:ext uri="{FF2B5EF4-FFF2-40B4-BE49-F238E27FC236}">
                <a16:creationId xmlns:a16="http://schemas.microsoft.com/office/drawing/2014/main" id="{6FD8A76A-8039-F702-35F8-335DE12BA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Bélier :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05" name="Rectangle 1">
            <a:extLst>
              <a:ext uri="{FF2B5EF4-FFF2-40B4-BE49-F238E27FC236}">
                <a16:creationId xmlns:a16="http://schemas.microsoft.com/office/drawing/2014/main" id="{2B9A38B4-80E4-2A51-50BB-E4F95FFE1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Machine de guerre : enfoncer les murs des fortifications ou les portes.</a:t>
            </a:r>
          </a:p>
        </p:txBody>
      </p:sp>
      <p:pic>
        <p:nvPicPr>
          <p:cNvPr id="102406" name="Image 55345" descr="https://upload.wikimedia.org/wikipedia/commons/thumb/3/3e/0869-Attack-on-the-walls-of-a-besieged-town-q75-500x412.jpg/250px-0869-Attack-on-the-walls-of-a-besieged-town-q75-500x412.jpg">
            <a:extLst>
              <a:ext uri="{FF2B5EF4-FFF2-40B4-BE49-F238E27FC236}">
                <a16:creationId xmlns:a16="http://schemas.microsoft.com/office/drawing/2014/main" id="{15161C3D-7310-C3FA-33E5-6DC0F6626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35052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Image 55344" descr="https://upload.wikimedia.org/wikipedia/commons/thumb/e/e2/Rammbock_26-9-2006-14h37.jpg/1280px-Rammbock_26-9-2006-14h37.jpg">
            <a:extLst>
              <a:ext uri="{FF2B5EF4-FFF2-40B4-BE49-F238E27FC236}">
                <a16:creationId xmlns:a16="http://schemas.microsoft.com/office/drawing/2014/main" id="{35799938-DEE6-D440-70C6-C61D0F68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3429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8">
            <a:extLst>
              <a:ext uri="{FF2B5EF4-FFF2-40B4-BE49-F238E27FC236}">
                <a16:creationId xmlns:a16="http://schemas.microsoft.com/office/drawing/2014/main" id="{31C0A5F7-FEF0-3EAE-4DAA-6607DCFEAA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6AA9483-1FAF-4E8F-9417-5F4E43D54D9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FD510D9-EFD0-47CC-8A4C-31008C538BDF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0484" name="Rectangle 1">
            <a:extLst>
              <a:ext uri="{FF2B5EF4-FFF2-40B4-BE49-F238E27FC236}">
                <a16:creationId xmlns:a16="http://schemas.microsoft.com/office/drawing/2014/main" id="{4B2D6DD9-5640-788D-FC79-0FDF5271D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Bélier : </a:t>
            </a:r>
          </a:p>
        </p:txBody>
      </p:sp>
      <p:sp>
        <p:nvSpPr>
          <p:cNvPr id="20485" name="Rectangle 1">
            <a:extLst>
              <a:ext uri="{FF2B5EF4-FFF2-40B4-BE49-F238E27FC236}">
                <a16:creationId xmlns:a16="http://schemas.microsoft.com/office/drawing/2014/main" id="{846DA340-A534-6A12-4AC0-5AAC200B6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Quantité de mouvement emmagasiné est proportionnelle à la masse et la vitesse de déplacement : doit être suffisante pour endommager la cible.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Utilisé, sur ordre, pour enfoncer les portes ou les murs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faibles résistance.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C’est un outil très résistant.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Dotation :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FPT</a:t>
            </a:r>
          </a:p>
        </p:txBody>
      </p:sp>
      <p:pic>
        <p:nvPicPr>
          <p:cNvPr id="20486" name="Image 6">
            <a:extLst>
              <a:ext uri="{FF2B5EF4-FFF2-40B4-BE49-F238E27FC236}">
                <a16:creationId xmlns:a16="http://schemas.microsoft.com/office/drawing/2014/main" id="{8C4CFBF2-C447-C22A-A401-E53C97138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2133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8">
            <a:extLst>
              <a:ext uri="{FF2B5EF4-FFF2-40B4-BE49-F238E27FC236}">
                <a16:creationId xmlns:a16="http://schemas.microsoft.com/office/drawing/2014/main" id="{D54931CC-2D8B-656E-B3D0-A66042DA45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2D31936F-0C34-47EE-B9F0-FA6CA0002C7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7F5B857-0FC2-4A6A-AA71-3A0EB1C7075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id="{67347B80-FD84-4AAE-534D-3C6CB82EE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Bélier : </a:t>
            </a:r>
          </a:p>
        </p:txBody>
      </p:sp>
      <p:grpSp>
        <p:nvGrpSpPr>
          <p:cNvPr id="21509" name="Group 79">
            <a:extLst>
              <a:ext uri="{FF2B5EF4-FFF2-40B4-BE49-F238E27FC236}">
                <a16:creationId xmlns:a16="http://schemas.microsoft.com/office/drawing/2014/main" id="{D1D13BD5-F7E3-A7B0-9F49-B782C3F13A3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81200"/>
            <a:ext cx="8382000" cy="4311650"/>
            <a:chOff x="-3" y="-3"/>
            <a:chExt cx="3723" cy="1804"/>
          </a:xfrm>
        </p:grpSpPr>
        <p:grpSp>
          <p:nvGrpSpPr>
            <p:cNvPr id="21513" name="Group 77">
              <a:extLst>
                <a:ext uri="{FF2B5EF4-FFF2-40B4-BE49-F238E27FC236}">
                  <a16:creationId xmlns:a16="http://schemas.microsoft.com/office/drawing/2014/main" id="{97665030-7EEE-E4E1-D229-0F2FD6B9E3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717" cy="1798"/>
              <a:chOff x="0" y="0"/>
              <a:chExt cx="3717" cy="1798"/>
            </a:xfrm>
          </p:grpSpPr>
          <p:grpSp>
            <p:nvGrpSpPr>
              <p:cNvPr id="21515" name="Group 30">
                <a:extLst>
                  <a:ext uri="{FF2B5EF4-FFF2-40B4-BE49-F238E27FC236}">
                    <a16:creationId xmlns:a16="http://schemas.microsoft.com/office/drawing/2014/main" id="{082F1C9C-97C4-5A6A-B77B-3A29F6DC2A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700" cy="337"/>
                <a:chOff x="0" y="0"/>
                <a:chExt cx="700" cy="337"/>
              </a:xfrm>
            </p:grpSpPr>
            <p:sp>
              <p:nvSpPr>
                <p:cNvPr id="21581" name="Rectangle 9">
                  <a:extLst>
                    <a:ext uri="{FF2B5EF4-FFF2-40B4-BE49-F238E27FC236}">
                      <a16:creationId xmlns:a16="http://schemas.microsoft.com/office/drawing/2014/main" id="{25ED1787-D275-3344-CB46-C9944FC0C6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614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Calibri" panose="020F0502020204030204" pitchFamily="34" charset="0"/>
                    </a:rPr>
                    <a:t> 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82" name="Rectangle 29">
                  <a:extLst>
                    <a:ext uri="{FF2B5EF4-FFF2-40B4-BE49-F238E27FC236}">
                      <a16:creationId xmlns:a16="http://schemas.microsoft.com/office/drawing/2014/main" id="{05F0B3C6-339E-FDF6-7BD1-8E403B8B3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00" cy="33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16" name="Group 32">
                <a:extLst>
                  <a:ext uri="{FF2B5EF4-FFF2-40B4-BE49-F238E27FC236}">
                    <a16:creationId xmlns:a16="http://schemas.microsoft.com/office/drawing/2014/main" id="{AD8D0F5F-F07A-14AC-6206-BCCFAE8855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" y="0"/>
                <a:ext cx="933" cy="337"/>
                <a:chOff x="700" y="0"/>
                <a:chExt cx="933" cy="337"/>
              </a:xfrm>
            </p:grpSpPr>
            <p:sp>
              <p:nvSpPr>
                <p:cNvPr id="21579" name="Rectangle 10">
                  <a:extLst>
                    <a:ext uri="{FF2B5EF4-FFF2-40B4-BE49-F238E27FC236}">
                      <a16:creationId xmlns:a16="http://schemas.microsoft.com/office/drawing/2014/main" id="{DB493E7D-1BFF-D09A-8E86-749F63634DF3}"/>
                    </a:ext>
                  </a:extLst>
                </p:cNvPr>
                <p:cNvSpPr>
                  <a:spLocks noChangeArrowheads="1" noTextEdit="1"/>
                </p:cNvSpPr>
                <p:nvPr/>
              </p:nvSpPr>
              <p:spPr bwMode="auto">
                <a:xfrm>
                  <a:off x="743" y="0"/>
                  <a:ext cx="847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1580" name="Rectangle 31">
                  <a:extLst>
                    <a:ext uri="{FF2B5EF4-FFF2-40B4-BE49-F238E27FC236}">
                      <a16:creationId xmlns:a16="http://schemas.microsoft.com/office/drawing/2014/main" id="{AD43B1B3-5ABA-95FD-B773-059F308EFF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" y="0"/>
                  <a:ext cx="933" cy="33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17" name="Group 34">
                <a:extLst>
                  <a:ext uri="{FF2B5EF4-FFF2-40B4-BE49-F238E27FC236}">
                    <a16:creationId xmlns:a16="http://schemas.microsoft.com/office/drawing/2014/main" id="{926633BC-AA83-4F9C-31E1-B895425ABA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3" y="0"/>
                <a:ext cx="935" cy="337"/>
                <a:chOff x="1633" y="0"/>
                <a:chExt cx="935" cy="337"/>
              </a:xfrm>
            </p:grpSpPr>
            <p:sp>
              <p:nvSpPr>
                <p:cNvPr id="21577" name="Rectangle 11">
                  <a:extLst>
                    <a:ext uri="{FF2B5EF4-FFF2-40B4-BE49-F238E27FC236}">
                      <a16:creationId xmlns:a16="http://schemas.microsoft.com/office/drawing/2014/main" id="{6C7D3472-2CB8-C158-5300-605B683E5234}"/>
                    </a:ext>
                  </a:extLst>
                </p:cNvPr>
                <p:cNvSpPr>
                  <a:spLocks noChangeArrowheads="1" noTextEdit="1"/>
                </p:cNvSpPr>
                <p:nvPr/>
              </p:nvSpPr>
              <p:spPr bwMode="auto">
                <a:xfrm>
                  <a:off x="1676" y="0"/>
                  <a:ext cx="849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1578" name="Rectangle 33">
                  <a:extLst>
                    <a:ext uri="{FF2B5EF4-FFF2-40B4-BE49-F238E27FC236}">
                      <a16:creationId xmlns:a16="http://schemas.microsoft.com/office/drawing/2014/main" id="{BC0E4385-9D23-1650-43F3-B9E914AC29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3" y="0"/>
                  <a:ext cx="935" cy="33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18" name="Group 36">
                <a:extLst>
                  <a:ext uri="{FF2B5EF4-FFF2-40B4-BE49-F238E27FC236}">
                    <a16:creationId xmlns:a16="http://schemas.microsoft.com/office/drawing/2014/main" id="{AEDAD8A2-9972-6C4E-FE12-041C6A9791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8" y="0"/>
                <a:ext cx="1149" cy="337"/>
                <a:chOff x="2568" y="0"/>
                <a:chExt cx="1149" cy="337"/>
              </a:xfrm>
            </p:grpSpPr>
            <p:sp>
              <p:nvSpPr>
                <p:cNvPr id="21575" name="Rectangle 12">
                  <a:extLst>
                    <a:ext uri="{FF2B5EF4-FFF2-40B4-BE49-F238E27FC236}">
                      <a16:creationId xmlns:a16="http://schemas.microsoft.com/office/drawing/2014/main" id="{E52AC5C9-0EF6-CC97-FF15-EAADAFAF22B2}"/>
                    </a:ext>
                  </a:extLst>
                </p:cNvPr>
                <p:cNvSpPr>
                  <a:spLocks noChangeArrowheads="1" noTextEdit="1"/>
                </p:cNvSpPr>
                <p:nvPr/>
              </p:nvSpPr>
              <p:spPr bwMode="auto">
                <a:xfrm>
                  <a:off x="2611" y="0"/>
                  <a:ext cx="1063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1576" name="Rectangle 35">
                  <a:extLst>
                    <a:ext uri="{FF2B5EF4-FFF2-40B4-BE49-F238E27FC236}">
                      <a16:creationId xmlns:a16="http://schemas.microsoft.com/office/drawing/2014/main" id="{C5920A40-36A7-452D-B364-3A7F07E6B2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8" y="0"/>
                  <a:ext cx="1149" cy="33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19" name="Group 40">
                <a:extLst>
                  <a:ext uri="{FF2B5EF4-FFF2-40B4-BE49-F238E27FC236}">
                    <a16:creationId xmlns:a16="http://schemas.microsoft.com/office/drawing/2014/main" id="{5B545E25-0C44-E827-ACEA-9C27E968D6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7"/>
                <a:ext cx="700" cy="346"/>
                <a:chOff x="0" y="337"/>
                <a:chExt cx="700" cy="346"/>
              </a:xfrm>
            </p:grpSpPr>
            <p:sp>
              <p:nvSpPr>
                <p:cNvPr id="21571" name="Rectangle 39">
                  <a:extLst>
                    <a:ext uri="{FF2B5EF4-FFF2-40B4-BE49-F238E27FC236}">
                      <a16:creationId xmlns:a16="http://schemas.microsoft.com/office/drawing/2014/main" id="{02BD6FD1-150D-16C8-FBFB-6A542543A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37"/>
                  <a:ext cx="700" cy="34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1572" name="Group 38">
                  <a:extLst>
                    <a:ext uri="{FF2B5EF4-FFF2-40B4-BE49-F238E27FC236}">
                      <a16:creationId xmlns:a16="http://schemas.microsoft.com/office/drawing/2014/main" id="{476D7F02-BBC4-D474-BEAC-4CA26D2386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337"/>
                  <a:ext cx="700" cy="346"/>
                  <a:chOff x="0" y="337"/>
                  <a:chExt cx="700" cy="346"/>
                </a:xfrm>
              </p:grpSpPr>
              <p:sp>
                <p:nvSpPr>
                  <p:cNvPr id="21573" name="Rectangle 13">
                    <a:extLst>
                      <a:ext uri="{FF2B5EF4-FFF2-40B4-BE49-F238E27FC236}">
                        <a16:creationId xmlns:a16="http://schemas.microsoft.com/office/drawing/2014/main" id="{DE30F878-10C8-3D40-868C-9FB743F3D0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" y="337"/>
                    <a:ext cx="614" cy="34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Calibri" panose="020F0502020204030204" pitchFamily="34" charset="0"/>
                      </a:rPr>
                      <a:t> </a:t>
                    </a: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74" name="Rectangle 37">
                    <a:extLst>
                      <a:ext uri="{FF2B5EF4-FFF2-40B4-BE49-F238E27FC236}">
                        <a16:creationId xmlns:a16="http://schemas.microsoft.com/office/drawing/2014/main" id="{A63AA6E9-E3BE-4CF4-7AB1-1C1A132949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337"/>
                    <a:ext cx="700" cy="3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1520" name="Group 44">
                <a:extLst>
                  <a:ext uri="{FF2B5EF4-FFF2-40B4-BE49-F238E27FC236}">
                    <a16:creationId xmlns:a16="http://schemas.microsoft.com/office/drawing/2014/main" id="{ED811453-841C-896C-4C8A-5FD1799133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" y="337"/>
                <a:ext cx="933" cy="346"/>
                <a:chOff x="700" y="337"/>
                <a:chExt cx="933" cy="346"/>
              </a:xfrm>
            </p:grpSpPr>
            <p:sp>
              <p:nvSpPr>
                <p:cNvPr id="21567" name="Rectangle 43">
                  <a:extLst>
                    <a:ext uri="{FF2B5EF4-FFF2-40B4-BE49-F238E27FC236}">
                      <a16:creationId xmlns:a16="http://schemas.microsoft.com/office/drawing/2014/main" id="{CA25848E-DAC7-AC87-A562-8F85858964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" y="337"/>
                  <a:ext cx="933" cy="346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1568" name="Group 42">
                  <a:extLst>
                    <a:ext uri="{FF2B5EF4-FFF2-40B4-BE49-F238E27FC236}">
                      <a16:creationId xmlns:a16="http://schemas.microsoft.com/office/drawing/2014/main" id="{A0D17977-6477-7BEF-731E-4BEACC65A9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0" y="337"/>
                  <a:ext cx="933" cy="346"/>
                  <a:chOff x="700" y="337"/>
                  <a:chExt cx="933" cy="346"/>
                </a:xfrm>
              </p:grpSpPr>
              <p:sp>
                <p:nvSpPr>
                  <p:cNvPr id="21569" name="Rectangle 14">
                    <a:extLst>
                      <a:ext uri="{FF2B5EF4-FFF2-40B4-BE49-F238E27FC236}">
                        <a16:creationId xmlns:a16="http://schemas.microsoft.com/office/drawing/2014/main" id="{ECA434AC-709D-4ECA-A414-03C5027E2F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3" y="337"/>
                    <a:ext cx="847" cy="346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N°1</a:t>
                    </a: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70" name="Rectangle 41">
                    <a:extLst>
                      <a:ext uri="{FF2B5EF4-FFF2-40B4-BE49-F238E27FC236}">
                        <a16:creationId xmlns:a16="http://schemas.microsoft.com/office/drawing/2014/main" id="{E970ABE3-6B64-68E1-21DE-E7E8B218A9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0" y="337"/>
                    <a:ext cx="933" cy="3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1521" name="Group 48">
                <a:extLst>
                  <a:ext uri="{FF2B5EF4-FFF2-40B4-BE49-F238E27FC236}">
                    <a16:creationId xmlns:a16="http://schemas.microsoft.com/office/drawing/2014/main" id="{E7242F23-70FE-164D-44B4-207B945B91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3" y="337"/>
                <a:ext cx="935" cy="346"/>
                <a:chOff x="1633" y="337"/>
                <a:chExt cx="935" cy="346"/>
              </a:xfrm>
            </p:grpSpPr>
            <p:sp>
              <p:nvSpPr>
                <p:cNvPr id="21563" name="Rectangle 47">
                  <a:extLst>
                    <a:ext uri="{FF2B5EF4-FFF2-40B4-BE49-F238E27FC236}">
                      <a16:creationId xmlns:a16="http://schemas.microsoft.com/office/drawing/2014/main" id="{F83C9A59-892E-1C74-A56F-7F3E3911FA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3" y="337"/>
                  <a:ext cx="935" cy="346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1564" name="Group 46">
                  <a:extLst>
                    <a:ext uri="{FF2B5EF4-FFF2-40B4-BE49-F238E27FC236}">
                      <a16:creationId xmlns:a16="http://schemas.microsoft.com/office/drawing/2014/main" id="{E42D502F-E860-451C-6FB1-BFF272706C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33" y="337"/>
                  <a:ext cx="935" cy="346"/>
                  <a:chOff x="1633" y="337"/>
                  <a:chExt cx="935" cy="346"/>
                </a:xfrm>
              </p:grpSpPr>
              <p:sp>
                <p:nvSpPr>
                  <p:cNvPr id="21565" name="Rectangle 15">
                    <a:extLst>
                      <a:ext uri="{FF2B5EF4-FFF2-40B4-BE49-F238E27FC236}">
                        <a16:creationId xmlns:a16="http://schemas.microsoft.com/office/drawing/2014/main" id="{5DE92A11-4DE6-99D3-6F47-B639DC3434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6" y="337"/>
                    <a:ext cx="849" cy="346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N°2</a:t>
                    </a: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66" name="Rectangle 45">
                    <a:extLst>
                      <a:ext uri="{FF2B5EF4-FFF2-40B4-BE49-F238E27FC236}">
                        <a16:creationId xmlns:a16="http://schemas.microsoft.com/office/drawing/2014/main" id="{BADEE36F-267D-F41F-738B-CADEF607A0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33" y="337"/>
                    <a:ext cx="935" cy="3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1522" name="Group 52">
                <a:extLst>
                  <a:ext uri="{FF2B5EF4-FFF2-40B4-BE49-F238E27FC236}">
                    <a16:creationId xmlns:a16="http://schemas.microsoft.com/office/drawing/2014/main" id="{569C32EC-AE4F-1B15-0A16-D4B43AE8B6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8" y="337"/>
                <a:ext cx="1149" cy="346"/>
                <a:chOff x="2568" y="337"/>
                <a:chExt cx="1149" cy="346"/>
              </a:xfrm>
            </p:grpSpPr>
            <p:sp>
              <p:nvSpPr>
                <p:cNvPr id="21559" name="Rectangle 51">
                  <a:extLst>
                    <a:ext uri="{FF2B5EF4-FFF2-40B4-BE49-F238E27FC236}">
                      <a16:creationId xmlns:a16="http://schemas.microsoft.com/office/drawing/2014/main" id="{768301D6-923A-3517-1246-2B11C02093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8" y="337"/>
                  <a:ext cx="1149" cy="346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1560" name="Group 50">
                  <a:extLst>
                    <a:ext uri="{FF2B5EF4-FFF2-40B4-BE49-F238E27FC236}">
                      <a16:creationId xmlns:a16="http://schemas.microsoft.com/office/drawing/2014/main" id="{2F3C7E2A-97AA-D1FB-2233-82985ECF19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68" y="337"/>
                  <a:ext cx="1149" cy="346"/>
                  <a:chOff x="2568" y="337"/>
                  <a:chExt cx="1149" cy="346"/>
                </a:xfrm>
              </p:grpSpPr>
              <p:sp>
                <p:nvSpPr>
                  <p:cNvPr id="21561" name="Rectangle 16">
                    <a:extLst>
                      <a:ext uri="{FF2B5EF4-FFF2-40B4-BE49-F238E27FC236}">
                        <a16:creationId xmlns:a16="http://schemas.microsoft.com/office/drawing/2014/main" id="{437AFB0E-BAA6-F095-8D46-48D897A3DC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11" y="337"/>
                    <a:ext cx="1063" cy="346"/>
                  </a:xfrm>
                  <a:prstGeom prst="rect">
                    <a:avLst/>
                  </a:prstGeom>
                  <a:solidFill>
                    <a:srgbClr val="BFBFB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fr-FR" altLang="fr-FR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N°3</a:t>
                    </a:r>
                    <a:endParaRPr lang="fr-FR" altLang="fr-FR" sz="20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62" name="Rectangle 49">
                    <a:extLst>
                      <a:ext uri="{FF2B5EF4-FFF2-40B4-BE49-F238E27FC236}">
                        <a16:creationId xmlns:a16="http://schemas.microsoft.com/office/drawing/2014/main" id="{E7BF413E-4344-6D39-33E2-132E5BF3B6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68" y="337"/>
                    <a:ext cx="1149" cy="34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Myriad Pro" panose="020B0503030403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fr-FR" altLang="fr-FR" sz="18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1523" name="Group 54">
                <a:extLst>
                  <a:ext uri="{FF2B5EF4-FFF2-40B4-BE49-F238E27FC236}">
                    <a16:creationId xmlns:a16="http://schemas.microsoft.com/office/drawing/2014/main" id="{593A97EF-70FF-6640-F979-9C6CBAE72B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683"/>
                <a:ext cx="700" cy="346"/>
                <a:chOff x="0" y="683"/>
                <a:chExt cx="700" cy="346"/>
              </a:xfrm>
            </p:grpSpPr>
            <p:sp>
              <p:nvSpPr>
                <p:cNvPr id="21557" name="Rectangle 17">
                  <a:extLst>
                    <a:ext uri="{FF2B5EF4-FFF2-40B4-BE49-F238E27FC236}">
                      <a16:creationId xmlns:a16="http://schemas.microsoft.com/office/drawing/2014/main" id="{92A56044-06A2-CC68-EDEC-9773C7D5C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683"/>
                  <a:ext cx="614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Poids</a:t>
                  </a: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58" name="Rectangle 53">
                  <a:extLst>
                    <a:ext uri="{FF2B5EF4-FFF2-40B4-BE49-F238E27FC236}">
                      <a16:creationId xmlns:a16="http://schemas.microsoft.com/office/drawing/2014/main" id="{8798CB4D-742B-6A48-BCA0-563A541BF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683"/>
                  <a:ext cx="700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24" name="Group 56">
                <a:extLst>
                  <a:ext uri="{FF2B5EF4-FFF2-40B4-BE49-F238E27FC236}">
                    <a16:creationId xmlns:a16="http://schemas.microsoft.com/office/drawing/2014/main" id="{C635CB13-378A-8B5A-A156-0D9B594DD8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" y="683"/>
                <a:ext cx="933" cy="346"/>
                <a:chOff x="700" y="683"/>
                <a:chExt cx="933" cy="346"/>
              </a:xfrm>
            </p:grpSpPr>
            <p:sp>
              <p:nvSpPr>
                <p:cNvPr id="21555" name="Rectangle 18">
                  <a:extLst>
                    <a:ext uri="{FF2B5EF4-FFF2-40B4-BE49-F238E27FC236}">
                      <a16:creationId xmlns:a16="http://schemas.microsoft.com/office/drawing/2014/main" id="{A499CD7F-8E26-C081-3845-AE197C689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3" y="683"/>
                  <a:ext cx="847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18.9 kg</a:t>
                  </a: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56" name="Rectangle 55">
                  <a:extLst>
                    <a:ext uri="{FF2B5EF4-FFF2-40B4-BE49-F238E27FC236}">
                      <a16:creationId xmlns:a16="http://schemas.microsoft.com/office/drawing/2014/main" id="{0EDE8A5B-4745-577A-A3D2-6030B3914F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" y="683"/>
                  <a:ext cx="933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25" name="Group 58">
                <a:extLst>
                  <a:ext uri="{FF2B5EF4-FFF2-40B4-BE49-F238E27FC236}">
                    <a16:creationId xmlns:a16="http://schemas.microsoft.com/office/drawing/2014/main" id="{D7891B77-117D-9E4B-D825-AA869CA322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3" y="683"/>
                <a:ext cx="935" cy="346"/>
                <a:chOff x="1633" y="683"/>
                <a:chExt cx="935" cy="346"/>
              </a:xfrm>
            </p:grpSpPr>
            <p:sp>
              <p:nvSpPr>
                <p:cNvPr id="21553" name="Rectangle 19">
                  <a:extLst>
                    <a:ext uri="{FF2B5EF4-FFF2-40B4-BE49-F238E27FC236}">
                      <a16:creationId xmlns:a16="http://schemas.microsoft.com/office/drawing/2014/main" id="{A7721833-E600-CFFE-CA9E-42FF46FC91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6" y="683"/>
                  <a:ext cx="849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22.550 kg</a:t>
                  </a: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54" name="Rectangle 57">
                  <a:extLst>
                    <a:ext uri="{FF2B5EF4-FFF2-40B4-BE49-F238E27FC236}">
                      <a16:creationId xmlns:a16="http://schemas.microsoft.com/office/drawing/2014/main" id="{95527A3C-6E2E-A382-E054-CAA734551D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3" y="683"/>
                  <a:ext cx="93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26" name="Group 60">
                <a:extLst>
                  <a:ext uri="{FF2B5EF4-FFF2-40B4-BE49-F238E27FC236}">
                    <a16:creationId xmlns:a16="http://schemas.microsoft.com/office/drawing/2014/main" id="{1DDEA69F-1C9D-80A2-530F-DAFDB72F3B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8" y="683"/>
                <a:ext cx="1149" cy="346"/>
                <a:chOff x="2568" y="683"/>
                <a:chExt cx="1149" cy="346"/>
              </a:xfrm>
            </p:grpSpPr>
            <p:sp>
              <p:nvSpPr>
                <p:cNvPr id="21551" name="Rectangle 20">
                  <a:extLst>
                    <a:ext uri="{FF2B5EF4-FFF2-40B4-BE49-F238E27FC236}">
                      <a16:creationId xmlns:a16="http://schemas.microsoft.com/office/drawing/2014/main" id="{7FABAE37-0647-E2C7-66AE-AAE5F24E3C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1" y="683"/>
                  <a:ext cx="1063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19.550 kg</a:t>
                  </a: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52" name="Rectangle 59">
                  <a:extLst>
                    <a:ext uri="{FF2B5EF4-FFF2-40B4-BE49-F238E27FC236}">
                      <a16:creationId xmlns:a16="http://schemas.microsoft.com/office/drawing/2014/main" id="{7BF37110-E46E-212C-0557-C7B74A030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8" y="683"/>
                  <a:ext cx="1149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27" name="Group 62">
                <a:extLst>
                  <a:ext uri="{FF2B5EF4-FFF2-40B4-BE49-F238E27FC236}">
                    <a16:creationId xmlns:a16="http://schemas.microsoft.com/office/drawing/2014/main" id="{4F0FE9B9-2123-0642-4811-F2F9D65517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029"/>
                <a:ext cx="700" cy="346"/>
                <a:chOff x="0" y="1029"/>
                <a:chExt cx="700" cy="346"/>
              </a:xfrm>
            </p:grpSpPr>
            <p:sp>
              <p:nvSpPr>
                <p:cNvPr id="21549" name="Rectangle 21">
                  <a:extLst>
                    <a:ext uri="{FF2B5EF4-FFF2-40B4-BE49-F238E27FC236}">
                      <a16:creationId xmlns:a16="http://schemas.microsoft.com/office/drawing/2014/main" id="{4D9E0F1E-44AE-17A4-C1C8-85C40E1633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029"/>
                  <a:ext cx="614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Longueur</a:t>
                  </a: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50" name="Rectangle 61">
                  <a:extLst>
                    <a:ext uri="{FF2B5EF4-FFF2-40B4-BE49-F238E27FC236}">
                      <a16:creationId xmlns:a16="http://schemas.microsoft.com/office/drawing/2014/main" id="{F11F899E-96EA-C28F-2CCF-DB026F21D6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29"/>
                  <a:ext cx="700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28" name="Group 64">
                <a:extLst>
                  <a:ext uri="{FF2B5EF4-FFF2-40B4-BE49-F238E27FC236}">
                    <a16:creationId xmlns:a16="http://schemas.microsoft.com/office/drawing/2014/main" id="{2E8EF0AA-5A6F-76A2-3C73-8DB13CA740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" y="1029"/>
                <a:ext cx="933" cy="346"/>
                <a:chOff x="700" y="1029"/>
                <a:chExt cx="933" cy="346"/>
              </a:xfrm>
            </p:grpSpPr>
            <p:sp>
              <p:nvSpPr>
                <p:cNvPr id="21547" name="Rectangle 22">
                  <a:extLst>
                    <a:ext uri="{FF2B5EF4-FFF2-40B4-BE49-F238E27FC236}">
                      <a16:creationId xmlns:a16="http://schemas.microsoft.com/office/drawing/2014/main" id="{518DD1D2-2A3D-C71D-C14F-A1DFBF1BE1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3" y="1029"/>
                  <a:ext cx="847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104.5 cm</a:t>
                  </a: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8" name="Rectangle 63">
                  <a:extLst>
                    <a:ext uri="{FF2B5EF4-FFF2-40B4-BE49-F238E27FC236}">
                      <a16:creationId xmlns:a16="http://schemas.microsoft.com/office/drawing/2014/main" id="{01DB1519-42A3-296C-5ACD-A55F174D03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" y="1029"/>
                  <a:ext cx="933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29" name="Group 66">
                <a:extLst>
                  <a:ext uri="{FF2B5EF4-FFF2-40B4-BE49-F238E27FC236}">
                    <a16:creationId xmlns:a16="http://schemas.microsoft.com/office/drawing/2014/main" id="{9E8D1A7E-348C-F34F-6181-7B8E58A9AF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3" y="1029"/>
                <a:ext cx="935" cy="346"/>
                <a:chOff x="1633" y="1029"/>
                <a:chExt cx="935" cy="346"/>
              </a:xfrm>
            </p:grpSpPr>
            <p:sp>
              <p:nvSpPr>
                <p:cNvPr id="21545" name="Rectangle 23">
                  <a:extLst>
                    <a:ext uri="{FF2B5EF4-FFF2-40B4-BE49-F238E27FC236}">
                      <a16:creationId xmlns:a16="http://schemas.microsoft.com/office/drawing/2014/main" id="{2F4ECFD8-56A9-694D-2A06-C1FF857ECC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6" y="1029"/>
                  <a:ext cx="849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88.5 cm</a:t>
                  </a: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6" name="Rectangle 65">
                  <a:extLst>
                    <a:ext uri="{FF2B5EF4-FFF2-40B4-BE49-F238E27FC236}">
                      <a16:creationId xmlns:a16="http://schemas.microsoft.com/office/drawing/2014/main" id="{6CE6311E-851E-BF6A-999B-111E7A68CE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3" y="1029"/>
                  <a:ext cx="935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30" name="Group 68">
                <a:extLst>
                  <a:ext uri="{FF2B5EF4-FFF2-40B4-BE49-F238E27FC236}">
                    <a16:creationId xmlns:a16="http://schemas.microsoft.com/office/drawing/2014/main" id="{D9054267-8A3A-8927-41F7-2627D0374B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8" y="1029"/>
                <a:ext cx="1149" cy="346"/>
                <a:chOff x="2568" y="1029"/>
                <a:chExt cx="1149" cy="346"/>
              </a:xfrm>
            </p:grpSpPr>
            <p:sp>
              <p:nvSpPr>
                <p:cNvPr id="21543" name="Rectangle 24">
                  <a:extLst>
                    <a:ext uri="{FF2B5EF4-FFF2-40B4-BE49-F238E27FC236}">
                      <a16:creationId xmlns:a16="http://schemas.microsoft.com/office/drawing/2014/main" id="{786A801C-9322-C714-315C-7EE894062D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1" y="1029"/>
                  <a:ext cx="1063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57 cm</a:t>
                  </a: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4" name="Rectangle 67">
                  <a:extLst>
                    <a:ext uri="{FF2B5EF4-FFF2-40B4-BE49-F238E27FC236}">
                      <a16:creationId xmlns:a16="http://schemas.microsoft.com/office/drawing/2014/main" id="{E1DA1DB7-E778-9233-C26A-FDDCB1636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8" y="1029"/>
                  <a:ext cx="1149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31" name="Group 70">
                <a:extLst>
                  <a:ext uri="{FF2B5EF4-FFF2-40B4-BE49-F238E27FC236}">
                    <a16:creationId xmlns:a16="http://schemas.microsoft.com/office/drawing/2014/main" id="{BE473AC0-EBA1-2749-5ACB-D2AE92D77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375"/>
                <a:ext cx="700" cy="423"/>
                <a:chOff x="0" y="1375"/>
                <a:chExt cx="700" cy="423"/>
              </a:xfrm>
            </p:grpSpPr>
            <p:sp>
              <p:nvSpPr>
                <p:cNvPr id="21541" name="Rectangle 25">
                  <a:extLst>
                    <a:ext uri="{FF2B5EF4-FFF2-40B4-BE49-F238E27FC236}">
                      <a16:creationId xmlns:a16="http://schemas.microsoft.com/office/drawing/2014/main" id="{E1ACA6B6-3C62-5998-EE0B-759A697BB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375"/>
                  <a:ext cx="614" cy="4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Diamètre (tête)</a:t>
                  </a: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2" name="Rectangle 69">
                  <a:extLst>
                    <a:ext uri="{FF2B5EF4-FFF2-40B4-BE49-F238E27FC236}">
                      <a16:creationId xmlns:a16="http://schemas.microsoft.com/office/drawing/2014/main" id="{142A6D54-D17E-22A5-926E-DDAC29E2D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375"/>
                  <a:ext cx="700" cy="4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32" name="Group 72">
                <a:extLst>
                  <a:ext uri="{FF2B5EF4-FFF2-40B4-BE49-F238E27FC236}">
                    <a16:creationId xmlns:a16="http://schemas.microsoft.com/office/drawing/2014/main" id="{DFE3AD33-9113-76D5-A381-8C4A2B8740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" y="1375"/>
                <a:ext cx="933" cy="423"/>
                <a:chOff x="700" y="1375"/>
                <a:chExt cx="933" cy="423"/>
              </a:xfrm>
            </p:grpSpPr>
            <p:sp>
              <p:nvSpPr>
                <p:cNvPr id="21539" name="Rectangle 26">
                  <a:extLst>
                    <a:ext uri="{FF2B5EF4-FFF2-40B4-BE49-F238E27FC236}">
                      <a16:creationId xmlns:a16="http://schemas.microsoft.com/office/drawing/2014/main" id="{1BEAFCC3-3557-DA56-5F4E-B6379A7556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3" y="1375"/>
                  <a:ext cx="847" cy="4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11.5 cm</a:t>
                  </a: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40" name="Rectangle 71">
                  <a:extLst>
                    <a:ext uri="{FF2B5EF4-FFF2-40B4-BE49-F238E27FC236}">
                      <a16:creationId xmlns:a16="http://schemas.microsoft.com/office/drawing/2014/main" id="{16ED26DF-6482-8277-3F45-22BF1C04B1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" y="1375"/>
                  <a:ext cx="933" cy="4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33" name="Group 74">
                <a:extLst>
                  <a:ext uri="{FF2B5EF4-FFF2-40B4-BE49-F238E27FC236}">
                    <a16:creationId xmlns:a16="http://schemas.microsoft.com/office/drawing/2014/main" id="{067328C7-F877-A659-F870-0161C798A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3" y="1375"/>
                <a:ext cx="935" cy="423"/>
                <a:chOff x="1633" y="1375"/>
                <a:chExt cx="935" cy="423"/>
              </a:xfrm>
            </p:grpSpPr>
            <p:sp>
              <p:nvSpPr>
                <p:cNvPr id="21537" name="Rectangle 27">
                  <a:extLst>
                    <a:ext uri="{FF2B5EF4-FFF2-40B4-BE49-F238E27FC236}">
                      <a16:creationId xmlns:a16="http://schemas.microsoft.com/office/drawing/2014/main" id="{3539B702-54EC-BBA4-D2DA-9FD933062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6" y="1375"/>
                  <a:ext cx="849" cy="4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 cm</a:t>
                  </a: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38" name="Rectangle 73">
                  <a:extLst>
                    <a:ext uri="{FF2B5EF4-FFF2-40B4-BE49-F238E27FC236}">
                      <a16:creationId xmlns:a16="http://schemas.microsoft.com/office/drawing/2014/main" id="{3378BD14-D762-844D-1FA8-7B838F97EB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3" y="1375"/>
                  <a:ext cx="935" cy="4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534" name="Group 76">
                <a:extLst>
                  <a:ext uri="{FF2B5EF4-FFF2-40B4-BE49-F238E27FC236}">
                    <a16:creationId xmlns:a16="http://schemas.microsoft.com/office/drawing/2014/main" id="{A3E18CD8-7713-D7FC-6DB8-84E63A8C09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8" y="1375"/>
                <a:ext cx="1149" cy="423"/>
                <a:chOff x="2568" y="1375"/>
                <a:chExt cx="1149" cy="423"/>
              </a:xfrm>
            </p:grpSpPr>
            <p:sp>
              <p:nvSpPr>
                <p:cNvPr id="21535" name="Rectangle 28">
                  <a:extLst>
                    <a:ext uri="{FF2B5EF4-FFF2-40B4-BE49-F238E27FC236}">
                      <a16:creationId xmlns:a16="http://schemas.microsoft.com/office/drawing/2014/main" id="{45B2D3F8-097A-FD57-1E03-34E5B40369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1" y="1375"/>
                  <a:ext cx="1063" cy="4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 cm</a:t>
                  </a:r>
                  <a:endParaRPr lang="fr-FR" altLang="fr-FR" sz="2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36" name="Rectangle 75">
                  <a:extLst>
                    <a:ext uri="{FF2B5EF4-FFF2-40B4-BE49-F238E27FC236}">
                      <a16:creationId xmlns:a16="http://schemas.microsoft.com/office/drawing/2014/main" id="{C4F241A3-E4C1-75B5-5825-2269179069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8" y="1375"/>
                  <a:ext cx="1149" cy="42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1514" name="Rectangle 78">
              <a:extLst>
                <a:ext uri="{FF2B5EF4-FFF2-40B4-BE49-F238E27FC236}">
                  <a16:creationId xmlns:a16="http://schemas.microsoft.com/office/drawing/2014/main" id="{86E62707-8D9F-5C89-4888-589ADE085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3723" cy="180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</p:grpSp>
      <p:pic>
        <p:nvPicPr>
          <p:cNvPr id="21510" name="Image 55347" descr="C:\Users\MECA_Christophe\Desktop\DSCF4487.JPG">
            <a:extLst>
              <a:ext uri="{FF2B5EF4-FFF2-40B4-BE49-F238E27FC236}">
                <a16:creationId xmlns:a16="http://schemas.microsoft.com/office/drawing/2014/main" id="{3FAE1B57-F0A9-AD44-0F09-7FF2EFEF9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r="17952" b="12163"/>
          <a:stretch>
            <a:fillRect/>
          </a:stretch>
        </p:blipFill>
        <p:spPr bwMode="auto">
          <a:xfrm>
            <a:off x="2514600" y="1295400"/>
            <a:ext cx="12350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 55348" descr="C:\Users\MECA_Christophe\Desktop\DSCF4477.JPG">
            <a:extLst>
              <a:ext uri="{FF2B5EF4-FFF2-40B4-BE49-F238E27FC236}">
                <a16:creationId xmlns:a16="http://schemas.microsoft.com/office/drawing/2014/main" id="{C1742934-B7A8-D92B-F7C1-CB38F5F7B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r="11140"/>
          <a:stretch>
            <a:fillRect/>
          </a:stretch>
        </p:blipFill>
        <p:spPr bwMode="auto">
          <a:xfrm>
            <a:off x="4648200" y="1295400"/>
            <a:ext cx="11684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age 55329">
            <a:extLst>
              <a:ext uri="{FF2B5EF4-FFF2-40B4-BE49-F238E27FC236}">
                <a16:creationId xmlns:a16="http://schemas.microsoft.com/office/drawing/2014/main" id="{51A18ACE-8E7E-8366-FBD4-E1073AB6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7778"/>
          <a:stretch>
            <a:fillRect/>
          </a:stretch>
        </p:blipFill>
        <p:spPr bwMode="auto">
          <a:xfrm>
            <a:off x="6400800" y="2133600"/>
            <a:ext cx="21336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8">
            <a:extLst>
              <a:ext uri="{FF2B5EF4-FFF2-40B4-BE49-F238E27FC236}">
                <a16:creationId xmlns:a16="http://schemas.microsoft.com/office/drawing/2014/main" id="{80B89E8B-E8FB-F753-DAE5-2BEEDE5CAF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0D1CBC79-4286-4C45-8C6A-A25AA49BF6D5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3E287B1-39C5-4749-849A-D3EAC552BAA1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2532" name="Rectangle 1">
            <a:extLst>
              <a:ext uri="{FF2B5EF4-FFF2-40B4-BE49-F238E27FC236}">
                <a16:creationId xmlns:a16="http://schemas.microsoft.com/office/drawing/2014/main" id="{0CBC707D-B8FD-8F57-3641-8416C97E4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Bélier : </a:t>
            </a:r>
          </a:p>
        </p:txBody>
      </p:sp>
      <p:sp>
        <p:nvSpPr>
          <p:cNvPr id="22533" name="Rectangle 1">
            <a:extLst>
              <a:ext uri="{FF2B5EF4-FFF2-40B4-BE49-F238E27FC236}">
                <a16:creationId xmlns:a16="http://schemas.microsoft.com/office/drawing/2014/main" id="{6B0655F0-19B6-B81B-9136-5ECCE167E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Méthode / Sécurité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Vérifier que la porte n’est pas ouverte,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Reconnaissance sur le type d’ouvrant et ses ancrages,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Analyse et détermination de la zone de frappe. Privilégier le point le plus faible de la porte (serrure),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Port des EPI complet, visière casque baissée ou masque ARI,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8">
            <a:extLst>
              <a:ext uri="{FF2B5EF4-FFF2-40B4-BE49-F238E27FC236}">
                <a16:creationId xmlns:a16="http://schemas.microsoft.com/office/drawing/2014/main" id="{E433CF16-E403-6365-3001-FA79958C77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9EBB45B4-FF94-4DDA-B727-0C9A6B9FE85A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DD903F4-16D7-42B7-BB2C-14A27563FE0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3556" name="Rectangle 1">
            <a:extLst>
              <a:ext uri="{FF2B5EF4-FFF2-40B4-BE49-F238E27FC236}">
                <a16:creationId xmlns:a16="http://schemas.microsoft.com/office/drawing/2014/main" id="{D18BA35B-81BC-0C06-6A9C-22C7E72E5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Bélier : </a:t>
            </a:r>
          </a:p>
        </p:txBody>
      </p:sp>
      <p:sp>
        <p:nvSpPr>
          <p:cNvPr id="23557" name="Rectangle 1">
            <a:extLst>
              <a:ext uri="{FF2B5EF4-FFF2-40B4-BE49-F238E27FC236}">
                <a16:creationId xmlns:a16="http://schemas.microsoft.com/office/drawing/2014/main" id="{78E16346-BD37-F449-A785-043E6B8BD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Méthode / Sécurité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SP, en face-à-face, bien stable sur les jambes, avec des mouvements de balancier horizontal du bélier 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fr-FR" altLang="fr-FR" sz="20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mouvement pour coordonner le geste et pour la prise d’élan,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fr-FR" altLang="fr-FR" sz="20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mouvement pour frapper.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8">
            <a:extLst>
              <a:ext uri="{FF2B5EF4-FFF2-40B4-BE49-F238E27FC236}">
                <a16:creationId xmlns:a16="http://schemas.microsoft.com/office/drawing/2014/main" id="{B6F0B3E1-1BF5-EA73-55FD-247D75B4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Généralités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AA1E98DF-01D3-4022-BCC8-F4D59984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1D813A-D195-48F9-9143-173D68FF3F1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/>
              <a:t>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124" name="Rectangle 1">
            <a:extLst>
              <a:ext uri="{FF2B5EF4-FFF2-40B4-BE49-F238E27FC236}">
                <a16:creationId xmlns:a16="http://schemas.microsoft.com/office/drawing/2014/main" id="{65AB51A7-3E8F-CEA0-30BE-7D58FAA67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18991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 sont confrontés à un renforcement des ouvrants et des accès à 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locaux pour réaliser leurs missions.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Difficultés croissantes d’accessibilité pour pénétrer dans ces locaux sinistrés ou pour porter secours : Développer et utiliser de nombreux outils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8">
            <a:extLst>
              <a:ext uri="{FF2B5EF4-FFF2-40B4-BE49-F238E27FC236}">
                <a16:creationId xmlns:a16="http://schemas.microsoft.com/office/drawing/2014/main" id="{47C7BF35-2C49-1076-C412-2CDB77D906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A1F21EFC-E6C4-456F-817B-D00A5EA56161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F810196-238F-4696-9092-D7F586A99D30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4580" name="Rectangle 1">
            <a:extLst>
              <a:ext uri="{FF2B5EF4-FFF2-40B4-BE49-F238E27FC236}">
                <a16:creationId xmlns:a16="http://schemas.microsoft.com/office/drawing/2014/main" id="{F809328F-8B96-7A56-9707-3FADEF454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Bélier : Nouveau modèle :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581" name="Image 55350" descr="H:\BUREAU ANALYSE-METHODES\Bureau méthode\MATERIELS\Outils de forcement\Loic P\PHOTOS OUTILS DE FORCEMENT\IMG_3562.JPG">
            <a:extLst>
              <a:ext uri="{FF2B5EF4-FFF2-40B4-BE49-F238E27FC236}">
                <a16:creationId xmlns:a16="http://schemas.microsoft.com/office/drawing/2014/main" id="{CD8B7F9D-0203-33C9-FC20-4D108108A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274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 55349" descr="H:\BUREAU ANALYSE-METHODES\Bureau méthode\MATERIELS\Outils de forcement\Loic P\PHOTOS OUTILS DE FORCEMENT\IMG_3567.JPG">
            <a:extLst>
              <a:ext uri="{FF2B5EF4-FFF2-40B4-BE49-F238E27FC236}">
                <a16:creationId xmlns:a16="http://schemas.microsoft.com/office/drawing/2014/main" id="{2A631B51-DE71-EC11-5C5A-AB72310F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269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8">
            <a:extLst>
              <a:ext uri="{FF2B5EF4-FFF2-40B4-BE49-F238E27FC236}">
                <a16:creationId xmlns:a16="http://schemas.microsoft.com/office/drawing/2014/main" id="{ACBB83D1-D39F-CBBD-9A9B-37195B5997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502C4803-1D61-4420-9ACA-F812166379B7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A25E605-374D-4E6F-8ECC-1E8458683AF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5604" name="Rectangle 1">
            <a:extLst>
              <a:ext uri="{FF2B5EF4-FFF2-40B4-BE49-F238E27FC236}">
                <a16:creationId xmlns:a16="http://schemas.microsoft.com/office/drawing/2014/main" id="{19E93DAD-B94D-652D-BFC2-BFA4EC04F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Bélier :  Ancien modèle : </a:t>
            </a:r>
          </a:p>
        </p:txBody>
      </p:sp>
      <p:pic>
        <p:nvPicPr>
          <p:cNvPr id="25605" name="Image 1">
            <a:extLst>
              <a:ext uri="{FF2B5EF4-FFF2-40B4-BE49-F238E27FC236}">
                <a16:creationId xmlns:a16="http://schemas.microsoft.com/office/drawing/2014/main" id="{C92ED534-8EC6-5E8D-ECD5-21210A0C1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28368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 5">
            <a:extLst>
              <a:ext uri="{FF2B5EF4-FFF2-40B4-BE49-F238E27FC236}">
                <a16:creationId xmlns:a16="http://schemas.microsoft.com/office/drawing/2014/main" id="{74B95577-2A2D-D234-A542-7500DAA35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284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8">
            <a:extLst>
              <a:ext uri="{FF2B5EF4-FFF2-40B4-BE49-F238E27FC236}">
                <a16:creationId xmlns:a16="http://schemas.microsoft.com/office/drawing/2014/main" id="{D25125E6-24BB-E164-85A6-8DE4508B33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00FAFA60-81BD-4630-9B86-F3EFDECFB83C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AF1CA04-34A6-49F5-91BD-6C61C61D2C2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7652" name="Rectangle 1">
            <a:extLst>
              <a:ext uri="{FF2B5EF4-FFF2-40B4-BE49-F238E27FC236}">
                <a16:creationId xmlns:a16="http://schemas.microsoft.com/office/drawing/2014/main" id="{EBC0616E-588A-E991-81FD-92D7F3683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Écarteur : </a:t>
            </a:r>
          </a:p>
        </p:txBody>
      </p:sp>
      <p:sp>
        <p:nvSpPr>
          <p:cNvPr id="27653" name="Rectangle 1">
            <a:extLst>
              <a:ext uri="{FF2B5EF4-FFF2-40B4-BE49-F238E27FC236}">
                <a16:creationId xmlns:a16="http://schemas.microsoft.com/office/drawing/2014/main" id="{5A66B6A0-9F8B-1E44-5459-5E58055CA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 à écarter une porte de son huisserie.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 à forcer  également les portes blindés, les rideaux de fer ou les portes coupe-feu, grilles, etc.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Dotation :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FPTASR, FSRM.</a:t>
            </a:r>
          </a:p>
        </p:txBody>
      </p:sp>
      <p:pic>
        <p:nvPicPr>
          <p:cNvPr id="27654" name="Picture 6" descr="IMG_1574">
            <a:extLst>
              <a:ext uri="{FF2B5EF4-FFF2-40B4-BE49-F238E27FC236}">
                <a16:creationId xmlns:a16="http://schemas.microsoft.com/office/drawing/2014/main" id="{19D75BA9-6F53-8397-C31D-71C180FC2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172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IMG_1577">
            <a:extLst>
              <a:ext uri="{FF2B5EF4-FFF2-40B4-BE49-F238E27FC236}">
                <a16:creationId xmlns:a16="http://schemas.microsoft.com/office/drawing/2014/main" id="{6A334283-60AF-4504-7FB9-2B306249F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2235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8">
            <a:extLst>
              <a:ext uri="{FF2B5EF4-FFF2-40B4-BE49-F238E27FC236}">
                <a16:creationId xmlns:a16="http://schemas.microsoft.com/office/drawing/2014/main" id="{9B3183F1-1E4E-CC74-DEF9-22CA80F1E6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25D05584-EA54-4CA8-9EEF-105337660CB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9EDBECA-63F0-424A-86CD-07DFEF56A96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9700" name="Rectangle 1">
            <a:extLst>
              <a:ext uri="{FF2B5EF4-FFF2-40B4-BE49-F238E27FC236}">
                <a16:creationId xmlns:a16="http://schemas.microsoft.com/office/drawing/2014/main" id="{901BD17F-0D78-6016-1CD4-70B54F987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Disqueuse thermique :  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01" name="Rectangle 1">
            <a:extLst>
              <a:ext uri="{FF2B5EF4-FFF2-40B4-BE49-F238E27FC236}">
                <a16:creationId xmlns:a16="http://schemas.microsoft.com/office/drawing/2014/main" id="{7F801789-A33E-191E-1465-6169F447E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 à couper ou créer des ouvertures dans les rideaux métalliques ou des murs suivant le disque utilisé.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Dotation :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FSRM.</a:t>
            </a: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6149EC6C-A82C-7C9F-2D45-8B604F7B7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8492" r="6389" b="4207"/>
          <a:stretch>
            <a:fillRect/>
          </a:stretch>
        </p:blipFill>
        <p:spPr bwMode="auto">
          <a:xfrm>
            <a:off x="5562600" y="2590800"/>
            <a:ext cx="301148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8" descr="0403">
            <a:extLst>
              <a:ext uri="{FF2B5EF4-FFF2-40B4-BE49-F238E27FC236}">
                <a16:creationId xmlns:a16="http://schemas.microsoft.com/office/drawing/2014/main" id="{C886310A-65A9-2CA7-37D5-29199FDD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33528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8">
            <a:extLst>
              <a:ext uri="{FF2B5EF4-FFF2-40B4-BE49-F238E27FC236}">
                <a16:creationId xmlns:a16="http://schemas.microsoft.com/office/drawing/2014/main" id="{9780DF93-FF4B-7263-630D-9B54C343E2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14D397C-19F1-49E4-ACC8-1A914A631973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6BF89A0-2EE9-42B0-8007-0777BC4E9C6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30727" name="Image 12" descr="Essai 2010 02 02 -001.jpg">
            <a:extLst>
              <a:ext uri="{FF2B5EF4-FFF2-40B4-BE49-F238E27FC236}">
                <a16:creationId xmlns:a16="http://schemas.microsoft.com/office/drawing/2014/main" id="{70FD0696-E6F8-3D1E-A9C8-BE3A535F6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47244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re 8">
            <a:extLst>
              <a:ext uri="{FF2B5EF4-FFF2-40B4-BE49-F238E27FC236}">
                <a16:creationId xmlns:a16="http://schemas.microsoft.com/office/drawing/2014/main" id="{536FE43E-1074-B36D-43E9-F241155137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14D397C-19F1-49E4-ACC8-1A914A631973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9E8BC7C-C551-4843-AD26-3E9D7AED9D7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3428" name="Rectangle 1">
            <a:extLst>
              <a:ext uri="{FF2B5EF4-FFF2-40B4-BE49-F238E27FC236}">
                <a16:creationId xmlns:a16="http://schemas.microsoft.com/office/drawing/2014/main" id="{9EDC571A-A884-FAD2-E456-5FC567D0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Disques synchronisés qui tournent en sens contraire, ceci ayant pour effet de neutraliser les forces de réaction.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Permet une coupe sans "à-coups" : coupe plus rapide et efficace.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Lames en carbure de tungstène  : capables de couper bois,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métaux, les plastiques, etc.</a:t>
            </a:r>
          </a:p>
        </p:txBody>
      </p:sp>
      <p:pic>
        <p:nvPicPr>
          <p:cNvPr id="103429" name="Picture 6" descr="IMG_3525">
            <a:extLst>
              <a:ext uri="{FF2B5EF4-FFF2-40B4-BE49-F238E27FC236}">
                <a16:creationId xmlns:a16="http://schemas.microsoft.com/office/drawing/2014/main" id="{F9F09AB2-FDE1-D598-CEBA-EDD950191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33800"/>
            <a:ext cx="1622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Rectangle 1">
            <a:extLst>
              <a:ext uri="{FF2B5EF4-FFF2-40B4-BE49-F238E27FC236}">
                <a16:creationId xmlns:a16="http://schemas.microsoft.com/office/drawing/2014/main" id="{8421407A-6737-D4D9-96EC-BC5E0861A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Disqueuse double lames :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8">
            <a:extLst>
              <a:ext uri="{FF2B5EF4-FFF2-40B4-BE49-F238E27FC236}">
                <a16:creationId xmlns:a16="http://schemas.microsoft.com/office/drawing/2014/main" id="{2D9B6362-AFDE-D1C1-4002-F38AE44AF9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9A34DD83-4A36-4167-B966-38D42E740541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4DF62DC-E2DD-4BC5-A63A-EE15B2B20A3F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1748" name="Rectangle 1">
            <a:extLst>
              <a:ext uri="{FF2B5EF4-FFF2-40B4-BE49-F238E27FC236}">
                <a16:creationId xmlns:a16="http://schemas.microsoft.com/office/drawing/2014/main" id="{539D7035-A340-E781-4C96-62452E32D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Disqueuse double lames :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49" name="Rectangle 1">
            <a:extLst>
              <a:ext uri="{FF2B5EF4-FFF2-40B4-BE49-F238E27FC236}">
                <a16:creationId xmlns:a16="http://schemas.microsoft.com/office/drawing/2014/main" id="{E34F3110-2D5F-CF2A-0A38-8C477C5C2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EPC pourvue d'un groupe électrogène, ces scies circulaires à double lames permettent de couper portail métallique, rail de sécurité, etc.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Strict port des EPI, visière baissée notamment.</a:t>
            </a:r>
          </a:p>
        </p:txBody>
      </p:sp>
      <p:pic>
        <p:nvPicPr>
          <p:cNvPr id="31750" name="Image 12" descr="Essai 2010 02 02 -001.jpg">
            <a:extLst>
              <a:ext uri="{FF2B5EF4-FFF2-40B4-BE49-F238E27FC236}">
                <a16:creationId xmlns:a16="http://schemas.microsoft.com/office/drawing/2014/main" id="{02747129-E760-3D89-0160-6051DBE30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36576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8">
            <a:extLst>
              <a:ext uri="{FF2B5EF4-FFF2-40B4-BE49-F238E27FC236}">
                <a16:creationId xmlns:a16="http://schemas.microsoft.com/office/drawing/2014/main" id="{1C11BBC1-86F1-7E68-DE5A-7FD32B673F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A9E15F29-C9FF-4225-A053-6F00F876344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729E64D-94AC-4238-B1BD-27876DA628D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2772" name="Rectangle 1">
            <a:extLst>
              <a:ext uri="{FF2B5EF4-FFF2-40B4-BE49-F238E27FC236}">
                <a16:creationId xmlns:a16="http://schemas.microsoft.com/office/drawing/2014/main" id="{964777AB-F467-5FB3-B7A9-4E587AAE7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Caractéristiques techniques :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Puissance : 1 500 Watts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Alimentation : 240 Volts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Diamètre des lames : 16 cm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Masse : 4,1 Kg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Profondeur de coupe :  3,6 cm</a:t>
            </a:r>
          </a:p>
        </p:txBody>
      </p:sp>
      <p:sp>
        <p:nvSpPr>
          <p:cNvPr id="32773" name="Rectangle 1">
            <a:extLst>
              <a:ext uri="{FF2B5EF4-FFF2-40B4-BE49-F238E27FC236}">
                <a16:creationId xmlns:a16="http://schemas.microsoft.com/office/drawing/2014/main" id="{470ABDAC-56C2-5581-ABCB-F7824AF07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Disqueuse double lames :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8">
            <a:extLst>
              <a:ext uri="{FF2B5EF4-FFF2-40B4-BE49-F238E27FC236}">
                <a16:creationId xmlns:a16="http://schemas.microsoft.com/office/drawing/2014/main" id="{217FE320-7990-66A4-346C-FAC79C2CA2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DDDA4E1-7A67-4A50-ADA1-5743CECB8BA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0F58B8B-A90C-4F21-A4FE-4454C6429DEA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5844" name="Rectangle 1">
            <a:extLst>
              <a:ext uri="{FF2B5EF4-FFF2-40B4-BE49-F238E27FC236}">
                <a16:creationId xmlns:a16="http://schemas.microsoft.com/office/drawing/2014/main" id="{50E4C3C1-E46C-DD18-EE3D-520BF7221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Disqueuse double lames :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845" name="Image 12" descr="Essai 2010 02 02 -001.jpg">
            <a:extLst>
              <a:ext uri="{FF2B5EF4-FFF2-40B4-BE49-F238E27FC236}">
                <a16:creationId xmlns:a16="http://schemas.microsoft.com/office/drawing/2014/main" id="{A351CCD4-77FC-84E0-AA42-F08373EF4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44958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ZoneTexte 23">
            <a:extLst>
              <a:ext uri="{FF2B5EF4-FFF2-40B4-BE49-F238E27FC236}">
                <a16:creationId xmlns:a16="http://schemas.microsoft.com/office/drawing/2014/main" id="{2282D749-D4B8-8C3E-C041-49A211419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524000"/>
            <a:ext cx="3149600" cy="2514600"/>
          </a:xfrm>
          <a:prstGeom prst="rect">
            <a:avLst/>
          </a:prstGeom>
          <a:solidFill>
            <a:srgbClr val="FFFFFF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Important :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Lubrifier pendant les phases de coupe des métaux tendres.</a:t>
            </a:r>
          </a:p>
        </p:txBody>
      </p:sp>
      <p:cxnSp>
        <p:nvCxnSpPr>
          <p:cNvPr id="35847" name="AutoShape 8">
            <a:extLst>
              <a:ext uri="{FF2B5EF4-FFF2-40B4-BE49-F238E27FC236}">
                <a16:creationId xmlns:a16="http://schemas.microsoft.com/office/drawing/2014/main" id="{647C2D4E-F5D9-83E6-AE2D-0DE7BAC8768D}"/>
              </a:ext>
            </a:extLst>
          </p:cNvPr>
          <p:cNvCxnSpPr>
            <a:cxnSpLocks noChangeShapeType="1"/>
            <a:stCxn id="35846" idx="1"/>
          </p:cNvCxnSpPr>
          <p:nvPr/>
        </p:nvCxnSpPr>
        <p:spPr bwMode="auto">
          <a:xfrm flipH="1">
            <a:off x="4419600" y="2781300"/>
            <a:ext cx="1057275" cy="571500"/>
          </a:xfrm>
          <a:prstGeom prst="straightConnector1">
            <a:avLst/>
          </a:prstGeom>
          <a:noFill/>
          <a:ln w="1587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8">
            <a:extLst>
              <a:ext uri="{FF2B5EF4-FFF2-40B4-BE49-F238E27FC236}">
                <a16:creationId xmlns:a16="http://schemas.microsoft.com/office/drawing/2014/main" id="{E77A836D-0B7B-C71A-37A0-3D8D295E23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9362E7D-E1CC-46E1-B514-48D68BBD1E6A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7C10C6-C339-4280-A28E-E1BE5A0884E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36870" name="Image 1">
            <a:extLst>
              <a:ext uri="{FF2B5EF4-FFF2-40B4-BE49-F238E27FC236}">
                <a16:creationId xmlns:a16="http://schemas.microsoft.com/office/drawing/2014/main" id="{ED35B8E5-CA08-B49A-E04E-F69F81F13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715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>
            <a:extLst>
              <a:ext uri="{FF2B5EF4-FFF2-40B4-BE49-F238E27FC236}">
                <a16:creationId xmlns:a16="http://schemas.microsoft.com/office/drawing/2014/main" id="{73993322-7AC4-08A7-4B52-CBFD4FB6EA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Généralités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57D0E108-0DE2-49F0-814A-3CE036D8DE4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5456A9D-D11B-43A9-9C4D-D297C49A849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CA834454-B4E0-1F58-982C-D1FC84AD1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81899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niveaux d’outils de forcement au sein du SDMIS :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1576E78B-F42F-6B36-CBBB-27F5837A1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0" t="62848" r="20720" b="9299"/>
          <a:stretch>
            <a:fillRect/>
          </a:stretch>
        </p:blipFill>
        <p:spPr bwMode="auto">
          <a:xfrm>
            <a:off x="1447800" y="1828800"/>
            <a:ext cx="64008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re 8">
            <a:extLst>
              <a:ext uri="{FF2B5EF4-FFF2-40B4-BE49-F238E27FC236}">
                <a16:creationId xmlns:a16="http://schemas.microsoft.com/office/drawing/2014/main" id="{A9AD299C-FAC6-A621-6564-23372FF71C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9362E7D-E1CC-46E1-B514-48D68BBD1E6A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4FD60F6-B421-49A4-A957-79030733602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4452" name="Rectangle 1">
            <a:extLst>
              <a:ext uri="{FF2B5EF4-FFF2-40B4-BE49-F238E27FC236}">
                <a16:creationId xmlns:a16="http://schemas.microsoft.com/office/drawing/2014/main" id="{F9D89F4E-0279-BEBB-9506-EB051D1DA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JOG (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OHN 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OD : saint patron des SP anglo-saxons) est un outil pneumatique.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été créé en 2004 par le Major JACQUINOT (BSPP), pour que les SP puissent forcer les portes en toute sécurité lors des incendies en se protégeant des phénomènes thermiques.</a:t>
            </a:r>
          </a:p>
        </p:txBody>
      </p:sp>
      <p:sp>
        <p:nvSpPr>
          <p:cNvPr id="104453" name="Rectangle 1">
            <a:extLst>
              <a:ext uri="{FF2B5EF4-FFF2-40B4-BE49-F238E27FC236}">
                <a16:creationId xmlns:a16="http://schemas.microsoft.com/office/drawing/2014/main" id="{78B088E3-1BB1-0599-0258-1ED5D71F8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JOG :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4454" name="Image 1">
            <a:extLst>
              <a:ext uri="{FF2B5EF4-FFF2-40B4-BE49-F238E27FC236}">
                <a16:creationId xmlns:a16="http://schemas.microsoft.com/office/drawing/2014/main" id="{658379D8-F528-E94A-0C3C-08AC0ECB0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938588"/>
            <a:ext cx="385127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8">
            <a:extLst>
              <a:ext uri="{FF2B5EF4-FFF2-40B4-BE49-F238E27FC236}">
                <a16:creationId xmlns:a16="http://schemas.microsoft.com/office/drawing/2014/main" id="{B24C3D30-85B4-9FCE-7FE2-9647A10D88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5411422-DC53-478F-A915-AE85F4007B6B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F4DF60B-FC3C-421B-AE58-61E3F5AA6B8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7892" name="Rectangle 1">
            <a:extLst>
              <a:ext uri="{FF2B5EF4-FFF2-40B4-BE49-F238E27FC236}">
                <a16:creationId xmlns:a16="http://schemas.microsoft.com/office/drawing/2014/main" id="{30EC5E3A-3C58-1D8F-23BA-C07F4DEE0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Permet de forcer des ouvrants à distance en assurant la sécurité du personnel.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Une des réponses opérationnelles pour le forcement des ouvrants de type poussant, et notamment ceux qui sont blindés. </a:t>
            </a:r>
          </a:p>
        </p:txBody>
      </p:sp>
      <p:sp>
        <p:nvSpPr>
          <p:cNvPr id="37893" name="Rectangle 1">
            <a:extLst>
              <a:ext uri="{FF2B5EF4-FFF2-40B4-BE49-F238E27FC236}">
                <a16:creationId xmlns:a16="http://schemas.microsoft.com/office/drawing/2014/main" id="{267711A6-78D2-5F60-740E-2DC8CD7B5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JOG :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894" name="Image 1">
            <a:extLst>
              <a:ext uri="{FF2B5EF4-FFF2-40B4-BE49-F238E27FC236}">
                <a16:creationId xmlns:a16="http://schemas.microsoft.com/office/drawing/2014/main" id="{AFC5380C-3D74-7DF2-25AA-E45F81F57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25863"/>
            <a:ext cx="3287712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8">
            <a:extLst>
              <a:ext uri="{FF2B5EF4-FFF2-40B4-BE49-F238E27FC236}">
                <a16:creationId xmlns:a16="http://schemas.microsoft.com/office/drawing/2014/main" id="{5DE433C9-E008-4FE9-D877-6F169E70A2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8C3DF639-5EDC-4E5F-A212-74198132EFB8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F37EB5E-35F9-4921-B1B3-6C1E6E1C81C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8916" name="Rectangle 1">
            <a:extLst>
              <a:ext uri="{FF2B5EF4-FFF2-40B4-BE49-F238E27FC236}">
                <a16:creationId xmlns:a16="http://schemas.microsoft.com/office/drawing/2014/main" id="{76DD4458-3523-82CB-373B-91E93BE0D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travailler en sécurité avec cet outil, respectez les 2 règles suivantes :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Casque feu de structure : lunettes baissées et gants de protection ;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Respecter les règles d’utilisation du </a:t>
            </a: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JOG,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7" name="Rectangle 1">
            <a:extLst>
              <a:ext uri="{FF2B5EF4-FFF2-40B4-BE49-F238E27FC236}">
                <a16:creationId xmlns:a16="http://schemas.microsoft.com/office/drawing/2014/main" id="{A4AD3292-796B-069D-F928-147AC2124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JOG :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918" name="Image 3">
            <a:extLst>
              <a:ext uri="{FF2B5EF4-FFF2-40B4-BE49-F238E27FC236}">
                <a16:creationId xmlns:a16="http://schemas.microsoft.com/office/drawing/2014/main" id="{17891219-14DB-80D0-DBCF-E0695ECC4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21050"/>
            <a:ext cx="372745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8">
            <a:extLst>
              <a:ext uri="{FF2B5EF4-FFF2-40B4-BE49-F238E27FC236}">
                <a16:creationId xmlns:a16="http://schemas.microsoft.com/office/drawing/2014/main" id="{280C4D87-913F-EBCD-E255-343CA2A00A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EA89049-3A63-43BA-B5BE-C9226388BA0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2F83C92-1F76-4667-9BE3-B31CA17DB02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9940" name="Rectangle 1">
            <a:extLst>
              <a:ext uri="{FF2B5EF4-FFF2-40B4-BE49-F238E27FC236}">
                <a16:creationId xmlns:a16="http://schemas.microsoft.com/office/drawing/2014/main" id="{DEA75D3D-373A-5FFA-0ACB-A1DE8058B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Poids de l’ensemble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23 kg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1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Poids JOG seul en ordre de marche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16,5 kg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1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Puissance du vérin latéral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1,4 tonne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1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Puissance du vérin soufflet </a:t>
            </a: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4,5 tonnes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941" name="Rectangle 1">
            <a:extLst>
              <a:ext uri="{FF2B5EF4-FFF2-40B4-BE49-F238E27FC236}">
                <a16:creationId xmlns:a16="http://schemas.microsoft.com/office/drawing/2014/main" id="{037B9E0F-6BDD-0B57-513D-BD9BEEF93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JOG :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942" name="Image 3">
            <a:extLst>
              <a:ext uri="{FF2B5EF4-FFF2-40B4-BE49-F238E27FC236}">
                <a16:creationId xmlns:a16="http://schemas.microsoft.com/office/drawing/2014/main" id="{3ED85EA9-5B60-F4D8-2304-A2AD75455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068638"/>
            <a:ext cx="4202112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re 8">
            <a:extLst>
              <a:ext uri="{FF2B5EF4-FFF2-40B4-BE49-F238E27FC236}">
                <a16:creationId xmlns:a16="http://schemas.microsoft.com/office/drawing/2014/main" id="{2D0F52E4-718C-624A-A7FF-0A20D85BEB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EA89049-3A63-43BA-B5BE-C9226388BA0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B7CD326-2380-4B6B-B06F-558037CA5B0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92168" name="Picture 8">
            <a:extLst>
              <a:ext uri="{FF2B5EF4-FFF2-40B4-BE49-F238E27FC236}">
                <a16:creationId xmlns:a16="http://schemas.microsoft.com/office/drawing/2014/main" id="{9D888C4C-0D09-FC30-CF4D-7A20B9C51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re 8">
            <a:extLst>
              <a:ext uri="{FF2B5EF4-FFF2-40B4-BE49-F238E27FC236}">
                <a16:creationId xmlns:a16="http://schemas.microsoft.com/office/drawing/2014/main" id="{A0EE437C-F608-F633-7FBE-ECBD9E32D0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EA89049-3A63-43BA-B5BE-C9226388BA0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D1396F9-AADC-4E8F-B2C3-0F5028EF0D1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5476" name="Rectangle 1">
            <a:extLst>
              <a:ext uri="{FF2B5EF4-FFF2-40B4-BE49-F238E27FC236}">
                <a16:creationId xmlns:a16="http://schemas.microsoft.com/office/drawing/2014/main" id="{6CE8267A-64EF-6A52-B96C-3B7A2741F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Outils batterie :</a:t>
            </a: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Poids : 13,4 kg</a:t>
            </a: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Force de poussée : 7,2 tonnes</a:t>
            </a: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Hydraulique </a:t>
            </a:r>
          </a:p>
        </p:txBody>
      </p:sp>
      <p:sp>
        <p:nvSpPr>
          <p:cNvPr id="105477" name="Rectangle 1">
            <a:extLst>
              <a:ext uri="{FF2B5EF4-FFF2-40B4-BE49-F238E27FC236}">
                <a16:creationId xmlns:a16="http://schemas.microsoft.com/office/drawing/2014/main" id="{71E26198-3092-C82D-953A-A550A0134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Ouvre-porte HOLMATRO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5478" name="Picture 6">
            <a:extLst>
              <a:ext uri="{FF2B5EF4-FFF2-40B4-BE49-F238E27FC236}">
                <a16:creationId xmlns:a16="http://schemas.microsoft.com/office/drawing/2014/main" id="{E84CE293-7E69-EE51-A14E-B8B3F0D2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4" t="21921" r="11298" b="54269"/>
          <a:stretch>
            <a:fillRect/>
          </a:stretch>
        </p:blipFill>
        <p:spPr bwMode="auto">
          <a:xfrm>
            <a:off x="3962400" y="2057400"/>
            <a:ext cx="4724400" cy="3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re 8">
            <a:extLst>
              <a:ext uri="{FF2B5EF4-FFF2-40B4-BE49-F238E27FC236}">
                <a16:creationId xmlns:a16="http://schemas.microsoft.com/office/drawing/2014/main" id="{D3B2887A-BC12-C82C-B9D1-4481817FA4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EA89049-3A63-43BA-B5BE-C9226388BA0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51DB26B-C98F-4F3F-83EF-247E6224A52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3188" name="Rectangle 1">
            <a:extLst>
              <a:ext uri="{FF2B5EF4-FFF2-40B4-BE49-F238E27FC236}">
                <a16:creationId xmlns:a16="http://schemas.microsoft.com/office/drawing/2014/main" id="{8731B73E-B5E1-B241-999D-A893A32D1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endParaRPr lang="fr-FR" altLang="fr-FR" sz="2000" u="sng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Encombrement 73 cm de L</a:t>
            </a: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Course d’écartement 300 mm</a:t>
            </a: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Remplace JOG dès que </a:t>
            </a:r>
          </a:p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L’un d’eux est non réparable</a:t>
            </a:r>
          </a:p>
        </p:txBody>
      </p:sp>
      <p:sp>
        <p:nvSpPr>
          <p:cNvPr id="93189" name="Rectangle 1">
            <a:extLst>
              <a:ext uri="{FF2B5EF4-FFF2-40B4-BE49-F238E27FC236}">
                <a16:creationId xmlns:a16="http://schemas.microsoft.com/office/drawing/2014/main" id="{CCD6563C-FEAA-FF17-2D31-F5E05A140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Ouvre-porte HOLMATRO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3190" name="Picture 6">
            <a:extLst>
              <a:ext uri="{FF2B5EF4-FFF2-40B4-BE49-F238E27FC236}">
                <a16:creationId xmlns:a16="http://schemas.microsoft.com/office/drawing/2014/main" id="{F245F367-9027-EFD9-B4B0-7B1A9AFF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3" t="21147" r="11298" b="60764"/>
          <a:stretch>
            <a:fillRect/>
          </a:stretch>
        </p:blipFill>
        <p:spPr bwMode="auto">
          <a:xfrm>
            <a:off x="4953000" y="2057400"/>
            <a:ext cx="3810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40" name="Picture 8">
            <a:extLst>
              <a:ext uri="{FF2B5EF4-FFF2-40B4-BE49-F238E27FC236}">
                <a16:creationId xmlns:a16="http://schemas.microsoft.com/office/drawing/2014/main" id="{3C77EF6D-A625-3393-AE98-D3B25957A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3" t="46324" r="11298" b="29443"/>
          <a:stretch>
            <a:fillRect/>
          </a:stretch>
        </p:blipFill>
        <p:spPr bwMode="auto">
          <a:xfrm>
            <a:off x="6400800" y="2819400"/>
            <a:ext cx="24098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4" name="Titre 8">
            <a:extLst>
              <a:ext uri="{FF2B5EF4-FFF2-40B4-BE49-F238E27FC236}">
                <a16:creationId xmlns:a16="http://schemas.microsoft.com/office/drawing/2014/main" id="{9A1FC765-CD4F-9008-1992-22EC8204B0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Matériels 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EA89049-3A63-43BA-B5BE-C9226388BA0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C6263EA-4292-4343-AE5E-02B9F55EE3B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5236" name="Rectangle 1">
            <a:extLst>
              <a:ext uri="{FF2B5EF4-FFF2-40B4-BE49-F238E27FC236}">
                <a16:creationId xmlns:a16="http://schemas.microsoft.com/office/drawing/2014/main" id="{ACB29F6E-8915-86B4-075F-0EF828977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81899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Utilisations possibles :</a:t>
            </a: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237" name="Rectangle 1">
            <a:extLst>
              <a:ext uri="{FF2B5EF4-FFF2-40B4-BE49-F238E27FC236}">
                <a16:creationId xmlns:a16="http://schemas.microsoft.com/office/drawing/2014/main" id="{2B3E78D3-DDC1-C27E-A430-46BCE76FB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Ouvre-porte HOLMATRO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5241" name="Picture 9">
            <a:extLst>
              <a:ext uri="{FF2B5EF4-FFF2-40B4-BE49-F238E27FC236}">
                <a16:creationId xmlns:a16="http://schemas.microsoft.com/office/drawing/2014/main" id="{197C3542-3C15-58AE-E84D-AF5CCADAF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0" t="71982" r="39520" b="5925"/>
          <a:stretch>
            <a:fillRect/>
          </a:stretch>
        </p:blipFill>
        <p:spPr bwMode="auto">
          <a:xfrm>
            <a:off x="533400" y="3810000"/>
            <a:ext cx="18430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2" name="Picture 10">
            <a:extLst>
              <a:ext uri="{FF2B5EF4-FFF2-40B4-BE49-F238E27FC236}">
                <a16:creationId xmlns:a16="http://schemas.microsoft.com/office/drawing/2014/main" id="{2C6F48A9-0BD3-9EDA-E8F2-B6F1137CA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3" t="71982" r="11298" b="5925"/>
          <a:stretch>
            <a:fillRect/>
          </a:stretch>
        </p:blipFill>
        <p:spPr bwMode="auto">
          <a:xfrm>
            <a:off x="3505200" y="2057400"/>
            <a:ext cx="22129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8">
            <a:extLst>
              <a:ext uri="{FF2B5EF4-FFF2-40B4-BE49-F238E27FC236}">
                <a16:creationId xmlns:a16="http://schemas.microsoft.com/office/drawing/2014/main" id="{15A21945-5438-238F-7951-E917ADB64E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F08F031E-F00B-47A2-9081-50F7DD5C638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AAC02D0-932F-4A1F-B3DF-DF2E47347C2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3012" name="Rectangle 1">
            <a:extLst>
              <a:ext uri="{FF2B5EF4-FFF2-40B4-BE49-F238E27FC236}">
                <a16:creationId xmlns:a16="http://schemas.microsoft.com/office/drawing/2014/main" id="{EC00EE78-0EB2-3093-9464-1C08C9CB3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013" name="Rectangle 1">
            <a:extLst>
              <a:ext uri="{FF2B5EF4-FFF2-40B4-BE49-F238E27FC236}">
                <a16:creationId xmlns:a16="http://schemas.microsoft.com/office/drawing/2014/main" id="{8642D27F-F163-7D66-CA47-CA515551D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Fenêtres :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A simple vitrage :</a:t>
            </a: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Composé d’un verre de 4 à 12 mm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Peut être à simple battant ou à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battant double.</a:t>
            </a:r>
          </a:p>
        </p:txBody>
      </p:sp>
      <p:pic>
        <p:nvPicPr>
          <p:cNvPr id="43014" name="Image 3" descr="untitled">
            <a:extLst>
              <a:ext uri="{FF2B5EF4-FFF2-40B4-BE49-F238E27FC236}">
                <a16:creationId xmlns:a16="http://schemas.microsoft.com/office/drawing/2014/main" id="{BCCFBE07-71F4-A303-DB34-523086EEE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090863"/>
            <a:ext cx="434657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8">
            <a:extLst>
              <a:ext uri="{FF2B5EF4-FFF2-40B4-BE49-F238E27FC236}">
                <a16:creationId xmlns:a16="http://schemas.microsoft.com/office/drawing/2014/main" id="{D82E66D9-84B6-A1CE-EC27-95FD516671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FEB9B717-8EA4-4B50-AF62-9DCF9A445892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078B955-D0D9-4811-AB28-926624610A1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4036" name="Rectangle 1">
            <a:extLst>
              <a:ext uri="{FF2B5EF4-FFF2-40B4-BE49-F238E27FC236}">
                <a16:creationId xmlns:a16="http://schemas.microsoft.com/office/drawing/2014/main" id="{1462F896-252F-EED7-7CEB-98173253A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037" name="Rectangle 1">
            <a:extLst>
              <a:ext uri="{FF2B5EF4-FFF2-40B4-BE49-F238E27FC236}">
                <a16:creationId xmlns:a16="http://schemas.microsoft.com/office/drawing/2014/main" id="{F3629589-1576-E7CF-7B77-27C5DE37A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Fenêtres :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A double ou triple vitrage :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Composée de 2 ou 3 verres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Espace entre chaque verre</a:t>
            </a:r>
          </a:p>
        </p:txBody>
      </p:sp>
      <p:pic>
        <p:nvPicPr>
          <p:cNvPr id="44038" name="Image 4" descr="schema_fenetre2">
            <a:extLst>
              <a:ext uri="{FF2B5EF4-FFF2-40B4-BE49-F238E27FC236}">
                <a16:creationId xmlns:a16="http://schemas.microsoft.com/office/drawing/2014/main" id="{3FE2AE21-ED0A-D226-FB70-4769DF21A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2"/>
          <a:stretch>
            <a:fillRect/>
          </a:stretch>
        </p:blipFill>
        <p:spPr bwMode="auto">
          <a:xfrm>
            <a:off x="1547813" y="3662363"/>
            <a:ext cx="54387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8">
            <a:extLst>
              <a:ext uri="{FF2B5EF4-FFF2-40B4-BE49-F238E27FC236}">
                <a16:creationId xmlns:a16="http://schemas.microsoft.com/office/drawing/2014/main" id="{6A2F722D-B2B5-3534-CA52-DB365D9E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Généralités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1478DB06-6752-4DAE-BF4A-EE5B899A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78C6DB-D3BD-4038-9233-073A57CFD73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/>
              <a:t>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172" name="Rectangle 1">
            <a:extLst>
              <a:ext uri="{FF2B5EF4-FFF2-40B4-BE49-F238E27FC236}">
                <a16:creationId xmlns:a16="http://schemas.microsoft.com/office/drawing/2014/main" id="{5EF45EB1-491E-A549-D632-3D1A50699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Sécurité :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3" name="Rectangle 1">
            <a:extLst>
              <a:ext uri="{FF2B5EF4-FFF2-40B4-BE49-F238E27FC236}">
                <a16:creationId xmlns:a16="http://schemas.microsoft.com/office/drawing/2014/main" id="{015A4D6E-3AFF-33D4-8D53-59B2CB60A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toute utilisation d'un outil de forcement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Demande la plus grande vigilance des utilisateurs.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Toujours suivre les notices d’emploi des fabricants.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Prendre en compte la sécurité des autres et l’environnement.</a:t>
            </a:r>
          </a:p>
        </p:txBody>
      </p:sp>
      <p:sp>
        <p:nvSpPr>
          <p:cNvPr id="7174" name="WordArt 6">
            <a:extLst>
              <a:ext uri="{FF2B5EF4-FFF2-40B4-BE49-F238E27FC236}">
                <a16:creationId xmlns:a16="http://schemas.microsoft.com/office/drawing/2014/main" id="{B35E4DE5-5540-E820-F631-076BD4D77B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4953000"/>
            <a:ext cx="59817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n'y a pas d'intervention banale !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re 8">
            <a:extLst>
              <a:ext uri="{FF2B5EF4-FFF2-40B4-BE49-F238E27FC236}">
                <a16:creationId xmlns:a16="http://schemas.microsoft.com/office/drawing/2014/main" id="{2176E5DF-C150-2964-FBD2-082C63E1F9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FEB9B717-8EA4-4B50-AF62-9DCF9A445892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975E549-8EAD-4095-B626-AD31DA51A95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8548" name="Rectangle 1">
            <a:extLst>
              <a:ext uri="{FF2B5EF4-FFF2-40B4-BE49-F238E27FC236}">
                <a16:creationId xmlns:a16="http://schemas.microsoft.com/office/drawing/2014/main" id="{31CAD07C-5EF3-31AE-E58D-01FDEE5F1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549" name="Rectangle 1">
            <a:extLst>
              <a:ext uri="{FF2B5EF4-FFF2-40B4-BE49-F238E27FC236}">
                <a16:creationId xmlns:a16="http://schemas.microsoft.com/office/drawing/2014/main" id="{03B615FC-741F-66B1-D14E-B4288DFFC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Fenêtres :</a:t>
            </a: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Renforcée : feuilletée</a:t>
            </a:r>
            <a:endParaRPr lang="fr-FR" altLang="fr-FR" sz="20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 b="1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Composées d'un intercalaire plastique collé entre 2 verres.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rincipe identique au pare-brise de voiture a pour but de retarder l'effraction.</a:t>
            </a:r>
            <a:endParaRPr lang="fr-FR" altLang="fr-FR" sz="20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8">
            <a:extLst>
              <a:ext uri="{FF2B5EF4-FFF2-40B4-BE49-F238E27FC236}">
                <a16:creationId xmlns:a16="http://schemas.microsoft.com/office/drawing/2014/main" id="{2EC63239-A557-C747-D0CB-166876B5DD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6FDDB2A-93F3-40F4-9CA3-C9CEC0171D5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BA61827-B921-4532-8FCE-6B8C5B019A4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5060" name="Rectangle 1">
            <a:extLst>
              <a:ext uri="{FF2B5EF4-FFF2-40B4-BE49-F238E27FC236}">
                <a16:creationId xmlns:a16="http://schemas.microsoft.com/office/drawing/2014/main" id="{284829A6-B062-A573-B567-B9EFAA8E3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61" name="Rectangle 7">
            <a:extLst>
              <a:ext uri="{FF2B5EF4-FFF2-40B4-BE49-F238E27FC236}">
                <a16:creationId xmlns:a16="http://schemas.microsoft.com/office/drawing/2014/main" id="{97A7C1BA-1EF0-B150-385E-56EC87EED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battant ou vantail</a:t>
            </a:r>
            <a:r>
              <a:rPr lang="fr-FR" altLang="fr-FR" sz="1200" b="1" u="sng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altLang="fr-FR" sz="12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altLang="fr-FR" sz="1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062" name="Picture 6" descr="fenêtre double battant">
            <a:extLst>
              <a:ext uri="{FF2B5EF4-FFF2-40B4-BE49-F238E27FC236}">
                <a16:creationId xmlns:a16="http://schemas.microsoft.com/office/drawing/2014/main" id="{6FB61608-4C94-7E93-3754-1B4D9B53C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31242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8" descr="fenêtre simple battant">
            <a:extLst>
              <a:ext uri="{FF2B5EF4-FFF2-40B4-BE49-F238E27FC236}">
                <a16:creationId xmlns:a16="http://schemas.microsoft.com/office/drawing/2014/main" id="{D398B5A6-3D6D-3E8F-8A77-025D445B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29813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Rectangle 1">
            <a:extLst>
              <a:ext uri="{FF2B5EF4-FFF2-40B4-BE49-F238E27FC236}">
                <a16:creationId xmlns:a16="http://schemas.microsoft.com/office/drawing/2014/main" id="{2F643E79-CC1A-82F0-DD44-CEF3086C9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ts val="2000"/>
              <a:buFont typeface="Times New Roman" panose="02020603050405020304" pitchFamily="18" charset="0"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Types de fenêtres : à vantaux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8">
            <a:extLst>
              <a:ext uri="{FF2B5EF4-FFF2-40B4-BE49-F238E27FC236}">
                <a16:creationId xmlns:a16="http://schemas.microsoft.com/office/drawing/2014/main" id="{6FE40FCA-1514-F6ED-ECE2-17F43396D3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1452A755-DD2E-4D28-A3EC-572D8E6875B1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3FA437A-0C23-4847-8389-4331D6C1922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6084" name="Rectangle 1">
            <a:extLst>
              <a:ext uri="{FF2B5EF4-FFF2-40B4-BE49-F238E27FC236}">
                <a16:creationId xmlns:a16="http://schemas.microsoft.com/office/drawing/2014/main" id="{34BBE603-3552-03E1-4401-CD039991C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085" name="Image 55307">
            <a:extLst>
              <a:ext uri="{FF2B5EF4-FFF2-40B4-BE49-F238E27FC236}">
                <a16:creationId xmlns:a16="http://schemas.microsoft.com/office/drawing/2014/main" id="{7D8FE251-0016-3316-2B97-3EC00DB8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Image 54283">
            <a:extLst>
              <a:ext uri="{FF2B5EF4-FFF2-40B4-BE49-F238E27FC236}">
                <a16:creationId xmlns:a16="http://schemas.microsoft.com/office/drawing/2014/main" id="{DB4BB568-30E8-2904-13ED-C7EFC8136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26670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1">
            <a:extLst>
              <a:ext uri="{FF2B5EF4-FFF2-40B4-BE49-F238E27FC236}">
                <a16:creationId xmlns:a16="http://schemas.microsoft.com/office/drawing/2014/main" id="{EE479F77-A181-4F18-3930-EBFF4B4CA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ts val="2000"/>
              <a:buFont typeface="Times New Roman" panose="02020603050405020304" pitchFamily="18" charset="0"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Types de fenêtres : coulissantes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46089" name="Rectangle 9">
            <a:extLst>
              <a:ext uri="{FF2B5EF4-FFF2-40B4-BE49-F238E27FC236}">
                <a16:creationId xmlns:a16="http://schemas.microsoft.com/office/drawing/2014/main" id="{2F9DAACB-6C8B-3DA9-7934-BEB2BD5F3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138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46088" name="Picture 8">
            <a:extLst>
              <a:ext uri="{FF2B5EF4-FFF2-40B4-BE49-F238E27FC236}">
                <a16:creationId xmlns:a16="http://schemas.microsoft.com/office/drawing/2014/main" id="{F09F9EE3-264A-2272-66E2-1DE64DF95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1" t="40506" r="30571" b="41899"/>
          <a:stretch>
            <a:fillRect/>
          </a:stretch>
        </p:blipFill>
        <p:spPr bwMode="auto">
          <a:xfrm>
            <a:off x="6781800" y="2971800"/>
            <a:ext cx="192881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8">
            <a:extLst>
              <a:ext uri="{FF2B5EF4-FFF2-40B4-BE49-F238E27FC236}">
                <a16:creationId xmlns:a16="http://schemas.microsoft.com/office/drawing/2014/main" id="{B2398E6B-CADA-2E54-D5CE-B248BD08B0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90D8B12F-FE98-4A6A-BFBA-76D61E36A11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C5AF81B-5995-44B1-AF6F-058863E5731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8132" name="Rectangle 1">
            <a:extLst>
              <a:ext uri="{FF2B5EF4-FFF2-40B4-BE49-F238E27FC236}">
                <a16:creationId xmlns:a16="http://schemas.microsoft.com/office/drawing/2014/main" id="{D1514941-A73B-D37C-C7A2-13226F632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8133" name="Image 55312">
            <a:extLst>
              <a:ext uri="{FF2B5EF4-FFF2-40B4-BE49-F238E27FC236}">
                <a16:creationId xmlns:a16="http://schemas.microsoft.com/office/drawing/2014/main" id="{91ED7404-86F1-A817-3907-7C2022F09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28194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Image 55311">
            <a:extLst>
              <a:ext uri="{FF2B5EF4-FFF2-40B4-BE49-F238E27FC236}">
                <a16:creationId xmlns:a16="http://schemas.microsoft.com/office/drawing/2014/main" id="{70C222B7-EF0C-9C0A-AEB2-6A14C1D4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3528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1">
            <a:extLst>
              <a:ext uri="{FF2B5EF4-FFF2-40B4-BE49-F238E27FC236}">
                <a16:creationId xmlns:a16="http://schemas.microsoft.com/office/drawing/2014/main" id="{7702CF9E-AA2B-0575-7BC3-E123C760D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ts val="2000"/>
              <a:buFont typeface="Times New Roman" panose="02020603050405020304" pitchFamily="18" charset="0"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Types de fenêtres : imposte ou baie fixe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8">
            <a:extLst>
              <a:ext uri="{FF2B5EF4-FFF2-40B4-BE49-F238E27FC236}">
                <a16:creationId xmlns:a16="http://schemas.microsoft.com/office/drawing/2014/main" id="{D697B2A3-FE82-0A4C-04E0-E293BE875F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1BA9C41-C199-4810-B8C4-E44679364EB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EC9FAEB-1FDF-4970-9B06-C65FCFA1BD9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9156" name="Rectangle 1">
            <a:extLst>
              <a:ext uri="{FF2B5EF4-FFF2-40B4-BE49-F238E27FC236}">
                <a16:creationId xmlns:a16="http://schemas.microsoft.com/office/drawing/2014/main" id="{07D83746-DF9E-69C5-08CC-5DAC45EA7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157" name="Image 5" descr="C:\Users\Poitel_Damien\Pictures\perso\fenetre toit.jpg">
            <a:extLst>
              <a:ext uri="{FF2B5EF4-FFF2-40B4-BE49-F238E27FC236}">
                <a16:creationId xmlns:a16="http://schemas.microsoft.com/office/drawing/2014/main" id="{ED85D57D-E0C1-5AA6-0C8F-D1CB7DBCA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29813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Image 2" descr="C:\Users\Poitel_Damien\Pictures\perso\velux.jpg">
            <a:extLst>
              <a:ext uri="{FF2B5EF4-FFF2-40B4-BE49-F238E27FC236}">
                <a16:creationId xmlns:a16="http://schemas.microsoft.com/office/drawing/2014/main" id="{D507D8AD-2DC9-6C22-72DC-F069233ED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2971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Image 55313" descr="fen^tre toit">
            <a:extLst>
              <a:ext uri="{FF2B5EF4-FFF2-40B4-BE49-F238E27FC236}">
                <a16:creationId xmlns:a16="http://schemas.microsoft.com/office/drawing/2014/main" id="{BE78869A-3E0F-A15D-A544-4A951E75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0480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Rectangle 1">
            <a:extLst>
              <a:ext uri="{FF2B5EF4-FFF2-40B4-BE49-F238E27FC236}">
                <a16:creationId xmlns:a16="http://schemas.microsoft.com/office/drawing/2014/main" id="{9ADB860F-94DF-9C83-B420-620C1C0DC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189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ts val="2000"/>
              <a:buFont typeface="Times New Roman" panose="02020603050405020304" pitchFamily="18" charset="0"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Types de fenêtres : en toiture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8">
            <a:extLst>
              <a:ext uri="{FF2B5EF4-FFF2-40B4-BE49-F238E27FC236}">
                <a16:creationId xmlns:a16="http://schemas.microsoft.com/office/drawing/2014/main" id="{093A5746-B547-EA9C-89F6-6BA6D5A4E8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A84C857-ACEC-4E76-9D51-A726A9FA55E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86917A9-BD69-4E39-B87A-39D8F7DD2F1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0180" name="Rectangle 1">
            <a:extLst>
              <a:ext uri="{FF2B5EF4-FFF2-40B4-BE49-F238E27FC236}">
                <a16:creationId xmlns:a16="http://schemas.microsoft.com/office/drawing/2014/main" id="{6642D805-D482-B536-F52D-02F82256D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181" name="Rectangle 1">
            <a:extLst>
              <a:ext uri="{FF2B5EF4-FFF2-40B4-BE49-F238E27FC236}">
                <a16:creationId xmlns:a16="http://schemas.microsoft.com/office/drawing/2014/main" id="{EC731C14-CA2C-74AE-2F44-8B4C43DA3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Portes :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sens d'ouverture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 toute tentative de forcement : identifier le sens d’ouverture de la porte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TIRANTE ou POUSSANTE ?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FR0NMUR\My Documents\vantail.jpg">
            <a:extLst>
              <a:ext uri="{FF2B5EF4-FFF2-40B4-BE49-F238E27FC236}">
                <a16:creationId xmlns:a16="http://schemas.microsoft.com/office/drawing/2014/main" id="{E6270DB3-47FC-DE76-15FB-DC02639ED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4465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re 8">
            <a:extLst>
              <a:ext uri="{FF2B5EF4-FFF2-40B4-BE49-F238E27FC236}">
                <a16:creationId xmlns:a16="http://schemas.microsoft.com/office/drawing/2014/main" id="{80D3AF3C-9A67-C99E-268D-4BAC360D81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C50B187-6595-4B6C-B611-D1C40344478A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4C50E05-4699-4CF1-A50D-08467A570B30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1205" name="Rectangle 1">
            <a:extLst>
              <a:ext uri="{FF2B5EF4-FFF2-40B4-BE49-F238E27FC236}">
                <a16:creationId xmlns:a16="http://schemas.microsoft.com/office/drawing/2014/main" id="{13F5F23B-469F-3B29-F405-7C7B42A9B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28800"/>
            <a:ext cx="81899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 et caractéristiques des portes :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06" name="Rectangle 1">
            <a:extLst>
              <a:ext uri="{FF2B5EF4-FFF2-40B4-BE49-F238E27FC236}">
                <a16:creationId xmlns:a16="http://schemas.microsoft.com/office/drawing/2014/main" id="{0EF45317-3185-0A02-1DF0-86EF5B42A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07" name="Rectangle 9">
            <a:extLst>
              <a:ext uri="{FF2B5EF4-FFF2-40B4-BE49-F238E27FC236}">
                <a16:creationId xmlns:a16="http://schemas.microsoft.com/office/drawing/2014/main" id="{26F19AA6-3552-8787-4827-F10D4ABC2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3" y="212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>
            <a:extLst>
              <a:ext uri="{FF2B5EF4-FFF2-40B4-BE49-F238E27FC236}">
                <a16:creationId xmlns:a16="http://schemas.microsoft.com/office/drawing/2014/main" id="{0D1302F5-2331-0E27-02A5-AFA4894B3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8" t="56175" r="35332" b="10573"/>
          <a:stretch>
            <a:fillRect/>
          </a:stretch>
        </p:blipFill>
        <p:spPr bwMode="auto">
          <a:xfrm>
            <a:off x="5334000" y="1295400"/>
            <a:ext cx="333057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Titre 8">
            <a:extLst>
              <a:ext uri="{FF2B5EF4-FFF2-40B4-BE49-F238E27FC236}">
                <a16:creationId xmlns:a16="http://schemas.microsoft.com/office/drawing/2014/main" id="{1102D675-8BC6-046E-4F27-FD9180402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36515AE-F450-4EE3-9284-BB4CF2F57212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819F625-E8F3-4336-86F7-6DA3CCF1F66A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5FC65F73-C4F7-D73D-F04C-3BA65EE8A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 et caractéristiques des portes :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Portes standard sans cornières (de différentes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matières : bois, pvc, alu) pleines ou ajourées.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seul point de fermeture.</a:t>
            </a: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253" name="Rectangle 1">
            <a:extLst>
              <a:ext uri="{FF2B5EF4-FFF2-40B4-BE49-F238E27FC236}">
                <a16:creationId xmlns:a16="http://schemas.microsoft.com/office/drawing/2014/main" id="{871CC79F-D8E6-E74B-6D96-7C945D6EA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254" name="Rectangle 8">
            <a:extLst>
              <a:ext uri="{FF2B5EF4-FFF2-40B4-BE49-F238E27FC236}">
                <a16:creationId xmlns:a16="http://schemas.microsoft.com/office/drawing/2014/main" id="{190B413E-8C22-33E6-5C07-7F63E1B16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8">
            <a:extLst>
              <a:ext uri="{FF2B5EF4-FFF2-40B4-BE49-F238E27FC236}">
                <a16:creationId xmlns:a16="http://schemas.microsoft.com/office/drawing/2014/main" id="{E06E17E3-B6DF-4C15-EA2D-09AC097266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051B89EE-FBB8-4F80-BC51-525BEBADE771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7A87E6E-C090-4347-98C8-FC0CB1D53FA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4276" name="Rectangle 1">
            <a:extLst>
              <a:ext uri="{FF2B5EF4-FFF2-40B4-BE49-F238E27FC236}">
                <a16:creationId xmlns:a16="http://schemas.microsoft.com/office/drawing/2014/main" id="{74D8D813-EA91-9B73-E276-3BBAECFBD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 et caractéristiques des portes :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– 4 – 5 points :</a:t>
            </a:r>
            <a:endParaRPr lang="fr-FR" altLang="fr-FR" sz="20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277" name="Rectangle 1">
            <a:extLst>
              <a:ext uri="{FF2B5EF4-FFF2-40B4-BE49-F238E27FC236}">
                <a16:creationId xmlns:a16="http://schemas.microsoft.com/office/drawing/2014/main" id="{DCD56A75-4AF7-A7F5-AAA3-A29A28A5B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278" name="Rectangle 7">
            <a:extLst>
              <a:ext uri="{FF2B5EF4-FFF2-40B4-BE49-F238E27FC236}">
                <a16:creationId xmlns:a16="http://schemas.microsoft.com/office/drawing/2014/main" id="{7F782857-D4FE-089C-D871-7725B7555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54279" name="Picture 2">
            <a:extLst>
              <a:ext uri="{FF2B5EF4-FFF2-40B4-BE49-F238E27FC236}">
                <a16:creationId xmlns:a16="http://schemas.microsoft.com/office/drawing/2014/main" id="{567A34C2-EC96-2900-3C78-D2EC454E7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606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8">
            <a:extLst>
              <a:ext uri="{FF2B5EF4-FFF2-40B4-BE49-F238E27FC236}">
                <a16:creationId xmlns:a16="http://schemas.microsoft.com/office/drawing/2014/main" id="{DFCCB630-9783-42B1-3222-16468B5E81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5166179-C493-4569-8A3A-AACDEF5785C8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AC0C8FE-252C-493F-BB1F-6B9DB77DC8C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5300" name="Rectangle 1">
            <a:extLst>
              <a:ext uri="{FF2B5EF4-FFF2-40B4-BE49-F238E27FC236}">
                <a16:creationId xmlns:a16="http://schemas.microsoft.com/office/drawing/2014/main" id="{69270E25-28A8-D077-BFCE-2A489ECB5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 et caractéristiques des portes :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 b="1" u="sng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Blindées : Points de fermeture sont multiples.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 et son encadrement sont renforcés. </a:t>
            </a:r>
          </a:p>
        </p:txBody>
      </p:sp>
      <p:sp>
        <p:nvSpPr>
          <p:cNvPr id="55301" name="Rectangle 1">
            <a:extLst>
              <a:ext uri="{FF2B5EF4-FFF2-40B4-BE49-F238E27FC236}">
                <a16:creationId xmlns:a16="http://schemas.microsoft.com/office/drawing/2014/main" id="{9B1CA5BA-B600-4DF0-15B2-218229209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302" name="Picture 6" descr="porte-blindee">
            <a:extLst>
              <a:ext uri="{FF2B5EF4-FFF2-40B4-BE49-F238E27FC236}">
                <a16:creationId xmlns:a16="http://schemas.microsoft.com/office/drawing/2014/main" id="{9EF2518D-CF81-F6A3-5A15-0A8FAD7F3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47800"/>
            <a:ext cx="20558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8">
            <a:extLst>
              <a:ext uri="{FF2B5EF4-FFF2-40B4-BE49-F238E27FC236}">
                <a16:creationId xmlns:a16="http://schemas.microsoft.com/office/drawing/2014/main" id="{EF6A76A4-C9CC-9C41-A0D7-C2B8ADFE8A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Généralités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B7E04778-F17D-4146-898A-3043E4459D7A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C38609D-0ED4-44E8-8749-FA828E05317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B4FE53D3-A569-B4F2-872C-D933FF040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0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id="{BF307AE7-E83B-728F-1A09-5DA2D34FC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5" t="37906" r="22560" b="11009"/>
          <a:stretch>
            <a:fillRect/>
          </a:stretch>
        </p:blipFill>
        <p:spPr bwMode="auto">
          <a:xfrm>
            <a:off x="2359025" y="304800"/>
            <a:ext cx="410527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8">
            <a:extLst>
              <a:ext uri="{FF2B5EF4-FFF2-40B4-BE49-F238E27FC236}">
                <a16:creationId xmlns:a16="http://schemas.microsoft.com/office/drawing/2014/main" id="{4245F28C-6C7C-C520-F8A8-98420804F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8F16DEEB-8D55-4C06-9C65-5C59EA6DDFD3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F3DE422-79F9-4085-9E15-CC67C0AA0BF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6324" name="Rectangle 1">
            <a:extLst>
              <a:ext uri="{FF2B5EF4-FFF2-40B4-BE49-F238E27FC236}">
                <a16:creationId xmlns:a16="http://schemas.microsoft.com/office/drawing/2014/main" id="{82A113E7-50B7-0293-6CEA-B83C6EB5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Portes de garage.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Porte sectionnelle. </a:t>
            </a:r>
          </a:p>
        </p:txBody>
      </p:sp>
      <p:sp>
        <p:nvSpPr>
          <p:cNvPr id="56325" name="Rectangle 1">
            <a:extLst>
              <a:ext uri="{FF2B5EF4-FFF2-40B4-BE49-F238E27FC236}">
                <a16:creationId xmlns:a16="http://schemas.microsoft.com/office/drawing/2014/main" id="{AD4C3AAE-3F30-7C4C-E222-BE02AA578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 ouvrants divers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6326" name="Picture 6" descr="imagesCA50511A">
            <a:extLst>
              <a:ext uri="{FF2B5EF4-FFF2-40B4-BE49-F238E27FC236}">
                <a16:creationId xmlns:a16="http://schemas.microsoft.com/office/drawing/2014/main" id="{2A82FEEA-B2CD-9EE9-016F-204B428B5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31527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8">
            <a:extLst>
              <a:ext uri="{FF2B5EF4-FFF2-40B4-BE49-F238E27FC236}">
                <a16:creationId xmlns:a16="http://schemas.microsoft.com/office/drawing/2014/main" id="{BED57700-63B2-EEFB-B25A-AE62985D92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1D0CF39B-C495-4189-BB5C-3211D0BE4763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D49ED0E-C5B2-4233-A844-7BF5B0D9D9C8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7348" name="Rectangle 1">
            <a:extLst>
              <a:ext uri="{FF2B5EF4-FFF2-40B4-BE49-F238E27FC236}">
                <a16:creationId xmlns:a16="http://schemas.microsoft.com/office/drawing/2014/main" id="{F223EA27-7CA9-A387-312F-2AC28C457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Portail accordéon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</a:p>
        </p:txBody>
      </p:sp>
      <p:sp>
        <p:nvSpPr>
          <p:cNvPr id="57349" name="Rectangle 1">
            <a:extLst>
              <a:ext uri="{FF2B5EF4-FFF2-40B4-BE49-F238E27FC236}">
                <a16:creationId xmlns:a16="http://schemas.microsoft.com/office/drawing/2014/main" id="{E7C2AB47-8EE8-6211-0741-9F64787D7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 ouvrants divers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350" name="Image 55328">
            <a:extLst>
              <a:ext uri="{FF2B5EF4-FFF2-40B4-BE49-F238E27FC236}">
                <a16:creationId xmlns:a16="http://schemas.microsoft.com/office/drawing/2014/main" id="{F4A84255-D53A-0743-9E31-73809BD1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43434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Image 55314">
            <a:extLst>
              <a:ext uri="{FF2B5EF4-FFF2-40B4-BE49-F238E27FC236}">
                <a16:creationId xmlns:a16="http://schemas.microsoft.com/office/drawing/2014/main" id="{EA373EFE-00E9-F25B-4782-27FE52AC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68688"/>
            <a:ext cx="353377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8">
            <a:extLst>
              <a:ext uri="{FF2B5EF4-FFF2-40B4-BE49-F238E27FC236}">
                <a16:creationId xmlns:a16="http://schemas.microsoft.com/office/drawing/2014/main" id="{0EDB2FC3-8E74-06D5-6A12-32DC044E8E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18F9CAF2-ACAB-4431-BB20-D8129E09CC6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F901924-AE22-4D15-9E4E-475F27188A3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8372" name="Rectangle 1">
            <a:extLst>
              <a:ext uri="{FF2B5EF4-FFF2-40B4-BE49-F238E27FC236}">
                <a16:creationId xmlns:a16="http://schemas.microsoft.com/office/drawing/2014/main" id="{4D4E2B5A-8DD6-C8C8-6ECA-DB330847B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Volets roulants métalliques.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373" name="Rectangle 1">
            <a:extLst>
              <a:ext uri="{FF2B5EF4-FFF2-40B4-BE49-F238E27FC236}">
                <a16:creationId xmlns:a16="http://schemas.microsoft.com/office/drawing/2014/main" id="{1DDF17E4-4678-EA16-61BB-962ADD46A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 ouvrants divers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8374" name="Picture 6" descr="rideau fer magasin">
            <a:extLst>
              <a:ext uri="{FF2B5EF4-FFF2-40B4-BE49-F238E27FC236}">
                <a16:creationId xmlns:a16="http://schemas.microsoft.com/office/drawing/2014/main" id="{E6335B82-0844-9382-A30A-D1E607F2B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8"/>
          <a:stretch>
            <a:fillRect/>
          </a:stretch>
        </p:blipFill>
        <p:spPr bwMode="auto">
          <a:xfrm>
            <a:off x="381000" y="3055938"/>
            <a:ext cx="40386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Image 6" descr="rideau_metallique_schemin">
            <a:extLst>
              <a:ext uri="{FF2B5EF4-FFF2-40B4-BE49-F238E27FC236}">
                <a16:creationId xmlns:a16="http://schemas.microsoft.com/office/drawing/2014/main" id="{17863D9A-CED3-5A8C-AC3B-4EA18DF2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72586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8">
            <a:extLst>
              <a:ext uri="{FF2B5EF4-FFF2-40B4-BE49-F238E27FC236}">
                <a16:creationId xmlns:a16="http://schemas.microsoft.com/office/drawing/2014/main" id="{51F9C9E5-3A60-FB40-6A3A-5ED201CA31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E90B0A2-8E6F-4066-888B-699F4F34ED5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1FD7F77-7E15-44D2-9D99-B41FF786959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9396" name="Rectangle 1">
            <a:extLst>
              <a:ext uri="{FF2B5EF4-FFF2-40B4-BE49-F238E27FC236}">
                <a16:creationId xmlns:a16="http://schemas.microsoft.com/office/drawing/2014/main" id="{BED044D5-9BF5-564E-6AF9-9BA57F2F7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Volets :</a:t>
            </a: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9397" name="Rectangle 1">
            <a:extLst>
              <a:ext uri="{FF2B5EF4-FFF2-40B4-BE49-F238E27FC236}">
                <a16:creationId xmlns:a16="http://schemas.microsoft.com/office/drawing/2014/main" id="{ABF10914-3D6E-9448-26AE-D188FAE36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 ouvrants divers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9398" name="Image 7" descr="volet-metal-preview-3180423">
            <a:extLst>
              <a:ext uri="{FF2B5EF4-FFF2-40B4-BE49-F238E27FC236}">
                <a16:creationId xmlns:a16="http://schemas.microsoft.com/office/drawing/2014/main" id="{9F4C8607-304D-EDBF-C7F2-CB2E1B0C0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26495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Image 9" descr="C:\Users\Poitel_Damien\Pictures\perso\volet.jpg">
            <a:extLst>
              <a:ext uri="{FF2B5EF4-FFF2-40B4-BE49-F238E27FC236}">
                <a16:creationId xmlns:a16="http://schemas.microsoft.com/office/drawing/2014/main" id="{AE349FED-E6A1-B233-CA71-031F6EF5F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438525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8">
            <a:extLst>
              <a:ext uri="{FF2B5EF4-FFF2-40B4-BE49-F238E27FC236}">
                <a16:creationId xmlns:a16="http://schemas.microsoft.com/office/drawing/2014/main" id="{EB61521F-2D65-1AC3-CE2F-4CD9296052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94BED30-2952-4000-B641-470789745D82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4881B81-6C21-4581-8726-7CF9A9ABAEF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0420" name="Rectangle 1">
            <a:extLst>
              <a:ext uri="{FF2B5EF4-FFF2-40B4-BE49-F238E27FC236}">
                <a16:creationId xmlns:a16="http://schemas.microsoft.com/office/drawing/2014/main" id="{067F553F-EAFF-5F16-5A3D-06FF3524B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 les fenêtres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Fenêtres à un ouvrant :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Repérer la partie ouvrante et forcer sur la charnière avec un outil-levier.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défaut briser le carreau.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Fenêtres à 2 ouvrants :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Tester avec la main gantée sur le montant central en opposant une forte pression.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défaut, briser le carreau.</a:t>
            </a:r>
          </a:p>
        </p:txBody>
      </p:sp>
      <p:sp>
        <p:nvSpPr>
          <p:cNvPr id="60421" name="Rectangle 1">
            <a:extLst>
              <a:ext uri="{FF2B5EF4-FFF2-40B4-BE49-F238E27FC236}">
                <a16:creationId xmlns:a16="http://schemas.microsoft.com/office/drawing/2014/main" id="{B36C7A98-884C-42D8-8A15-71D6CDE71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de forcement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re 8">
            <a:extLst>
              <a:ext uri="{FF2B5EF4-FFF2-40B4-BE49-F238E27FC236}">
                <a16:creationId xmlns:a16="http://schemas.microsoft.com/office/drawing/2014/main" id="{5B4EDD03-7258-FF1E-B6F8-0AEDEB956F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94BED30-2952-4000-B641-470789745D82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EFD0E72-EE7A-435A-96A5-A7D5C19D021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9572" name="Rectangle 1">
            <a:extLst>
              <a:ext uri="{FF2B5EF4-FFF2-40B4-BE49-F238E27FC236}">
                <a16:creationId xmlns:a16="http://schemas.microsoft.com/office/drawing/2014/main" id="{4D94F15E-D38D-62AB-4A5E-A326CA0C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 les fenêtres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Fenêtres à un ouvrant :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Repérer la partie ouvrante et forcer sur la charnière avec un outil-levier.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défaut briser le carreau.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Fenêtres à 2 ouvrants :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Tester avec la main gantée sur le montant central en opposant une forte pression.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défaut, briser le carreau.</a:t>
            </a:r>
          </a:p>
        </p:txBody>
      </p:sp>
      <p:sp>
        <p:nvSpPr>
          <p:cNvPr id="109573" name="Rectangle 1">
            <a:extLst>
              <a:ext uri="{FF2B5EF4-FFF2-40B4-BE49-F238E27FC236}">
                <a16:creationId xmlns:a16="http://schemas.microsoft.com/office/drawing/2014/main" id="{56A28767-17DB-3608-9D18-11607C0B4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Techniques de forcement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8">
            <a:extLst>
              <a:ext uri="{FF2B5EF4-FFF2-40B4-BE49-F238E27FC236}">
                <a16:creationId xmlns:a16="http://schemas.microsoft.com/office/drawing/2014/main" id="{5287F216-1C0E-8610-9E54-B4A969F67B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1A774919-DCD0-4296-A084-5B3D832FA602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FEC165C-7B37-44E4-B85E-C95309D6B4A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1444" name="Rectangle 1">
            <a:extLst>
              <a:ext uri="{FF2B5EF4-FFF2-40B4-BE49-F238E27FC236}">
                <a16:creationId xmlns:a16="http://schemas.microsoft.com/office/drawing/2014/main" id="{9837F728-7799-F54A-271D-9FCDBE48C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 les portes :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Vérifier la résistance de la porte : pousser en haut, au centre et en bas de la porte pour avoir une indication de l’endroit où se trouvent les dispositifs de fermeture. 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placer entre la porte et l’outil, l’épaule en contact avec la porte afin d’avoir une bonne vision de la zone de travail et pouvoir donner plus d’amplitude à l’outil. 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5" name="Rectangle 1">
            <a:extLst>
              <a:ext uri="{FF2B5EF4-FFF2-40B4-BE49-F238E27FC236}">
                <a16:creationId xmlns:a16="http://schemas.microsoft.com/office/drawing/2014/main" id="{09BB7332-ECA8-BD65-F13C-3075B2E01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 ouvrants divers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8">
            <a:extLst>
              <a:ext uri="{FF2B5EF4-FFF2-40B4-BE49-F238E27FC236}">
                <a16:creationId xmlns:a16="http://schemas.microsoft.com/office/drawing/2014/main" id="{F809807D-F100-81E9-18B6-31F36489E1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C3379AA-35A9-4ECD-800F-001B084AE44F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7CBE9AC-2A06-480B-91C7-E712A8A7C85A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2468" name="Rectangle 1">
            <a:extLst>
              <a:ext uri="{FF2B5EF4-FFF2-40B4-BE49-F238E27FC236}">
                <a16:creationId xmlns:a16="http://schemas.microsoft.com/office/drawing/2014/main" id="{813E9E45-370E-DDAE-93D7-D80771A27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 les portes :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1 battant s’ouvrant vers l’intérieur : </a:t>
            </a: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charnières non visibles</a:t>
            </a:r>
            <a:endParaRPr lang="fr-FR" altLang="fr-FR" sz="2000"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Agir en faisant levier à l’aide d’1 petite pince en écartant le battant de son huisserie.</a:t>
            </a:r>
            <a:endParaRPr lang="fr-FR" altLang="fr-FR" sz="2000"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FR" altLang="fr-FR" sz="2000"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Possible de procéder par étape, en commençant par la partie haute ou basse, en y glissant de petites cales et en se rapprochant de la serrure.</a:t>
            </a:r>
          </a:p>
        </p:txBody>
      </p:sp>
      <p:sp>
        <p:nvSpPr>
          <p:cNvPr id="62469" name="Rectangle 1">
            <a:extLst>
              <a:ext uri="{FF2B5EF4-FFF2-40B4-BE49-F238E27FC236}">
                <a16:creationId xmlns:a16="http://schemas.microsoft.com/office/drawing/2014/main" id="{3F4F6BEC-31E3-DA0C-6F19-4ACD00525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 ouvrants divers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8">
            <a:extLst>
              <a:ext uri="{FF2B5EF4-FFF2-40B4-BE49-F238E27FC236}">
                <a16:creationId xmlns:a16="http://schemas.microsoft.com/office/drawing/2014/main" id="{14C31669-90B4-BD10-9EB6-1A5DDD9A49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8333D699-610A-4D42-B497-BA904C64EB28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F712785-90AE-4FE2-805F-DDCEEAE5EB7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3492" name="Rectangle 1">
            <a:extLst>
              <a:ext uri="{FF2B5EF4-FFF2-40B4-BE49-F238E27FC236}">
                <a16:creationId xmlns:a16="http://schemas.microsoft.com/office/drawing/2014/main" id="{BA93140A-9F0B-82DA-1D83-7D2A25447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Portes à un battant s’ouvrant vers l’extérieur : </a:t>
            </a: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charnières visibles.</a:t>
            </a:r>
            <a:endParaRPr lang="fr-FR" altLang="fr-FR" sz="2000"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Agir en insérant le talon de la pince entre la porte et le montant, au niveau de la serrure.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Se placer vers l’extérieur de l’ouverture et tirer sur la pince.</a:t>
            </a:r>
          </a:p>
        </p:txBody>
      </p:sp>
      <p:sp>
        <p:nvSpPr>
          <p:cNvPr id="63493" name="Rectangle 1">
            <a:extLst>
              <a:ext uri="{FF2B5EF4-FFF2-40B4-BE49-F238E27FC236}">
                <a16:creationId xmlns:a16="http://schemas.microsoft.com/office/drawing/2014/main" id="{0B294CEC-7962-AAA0-CC58-1C7B5633F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 ouvrants divers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8">
            <a:extLst>
              <a:ext uri="{FF2B5EF4-FFF2-40B4-BE49-F238E27FC236}">
                <a16:creationId xmlns:a16="http://schemas.microsoft.com/office/drawing/2014/main" id="{E033EC0D-2589-0294-BC37-7FA04EEA8E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C0FA5BE-2E3C-42A9-8F2D-1D7C39FCB96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75EB7CC-2B9D-493E-8F88-060AB2CAD5F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4516" name="Rectangle 1">
            <a:extLst>
              <a:ext uri="{FF2B5EF4-FFF2-40B4-BE49-F238E27FC236}">
                <a16:creationId xmlns:a16="http://schemas.microsoft.com/office/drawing/2014/main" id="{E0367FBC-E8E2-759D-78BE-D1057B447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Portes de garage à déplacement vertical en sections articulées (sectionnelle) :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Faire levier vers le haut en partant du bas de la porte pour faire sauter les serrures latérales.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517" name="Rectangle 1">
            <a:extLst>
              <a:ext uri="{FF2B5EF4-FFF2-40B4-BE49-F238E27FC236}">
                <a16:creationId xmlns:a16="http://schemas.microsoft.com/office/drawing/2014/main" id="{F2C6C942-7B65-60E3-C869-0399E21E5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 ouvrants divers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4518" name="Picture 6" descr="imagesCA50511A">
            <a:extLst>
              <a:ext uri="{FF2B5EF4-FFF2-40B4-BE49-F238E27FC236}">
                <a16:creationId xmlns:a16="http://schemas.microsoft.com/office/drawing/2014/main" id="{71DD13FF-8A5F-91AA-DDDC-363539A9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3429000"/>
            <a:ext cx="27781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re 8">
            <a:extLst>
              <a:ext uri="{FF2B5EF4-FFF2-40B4-BE49-F238E27FC236}">
                <a16:creationId xmlns:a16="http://schemas.microsoft.com/office/drawing/2014/main" id="{DA906A36-2BAD-EEC7-E451-6A64C9B5B6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Généralités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B7E04778-F17D-4146-898A-3043E4459D7A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A51A5C3-D80B-4234-836C-640AA142B78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10596" name="Rectangle 1">
            <a:extLst>
              <a:ext uri="{FF2B5EF4-FFF2-40B4-BE49-F238E27FC236}">
                <a16:creationId xmlns:a16="http://schemas.microsoft.com/office/drawing/2014/main" id="{6D18B112-2FD2-CF7D-DF42-A5F5F4A5C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Sécurité :</a:t>
            </a:r>
            <a:endParaRPr lang="fr-FR" altLang="fr-FR" sz="20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597" name="Rectangle 1">
            <a:extLst>
              <a:ext uri="{FF2B5EF4-FFF2-40B4-BE49-F238E27FC236}">
                <a16:creationId xmlns:a16="http://schemas.microsoft.com/office/drawing/2014/main" id="{C4964414-F2D2-6C61-0A1D-FCFE08517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09800"/>
            <a:ext cx="56388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 adaptés à la situation opérationnelle et à chaque outil est indispensable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Moyen de communication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Lampe individuelle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Char char="•"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ARI si présence de fumées, CO, etc.</a:t>
            </a:r>
          </a:p>
        </p:txBody>
      </p:sp>
      <p:pic>
        <p:nvPicPr>
          <p:cNvPr id="110598" name="Image 2" descr="Une image contenant bâtiment&#10;&#10;Description générée avec un niveau de confiance très élevé">
            <a:extLst>
              <a:ext uri="{FF2B5EF4-FFF2-40B4-BE49-F238E27FC236}">
                <a16:creationId xmlns:a16="http://schemas.microsoft.com/office/drawing/2014/main" id="{507FFC44-F6B4-40C4-2F74-2D0046A80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r="2223"/>
          <a:stretch>
            <a:fillRect/>
          </a:stretch>
        </p:blipFill>
        <p:spPr bwMode="auto">
          <a:xfrm>
            <a:off x="6464300" y="1371600"/>
            <a:ext cx="22796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8">
            <a:extLst>
              <a:ext uri="{FF2B5EF4-FFF2-40B4-BE49-F238E27FC236}">
                <a16:creationId xmlns:a16="http://schemas.microsoft.com/office/drawing/2014/main" id="{D8939BEF-59E1-BF38-A961-4768947481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0DE5703A-58D4-4E14-AC07-99313503D753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7A4B942-CEE3-440A-8E3F-96007D41C340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5540" name="Rectangle 1">
            <a:extLst>
              <a:ext uri="{FF2B5EF4-FFF2-40B4-BE49-F238E27FC236}">
                <a16:creationId xmlns:a16="http://schemas.microsoft.com/office/drawing/2014/main" id="{B21E9C49-2062-C7EC-01DC-DC8958472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1899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Portes de garage à déplacement horizontal en sections articulées :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Procédure </a:t>
            </a: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porte s’ouvrant vers l’intérieur.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221E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Panneaux glissent sur un rail en partie haute, et des guides en partie basse.</a:t>
            </a:r>
          </a:p>
        </p:txBody>
      </p:sp>
      <p:sp>
        <p:nvSpPr>
          <p:cNvPr id="65541" name="Rectangle 1">
            <a:extLst>
              <a:ext uri="{FF2B5EF4-FFF2-40B4-BE49-F238E27FC236}">
                <a16:creationId xmlns:a16="http://schemas.microsoft.com/office/drawing/2014/main" id="{4A387189-09FF-07DD-EB13-83166D765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 ouvrants divers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5542" name="Image 55328">
            <a:extLst>
              <a:ext uri="{FF2B5EF4-FFF2-40B4-BE49-F238E27FC236}">
                <a16:creationId xmlns:a16="http://schemas.microsoft.com/office/drawing/2014/main" id="{DEEB9C5D-C734-F937-6D04-9E0098C35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41148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8">
            <a:extLst>
              <a:ext uri="{FF2B5EF4-FFF2-40B4-BE49-F238E27FC236}">
                <a16:creationId xmlns:a16="http://schemas.microsoft.com/office/drawing/2014/main" id="{69AE3D1B-CC5E-FA27-DDD3-9C9B3F0619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ACFD4F4-1A1E-482F-9655-8850D5CFFF2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A768C29-047B-4ED8-85EF-511DA17F0318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6564" name="Rectangle 1">
            <a:extLst>
              <a:ext uri="{FF2B5EF4-FFF2-40B4-BE49-F238E27FC236}">
                <a16:creationId xmlns:a16="http://schemas.microsoft.com/office/drawing/2014/main" id="{B6C72DA2-FECE-B9C2-9ABB-5AF8554F6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0"/>
            <a:ext cx="8382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altLang="fr-FR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Portes à enroulement :</a:t>
            </a:r>
            <a:endParaRPr lang="fr-FR" altLang="fr-FR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Équipant les entrepôts et les magasins : opposent le + de résistance. 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221E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Faire une ouverture avec une disqueuse.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la porte cède avec une technique de levier </a:t>
            </a: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bloquer en position ouverte</a:t>
            </a:r>
          </a:p>
        </p:txBody>
      </p:sp>
      <p:sp>
        <p:nvSpPr>
          <p:cNvPr id="66565" name="Rectangle 1">
            <a:extLst>
              <a:ext uri="{FF2B5EF4-FFF2-40B4-BE49-F238E27FC236}">
                <a16:creationId xmlns:a16="http://schemas.microsoft.com/office/drawing/2014/main" id="{86E2DB9D-D5BF-3B6B-C2AB-B1633ECF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d’ouvrants : ouvrants divers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6566" name="Picture 6" descr="rideau fer magasin">
            <a:extLst>
              <a:ext uri="{FF2B5EF4-FFF2-40B4-BE49-F238E27FC236}">
                <a16:creationId xmlns:a16="http://schemas.microsoft.com/office/drawing/2014/main" id="{C0B1267D-15FD-5FCA-49F8-4D6395DF6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8"/>
          <a:stretch>
            <a:fillRect/>
          </a:stretch>
        </p:blipFill>
        <p:spPr bwMode="auto">
          <a:xfrm>
            <a:off x="6096000" y="1295400"/>
            <a:ext cx="2590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8">
            <a:extLst>
              <a:ext uri="{FF2B5EF4-FFF2-40B4-BE49-F238E27FC236}">
                <a16:creationId xmlns:a16="http://schemas.microsoft.com/office/drawing/2014/main" id="{2858E339-D3D7-AEB0-79CF-26BFADAB36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Toilettes publiques JOUIN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ACFD4F4-1A1E-482F-9655-8850D5CFFF2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F935B21-9048-4F3C-B130-F21B6A7AC5E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7588" name="Rectangle 1">
            <a:extLst>
              <a:ext uri="{FF2B5EF4-FFF2-40B4-BE49-F238E27FC236}">
                <a16:creationId xmlns:a16="http://schemas.microsoft.com/office/drawing/2014/main" id="{84C915B1-2632-3D3E-9921-C884B6591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412875"/>
            <a:ext cx="8189912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Réparties sur l’ensemble des arrondissements de Lyon et sur la commune Tassin-la-Demi-Lune. 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Installations étendues 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progressivement sur le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Territoire de la métropole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de Lyon. </a:t>
            </a:r>
          </a:p>
        </p:txBody>
      </p:sp>
      <p:pic>
        <p:nvPicPr>
          <p:cNvPr id="67589" name="Picture 1">
            <a:extLst>
              <a:ext uri="{FF2B5EF4-FFF2-40B4-BE49-F238E27FC236}">
                <a16:creationId xmlns:a16="http://schemas.microsoft.com/office/drawing/2014/main" id="{BF9D0559-9BA1-E94E-D6D0-539E3EE5E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5586" b="3485"/>
          <a:stretch>
            <a:fillRect/>
          </a:stretch>
        </p:blipFill>
        <p:spPr bwMode="auto">
          <a:xfrm>
            <a:off x="3200400" y="1987550"/>
            <a:ext cx="565785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8">
            <a:extLst>
              <a:ext uri="{FF2B5EF4-FFF2-40B4-BE49-F238E27FC236}">
                <a16:creationId xmlns:a16="http://schemas.microsoft.com/office/drawing/2014/main" id="{D4CB0C04-E6E1-7D87-2808-50FB9F7312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Toilettes publiques JOUIN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ACFD4F4-1A1E-482F-9655-8850D5CFFF2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15BB618-0BF2-44B4-9FB7-30FA9D05FA5A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8612" name="Rectangle 1">
            <a:extLst>
              <a:ext uri="{FF2B5EF4-FFF2-40B4-BE49-F238E27FC236}">
                <a16:creationId xmlns:a16="http://schemas.microsoft.com/office/drawing/2014/main" id="{F70B1231-4AC3-15D1-786D-02AE9BB8B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189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Fonctionne de manière automatique et mécanique </a:t>
            </a:r>
            <a:r>
              <a:rPr lang="fr-FR" altLang="fr-FR" sz="2000">
                <a:solidFill>
                  <a:srgbClr val="221E1F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pannes avec des usagers bloqués à l’intérieur ont déjà été constatées. </a:t>
            </a:r>
          </a:p>
        </p:txBody>
      </p:sp>
      <p:pic>
        <p:nvPicPr>
          <p:cNvPr id="68613" name="Picture 3" descr="5FD32D9A">
            <a:extLst>
              <a:ext uri="{FF2B5EF4-FFF2-40B4-BE49-F238E27FC236}">
                <a16:creationId xmlns:a16="http://schemas.microsoft.com/office/drawing/2014/main" id="{C35ABA5E-D244-80AC-9FF8-B58706F4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24088"/>
            <a:ext cx="61722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8">
            <a:extLst>
              <a:ext uri="{FF2B5EF4-FFF2-40B4-BE49-F238E27FC236}">
                <a16:creationId xmlns:a16="http://schemas.microsoft.com/office/drawing/2014/main" id="{0F8FA280-B56C-1361-A853-0E150614E7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Toilettes publiques JOUIN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ACFD4F4-1A1E-482F-9655-8850D5CFFF2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9C32209-0225-4437-B7C3-34C4FA4180E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9637" name="Rectangle 1">
            <a:extLst>
              <a:ext uri="{FF2B5EF4-FFF2-40B4-BE49-F238E27FC236}">
                <a16:creationId xmlns:a16="http://schemas.microsoft.com/office/drawing/2014/main" id="{0BFF945F-9E78-3755-8879-13993BEB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Manœuvre d’ouverture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9638" name="Picture 6">
            <a:extLst>
              <a:ext uri="{FF2B5EF4-FFF2-40B4-BE49-F238E27FC236}">
                <a16:creationId xmlns:a16="http://schemas.microsoft.com/office/drawing/2014/main" id="{022712BD-3B33-9DBB-987F-C9C06F0C6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26385" r="66115" b="51509"/>
          <a:stretch>
            <a:fillRect/>
          </a:stretch>
        </p:blipFill>
        <p:spPr bwMode="auto">
          <a:xfrm>
            <a:off x="3810000" y="1219200"/>
            <a:ext cx="399573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8">
            <a:extLst>
              <a:ext uri="{FF2B5EF4-FFF2-40B4-BE49-F238E27FC236}">
                <a16:creationId xmlns:a16="http://schemas.microsoft.com/office/drawing/2014/main" id="{85A574A9-3218-2A7F-0215-2B5437840F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Toilettes publiques JOUIN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ACFD4F4-1A1E-482F-9655-8850D5CFFF2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1ACA402-A33F-48CD-B233-BB608D4F71A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0660" name="Rectangle 1">
            <a:extLst>
              <a:ext uri="{FF2B5EF4-FFF2-40B4-BE49-F238E27FC236}">
                <a16:creationId xmlns:a16="http://schemas.microsoft.com/office/drawing/2014/main" id="{A0878232-A2CD-0369-8253-2773E9C27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Manœuvre d’ouverture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661" name="Rectangle 2">
            <a:extLst>
              <a:ext uri="{FF2B5EF4-FFF2-40B4-BE49-F238E27FC236}">
                <a16:creationId xmlns:a16="http://schemas.microsoft.com/office/drawing/2014/main" id="{24A87E76-23D2-1501-77F8-1FD86B41C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70662" name="Picture 1">
            <a:extLst>
              <a:ext uri="{FF2B5EF4-FFF2-40B4-BE49-F238E27FC236}">
                <a16:creationId xmlns:a16="http://schemas.microsoft.com/office/drawing/2014/main" id="{45A6B7C2-2983-1A36-B738-A7908DDC9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2" t="36586" r="6163" b="48837"/>
          <a:stretch>
            <a:fillRect/>
          </a:stretch>
        </p:blipFill>
        <p:spPr bwMode="auto">
          <a:xfrm>
            <a:off x="2667000" y="1981200"/>
            <a:ext cx="43751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4">
            <a:extLst>
              <a:ext uri="{FF2B5EF4-FFF2-40B4-BE49-F238E27FC236}">
                <a16:creationId xmlns:a16="http://schemas.microsoft.com/office/drawing/2014/main" id="{187371D5-C7B3-EAE4-D077-223344EF5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70664" name="Picture 3" descr="Ecrou papillon zingué - M 6 - Boite de 10">
            <a:extLst>
              <a:ext uri="{FF2B5EF4-FFF2-40B4-BE49-F238E27FC236}">
                <a16:creationId xmlns:a16="http://schemas.microsoft.com/office/drawing/2014/main" id="{D0DA1993-4A54-AB77-ECC0-6F1619D8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7000" y="1371600"/>
            <a:ext cx="2278063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>
            <a:extLst>
              <a:ext uri="{FF2B5EF4-FFF2-40B4-BE49-F238E27FC236}">
                <a16:creationId xmlns:a16="http://schemas.microsoft.com/office/drawing/2014/main" id="{511622B1-C785-F4CF-E698-9278C459B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3" t="26385" r="48982" b="53242"/>
          <a:stretch>
            <a:fillRect/>
          </a:stretch>
        </p:blipFill>
        <p:spPr bwMode="auto">
          <a:xfrm>
            <a:off x="381000" y="2133600"/>
            <a:ext cx="210343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re 8">
            <a:extLst>
              <a:ext uri="{FF2B5EF4-FFF2-40B4-BE49-F238E27FC236}">
                <a16:creationId xmlns:a16="http://schemas.microsoft.com/office/drawing/2014/main" id="{BB9850D4-1081-6A16-7488-19156AFB22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Toilettes publiques JOUIN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ACFD4F4-1A1E-482F-9655-8850D5CFFF2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CA498F8-947D-4087-A710-3EB9F53EBEB4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1684" name="Rectangle 1">
            <a:extLst>
              <a:ext uri="{FF2B5EF4-FFF2-40B4-BE49-F238E27FC236}">
                <a16:creationId xmlns:a16="http://schemas.microsoft.com/office/drawing/2014/main" id="{E7C16C91-BEBD-00D6-59D7-79E48C5B3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Manœuvre d’ouverture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686" name="Picture 6">
            <a:extLst>
              <a:ext uri="{FF2B5EF4-FFF2-40B4-BE49-F238E27FC236}">
                <a16:creationId xmlns:a16="http://schemas.microsoft.com/office/drawing/2014/main" id="{4FEC0DD6-D9E9-3E7A-FE77-37CC6BC06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3" t="26385" r="25804" b="51509"/>
          <a:stretch>
            <a:fillRect/>
          </a:stretch>
        </p:blipFill>
        <p:spPr bwMode="auto">
          <a:xfrm>
            <a:off x="3886200" y="1295400"/>
            <a:ext cx="330358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re 8">
            <a:extLst>
              <a:ext uri="{FF2B5EF4-FFF2-40B4-BE49-F238E27FC236}">
                <a16:creationId xmlns:a16="http://schemas.microsoft.com/office/drawing/2014/main" id="{DD2BF763-E772-DD88-30FB-E6FEE12230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Toilettes publiques JOUIN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ACFD4F4-1A1E-482F-9655-8850D5CFFF2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C8DFFAF-E0A6-4D8C-92DF-94241266D51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2708" name="Rectangle 1">
            <a:extLst>
              <a:ext uri="{FF2B5EF4-FFF2-40B4-BE49-F238E27FC236}">
                <a16:creationId xmlns:a16="http://schemas.microsoft.com/office/drawing/2014/main" id="{C8BD0C22-97ED-8A8B-7C9B-AA5BF1538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Manœuvre d’ouverture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709" name="Rectangle 2">
            <a:extLst>
              <a:ext uri="{FF2B5EF4-FFF2-40B4-BE49-F238E27FC236}">
                <a16:creationId xmlns:a16="http://schemas.microsoft.com/office/drawing/2014/main" id="{2FF2E6B8-9112-1F5C-62C8-C0EF166CD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72711" name="Picture 7">
            <a:extLst>
              <a:ext uri="{FF2B5EF4-FFF2-40B4-BE49-F238E27FC236}">
                <a16:creationId xmlns:a16="http://schemas.microsoft.com/office/drawing/2014/main" id="{8647FA49-16CA-392C-0E49-ACCC87A63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9" t="26385" r="8672" b="51509"/>
          <a:stretch>
            <a:fillRect/>
          </a:stretch>
        </p:blipFill>
        <p:spPr bwMode="auto">
          <a:xfrm>
            <a:off x="3657600" y="1295400"/>
            <a:ext cx="28765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>
            <a:extLst>
              <a:ext uri="{FF2B5EF4-FFF2-40B4-BE49-F238E27FC236}">
                <a16:creationId xmlns:a16="http://schemas.microsoft.com/office/drawing/2014/main" id="{5981D4F5-A3F4-B4BC-6429-4FD17B9F9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5" t="54625" r="6395" b="30728"/>
          <a:stretch>
            <a:fillRect/>
          </a:stretch>
        </p:blipFill>
        <p:spPr bwMode="auto">
          <a:xfrm>
            <a:off x="2357438" y="1203325"/>
            <a:ext cx="480695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itre 8">
            <a:extLst>
              <a:ext uri="{FF2B5EF4-FFF2-40B4-BE49-F238E27FC236}">
                <a16:creationId xmlns:a16="http://schemas.microsoft.com/office/drawing/2014/main" id="{1B7273DD-F46E-1FD0-2FCE-5593725D93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Toilettes publiques JOUIN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ACFD4F4-1A1E-482F-9655-8850D5CFFF2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824A916-5041-4536-AD3B-01396140C51F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3733" name="Rectangle 1">
            <a:extLst>
              <a:ext uri="{FF2B5EF4-FFF2-40B4-BE49-F238E27FC236}">
                <a16:creationId xmlns:a16="http://schemas.microsoft.com/office/drawing/2014/main" id="{CA579FC4-2794-B562-3D34-04AC30654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Manœuvre d’ouverture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734" name="Rectangle 2">
            <a:extLst>
              <a:ext uri="{FF2B5EF4-FFF2-40B4-BE49-F238E27FC236}">
                <a16:creationId xmlns:a16="http://schemas.microsoft.com/office/drawing/2014/main" id="{A5F85352-2BA8-68CE-BD04-0F87AAD80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re 8">
            <a:extLst>
              <a:ext uri="{FF2B5EF4-FFF2-40B4-BE49-F238E27FC236}">
                <a16:creationId xmlns:a16="http://schemas.microsoft.com/office/drawing/2014/main" id="{E4C14DEE-6CBE-DA4D-7033-0B5714B5E9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Barrières d’accessibilité SEMCO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ACFD4F4-1A1E-482F-9655-8850D5CFFF2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4E7265C-08FD-455D-81DE-07FEA0F6BEFC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796C9864-3819-CA5F-8FBD-190C9A369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74757" name="Picture 1" descr="Barrière pivotante courte">
            <a:extLst>
              <a:ext uri="{FF2B5EF4-FFF2-40B4-BE49-F238E27FC236}">
                <a16:creationId xmlns:a16="http://schemas.microsoft.com/office/drawing/2014/main" id="{0ABA608C-048A-FAC2-92EC-E6AE4C944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213100"/>
            <a:ext cx="45402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4">
            <a:extLst>
              <a:ext uri="{FF2B5EF4-FFF2-40B4-BE49-F238E27FC236}">
                <a16:creationId xmlns:a16="http://schemas.microsoft.com/office/drawing/2014/main" id="{6AED7171-C7AE-4B99-F86D-A4A014660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74759" name="Picture 3" descr="Barrière pivotante à pied embarqué">
            <a:extLst>
              <a:ext uri="{FF2B5EF4-FFF2-40B4-BE49-F238E27FC236}">
                <a16:creationId xmlns:a16="http://schemas.microsoft.com/office/drawing/2014/main" id="{0A7C84D7-25C4-17B7-8AC6-AF19D8B4A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1373188"/>
            <a:ext cx="38131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B7E04778-F17D-4146-898A-3043E4459D7A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FC231CD-E780-4136-9A72-0C0E23A90A9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pic>
        <p:nvPicPr>
          <p:cNvPr id="106505" name="Picture 9">
            <a:extLst>
              <a:ext uri="{FF2B5EF4-FFF2-40B4-BE49-F238E27FC236}">
                <a16:creationId xmlns:a16="http://schemas.microsoft.com/office/drawing/2014/main" id="{A3DF3903-0957-FD0A-CA8D-4B76EBA74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37132" r="8119" b="33591"/>
          <a:stretch>
            <a:fillRect/>
          </a:stretch>
        </p:blipFill>
        <p:spPr bwMode="auto">
          <a:xfrm>
            <a:off x="457200" y="3048000"/>
            <a:ext cx="6172200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6" name="Text Box 10">
            <a:extLst>
              <a:ext uri="{FF2B5EF4-FFF2-40B4-BE49-F238E27FC236}">
                <a16:creationId xmlns:a16="http://schemas.microsoft.com/office/drawing/2014/main" id="{6DF1DD66-0FDD-E9C3-6165-E50ED930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7642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>
                <a:latin typeface="Times New Roman" panose="02020603050405020304" pitchFamily="18" charset="0"/>
              </a:rPr>
              <a:t>Récolter un maximum d’informations : agir en sécurité</a:t>
            </a:r>
          </a:p>
          <a:p>
            <a:endParaRPr lang="fr-FR" altLang="fr-FR" sz="2000">
              <a:latin typeface="Times New Roman" panose="02020603050405020304" pitchFamily="18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</a:rPr>
              <a:t>S’identifier clairement </a:t>
            </a:r>
          </a:p>
          <a:p>
            <a:endParaRPr lang="fr-FR" altLang="fr-FR" sz="2000">
              <a:latin typeface="Times New Roman" panose="02020603050405020304" pitchFamily="18" charset="0"/>
            </a:endParaRPr>
          </a:p>
          <a:p>
            <a:r>
              <a:rPr lang="fr-FR" altLang="fr-FR" sz="2000">
                <a:latin typeface="Times New Roman" panose="02020603050405020304" pitchFamily="18" charset="0"/>
              </a:rPr>
              <a:t>Ne jamais se positionner face à la porte</a:t>
            </a:r>
          </a:p>
        </p:txBody>
      </p:sp>
      <p:sp>
        <p:nvSpPr>
          <p:cNvPr id="106507" name="Titre 8">
            <a:extLst>
              <a:ext uri="{FF2B5EF4-FFF2-40B4-BE49-F238E27FC236}">
                <a16:creationId xmlns:a16="http://schemas.microsoft.com/office/drawing/2014/main" id="{0788E7C9-48E4-490F-4BB9-1BD4EB29006E}"/>
              </a:ext>
            </a:extLst>
          </p:cNvPr>
          <p:cNvSpPr>
            <a:spLocks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200" b="1">
                <a:solidFill>
                  <a:srgbClr val="984807"/>
                </a:solidFill>
                <a:latin typeface="Myriad Pro" panose="020B0503030403020204" pitchFamily="34" charset="0"/>
              </a:rPr>
              <a:t>Généralités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re 8">
            <a:extLst>
              <a:ext uri="{FF2B5EF4-FFF2-40B4-BE49-F238E27FC236}">
                <a16:creationId xmlns:a16="http://schemas.microsoft.com/office/drawing/2014/main" id="{8E1D19A4-003C-4A12-CC7C-070016205E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Barrières d’accessibilité SEMCO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ACFD4F4-1A1E-482F-9655-8850D5CFFF2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E91C58B-7AA5-4689-B234-55351905564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5780" name="Rectangle 1">
            <a:extLst>
              <a:ext uri="{FF2B5EF4-FFF2-40B4-BE49-F238E27FC236}">
                <a16:creationId xmlns:a16="http://schemas.microsoft.com/office/drawing/2014/main" id="{CDC97D47-0D04-6309-4F3B-AAB18C5C0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Manœuvre d’ouverture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5781" name="Picture 1" descr="SKM_C284e20073114310_0001">
            <a:extLst>
              <a:ext uri="{FF2B5EF4-FFF2-40B4-BE49-F238E27FC236}">
                <a16:creationId xmlns:a16="http://schemas.microsoft.com/office/drawing/2014/main" id="{3D715323-AB46-BBEF-8623-BCFA84947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t="20210" r="48163" b="64244"/>
          <a:stretch>
            <a:fillRect/>
          </a:stretch>
        </p:blipFill>
        <p:spPr bwMode="auto">
          <a:xfrm>
            <a:off x="1692275" y="2705100"/>
            <a:ext cx="597535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ZoneTexte 1">
            <a:extLst>
              <a:ext uri="{FF2B5EF4-FFF2-40B4-BE49-F238E27FC236}">
                <a16:creationId xmlns:a16="http://schemas.microsoft.com/office/drawing/2014/main" id="{D3B83851-502F-DFA8-65A3-1899DA00A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055813"/>
            <a:ext cx="3598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Dispositif d’ouverture d’urgence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re 8">
            <a:extLst>
              <a:ext uri="{FF2B5EF4-FFF2-40B4-BE49-F238E27FC236}">
                <a16:creationId xmlns:a16="http://schemas.microsoft.com/office/drawing/2014/main" id="{45EE68FE-628F-74BD-79DD-BAC1105C54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Barrières d’accessibilité SEMCO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ACFD4F4-1A1E-482F-9655-8850D5CFFF2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17303AA-3790-4934-89A2-7CA041DCB2E0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6804" name="Rectangle 1">
            <a:extLst>
              <a:ext uri="{FF2B5EF4-FFF2-40B4-BE49-F238E27FC236}">
                <a16:creationId xmlns:a16="http://schemas.microsoft.com/office/drawing/2014/main" id="{29C89816-B290-4731-265E-CE2597689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Manœuvre d’ouverture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6805" name="Picture 1" descr="SKM_C284e20073114310_0001">
            <a:extLst>
              <a:ext uri="{FF2B5EF4-FFF2-40B4-BE49-F238E27FC236}">
                <a16:creationId xmlns:a16="http://schemas.microsoft.com/office/drawing/2014/main" id="{E156FFB9-72B2-8631-0AE2-BE1266A3B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t="36763" r="48163" b="40112"/>
          <a:stretch>
            <a:fillRect/>
          </a:stretch>
        </p:blipFill>
        <p:spPr bwMode="auto">
          <a:xfrm>
            <a:off x="2051050" y="1914525"/>
            <a:ext cx="4735513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ZoneTexte 5">
            <a:extLst>
              <a:ext uri="{FF2B5EF4-FFF2-40B4-BE49-F238E27FC236}">
                <a16:creationId xmlns:a16="http://schemas.microsoft.com/office/drawing/2014/main" id="{5FB2B683-963D-9914-5881-645D25D69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141913"/>
            <a:ext cx="632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Sectionner la goupille de sécurité en faisant pivoter le volet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 descr="SKM_C284e20073114310_0001">
            <a:extLst>
              <a:ext uri="{FF2B5EF4-FFF2-40B4-BE49-F238E27FC236}">
                <a16:creationId xmlns:a16="http://schemas.microsoft.com/office/drawing/2014/main" id="{8C34D871-82B7-4A11-980C-2675B7718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t="65007" r="48163" b="19550"/>
          <a:stretch>
            <a:fillRect/>
          </a:stretch>
        </p:blipFill>
        <p:spPr bwMode="auto">
          <a:xfrm>
            <a:off x="1479550" y="1812925"/>
            <a:ext cx="6345238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itre 8">
            <a:extLst>
              <a:ext uri="{FF2B5EF4-FFF2-40B4-BE49-F238E27FC236}">
                <a16:creationId xmlns:a16="http://schemas.microsoft.com/office/drawing/2014/main" id="{EC784132-B3C0-04C5-C64D-A9928F73F6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Barrières d’accessibilité SEMCO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ACFD4F4-1A1E-482F-9655-8850D5CFFF2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B4F1E76-AF8D-453F-8B80-6686431BBDC2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7829" name="Rectangle 1">
            <a:extLst>
              <a:ext uri="{FF2B5EF4-FFF2-40B4-BE49-F238E27FC236}">
                <a16:creationId xmlns:a16="http://schemas.microsoft.com/office/drawing/2014/main" id="{2BB8238B-005D-B534-47AF-0CE4D2837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Manœuvre d’ouverture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830" name="ZoneTexte 5">
            <a:extLst>
              <a:ext uri="{FF2B5EF4-FFF2-40B4-BE49-F238E27FC236}">
                <a16:creationId xmlns:a16="http://schemas.microsoft.com/office/drawing/2014/main" id="{127886E5-98FA-36D2-DED0-A7A1C3F11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314950"/>
            <a:ext cx="5021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Tourner dans le sens des aiguilles d’une montre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Abaisser la poignée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re 8">
            <a:extLst>
              <a:ext uri="{FF2B5EF4-FFF2-40B4-BE49-F238E27FC236}">
                <a16:creationId xmlns:a16="http://schemas.microsoft.com/office/drawing/2014/main" id="{F6C8AB2B-CD3E-DC42-F1EF-6969A5F9F1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Barrières d’accessibilité SEMCO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ACFD4F4-1A1E-482F-9655-8850D5CFFF2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5264BF0-119F-410B-BCF8-6BA34ED4A7E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8852" name="Rectangle 1">
            <a:extLst>
              <a:ext uri="{FF2B5EF4-FFF2-40B4-BE49-F238E27FC236}">
                <a16:creationId xmlns:a16="http://schemas.microsoft.com/office/drawing/2014/main" id="{2B52BA21-AD63-0F3C-AF76-D4E80CFE1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Manœuvre d’ouverture :</a:t>
            </a:r>
            <a:endParaRPr lang="fr-FR" altLang="fr-FR" sz="4400" b="1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853" name="Rectangle 2">
            <a:extLst>
              <a:ext uri="{FF2B5EF4-FFF2-40B4-BE49-F238E27FC236}">
                <a16:creationId xmlns:a16="http://schemas.microsoft.com/office/drawing/2014/main" id="{2683BB2A-1D56-0F94-4F91-3DC313F6E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78854" name="Picture 1" descr="SKM_C284e20073114310_0002">
            <a:extLst>
              <a:ext uri="{FF2B5EF4-FFF2-40B4-BE49-F238E27FC236}">
                <a16:creationId xmlns:a16="http://schemas.microsoft.com/office/drawing/2014/main" id="{A7405C6A-7854-5789-66C7-0F5C806AB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5" t="20718" r="6783" b="57219"/>
          <a:stretch>
            <a:fillRect/>
          </a:stretch>
        </p:blipFill>
        <p:spPr bwMode="auto">
          <a:xfrm>
            <a:off x="323850" y="2257425"/>
            <a:ext cx="8475663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re 8">
            <a:extLst>
              <a:ext uri="{FF2B5EF4-FFF2-40B4-BE49-F238E27FC236}">
                <a16:creationId xmlns:a16="http://schemas.microsoft.com/office/drawing/2014/main" id="{37B4FDAF-2CBF-0F90-0B9B-7E7A34E322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A990541C-E420-4A61-9DB0-8537C19EDDC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893D954-E56F-41DF-8831-8C439396D98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157BF83-A5B0-4798-BA0F-67A93D60C070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77" name="ZoneTexte 12">
            <a:extLst>
              <a:ext uri="{FF2B5EF4-FFF2-40B4-BE49-F238E27FC236}">
                <a16:creationId xmlns:a16="http://schemas.microsoft.com/office/drawing/2014/main" id="{3E827B9D-F912-875A-640C-5E42094EB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9878" name="ZoneTexte 15">
            <a:extLst>
              <a:ext uri="{FF2B5EF4-FFF2-40B4-BE49-F238E27FC236}">
                <a16:creationId xmlns:a16="http://schemas.microsoft.com/office/drawing/2014/main" id="{FD714569-D9E3-EB7A-07FE-0BC387969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362200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différents matériels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Technique de forcement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8">
            <a:extLst>
              <a:ext uri="{FF2B5EF4-FFF2-40B4-BE49-F238E27FC236}">
                <a16:creationId xmlns:a16="http://schemas.microsoft.com/office/drawing/2014/main" id="{A8E9E44B-3FD3-3C59-CDFF-EE7AE4ACD4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Techniques de forcement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FD9B5E3F-EEAD-4651-A201-B93D32239069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5048082-0A8C-4B0A-9C1C-A6091F58302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1988" name="Rectangle 1">
            <a:extLst>
              <a:ext uri="{FF2B5EF4-FFF2-40B4-BE49-F238E27FC236}">
                <a16:creationId xmlns:a16="http://schemas.microsoft.com/office/drawing/2014/main" id="{B1FCAF5C-669E-6D5A-10B6-58109FCBE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81899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Sous la responsabilité du CA,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Quant-il le faut c’est sans attendre les forces de l’ordre. </a:t>
            </a:r>
          </a:p>
          <a:p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En cas de feu, ne pas oublier de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réaliser une lecture des fumées, 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D4C29A91-D9E4-F521-1313-252214EC6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231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1B1B37B0-C741-9D6C-A067-8BA5AF111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9" t="60268" r="14693" b="11186"/>
          <a:stretch>
            <a:fillRect/>
          </a:stretch>
        </p:blipFill>
        <p:spPr bwMode="auto">
          <a:xfrm>
            <a:off x="4876800" y="3886200"/>
            <a:ext cx="39243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1185</TotalTime>
  <Words>2373</Words>
  <Application>Microsoft Office PowerPoint</Application>
  <PresentationFormat>Affichage à l'écran (4:3)</PresentationFormat>
  <Paragraphs>588</Paragraphs>
  <Slides>84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84</vt:i4>
      </vt:variant>
    </vt:vector>
  </HeadingPairs>
  <TitlesOfParts>
    <vt:vector size="92" baseType="lpstr">
      <vt:lpstr>Arial</vt:lpstr>
      <vt:lpstr>Myriad Pro</vt:lpstr>
      <vt:lpstr>Calibri</vt:lpstr>
      <vt:lpstr>Times New Roman</vt:lpstr>
      <vt:lpstr>Symbol</vt:lpstr>
      <vt:lpstr>MS PGothic</vt:lpstr>
      <vt:lpstr>Wingdings</vt:lpstr>
      <vt:lpstr>GCCAR</vt:lpstr>
      <vt:lpstr>Matériel de forcement des accès</vt:lpstr>
      <vt:lpstr>Matériels de forcement des accès</vt:lpstr>
      <vt:lpstr>Généralités</vt:lpstr>
      <vt:lpstr>Généralités</vt:lpstr>
      <vt:lpstr>Généralités</vt:lpstr>
      <vt:lpstr>Généralités</vt:lpstr>
      <vt:lpstr>Généralités</vt:lpstr>
      <vt:lpstr>Présentation PowerPoint</vt:lpstr>
      <vt:lpstr>Techniques de forcement</vt:lpstr>
      <vt:lpstr>Techniques de forcement</vt:lpstr>
      <vt:lpstr>Généralités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Matériels 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Techniques de forcement</vt:lpstr>
      <vt:lpstr>Toilettes publiques JOUIN</vt:lpstr>
      <vt:lpstr>Toilettes publiques JOUIN</vt:lpstr>
      <vt:lpstr>Toilettes publiques JOUIN</vt:lpstr>
      <vt:lpstr>Toilettes publiques JOUIN</vt:lpstr>
      <vt:lpstr>Toilettes publiques JOUIN</vt:lpstr>
      <vt:lpstr>Toilettes publiques JOUIN</vt:lpstr>
      <vt:lpstr>Toilettes publiques JOUIN</vt:lpstr>
      <vt:lpstr>Barrières d’accessibilité SEMCO</vt:lpstr>
      <vt:lpstr>Barrières d’accessibilité SEMCO</vt:lpstr>
      <vt:lpstr>Barrières d’accessibilité SEMCO</vt:lpstr>
      <vt:lpstr>Barrières d’accessibilité SEMCO</vt:lpstr>
      <vt:lpstr>Barrières d’accessibilité SEMCO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105</cp:revision>
  <cp:lastPrinted>2015-08-06T08:01:37Z</cp:lastPrinted>
  <dcterms:created xsi:type="dcterms:W3CDTF">2015-08-05T10:19:35Z</dcterms:created>
  <dcterms:modified xsi:type="dcterms:W3CDTF">2025-01-14T16:42:04Z</dcterms:modified>
</cp:coreProperties>
</file>