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74" r:id="rId3"/>
    <p:sldId id="276" r:id="rId4"/>
    <p:sldId id="328" r:id="rId5"/>
    <p:sldId id="275" r:id="rId6"/>
    <p:sldId id="305" r:id="rId7"/>
    <p:sldId id="306" r:id="rId8"/>
    <p:sldId id="352" r:id="rId9"/>
    <p:sldId id="329" r:id="rId10"/>
    <p:sldId id="330" r:id="rId11"/>
    <p:sldId id="331" r:id="rId12"/>
    <p:sldId id="332" r:id="rId13"/>
    <p:sldId id="307" r:id="rId14"/>
    <p:sldId id="308" r:id="rId15"/>
    <p:sldId id="309" r:id="rId16"/>
    <p:sldId id="310" r:id="rId17"/>
    <p:sldId id="311" r:id="rId18"/>
    <p:sldId id="354" r:id="rId19"/>
    <p:sldId id="333" r:id="rId20"/>
    <p:sldId id="334" r:id="rId21"/>
    <p:sldId id="335" r:id="rId22"/>
    <p:sldId id="312" r:id="rId23"/>
    <p:sldId id="313" r:id="rId24"/>
    <p:sldId id="314" r:id="rId25"/>
    <p:sldId id="315" r:id="rId26"/>
    <p:sldId id="355" r:id="rId27"/>
    <p:sldId id="316" r:id="rId28"/>
    <p:sldId id="317" r:id="rId29"/>
    <p:sldId id="318" r:id="rId30"/>
    <p:sldId id="321" r:id="rId31"/>
    <p:sldId id="336" r:id="rId32"/>
    <p:sldId id="319" r:id="rId33"/>
    <p:sldId id="320" r:id="rId34"/>
    <p:sldId id="339" r:id="rId35"/>
    <p:sldId id="337" r:id="rId36"/>
    <p:sldId id="338" r:id="rId37"/>
    <p:sldId id="322" r:id="rId38"/>
    <p:sldId id="323" r:id="rId39"/>
    <p:sldId id="326" r:id="rId40"/>
    <p:sldId id="353" r:id="rId41"/>
    <p:sldId id="325" r:id="rId42"/>
    <p:sldId id="340" r:id="rId43"/>
    <p:sldId id="342" r:id="rId44"/>
    <p:sldId id="341" r:id="rId45"/>
    <p:sldId id="343" r:id="rId46"/>
    <p:sldId id="346" r:id="rId47"/>
    <p:sldId id="347" r:id="rId48"/>
    <p:sldId id="348" r:id="rId49"/>
    <p:sldId id="349" r:id="rId50"/>
    <p:sldId id="350" r:id="rId51"/>
    <p:sldId id="351" r:id="rId52"/>
    <p:sldId id="344" r:id="rId53"/>
    <p:sldId id="324" r:id="rId54"/>
    <p:sldId id="299" r:id="rId55"/>
    <p:sldId id="300" r:id="rId56"/>
    <p:sldId id="301" r:id="rId57"/>
    <p:sldId id="302" r:id="rId58"/>
    <p:sldId id="303" r:id="rId59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202"/>
    <a:srgbClr val="FFFFFF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53" autoAdjust="0"/>
  </p:normalViewPr>
  <p:slideViewPr>
    <p:cSldViewPr>
      <p:cViewPr varScale="1">
        <p:scale>
          <a:sx n="91" d="100"/>
          <a:sy n="91" d="100"/>
        </p:scale>
        <p:origin x="197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D151D04-1855-5BF0-9119-03CCEC31BA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82A35E-077A-5AEE-CD06-8B6891FCC62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6788A45-F6E1-4887-8A31-71AD52D0336E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7A188E05-BA47-1410-481E-251453BC0A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DC0B459B-BB28-F4D1-F117-798F9E2AA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FE0D64-D918-CCEE-8463-3E1B8FEE07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4DE084-148F-1DC1-A4CE-455C79580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761A877-D658-4713-AD8C-3AA0608A72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E4AA4DAB-B54A-3773-226B-FA0B45D92D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9858282-84EB-43F5-A28F-71753EAD9B08}" type="slidenum">
              <a:rPr lang="fr-FR" altLang="fr-FR" sz="1200">
                <a:latin typeface="Times New Roman" panose="02020603050405020304" pitchFamily="18" charset="0"/>
              </a:rPr>
              <a:pPr algn="r" eaLnBrk="1" hangingPunct="1"/>
              <a:t>56</a:t>
            </a:fld>
            <a:endParaRPr lang="fr-FR" altLang="fr-FR" sz="1200">
              <a:latin typeface="Times New Roman" panose="02020603050405020304" pitchFamily="18" charset="0"/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42B9D325-DD36-B40E-1745-7F96812B4E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B9BADC78-09D9-37B1-C7BE-D4F1EEA366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BD0EC2A7-6D48-580A-3BD6-EAA9013BC0C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D246B4B-913D-4243-8DCD-654D24C3DD02}" type="slidenum">
              <a:rPr lang="fr-FR" altLang="fr-FR" sz="1200">
                <a:latin typeface="Times New Roman" panose="02020603050405020304" pitchFamily="18" charset="0"/>
              </a:rPr>
              <a:pPr algn="r" eaLnBrk="1" hangingPunct="1"/>
              <a:t>57</a:t>
            </a:fld>
            <a:endParaRPr lang="fr-FR" altLang="fr-FR" sz="1200">
              <a:latin typeface="Times New Roman" panose="02020603050405020304" pitchFamily="18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D8C63F11-268C-1327-D7A2-6487C3B81E4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ACEA1694-DAA8-C1B4-1E5B-630B4E4C68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9576BBC6-7011-11C2-2D24-CC5F6BD5595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1F11A98-650B-42B9-BF38-8CF76F43FA86}" type="slidenum">
              <a:rPr lang="fr-FR" altLang="fr-FR" sz="1200">
                <a:latin typeface="Times New Roman" panose="02020603050405020304" pitchFamily="18" charset="0"/>
              </a:rPr>
              <a:pPr algn="r" eaLnBrk="1" hangingPunct="1"/>
              <a:t>58</a:t>
            </a:fld>
            <a:endParaRPr lang="fr-FR" altLang="fr-FR" sz="1200">
              <a:latin typeface="Times New Roman" panose="02020603050405020304" pitchFamily="18" charset="0"/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CD091838-558A-DF38-177D-8DF5212CFB7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226328B7-2DCE-3485-F6DE-2809BD5DB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98186B-3CBA-E8DC-87AE-ACA9B43E3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66EA0-AA43-43C6-9350-CD42F7C14B7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962E4B-5A68-504E-2F17-F3A48174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148515-1459-BDBD-EA61-3CC5FEAB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7C5E9-45F6-4B68-B535-D62C4B75F22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099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B2DEA5-D97F-B9A7-0601-1F59283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8046A-D329-42E8-9CF1-F5D3848CA3D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ECB523-9D18-7336-F278-9953CA657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A94DFD-94D7-DAAD-045D-716B163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260B-DD2D-498F-962E-9723FAEB67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482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E53B58-817C-CF92-C01F-918E72E4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05A09-9477-4DC5-86C0-B218719278E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8BD8F6-C469-992E-41BF-B6126C1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1BE1C8-D82D-A6A0-53D3-382D30FD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C57B7-B47E-4F65-AE31-C6820DCA455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55267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10711-D477-A244-4ACE-F7859D4D1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EA1CC-1695-4986-991F-8B969AB1AC6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E27843-D36F-57D3-7081-1EEDDBF70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C2116D-66AD-8548-DB44-66B026CC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18AC7-3E2E-426E-9F73-7325523C448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108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D19E91-4C80-AD40-9E11-B3FD75D6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92A9E-AC49-46E7-91A0-B2AC76EEB765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F5F442-BE57-BC14-BF5B-F7571455B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A6F30D-1236-AAD2-1649-597108F08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6E119-EC0F-4B65-853E-C0FC40BD015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042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ABDADC3-B4C9-4C00-938D-C239F4814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F4FB9-E029-4343-95BC-4B85A88DE8E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7183935-712E-B321-B90C-78602A51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AB73B86-5B3E-A03A-22D3-190E75A14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F94F9-58BE-4F8A-A630-0F431046AAF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6294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85488623-42C1-50B8-7CD0-F8595C1CB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88521-F7DB-42BF-B7D9-CABA19BC116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B91D7C6-E316-6890-F4FB-E232000CB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8B117B9E-A89D-CA4B-C4E5-11A2981B5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3661C-DAE3-4BE8-8EA2-80270755405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39796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3B35AC7D-4B51-3939-E307-89C155DA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9D5AC-E2A2-4D1F-8F6B-964CEE5C23F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DC044328-DE34-F113-054B-F84A5BBCA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A654992B-4608-13C3-E8BC-67DDF8FF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33EDD-1A6F-4E13-9887-7284010322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3516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3DABE615-68D9-7A08-B4BD-7072BAE61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F4417-417D-4B75-ABCD-AA684116809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41031D0E-BC13-7279-E5BA-BFD7795C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BCBCD674-7AE3-B3F5-213E-A5CD850DB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2F5AC-A1C7-4B6F-B3E6-7C28D870BFA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9866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1346C8F9-6522-2837-C3EF-F594371DD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0E180-6806-48AF-905D-2761A3886CAC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E039D43-49AC-1AB9-721B-4C106157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5D582C6-85CA-C7B7-97F3-B2ACAC572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47E81-8CA3-4E6E-9AC7-289BA22E970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004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D728129-60F1-BCA1-4FF3-B4CF97BA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7D2E4-C4E6-4379-84D0-A74DDA04B4F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99AC202-AF3A-DC0C-DF8B-9F53CCFB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D447980-29D1-A195-6568-A384B89F8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05D67-2CCC-4E7C-8923-F5B1588A9E8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3089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03EC6553-E762-5250-3755-6B50936A75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DCAED7B3-D24E-9A33-01F8-CD887CDF1A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D5563A-93CA-DAA2-D737-9FD7B411B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CB3858-F1EF-4340-A213-68F53C4E442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3FEDA6-F971-0508-3931-27C7FB0EA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995D02-30DC-C70B-CC2A-B376F4750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ED7D2619-4FFE-454F-8925-ED8DBB74EC6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249F3F1-1C0A-EBE5-4029-E663823F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8600"/>
            <a:ext cx="7705725" cy="115252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Méthodologie d’intervention sur les voies rapides</a:t>
            </a: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ED2FD4DE-AD3C-0246-90B5-26790AC3D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37288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– Version 1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a date 2">
            <a:extLst>
              <a:ext uri="{FF2B5EF4-FFF2-40B4-BE49-F238E27FC236}">
                <a16:creationId xmlns:a16="http://schemas.microsoft.com/office/drawing/2014/main" id="{72E07B26-B61C-9B30-40B1-64DA85BEC4DA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B495436-8FCE-4A48-90ED-280C8C54A03C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Espace réservé du pied de page 3">
            <a:extLst>
              <a:ext uri="{FF2B5EF4-FFF2-40B4-BE49-F238E27FC236}">
                <a16:creationId xmlns:a16="http://schemas.microsoft.com/office/drawing/2014/main" id="{F12C79DD-7837-652F-BF0D-52E0A9DE2215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12292" name="Titre 8">
            <a:extLst>
              <a:ext uri="{FF2B5EF4-FFF2-40B4-BE49-F238E27FC236}">
                <a16:creationId xmlns:a16="http://schemas.microsoft.com/office/drawing/2014/main" id="{972C0813-C5CF-AAAF-5297-64F54B70CCF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Missions des intervenants</a:t>
            </a:r>
          </a:p>
        </p:txBody>
      </p:sp>
      <p:pic>
        <p:nvPicPr>
          <p:cNvPr id="12293" name="Picture 1">
            <a:extLst>
              <a:ext uri="{FF2B5EF4-FFF2-40B4-BE49-F238E27FC236}">
                <a16:creationId xmlns:a16="http://schemas.microsoft.com/office/drawing/2014/main" id="{6F4102B7-C445-D844-4EDE-BE7795C4A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79117" r="78035" b="13901"/>
          <a:stretch>
            <a:fillRect/>
          </a:stretch>
        </p:blipFill>
        <p:spPr bwMode="auto">
          <a:xfrm>
            <a:off x="611188" y="1412875"/>
            <a:ext cx="266541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ZoneTexte 2">
            <a:extLst>
              <a:ext uri="{FF2B5EF4-FFF2-40B4-BE49-F238E27FC236}">
                <a16:creationId xmlns:a16="http://schemas.microsoft.com/office/drawing/2014/main" id="{2748AD5C-E34F-29D5-8B43-1F04858FA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" y="3562350"/>
            <a:ext cx="4572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Missions de SECOURS 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a date 2">
            <a:extLst>
              <a:ext uri="{FF2B5EF4-FFF2-40B4-BE49-F238E27FC236}">
                <a16:creationId xmlns:a16="http://schemas.microsoft.com/office/drawing/2014/main" id="{26C639EC-792D-D6E5-4129-01EE68D1F4B7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03A996A-149B-4868-BE8A-9AEAF5AFA5DD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Espace réservé du pied de page 3">
            <a:extLst>
              <a:ext uri="{FF2B5EF4-FFF2-40B4-BE49-F238E27FC236}">
                <a16:creationId xmlns:a16="http://schemas.microsoft.com/office/drawing/2014/main" id="{23C79454-CB3B-69CB-6CE3-93533D29C0E7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13316" name="Titre 8">
            <a:extLst>
              <a:ext uri="{FF2B5EF4-FFF2-40B4-BE49-F238E27FC236}">
                <a16:creationId xmlns:a16="http://schemas.microsoft.com/office/drawing/2014/main" id="{263244B6-29F6-F6ED-A3D3-9D8D04DFDFB6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Missions des intervenants</a:t>
            </a:r>
          </a:p>
        </p:txBody>
      </p:sp>
      <p:sp>
        <p:nvSpPr>
          <p:cNvPr id="13317" name="ZoneTexte 2">
            <a:extLst>
              <a:ext uri="{FF2B5EF4-FFF2-40B4-BE49-F238E27FC236}">
                <a16:creationId xmlns:a16="http://schemas.microsoft.com/office/drawing/2014/main" id="{A724E5E5-669F-DD61-08F4-D5AECD75E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1341438"/>
            <a:ext cx="4572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Rôle des exploitants routiers 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fr-FR" altLang="fr-FR" sz="44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578BA8-E8F2-73F3-2346-7623A32A783B}"/>
              </a:ext>
            </a:extLst>
          </p:cNvPr>
          <p:cNvSpPr txBox="1"/>
          <p:nvPr/>
        </p:nvSpPr>
        <p:spPr>
          <a:xfrm>
            <a:off x="414338" y="1963738"/>
            <a:ext cx="8443912" cy="284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Apporter les moyens en vue :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Renforcer la sécurité des usagers et des intervenants,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Limiter le risque suraccident,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Rétablir la viabilité de l’autoroute ou encore de faciliter la gestion du trafic.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a date 2">
            <a:extLst>
              <a:ext uri="{FF2B5EF4-FFF2-40B4-BE49-F238E27FC236}">
                <a16:creationId xmlns:a16="http://schemas.microsoft.com/office/drawing/2014/main" id="{53CE3FB0-82FA-011F-7710-BC281E3B009B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5572C0-5F77-490B-856A-5EAC46AFB02B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Espace réservé du pied de page 3">
            <a:extLst>
              <a:ext uri="{FF2B5EF4-FFF2-40B4-BE49-F238E27FC236}">
                <a16:creationId xmlns:a16="http://schemas.microsoft.com/office/drawing/2014/main" id="{9B7B3E1A-EBF9-561D-A987-9C8D7F32B709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14340" name="Titre 8">
            <a:extLst>
              <a:ext uri="{FF2B5EF4-FFF2-40B4-BE49-F238E27FC236}">
                <a16:creationId xmlns:a16="http://schemas.microsoft.com/office/drawing/2014/main" id="{DFA808BF-3563-3025-EA12-29D2EC67C36D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Missions des intervenants</a:t>
            </a:r>
          </a:p>
        </p:txBody>
      </p:sp>
      <p:sp>
        <p:nvSpPr>
          <p:cNvPr id="14341" name="ZoneTexte 2">
            <a:extLst>
              <a:ext uri="{FF2B5EF4-FFF2-40B4-BE49-F238E27FC236}">
                <a16:creationId xmlns:a16="http://schemas.microsoft.com/office/drawing/2014/main" id="{51900197-7948-933B-050C-F568E55B0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1341438"/>
            <a:ext cx="4572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Rôle des exploitants routiers : </a:t>
            </a:r>
            <a:endParaRPr lang="fr-FR" altLang="fr-FR" sz="4400" b="1" u="sng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686965-BB42-FAFD-567A-35577A1697DE}"/>
              </a:ext>
            </a:extLst>
          </p:cNvPr>
          <p:cNvSpPr txBox="1"/>
          <p:nvPr/>
        </p:nvSpPr>
        <p:spPr>
          <a:xfrm>
            <a:off x="457200" y="1989138"/>
            <a:ext cx="8443913" cy="3841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Assure, entre autres, les tâches suivantes :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Sécurisation et accès à la zone d’intervention 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Dégagement ou remise en état des voies 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Gestion du trafic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Coordonner avec les forces de l’ordre l’assistance des naufragés de la route avec le maire de la commune concernée par l’évènement.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2">
            <a:extLst>
              <a:ext uri="{FF2B5EF4-FFF2-40B4-BE49-F238E27FC236}">
                <a16:creationId xmlns:a16="http://schemas.microsoft.com/office/drawing/2014/main" id="{B089FB68-A77C-8140-A445-05F316F59394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BBFD262-2DFD-4E88-A630-A9A8A494E60C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Espace réservé du pied de page 3">
            <a:extLst>
              <a:ext uri="{FF2B5EF4-FFF2-40B4-BE49-F238E27FC236}">
                <a16:creationId xmlns:a16="http://schemas.microsoft.com/office/drawing/2014/main" id="{B0DE06FF-EBFE-F647-B8C1-707E802BF0B5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5BAB13C1-03FE-0526-F53B-D43287E84B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4464050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Réseau communal : 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Maires sont investis des pouvoirs de police de circulation et de conservation du domaine public. 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 en œuvre des moyens nécessaires à l’exploitation du réseau communal est de leur responsabilité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Organisation des astreintes : propre à chaque commune.</a:t>
            </a:r>
          </a:p>
        </p:txBody>
      </p:sp>
      <p:sp>
        <p:nvSpPr>
          <p:cNvPr id="15365" name="Titre 8">
            <a:extLst>
              <a:ext uri="{FF2B5EF4-FFF2-40B4-BE49-F238E27FC236}">
                <a16:creationId xmlns:a16="http://schemas.microsoft.com/office/drawing/2014/main" id="{A32E2F4D-C467-FE46-7020-4998F54B92D5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Missions des intervenants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a date 2">
            <a:extLst>
              <a:ext uri="{FF2B5EF4-FFF2-40B4-BE49-F238E27FC236}">
                <a16:creationId xmlns:a16="http://schemas.microsoft.com/office/drawing/2014/main" id="{C879C7BE-15BD-8FEB-87AD-B30F8F12A63A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D699C3F-9D1E-4971-8013-82E0103C585D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Espace réservé du pied de page 3">
            <a:extLst>
              <a:ext uri="{FF2B5EF4-FFF2-40B4-BE49-F238E27FC236}">
                <a16:creationId xmlns:a16="http://schemas.microsoft.com/office/drawing/2014/main" id="{8C94BEF0-523B-F861-A57B-651380FEACAC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16388" name="Titre 8">
            <a:extLst>
              <a:ext uri="{FF2B5EF4-FFF2-40B4-BE49-F238E27FC236}">
                <a16:creationId xmlns:a16="http://schemas.microsoft.com/office/drawing/2014/main" id="{470777B0-9EA5-2B2E-985B-9305008ED98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Missions des intervenants</a:t>
            </a:r>
          </a:p>
        </p:txBody>
      </p:sp>
      <p:sp>
        <p:nvSpPr>
          <p:cNvPr id="16389" name="ZoneTexte 3">
            <a:extLst>
              <a:ext uri="{FF2B5EF4-FFF2-40B4-BE49-F238E27FC236}">
                <a16:creationId xmlns:a16="http://schemas.microsoft.com/office/drawing/2014/main" id="{D012A502-5307-2D84-1022-044B37021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84313"/>
            <a:ext cx="8351838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Réseau départemental :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Hors agglomération, le président du conseil départemental est investi des pouvoirs de police de circulation et de conservation du domaine public.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 en œuvre des moyens nécessaires à l’exploitation du réseau départemental est de sa responsabilité.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2">
            <a:extLst>
              <a:ext uri="{FF2B5EF4-FFF2-40B4-BE49-F238E27FC236}">
                <a16:creationId xmlns:a16="http://schemas.microsoft.com/office/drawing/2014/main" id="{6C8FC72F-87DC-0371-01F3-7D3BDDBC28C3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D8D2C5A-BBBD-4E5A-9502-5FC4946FA366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Espace réservé du pied de page 3">
            <a:extLst>
              <a:ext uri="{FF2B5EF4-FFF2-40B4-BE49-F238E27FC236}">
                <a16:creationId xmlns:a16="http://schemas.microsoft.com/office/drawing/2014/main" id="{39863121-B3DC-4E5C-703A-32FEAEA68D68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468B6007-0FC8-D27C-BD85-9CF5189F08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4032250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Réseau national non concédé : 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 :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compétentes en matière d’entretien, d’exploitation et d’ingénierie routière pour les routes nationales et les autoroutes non concédées restant sous la responsabilité de l’État.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DIRCE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assure la gestion, l’entretien, l’exploitation, la maintenance et la modernisation du réseau national non concédé de son territoire d’intervention.</a:t>
            </a:r>
          </a:p>
        </p:txBody>
      </p:sp>
      <p:sp>
        <p:nvSpPr>
          <p:cNvPr id="17413" name="Titre 8">
            <a:extLst>
              <a:ext uri="{FF2B5EF4-FFF2-40B4-BE49-F238E27FC236}">
                <a16:creationId xmlns:a16="http://schemas.microsoft.com/office/drawing/2014/main" id="{C5A28098-F9F8-9E7D-A5DF-13996AA4D07C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Missions des intervenants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a date 2">
            <a:extLst>
              <a:ext uri="{FF2B5EF4-FFF2-40B4-BE49-F238E27FC236}">
                <a16:creationId xmlns:a16="http://schemas.microsoft.com/office/drawing/2014/main" id="{9CFF5276-8BDD-2003-17C6-A372106B582F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FBD9691-5212-42AE-A24D-43212E6D5942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Espace réservé du pied de page 3">
            <a:extLst>
              <a:ext uri="{FF2B5EF4-FFF2-40B4-BE49-F238E27FC236}">
                <a16:creationId xmlns:a16="http://schemas.microsoft.com/office/drawing/2014/main" id="{BFECD471-0E6C-0C44-139F-6CA4222C01A1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95C60771-39B7-C647-20BA-340A173374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2951162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Réseau de la Métropole de Lyon : 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Métropole de Lyon est investie des pouvoirs de police de circulation et de conservation du domaine public. 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 en œuvre des moyens nécessaires à l’exploitation du réseau métropolitain est de sa responsabilité.</a:t>
            </a:r>
          </a:p>
        </p:txBody>
      </p:sp>
      <p:sp>
        <p:nvSpPr>
          <p:cNvPr id="18437" name="Titre 8">
            <a:extLst>
              <a:ext uri="{FF2B5EF4-FFF2-40B4-BE49-F238E27FC236}">
                <a16:creationId xmlns:a16="http://schemas.microsoft.com/office/drawing/2014/main" id="{98F53B19-E0C6-5813-4EAC-FD4C4FB7C96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Missions des intervenants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a date 2">
            <a:extLst>
              <a:ext uri="{FF2B5EF4-FFF2-40B4-BE49-F238E27FC236}">
                <a16:creationId xmlns:a16="http://schemas.microsoft.com/office/drawing/2014/main" id="{81CE6D10-8972-8F17-86BE-F97A0346D3B1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DEAC417-4CF4-4ED1-96B7-CF4515D15A08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Espace réservé du pied de page 3">
            <a:extLst>
              <a:ext uri="{FF2B5EF4-FFF2-40B4-BE49-F238E27FC236}">
                <a16:creationId xmlns:a16="http://schemas.microsoft.com/office/drawing/2014/main" id="{8AA83079-3A0F-3A78-156D-1032D54ACDBC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19460" name="Titre 8">
            <a:extLst>
              <a:ext uri="{FF2B5EF4-FFF2-40B4-BE49-F238E27FC236}">
                <a16:creationId xmlns:a16="http://schemas.microsoft.com/office/drawing/2014/main" id="{4FB77D9C-AF1F-EB47-461A-51375ED4FA42}"/>
              </a:ext>
            </a:extLst>
          </p:cNvPr>
          <p:cNvSpPr txBox="1">
            <a:spLocks/>
          </p:cNvSpPr>
          <p:nvPr/>
        </p:nvSpPr>
        <p:spPr bwMode="auto">
          <a:xfrm>
            <a:off x="700088" y="2781300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Signalisation temporaire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a date 2">
            <a:extLst>
              <a:ext uri="{FF2B5EF4-FFF2-40B4-BE49-F238E27FC236}">
                <a16:creationId xmlns:a16="http://schemas.microsoft.com/office/drawing/2014/main" id="{96FB4C62-FE11-116A-0B44-E2CA8F64202A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6743844-A5A8-418A-909B-1001CB23AEDF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0483" name="Espace réservé du pied de page 3">
            <a:extLst>
              <a:ext uri="{FF2B5EF4-FFF2-40B4-BE49-F238E27FC236}">
                <a16:creationId xmlns:a16="http://schemas.microsoft.com/office/drawing/2014/main" id="{2AFB0C8A-2A4F-9564-ED8E-D24E65F54B01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3CC68F4C-D553-26A3-ED3A-0A5A6F8152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484313"/>
            <a:ext cx="8362950" cy="3744912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Sans signalisation ou une signalisation inappropriée à la configuration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intervenants ne seront pas en sécurité !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Signalisation doit être mise en place dès le début de l’intervention.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            Port du GHV obligatoire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Cette signalisation peut-être : </a:t>
            </a:r>
          </a:p>
        </p:txBody>
      </p:sp>
      <p:sp>
        <p:nvSpPr>
          <p:cNvPr id="20485" name="Titre 8">
            <a:extLst>
              <a:ext uri="{FF2B5EF4-FFF2-40B4-BE49-F238E27FC236}">
                <a16:creationId xmlns:a16="http://schemas.microsoft.com/office/drawing/2014/main" id="{342F20B4-6CB4-7188-4D4C-F72EC7BFB50D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Signalisation temporaire</a:t>
            </a:r>
          </a:p>
        </p:txBody>
      </p:sp>
      <p:pic>
        <p:nvPicPr>
          <p:cNvPr id="20486" name="Picture 2" descr="Gilet sans manche orange haute visibilité (lot 10) Portwest">
            <a:extLst>
              <a:ext uri="{FF2B5EF4-FFF2-40B4-BE49-F238E27FC236}">
                <a16:creationId xmlns:a16="http://schemas.microsoft.com/office/drawing/2014/main" id="{5D992E6E-CD6C-D325-DD79-858FC5AF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7" r="12312"/>
          <a:stretch>
            <a:fillRect/>
          </a:stretch>
        </p:blipFill>
        <p:spPr bwMode="auto">
          <a:xfrm>
            <a:off x="6516688" y="3351213"/>
            <a:ext cx="20875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a date 2">
            <a:extLst>
              <a:ext uri="{FF2B5EF4-FFF2-40B4-BE49-F238E27FC236}">
                <a16:creationId xmlns:a16="http://schemas.microsoft.com/office/drawing/2014/main" id="{0810BDDC-3009-532C-DFB9-C612097FF862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13AB825-7FCF-45F2-8F69-97AD73BF36B3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Espace réservé du pied de page 3">
            <a:extLst>
              <a:ext uri="{FF2B5EF4-FFF2-40B4-BE49-F238E27FC236}">
                <a16:creationId xmlns:a16="http://schemas.microsoft.com/office/drawing/2014/main" id="{4BFEFD87-B490-C41E-234E-AF524BA1E5C5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5EDD64EA-774A-A84E-AF03-BA53A0011E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1366837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Traditionnelle :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panneaux posés au sol, sans emploi de véhicule de signalisation et d’intervention  équipé d’un dispositif lumineux.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09" name="Titre 8">
            <a:extLst>
              <a:ext uri="{FF2B5EF4-FFF2-40B4-BE49-F238E27FC236}">
                <a16:creationId xmlns:a16="http://schemas.microsoft.com/office/drawing/2014/main" id="{26D8F297-7646-66D3-18B0-F52B9B8FFAF0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Signalisation temporaire</a:t>
            </a:r>
          </a:p>
        </p:txBody>
      </p:sp>
      <p:pic>
        <p:nvPicPr>
          <p:cNvPr id="21510" name="Image 1">
            <a:extLst>
              <a:ext uri="{FF2B5EF4-FFF2-40B4-BE49-F238E27FC236}">
                <a16:creationId xmlns:a16="http://schemas.microsoft.com/office/drawing/2014/main" id="{5F8E11F0-FBD2-2529-1E34-B9D9F4BE3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77"/>
          <a:stretch>
            <a:fillRect/>
          </a:stretch>
        </p:blipFill>
        <p:spPr bwMode="auto">
          <a:xfrm>
            <a:off x="496888" y="2349500"/>
            <a:ext cx="3551237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Chariot de Balisage d'urgence support dévidoir">
            <a:extLst>
              <a:ext uri="{FF2B5EF4-FFF2-40B4-BE49-F238E27FC236}">
                <a16:creationId xmlns:a16="http://schemas.microsoft.com/office/drawing/2014/main" id="{97BCFC67-3FA5-9577-F891-20079CDF6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5" t="12115" r="12354" b="22054"/>
          <a:stretch>
            <a:fillRect/>
          </a:stretch>
        </p:blipFill>
        <p:spPr bwMode="auto">
          <a:xfrm>
            <a:off x="5219700" y="2708275"/>
            <a:ext cx="310038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A40B5123-79F5-E780-D461-884C3DEE9D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Interventions  sur voies rapides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863AA5E4-BEEB-2705-B9B4-BB27E107FF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FA6EE6-3F27-4B55-B1D1-E1D6E3205E8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2069CCA-8808-C84C-3B97-339AD1620A71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6A21E34D-FCF4-0629-8840-F25253D5C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713" y="1628775"/>
            <a:ext cx="43005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59C1A2F2-3609-1A44-D884-52B53B92A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2268538"/>
            <a:ext cx="39465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d’intervenir en toute sécurité sur les accidents de la route.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9D2FF879-08BA-FF7E-EA8B-CC3E32352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949450"/>
            <a:ext cx="3954462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AutoNum type="romanUcPeriod"/>
            </a:pP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Champ d’action et domaines concernés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AutoNum type="romanUcPeriod"/>
            </a:pP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Missions des intervenants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AutoNum type="romanUcPeriod"/>
            </a:pP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Signalisation temporaire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AutoNum type="romanUcPeriod"/>
            </a:pP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Principes généraux de signalisation et positionnement des véhicules des services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AutoNum type="romanUcPeriod"/>
            </a:pP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Retour à la normale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8E651C37-14C1-77EE-BD50-93D18FE1F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6" t="65550" r="20375" b="7199"/>
          <a:stretch>
            <a:fillRect/>
          </a:stretch>
        </p:blipFill>
        <p:spPr bwMode="auto">
          <a:xfrm>
            <a:off x="5248275" y="3667125"/>
            <a:ext cx="2919413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a date 2">
            <a:extLst>
              <a:ext uri="{FF2B5EF4-FFF2-40B4-BE49-F238E27FC236}">
                <a16:creationId xmlns:a16="http://schemas.microsoft.com/office/drawing/2014/main" id="{40161951-9A12-69C4-392E-2C2C6A8E350F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8332147-6DB1-4AE0-B31D-6EB5A534958C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Espace réservé du pied de page 3">
            <a:extLst>
              <a:ext uri="{FF2B5EF4-FFF2-40B4-BE49-F238E27FC236}">
                <a16:creationId xmlns:a16="http://schemas.microsoft.com/office/drawing/2014/main" id="{79761F1A-DDA1-E011-AD61-CF90B5DFDC07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6CA7BD93-FF35-5A22-8888-62BBE3392C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896937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Portée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Véhicule de signalisation et d’intervention comme seul élément du dispositif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533" name="Titre 8">
            <a:extLst>
              <a:ext uri="{FF2B5EF4-FFF2-40B4-BE49-F238E27FC236}">
                <a16:creationId xmlns:a16="http://schemas.microsoft.com/office/drawing/2014/main" id="{D5CF6D84-1918-1E1E-59E5-ED4047FC7F9F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Signalisation temporaire</a:t>
            </a:r>
          </a:p>
        </p:txBody>
      </p:sp>
      <p:pic>
        <p:nvPicPr>
          <p:cNvPr id="22534" name="Image 2">
            <a:extLst>
              <a:ext uri="{FF2B5EF4-FFF2-40B4-BE49-F238E27FC236}">
                <a16:creationId xmlns:a16="http://schemas.microsoft.com/office/drawing/2014/main" id="{9615DC5F-04A7-C64C-FAF8-AE71266E5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2238375"/>
            <a:ext cx="32067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 4">
            <a:extLst>
              <a:ext uri="{FF2B5EF4-FFF2-40B4-BE49-F238E27FC236}">
                <a16:creationId xmlns:a16="http://schemas.microsoft.com/office/drawing/2014/main" id="{689B835C-F3EE-E121-C65A-A61E1F35A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94088"/>
            <a:ext cx="47339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a date 2">
            <a:extLst>
              <a:ext uri="{FF2B5EF4-FFF2-40B4-BE49-F238E27FC236}">
                <a16:creationId xmlns:a16="http://schemas.microsoft.com/office/drawing/2014/main" id="{4BBBA36E-4382-88B4-7776-926A27E972A8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BE40C48-8E40-4FDA-9FBC-AE36CC2F4B26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Espace réservé du pied de page 3">
            <a:extLst>
              <a:ext uri="{FF2B5EF4-FFF2-40B4-BE49-F238E27FC236}">
                <a16:creationId xmlns:a16="http://schemas.microsoft.com/office/drawing/2014/main" id="{C1BAAF94-CA84-F738-62BA-5303D7590414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523CAF96-7D06-C2E7-6602-6B5D860960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636587"/>
          </a:xfrm>
        </p:spPr>
        <p:txBody>
          <a:bodyPr anchor="t"/>
          <a:lstStyle/>
          <a:p>
            <a:pPr algn="l"/>
            <a:r>
              <a:rPr lang="fr-FR" altLang="fr-FR" sz="2400" b="1">
                <a:latin typeface="Times New Roman" panose="02020603050405020304" pitchFamily="18" charset="0"/>
                <a:cs typeface="Calibri" panose="020F0502020204030204" pitchFamily="34" charset="0"/>
              </a:rPr>
              <a:t>Mixte :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combinant la traditionnelle et la portée. </a:t>
            </a:r>
            <a:endParaRPr lang="fr-FR" altLang="fr-FR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Titre 8">
            <a:extLst>
              <a:ext uri="{FF2B5EF4-FFF2-40B4-BE49-F238E27FC236}">
                <a16:creationId xmlns:a16="http://schemas.microsoft.com/office/drawing/2014/main" id="{17C127C3-E104-9257-D606-AB4B1FAE1679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Signalisation temporaire</a:t>
            </a:r>
          </a:p>
        </p:txBody>
      </p:sp>
      <p:pic>
        <p:nvPicPr>
          <p:cNvPr id="23558" name="Image 1">
            <a:extLst>
              <a:ext uri="{FF2B5EF4-FFF2-40B4-BE49-F238E27FC236}">
                <a16:creationId xmlns:a16="http://schemas.microsoft.com/office/drawing/2014/main" id="{50C0F6A8-87CF-30E3-57DA-CFCB82135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2636838"/>
            <a:ext cx="5041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a date 2">
            <a:extLst>
              <a:ext uri="{FF2B5EF4-FFF2-40B4-BE49-F238E27FC236}">
                <a16:creationId xmlns:a16="http://schemas.microsoft.com/office/drawing/2014/main" id="{D3709195-6A03-7D44-2569-187E082441B2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C70A1B-69CB-4624-AF39-986C2F124B4C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4579" name="Espace réservé du pied de page 3">
            <a:extLst>
              <a:ext uri="{FF2B5EF4-FFF2-40B4-BE49-F238E27FC236}">
                <a16:creationId xmlns:a16="http://schemas.microsoft.com/office/drawing/2014/main" id="{09EF17A3-1837-3372-659B-C28868EAA11B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4060439B-BE8A-B2F9-7F32-10ACB2FF2A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939800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Signaux :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visibles à au moins 200 m sur  autoroutes et voies rapides.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1" name="Titre 8">
            <a:extLst>
              <a:ext uri="{FF2B5EF4-FFF2-40B4-BE49-F238E27FC236}">
                <a16:creationId xmlns:a16="http://schemas.microsoft.com/office/drawing/2014/main" id="{53F8BDDF-0485-F9AB-EA30-F342B374D57C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Signalisation temporaire</a:t>
            </a:r>
          </a:p>
        </p:txBody>
      </p:sp>
      <p:pic>
        <p:nvPicPr>
          <p:cNvPr id="24582" name="Image 1">
            <a:extLst>
              <a:ext uri="{FF2B5EF4-FFF2-40B4-BE49-F238E27FC236}">
                <a16:creationId xmlns:a16="http://schemas.microsoft.com/office/drawing/2014/main" id="{81411CF0-3EA0-0394-1B91-3E58A6E8E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992438"/>
            <a:ext cx="60642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a date 2">
            <a:extLst>
              <a:ext uri="{FF2B5EF4-FFF2-40B4-BE49-F238E27FC236}">
                <a16:creationId xmlns:a16="http://schemas.microsoft.com/office/drawing/2014/main" id="{3C0C8F9B-5EE7-B408-0B1D-0F4D53F476FA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B3AD60-22BB-4C08-919D-6F13B1973589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Espace réservé du pied de page 3">
            <a:extLst>
              <a:ext uri="{FF2B5EF4-FFF2-40B4-BE49-F238E27FC236}">
                <a16:creationId xmlns:a16="http://schemas.microsoft.com/office/drawing/2014/main" id="{08958350-9CF6-E660-9985-09FD5D9A9656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25604" name="Titre 8">
            <a:extLst>
              <a:ext uri="{FF2B5EF4-FFF2-40B4-BE49-F238E27FC236}">
                <a16:creationId xmlns:a16="http://schemas.microsoft.com/office/drawing/2014/main" id="{B5FC3EDF-4799-F76E-BAAB-3DE09FF95331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Signalisation temporaire</a:t>
            </a:r>
          </a:p>
        </p:txBody>
      </p:sp>
      <p:pic>
        <p:nvPicPr>
          <p:cNvPr id="25605" name="Picture 4">
            <a:extLst>
              <a:ext uri="{FF2B5EF4-FFF2-40B4-BE49-F238E27FC236}">
                <a16:creationId xmlns:a16="http://schemas.microsoft.com/office/drawing/2014/main" id="{CF46942F-4C38-4FF7-85EB-46C8A77E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61551" r="48305" b="22742"/>
          <a:stretch>
            <a:fillRect/>
          </a:stretch>
        </p:blipFill>
        <p:spPr bwMode="auto">
          <a:xfrm>
            <a:off x="323850" y="1235075"/>
            <a:ext cx="28003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age 1">
            <a:extLst>
              <a:ext uri="{FF2B5EF4-FFF2-40B4-BE49-F238E27FC236}">
                <a16:creationId xmlns:a16="http://schemas.microsoft.com/office/drawing/2014/main" id="{24F64356-2A45-31DE-4CD2-9A3DE07E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65186" r="33134" b="13342"/>
          <a:stretch>
            <a:fillRect/>
          </a:stretch>
        </p:blipFill>
        <p:spPr bwMode="auto">
          <a:xfrm>
            <a:off x="2563813" y="2349500"/>
            <a:ext cx="61118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a date 2">
            <a:extLst>
              <a:ext uri="{FF2B5EF4-FFF2-40B4-BE49-F238E27FC236}">
                <a16:creationId xmlns:a16="http://schemas.microsoft.com/office/drawing/2014/main" id="{9FDA1414-8324-F5F6-5331-B80AF777C6F1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D67593F-48EF-4F2C-AA0F-3132E23BB333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Espace réservé du pied de page 3">
            <a:extLst>
              <a:ext uri="{FF2B5EF4-FFF2-40B4-BE49-F238E27FC236}">
                <a16:creationId xmlns:a16="http://schemas.microsoft.com/office/drawing/2014/main" id="{8C97A033-0210-D540-873E-9515247B0637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CB428BB9-D576-ED75-B22D-F119B5B105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1079500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panneau danger et à message variable (PMV) ne doit jamais être posé sur la route sauf sur la BAU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29" name="Titre 8">
            <a:extLst>
              <a:ext uri="{FF2B5EF4-FFF2-40B4-BE49-F238E27FC236}">
                <a16:creationId xmlns:a16="http://schemas.microsoft.com/office/drawing/2014/main" id="{2E13280D-FEBB-03AB-038C-3482EBBF7DC5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Signalisation temporaire</a:t>
            </a:r>
          </a:p>
        </p:txBody>
      </p:sp>
      <p:pic>
        <p:nvPicPr>
          <p:cNvPr id="26630" name="Image 1">
            <a:extLst>
              <a:ext uri="{FF2B5EF4-FFF2-40B4-BE49-F238E27FC236}">
                <a16:creationId xmlns:a16="http://schemas.microsoft.com/office/drawing/2014/main" id="{342D418C-12D0-ECBE-9C8D-DA5077819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7"/>
          <a:stretch>
            <a:fillRect/>
          </a:stretch>
        </p:blipFill>
        <p:spPr bwMode="auto">
          <a:xfrm>
            <a:off x="1116013" y="2547938"/>
            <a:ext cx="30607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2F9416-CCA1-7D0B-4E30-C9D12FF1E208}"/>
              </a:ext>
            </a:extLst>
          </p:cNvPr>
          <p:cNvSpPr/>
          <p:nvPr/>
        </p:nvSpPr>
        <p:spPr>
          <a:xfrm>
            <a:off x="568325" y="3473450"/>
            <a:ext cx="914400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6632" name="Picture 9" descr="Sapeurs Pompiers de Châtillon Coligny - VSRM">
            <a:extLst>
              <a:ext uri="{FF2B5EF4-FFF2-40B4-BE49-F238E27FC236}">
                <a16:creationId xmlns:a16="http://schemas.microsoft.com/office/drawing/2014/main" id="{CDD9C405-E1C4-5440-F339-820F830E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911350"/>
            <a:ext cx="282257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a date 2">
            <a:extLst>
              <a:ext uri="{FF2B5EF4-FFF2-40B4-BE49-F238E27FC236}">
                <a16:creationId xmlns:a16="http://schemas.microsoft.com/office/drawing/2014/main" id="{2FA1B5A1-1653-B8E5-6952-4ED7E6758396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E6E06A7-DCE2-444B-B677-CBE884CD6B5A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Espace réservé du pied de page 3">
            <a:extLst>
              <a:ext uri="{FF2B5EF4-FFF2-40B4-BE49-F238E27FC236}">
                <a16:creationId xmlns:a16="http://schemas.microsoft.com/office/drawing/2014/main" id="{663679D5-6824-67D7-AA29-A29F1B59B077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27652" name="Titre 8">
            <a:extLst>
              <a:ext uri="{FF2B5EF4-FFF2-40B4-BE49-F238E27FC236}">
                <a16:creationId xmlns:a16="http://schemas.microsoft.com/office/drawing/2014/main" id="{360BB2CE-EAE6-7905-543E-83BB1D47AC84}"/>
              </a:ext>
            </a:extLst>
          </p:cNvPr>
          <p:cNvSpPr txBox="1">
            <a:spLocks/>
          </p:cNvSpPr>
          <p:nvPr/>
        </p:nvSpPr>
        <p:spPr bwMode="auto">
          <a:xfrm>
            <a:off x="684213" y="1927225"/>
            <a:ext cx="44640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00B050"/>
                </a:solidFill>
              </a:rPr>
              <a:t>Différ</a:t>
            </a:r>
            <a:r>
              <a:rPr lang="fr-FR" altLang="fr-FR" sz="3600" b="1">
                <a:solidFill>
                  <a:srgbClr val="FFC000"/>
                </a:solidFill>
              </a:rPr>
              <a:t>entes</a:t>
            </a:r>
            <a:r>
              <a:rPr lang="fr-FR" altLang="fr-FR" sz="3600" b="1">
                <a:solidFill>
                  <a:srgbClr val="984807"/>
                </a:solidFill>
              </a:rPr>
              <a:t> </a:t>
            </a:r>
            <a:r>
              <a:rPr lang="fr-FR" altLang="fr-FR" sz="3600" b="1">
                <a:solidFill>
                  <a:srgbClr val="FF0000"/>
                </a:solidFill>
              </a:rPr>
              <a:t>zones</a:t>
            </a:r>
          </a:p>
        </p:txBody>
      </p:sp>
      <p:sp>
        <p:nvSpPr>
          <p:cNvPr id="27653" name="Titre 8">
            <a:extLst>
              <a:ext uri="{FF2B5EF4-FFF2-40B4-BE49-F238E27FC236}">
                <a16:creationId xmlns:a16="http://schemas.microsoft.com/office/drawing/2014/main" id="{74188A9D-FF53-9B7A-3B21-B8CF3DD3E1B9}"/>
              </a:ext>
            </a:extLst>
          </p:cNvPr>
          <p:cNvSpPr txBox="1">
            <a:spLocks/>
          </p:cNvSpPr>
          <p:nvPr/>
        </p:nvSpPr>
        <p:spPr bwMode="auto">
          <a:xfrm>
            <a:off x="1817688" y="3860800"/>
            <a:ext cx="66611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FF0000"/>
                </a:solidFill>
              </a:rPr>
              <a:t>Risques pour les intervenants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a date 2">
            <a:extLst>
              <a:ext uri="{FF2B5EF4-FFF2-40B4-BE49-F238E27FC236}">
                <a16:creationId xmlns:a16="http://schemas.microsoft.com/office/drawing/2014/main" id="{66D4446D-B287-3D31-033D-5246870D8CE4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91E014-3A20-46CD-9081-F09882C8A442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Espace réservé du pied de page 3">
            <a:extLst>
              <a:ext uri="{FF2B5EF4-FFF2-40B4-BE49-F238E27FC236}">
                <a16:creationId xmlns:a16="http://schemas.microsoft.com/office/drawing/2014/main" id="{5C418A28-DED3-5A21-0FA4-9E365E0887D0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28676" name="Titre 8">
            <a:extLst>
              <a:ext uri="{FF2B5EF4-FFF2-40B4-BE49-F238E27FC236}">
                <a16:creationId xmlns:a16="http://schemas.microsoft.com/office/drawing/2014/main" id="{41D5A435-C023-F79E-3B6D-C6C1D39D6AA2}"/>
              </a:ext>
            </a:extLst>
          </p:cNvPr>
          <p:cNvSpPr txBox="1">
            <a:spLocks/>
          </p:cNvSpPr>
          <p:nvPr/>
        </p:nvSpPr>
        <p:spPr bwMode="auto">
          <a:xfrm>
            <a:off x="1258888" y="260350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Différentes zones</a:t>
            </a:r>
          </a:p>
        </p:txBody>
      </p:sp>
      <p:pic>
        <p:nvPicPr>
          <p:cNvPr id="28677" name="Image 1">
            <a:extLst>
              <a:ext uri="{FF2B5EF4-FFF2-40B4-BE49-F238E27FC236}">
                <a16:creationId xmlns:a16="http://schemas.microsoft.com/office/drawing/2014/main" id="{56AE58DA-9146-80A9-8AEA-4C355229F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1" t="37177" r="30000" b="21411"/>
          <a:stretch>
            <a:fillRect/>
          </a:stretch>
        </p:blipFill>
        <p:spPr bwMode="auto">
          <a:xfrm>
            <a:off x="250825" y="1217613"/>
            <a:ext cx="50419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41AC8FA-7ABC-54A1-E9D9-9B0B26BA08C0}"/>
              </a:ext>
            </a:extLst>
          </p:cNvPr>
          <p:cNvSpPr txBox="1"/>
          <p:nvPr/>
        </p:nvSpPr>
        <p:spPr>
          <a:xfrm>
            <a:off x="4652963" y="1738313"/>
            <a:ext cx="2222500" cy="4603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Zone évènement</a:t>
            </a:r>
          </a:p>
        </p:txBody>
      </p:sp>
      <p:sp>
        <p:nvSpPr>
          <p:cNvPr id="28679" name="ZoneTexte 2">
            <a:extLst>
              <a:ext uri="{FF2B5EF4-FFF2-40B4-BE49-F238E27FC236}">
                <a16:creationId xmlns:a16="http://schemas.microsoft.com/office/drawing/2014/main" id="{2CAD09BD-0749-F7DF-D8CE-1C4F71F56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973388"/>
            <a:ext cx="3376613" cy="831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de sécurité : Zone tampon</a:t>
            </a:r>
          </a:p>
        </p:txBody>
      </p:sp>
      <p:sp>
        <p:nvSpPr>
          <p:cNvPr id="28680" name="ZoneTexte 3">
            <a:extLst>
              <a:ext uri="{FF2B5EF4-FFF2-40B4-BE49-F238E27FC236}">
                <a16:creationId xmlns:a16="http://schemas.microsoft.com/office/drawing/2014/main" id="{8F2294DF-9AF2-212E-3CF9-9B227F270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4810125"/>
            <a:ext cx="3744913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Zone de pré-signalisation : BISEAU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E5AF01A-0182-5E9A-E1B7-DC803B1B7A75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3330575" y="1968500"/>
            <a:ext cx="1322388" cy="403225"/>
          </a:xfrm>
          <a:prstGeom prst="straightConnector1">
            <a:avLst/>
          </a:prstGeom>
          <a:ln w="254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a date 2">
            <a:extLst>
              <a:ext uri="{FF2B5EF4-FFF2-40B4-BE49-F238E27FC236}">
                <a16:creationId xmlns:a16="http://schemas.microsoft.com/office/drawing/2014/main" id="{DEA16D52-C12F-F02F-A4CA-701633D8F265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12088D6-561A-4BFF-AB12-891AB09E5599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Espace réservé du pied de page 3">
            <a:extLst>
              <a:ext uri="{FF2B5EF4-FFF2-40B4-BE49-F238E27FC236}">
                <a16:creationId xmlns:a16="http://schemas.microsoft.com/office/drawing/2014/main" id="{FF54DDDE-4191-6DBE-9E70-499204C2B1FD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533DF9EB-25DC-B0E7-7DB3-EC561788CD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574675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niveaux de risques : </a:t>
            </a:r>
            <a:r>
              <a:rPr lang="fr-FR" altLang="fr-FR" sz="2400">
                <a:solidFill>
                  <a:srgbClr val="00B1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acceptable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>
                <a:solidFill>
                  <a:srgbClr val="EE7D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élevé (tolérable)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 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absolu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701" name="Titre 8">
            <a:extLst>
              <a:ext uri="{FF2B5EF4-FFF2-40B4-BE49-F238E27FC236}">
                <a16:creationId xmlns:a16="http://schemas.microsoft.com/office/drawing/2014/main" id="{4BE68112-FA57-B1ED-C3BF-3C1881B74B0C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Risques pour les intervenants</a:t>
            </a:r>
          </a:p>
        </p:txBody>
      </p:sp>
      <p:pic>
        <p:nvPicPr>
          <p:cNvPr id="29702" name="Image 1">
            <a:extLst>
              <a:ext uri="{FF2B5EF4-FFF2-40B4-BE49-F238E27FC236}">
                <a16:creationId xmlns:a16="http://schemas.microsoft.com/office/drawing/2014/main" id="{BF846BF9-99BC-EC40-92A0-06574C039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492375"/>
            <a:ext cx="90217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a date 2">
            <a:extLst>
              <a:ext uri="{FF2B5EF4-FFF2-40B4-BE49-F238E27FC236}">
                <a16:creationId xmlns:a16="http://schemas.microsoft.com/office/drawing/2014/main" id="{C0656C52-515E-C0F0-5A76-FA008CC27CA6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8CDBC58-CC21-44EC-8AEC-6F24A45A79DF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30723" name="Espace réservé du pied de page 3">
            <a:extLst>
              <a:ext uri="{FF2B5EF4-FFF2-40B4-BE49-F238E27FC236}">
                <a16:creationId xmlns:a16="http://schemas.microsoft.com/office/drawing/2014/main" id="{CB547D31-9371-232F-2746-D08C780D8B92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1AABAB39-CA73-0BDA-250D-6CD1414443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1413" y="1628775"/>
            <a:ext cx="6327775" cy="2736850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Ne pas traverser les voies, 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Ne pas intervenir à partir de la chaussée opposée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Sauf cas de force majeure et si les conditions de sécurité le permettent : 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altLang="fr-FR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5" name="Titre 8">
            <a:extLst>
              <a:ext uri="{FF2B5EF4-FFF2-40B4-BE49-F238E27FC236}">
                <a16:creationId xmlns:a16="http://schemas.microsoft.com/office/drawing/2014/main" id="{B76A4A67-D8DA-6AED-5267-98EC02F1FB6A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Risques pour les intervenants</a:t>
            </a:r>
          </a:p>
        </p:txBody>
      </p:sp>
      <p:sp>
        <p:nvSpPr>
          <p:cNvPr id="30726" name="ZoneTexte 3">
            <a:extLst>
              <a:ext uri="{FF2B5EF4-FFF2-40B4-BE49-F238E27FC236}">
                <a16:creationId xmlns:a16="http://schemas.microsoft.com/office/drawing/2014/main" id="{B2B4E09C-BA5D-25B8-9E00-98B071B8C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4508500"/>
            <a:ext cx="8096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v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éhicule dépose l’équipage et le conducteur regagne l’acc par le bon sens de circulation.</a:t>
            </a:r>
            <a:endParaRPr lang="fr-FR" altLang="fr-FR" sz="2400"/>
          </a:p>
        </p:txBody>
      </p:sp>
      <p:pic>
        <p:nvPicPr>
          <p:cNvPr id="30727" name="Picture 8" descr="Panneau AB4 Stop">
            <a:extLst>
              <a:ext uri="{FF2B5EF4-FFF2-40B4-BE49-F238E27FC236}">
                <a16:creationId xmlns:a16="http://schemas.microsoft.com/office/drawing/2014/main" id="{3506A188-AD6B-EF50-51BA-7CBA7366F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 b="18420"/>
          <a:stretch>
            <a:fillRect/>
          </a:stretch>
        </p:blipFill>
        <p:spPr bwMode="auto">
          <a:xfrm>
            <a:off x="288925" y="1925638"/>
            <a:ext cx="211613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a date 2">
            <a:extLst>
              <a:ext uri="{FF2B5EF4-FFF2-40B4-BE49-F238E27FC236}">
                <a16:creationId xmlns:a16="http://schemas.microsoft.com/office/drawing/2014/main" id="{4163C381-1109-80DC-1C3D-E33813023DCE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BACEEE7-EE6E-424D-8B79-BD476931AB0C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Espace réservé du pied de page 3">
            <a:extLst>
              <a:ext uri="{FF2B5EF4-FFF2-40B4-BE49-F238E27FC236}">
                <a16:creationId xmlns:a16="http://schemas.microsoft.com/office/drawing/2014/main" id="{8076B2DE-D538-9D55-84FF-48321F042356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FB2DA823-4C67-D244-EECF-BAFF279AB5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060575"/>
            <a:ext cx="8362950" cy="2089150"/>
          </a:xfrm>
        </p:spPr>
        <p:txBody>
          <a:bodyPr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altLang="fr-FR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PRINCIPES GENERAUX DE SIGNALISATION TEMPORAIRE D’URGENCE ET DE POSITIONNEMENT DES VEHICULES DES SERVICES</a:t>
            </a:r>
            <a:endParaRPr lang="fr-FR" altLang="fr-FR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e la date 2">
            <a:extLst>
              <a:ext uri="{FF2B5EF4-FFF2-40B4-BE49-F238E27FC236}">
                <a16:creationId xmlns:a16="http://schemas.microsoft.com/office/drawing/2014/main" id="{54555306-FFC2-D868-8C67-96EBF91AA147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3B7F01-D236-4506-ACE8-BB3A754314A2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Espace réservé du pied de page 3">
            <a:extLst>
              <a:ext uri="{FF2B5EF4-FFF2-40B4-BE49-F238E27FC236}">
                <a16:creationId xmlns:a16="http://schemas.microsoft.com/office/drawing/2014/main" id="{10AE4873-EB5C-1480-247D-0BC4545C91FD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5124" name="Titre 8">
            <a:extLst>
              <a:ext uri="{FF2B5EF4-FFF2-40B4-BE49-F238E27FC236}">
                <a16:creationId xmlns:a16="http://schemas.microsoft.com/office/drawing/2014/main" id="{AF674D0C-8E25-4724-C59F-437D19A15B46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PISIR 69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81D0D0F-FD84-047A-0BC9-0AE094AAC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1489075"/>
            <a:ext cx="8391525" cy="37861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Arrêté préfectoral du 27 juillet 2023  = P.I.S.I.R. 69</a:t>
            </a: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PISIR 69 présente : </a:t>
            </a: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L’alerte et la diffusion d’informations,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schémas de principe d’intervention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règles de sécurité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relatives à l’intervention sur le réseau des routes et autoroutes du département du Rhône et de la métropole de Lyon.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B04C52D-F67A-34BB-ED59-0CB2B0AF96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363" y="1247775"/>
            <a:ext cx="8362950" cy="574675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18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 voie bidirectionnelle </a:t>
            </a:r>
            <a:br>
              <a:rPr lang="fr-FR" altLang="fr-FR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FR" altLang="fr-FR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altLang="fr-FR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771" name="Titre 8">
            <a:extLst>
              <a:ext uri="{FF2B5EF4-FFF2-40B4-BE49-F238E27FC236}">
                <a16:creationId xmlns:a16="http://schemas.microsoft.com/office/drawing/2014/main" id="{729A1125-0389-1148-FC9F-A6206A2D0E66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Principes généraux</a:t>
            </a:r>
          </a:p>
        </p:txBody>
      </p:sp>
      <p:pic>
        <p:nvPicPr>
          <p:cNvPr id="32772" name="Image 1">
            <a:extLst>
              <a:ext uri="{FF2B5EF4-FFF2-40B4-BE49-F238E27FC236}">
                <a16:creationId xmlns:a16="http://schemas.microsoft.com/office/drawing/2014/main" id="{3BD61CD2-773D-3D30-64B6-9960970A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 t="54065" r="12604" b="33592"/>
          <a:stretch>
            <a:fillRect/>
          </a:stretch>
        </p:blipFill>
        <p:spPr bwMode="auto">
          <a:xfrm>
            <a:off x="265113" y="1638300"/>
            <a:ext cx="85661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9">
            <a:extLst>
              <a:ext uri="{FF2B5EF4-FFF2-40B4-BE49-F238E27FC236}">
                <a16:creationId xmlns:a16="http://schemas.microsoft.com/office/drawing/2014/main" id="{9CD535A4-6B6B-6D66-B530-8A1106D26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32774" name="Image 1">
            <a:extLst>
              <a:ext uri="{FF2B5EF4-FFF2-40B4-BE49-F238E27FC236}">
                <a16:creationId xmlns:a16="http://schemas.microsoft.com/office/drawing/2014/main" id="{ED37C715-1BBF-936E-41AB-F984F3CB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2" t="40823" r="12148" b="9506"/>
          <a:stretch>
            <a:fillRect/>
          </a:stretch>
        </p:blipFill>
        <p:spPr bwMode="auto">
          <a:xfrm>
            <a:off x="312738" y="2462213"/>
            <a:ext cx="8518525" cy="3846512"/>
          </a:xfrm>
          <a:prstGeom prst="rect">
            <a:avLst/>
          </a:prstGeom>
          <a:noFill/>
          <a:ln w="25400">
            <a:solidFill>
              <a:srgbClr val="44120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BA4DBFF-F3F7-7F1B-271D-72160D38C8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438" y="1263650"/>
            <a:ext cx="8362950" cy="574675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18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 chaussée séparée :</a:t>
            </a:r>
            <a:br>
              <a:rPr lang="fr-FR" altLang="fr-FR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FR" altLang="fr-FR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795" name="Titre 8">
            <a:extLst>
              <a:ext uri="{FF2B5EF4-FFF2-40B4-BE49-F238E27FC236}">
                <a16:creationId xmlns:a16="http://schemas.microsoft.com/office/drawing/2014/main" id="{BC21645D-41D4-7E42-5386-6EB91451D926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Principes généraux</a:t>
            </a: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01618F34-50B7-613E-A2AF-81E2E5EA1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33797" name="Image 1">
            <a:extLst>
              <a:ext uri="{FF2B5EF4-FFF2-40B4-BE49-F238E27FC236}">
                <a16:creationId xmlns:a16="http://schemas.microsoft.com/office/drawing/2014/main" id="{CAFF7C90-A6D6-C8AC-B742-CA6D8D64C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 t="72993" r="14641" b="12184"/>
          <a:stretch>
            <a:fillRect/>
          </a:stretch>
        </p:blipFill>
        <p:spPr bwMode="auto">
          <a:xfrm>
            <a:off x="250825" y="1628775"/>
            <a:ext cx="8607425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4">
            <a:extLst>
              <a:ext uri="{FF2B5EF4-FFF2-40B4-BE49-F238E27FC236}">
                <a16:creationId xmlns:a16="http://schemas.microsoft.com/office/drawing/2014/main" id="{027E2C23-F470-07C7-1FD7-F5EB0CFF6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33799" name="Image 1">
            <a:extLst>
              <a:ext uri="{FF2B5EF4-FFF2-40B4-BE49-F238E27FC236}">
                <a16:creationId xmlns:a16="http://schemas.microsoft.com/office/drawing/2014/main" id="{87E1ED00-DDD3-ED54-E318-DF29D6AB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9" t="29781" r="15138" b="23703"/>
          <a:stretch>
            <a:fillRect/>
          </a:stretch>
        </p:blipFill>
        <p:spPr bwMode="auto">
          <a:xfrm>
            <a:off x="325438" y="3100388"/>
            <a:ext cx="8423275" cy="328136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8">
            <a:extLst>
              <a:ext uri="{FF2B5EF4-FFF2-40B4-BE49-F238E27FC236}">
                <a16:creationId xmlns:a16="http://schemas.microsoft.com/office/drawing/2014/main" id="{A90034CC-2329-3F81-AF2D-86C679EC75D5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Principes généraux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1DFCB7-6647-B44F-22E5-E6D06BE6ABA3}"/>
              </a:ext>
            </a:extLst>
          </p:cNvPr>
          <p:cNvSpPr txBox="1"/>
          <p:nvPr/>
        </p:nvSpPr>
        <p:spPr>
          <a:xfrm>
            <a:off x="423863" y="1412875"/>
            <a:ext cx="8434387" cy="344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Trois phases :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première est l’action des primo-intervenants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La deuxième est l’action interservices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Le retour à la normale</a:t>
            </a:r>
            <a:r>
              <a:rPr lang="fr-FR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BE274FD-17A6-6A69-E26A-55A2755ECC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574675"/>
          </a:xfrm>
        </p:spPr>
        <p:txBody>
          <a:bodyPr anchor="t"/>
          <a:lstStyle/>
          <a:p>
            <a:pPr marL="457200" indent="-457200" algn="l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 des primo-intervenants :</a:t>
            </a:r>
          </a:p>
        </p:txBody>
      </p:sp>
      <p:sp>
        <p:nvSpPr>
          <p:cNvPr id="35843" name="Titre 8">
            <a:extLst>
              <a:ext uri="{FF2B5EF4-FFF2-40B4-BE49-F238E27FC236}">
                <a16:creationId xmlns:a16="http://schemas.microsoft.com/office/drawing/2014/main" id="{8987DB22-3E73-3D4B-B560-62378E391F54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Principes généraux</a:t>
            </a:r>
          </a:p>
        </p:txBody>
      </p:sp>
      <p:sp>
        <p:nvSpPr>
          <p:cNvPr id="35844" name="ZoneTexte 3">
            <a:extLst>
              <a:ext uri="{FF2B5EF4-FFF2-40B4-BE49-F238E27FC236}">
                <a16:creationId xmlns:a16="http://schemas.microsoft.com/office/drawing/2014/main" id="{977A89E7-7D49-96D7-45DE-7A4610B06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1916113"/>
            <a:ext cx="639127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 voie bidirectionnelle :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845" name="Rectangle 7">
            <a:extLst>
              <a:ext uri="{FF2B5EF4-FFF2-40B4-BE49-F238E27FC236}">
                <a16:creationId xmlns:a16="http://schemas.microsoft.com/office/drawing/2014/main" id="{4A3CCDA1-32F4-A122-D74C-62F79E267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35846" name="Image 1">
            <a:extLst>
              <a:ext uri="{FF2B5EF4-FFF2-40B4-BE49-F238E27FC236}">
                <a16:creationId xmlns:a16="http://schemas.microsoft.com/office/drawing/2014/main" id="{5622F471-BD90-6D69-3B76-5C2EF2869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959100"/>
            <a:ext cx="8869363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6D0FE79-9111-27C7-F5A4-6DA4E12D62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574675"/>
          </a:xfrm>
        </p:spPr>
        <p:txBody>
          <a:bodyPr anchor="t"/>
          <a:lstStyle/>
          <a:p>
            <a:pPr marL="457200" indent="-457200" algn="l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 des primo-intervenants :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Chaussée séparée</a:t>
            </a:r>
            <a:endParaRPr lang="fr-FR" altLang="fr-FR" sz="24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867" name="Titre 8">
            <a:extLst>
              <a:ext uri="{FF2B5EF4-FFF2-40B4-BE49-F238E27FC236}">
                <a16:creationId xmlns:a16="http://schemas.microsoft.com/office/drawing/2014/main" id="{25311F53-2988-0FDD-FDEB-CB90C22CC023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Principes généraux</a:t>
            </a:r>
          </a:p>
        </p:txBody>
      </p:sp>
      <p:sp>
        <p:nvSpPr>
          <p:cNvPr id="36868" name="Rectangle 7">
            <a:extLst>
              <a:ext uri="{FF2B5EF4-FFF2-40B4-BE49-F238E27FC236}">
                <a16:creationId xmlns:a16="http://schemas.microsoft.com/office/drawing/2014/main" id="{8850F9CB-5547-D058-74DB-CE0730B5A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sp>
        <p:nvSpPr>
          <p:cNvPr id="36869" name="Rectangle 2">
            <a:extLst>
              <a:ext uri="{FF2B5EF4-FFF2-40B4-BE49-F238E27FC236}">
                <a16:creationId xmlns:a16="http://schemas.microsoft.com/office/drawing/2014/main" id="{89D3BBA6-E967-216C-D338-113B18BD2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36870" name="Image 1">
            <a:extLst>
              <a:ext uri="{FF2B5EF4-FFF2-40B4-BE49-F238E27FC236}">
                <a16:creationId xmlns:a16="http://schemas.microsoft.com/office/drawing/2014/main" id="{A64CF0B0-3B59-0CBB-009E-65083A74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7" t="35690" r="17717" b="21169"/>
          <a:stretch>
            <a:fillRect/>
          </a:stretch>
        </p:blipFill>
        <p:spPr bwMode="auto">
          <a:xfrm>
            <a:off x="250825" y="1827213"/>
            <a:ext cx="86487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8">
            <a:extLst>
              <a:ext uri="{FF2B5EF4-FFF2-40B4-BE49-F238E27FC236}">
                <a16:creationId xmlns:a16="http://schemas.microsoft.com/office/drawing/2014/main" id="{591C5E87-EF7D-D807-5D2B-230F852F5274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Principes généraux</a:t>
            </a: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F3E5CB8F-857D-F2B5-9744-6848F43C5A8B}"/>
              </a:ext>
            </a:extLst>
          </p:cNvPr>
          <p:cNvSpPr txBox="1">
            <a:spLocks/>
          </p:cNvSpPr>
          <p:nvPr/>
        </p:nvSpPr>
        <p:spPr bwMode="auto">
          <a:xfrm>
            <a:off x="457200" y="1341438"/>
            <a:ext cx="8362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AutoNum type="arabicPeriod"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 des primo-intervenants :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Chaussée séparée</a:t>
            </a:r>
            <a:endParaRPr lang="fr-FR" altLang="fr-FR" sz="24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892" name="Image 1">
            <a:extLst>
              <a:ext uri="{FF2B5EF4-FFF2-40B4-BE49-F238E27FC236}">
                <a16:creationId xmlns:a16="http://schemas.microsoft.com/office/drawing/2014/main" id="{4DB3E6DD-0B15-87F0-327F-15BC2EE8D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1" t="36122" r="17735" b="20789"/>
          <a:stretch>
            <a:fillRect/>
          </a:stretch>
        </p:blipFill>
        <p:spPr bwMode="auto">
          <a:xfrm>
            <a:off x="250825" y="1844675"/>
            <a:ext cx="86741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A90BF36-8C40-0211-9509-52734A9887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574675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Action interservices : Voie bidirectionnelle</a:t>
            </a:r>
          </a:p>
        </p:txBody>
      </p:sp>
      <p:sp>
        <p:nvSpPr>
          <p:cNvPr id="38915" name="Titre 8">
            <a:extLst>
              <a:ext uri="{FF2B5EF4-FFF2-40B4-BE49-F238E27FC236}">
                <a16:creationId xmlns:a16="http://schemas.microsoft.com/office/drawing/2014/main" id="{8E3DDB17-CAC7-8788-C6A4-2C8782279A61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Principes généraux</a:t>
            </a: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CC5B728C-BF92-F063-D12D-ED5C01A90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38917" name="Image 1">
            <a:extLst>
              <a:ext uri="{FF2B5EF4-FFF2-40B4-BE49-F238E27FC236}">
                <a16:creationId xmlns:a16="http://schemas.microsoft.com/office/drawing/2014/main" id="{17F48D48-1B05-71C7-21CC-7A533DC40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4" t="47855" r="13512" b="26935"/>
          <a:stretch>
            <a:fillRect/>
          </a:stretch>
        </p:blipFill>
        <p:spPr bwMode="auto">
          <a:xfrm>
            <a:off x="323850" y="2133600"/>
            <a:ext cx="844232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8">
            <a:extLst>
              <a:ext uri="{FF2B5EF4-FFF2-40B4-BE49-F238E27FC236}">
                <a16:creationId xmlns:a16="http://schemas.microsoft.com/office/drawing/2014/main" id="{863F60AB-F2FC-AD40-7826-719E2D04011B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Principes généraux</a:t>
            </a: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9BFDA6D5-E1D8-609C-2EB2-779924ACAE63}"/>
              </a:ext>
            </a:extLst>
          </p:cNvPr>
          <p:cNvSpPr txBox="1">
            <a:spLocks/>
          </p:cNvSpPr>
          <p:nvPr/>
        </p:nvSpPr>
        <p:spPr bwMode="auto">
          <a:xfrm>
            <a:off x="457200" y="1341438"/>
            <a:ext cx="8362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Action interservices :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Chaussée séparée</a:t>
            </a:r>
          </a:p>
        </p:txBody>
      </p:sp>
      <p:sp>
        <p:nvSpPr>
          <p:cNvPr id="39940" name="Rectangle 7">
            <a:extLst>
              <a:ext uri="{FF2B5EF4-FFF2-40B4-BE49-F238E27FC236}">
                <a16:creationId xmlns:a16="http://schemas.microsoft.com/office/drawing/2014/main" id="{EE84173B-1A38-DEA5-CE5E-1F3B04B2A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39941" name="Image 1">
            <a:extLst>
              <a:ext uri="{FF2B5EF4-FFF2-40B4-BE49-F238E27FC236}">
                <a16:creationId xmlns:a16="http://schemas.microsoft.com/office/drawing/2014/main" id="{8B838AE4-5664-DD4C-B803-9871B6F29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4" t="36533" r="15138" b="21587"/>
          <a:stretch>
            <a:fillRect/>
          </a:stretch>
        </p:blipFill>
        <p:spPr bwMode="auto">
          <a:xfrm>
            <a:off x="285750" y="1885950"/>
            <a:ext cx="8528050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8">
            <a:extLst>
              <a:ext uri="{FF2B5EF4-FFF2-40B4-BE49-F238E27FC236}">
                <a16:creationId xmlns:a16="http://schemas.microsoft.com/office/drawing/2014/main" id="{2848BE96-9FCD-3AD7-12FE-23200351386F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Principes généraux</a:t>
            </a: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FBE182C-56E2-AD8B-1B1C-E9BE4C618CDB}"/>
              </a:ext>
            </a:extLst>
          </p:cNvPr>
          <p:cNvSpPr txBox="1">
            <a:spLocks/>
          </p:cNvSpPr>
          <p:nvPr/>
        </p:nvSpPr>
        <p:spPr bwMode="auto">
          <a:xfrm>
            <a:off x="457200" y="1341438"/>
            <a:ext cx="8362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Action interservices :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Chaussée séparée</a:t>
            </a:r>
            <a:endParaRPr lang="fr-FR" altLang="fr-FR" sz="24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964" name="Rectangle 7">
            <a:extLst>
              <a:ext uri="{FF2B5EF4-FFF2-40B4-BE49-F238E27FC236}">
                <a16:creationId xmlns:a16="http://schemas.microsoft.com/office/drawing/2014/main" id="{6A73F0FB-C38B-B6AB-D1A0-E0C0788E0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40965" name="Image 1">
            <a:extLst>
              <a:ext uri="{FF2B5EF4-FFF2-40B4-BE49-F238E27FC236}">
                <a16:creationId xmlns:a16="http://schemas.microsoft.com/office/drawing/2014/main" id="{DECF0D9D-9B2D-B042-DC39-B43081C2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6" t="32478" r="13101" b="23076"/>
          <a:stretch>
            <a:fillRect/>
          </a:stretch>
        </p:blipFill>
        <p:spPr bwMode="auto">
          <a:xfrm>
            <a:off x="363538" y="1844675"/>
            <a:ext cx="84169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8">
            <a:extLst>
              <a:ext uri="{FF2B5EF4-FFF2-40B4-BE49-F238E27FC236}">
                <a16:creationId xmlns:a16="http://schemas.microsoft.com/office/drawing/2014/main" id="{49C10169-F578-E756-B939-0A0BD56CC368}"/>
              </a:ext>
            </a:extLst>
          </p:cNvPr>
          <p:cNvSpPr txBox="1">
            <a:spLocks/>
          </p:cNvSpPr>
          <p:nvPr/>
        </p:nvSpPr>
        <p:spPr bwMode="auto">
          <a:xfrm>
            <a:off x="561975" y="32131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a date 2">
            <a:extLst>
              <a:ext uri="{FF2B5EF4-FFF2-40B4-BE49-F238E27FC236}">
                <a16:creationId xmlns:a16="http://schemas.microsoft.com/office/drawing/2014/main" id="{F1C14FFB-9BF9-2637-193B-99EDB943A8CA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FDD9CC4-A716-46B3-A37A-6F7525B94F58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Espace réservé du pied de page 3">
            <a:extLst>
              <a:ext uri="{FF2B5EF4-FFF2-40B4-BE49-F238E27FC236}">
                <a16:creationId xmlns:a16="http://schemas.microsoft.com/office/drawing/2014/main" id="{7CE9568F-038D-09BE-7A3E-2C0CB5F1ABBD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6148" name="Titre 8">
            <a:extLst>
              <a:ext uri="{FF2B5EF4-FFF2-40B4-BE49-F238E27FC236}">
                <a16:creationId xmlns:a16="http://schemas.microsoft.com/office/drawing/2014/main" id="{C7AC2F9E-B1A5-0AAA-BCC6-265A351C4777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PISIR 69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DD12044-DA7D-7DA3-A244-88FD25FD4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484313"/>
            <a:ext cx="8462963" cy="34163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PISIR 69 </a:t>
            </a:r>
            <a:r>
              <a:rPr lang="fr-FR" altLang="fr-FR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 commun à tous les services intervenants 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SDMIS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Forces de l’ordre : Police, CRS, gendarmerie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SAMU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Sociétés gestionnaires des autoroutes : ASF – AREA - APRR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BPNL 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DIRCE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Conseil départemental du Rhône et la métropole de Lyon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D2BEFDBE-EF10-1F3D-69E3-08BD4260F8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1235075"/>
            <a:ext cx="8362950" cy="574675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Accident dans un virage sur une route bidirectionnelle :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011" name="Titre 8">
            <a:extLst>
              <a:ext uri="{FF2B5EF4-FFF2-40B4-BE49-F238E27FC236}">
                <a16:creationId xmlns:a16="http://schemas.microsoft.com/office/drawing/2014/main" id="{D7EE3113-26E9-7CBC-0057-D67ED264FD31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  <p:pic>
        <p:nvPicPr>
          <p:cNvPr id="43012" name="Image 1">
            <a:extLst>
              <a:ext uri="{FF2B5EF4-FFF2-40B4-BE49-F238E27FC236}">
                <a16:creationId xmlns:a16="http://schemas.microsoft.com/office/drawing/2014/main" id="{392DF7E1-6304-0874-F713-720E6491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7" t="22429" r="11546" b="7504"/>
          <a:stretch>
            <a:fillRect/>
          </a:stretch>
        </p:blipFill>
        <p:spPr bwMode="auto">
          <a:xfrm>
            <a:off x="1258888" y="1628775"/>
            <a:ext cx="68421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8">
            <a:extLst>
              <a:ext uri="{FF2B5EF4-FFF2-40B4-BE49-F238E27FC236}">
                <a16:creationId xmlns:a16="http://schemas.microsoft.com/office/drawing/2014/main" id="{831A1D35-8D40-C835-D7C7-727E519E04D2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  <p:sp>
        <p:nvSpPr>
          <p:cNvPr id="44035" name="Rectangle 9">
            <a:extLst>
              <a:ext uri="{FF2B5EF4-FFF2-40B4-BE49-F238E27FC236}">
                <a16:creationId xmlns:a16="http://schemas.microsoft.com/office/drawing/2014/main" id="{99AE422E-5234-A869-D49F-D64338D28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44036" name="Image 1">
            <a:extLst>
              <a:ext uri="{FF2B5EF4-FFF2-40B4-BE49-F238E27FC236}">
                <a16:creationId xmlns:a16="http://schemas.microsoft.com/office/drawing/2014/main" id="{D1C8517A-953D-327F-06EA-61DD9CDA7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2" t="23721" r="19348" b="23552"/>
          <a:stretch>
            <a:fillRect/>
          </a:stretch>
        </p:blipFill>
        <p:spPr bwMode="auto">
          <a:xfrm>
            <a:off x="179388" y="1214438"/>
            <a:ext cx="8828087" cy="49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8">
            <a:extLst>
              <a:ext uri="{FF2B5EF4-FFF2-40B4-BE49-F238E27FC236}">
                <a16:creationId xmlns:a16="http://schemas.microsoft.com/office/drawing/2014/main" id="{F7D61218-7DBB-AF9B-014D-61B682875322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  <p:pic>
        <p:nvPicPr>
          <p:cNvPr id="45059" name="Image 1">
            <a:extLst>
              <a:ext uri="{FF2B5EF4-FFF2-40B4-BE49-F238E27FC236}">
                <a16:creationId xmlns:a16="http://schemas.microsoft.com/office/drawing/2014/main" id="{3C8C74F5-6710-A99E-BDFD-57CEE1F21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4" t="45631" r="13046" b="17307"/>
          <a:stretch>
            <a:fillRect/>
          </a:stretch>
        </p:blipFill>
        <p:spPr bwMode="auto">
          <a:xfrm>
            <a:off x="276225" y="1412875"/>
            <a:ext cx="85820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8">
            <a:extLst>
              <a:ext uri="{FF2B5EF4-FFF2-40B4-BE49-F238E27FC236}">
                <a16:creationId xmlns:a16="http://schemas.microsoft.com/office/drawing/2014/main" id="{0B36E2FC-55C0-7AF7-30ED-1F0CD467CAD3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9BE5B31-0267-0C24-E40F-3649BACCF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46084" name="Picture 1">
            <a:extLst>
              <a:ext uri="{FF2B5EF4-FFF2-40B4-BE49-F238E27FC236}">
                <a16:creationId xmlns:a16="http://schemas.microsoft.com/office/drawing/2014/main" id="{386790CF-C34B-8148-043A-9145A3CBC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000250"/>
            <a:ext cx="86614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ZoneTexte 5">
            <a:extLst>
              <a:ext uri="{FF2B5EF4-FFF2-40B4-BE49-F238E27FC236}">
                <a16:creationId xmlns:a16="http://schemas.microsoft.com/office/drawing/2014/main" id="{F12635FD-2B17-BECF-1168-13103C1DC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137636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Bouchon mobile :</a:t>
            </a:r>
            <a:endParaRPr lang="fr-FR" altLang="fr-FR" sz="2400" b="1" u="sng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086" name="ZoneTexte 7">
            <a:extLst>
              <a:ext uri="{FF2B5EF4-FFF2-40B4-BE49-F238E27FC236}">
                <a16:creationId xmlns:a16="http://schemas.microsoft.com/office/drawing/2014/main" id="{A058D8AC-C1A7-7EBE-EC82-888A850A1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5305425"/>
            <a:ext cx="84677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altLang="fr-FR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SDMIS : si véhicules tous du même centre de secours</a:t>
            </a:r>
            <a:endParaRPr lang="fr-FR" altLang="fr-FR" sz="5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087" name="ZoneTexte 9">
            <a:extLst>
              <a:ext uri="{FF2B5EF4-FFF2-40B4-BE49-F238E27FC236}">
                <a16:creationId xmlns:a16="http://schemas.microsoft.com/office/drawing/2014/main" id="{6D7AA0F7-8AEF-8888-DC5D-43E96B70A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4519613"/>
            <a:ext cx="80835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altLang="fr-FR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ZONE DE RALENTISSEMENT (1 km du lieu supposé de l’accident)</a:t>
            </a:r>
            <a:endParaRPr lang="fr-FR" altLang="fr-FR" sz="4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9EF0868-56B9-0C71-2E0F-21AD565819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574675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Actions des primo-intervenants voie médiane : 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107" name="Titre 8">
            <a:extLst>
              <a:ext uri="{FF2B5EF4-FFF2-40B4-BE49-F238E27FC236}">
                <a16:creationId xmlns:a16="http://schemas.microsoft.com/office/drawing/2014/main" id="{933E7B33-AEBE-48DD-D0B5-2876D87DDA4A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295ABEE2-1CCA-E6DE-C5EC-8F2F9D7BB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47109" name="Image 1">
            <a:extLst>
              <a:ext uri="{FF2B5EF4-FFF2-40B4-BE49-F238E27FC236}">
                <a16:creationId xmlns:a16="http://schemas.microsoft.com/office/drawing/2014/main" id="{9E992920-42C1-4C4C-0A35-E9D86E004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1" t="23311" r="15138" b="36093"/>
          <a:stretch>
            <a:fillRect/>
          </a:stretch>
        </p:blipFill>
        <p:spPr bwMode="auto">
          <a:xfrm>
            <a:off x="179388" y="2133600"/>
            <a:ext cx="8945562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FAC2E8F2-6493-316C-61D4-F3E9956418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574675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Actions des primo-intervenants voie médiane : 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1F4A168C-529C-4875-D3EA-FEC6557B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sp>
        <p:nvSpPr>
          <p:cNvPr id="48132" name="Titre 8">
            <a:extLst>
              <a:ext uri="{FF2B5EF4-FFF2-40B4-BE49-F238E27FC236}">
                <a16:creationId xmlns:a16="http://schemas.microsoft.com/office/drawing/2014/main" id="{D712677C-570A-484B-9AF0-2946262A8342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  <p:sp>
        <p:nvSpPr>
          <p:cNvPr id="48133" name="Rectangle 4">
            <a:extLst>
              <a:ext uri="{FF2B5EF4-FFF2-40B4-BE49-F238E27FC236}">
                <a16:creationId xmlns:a16="http://schemas.microsoft.com/office/drawing/2014/main" id="{E3B39303-1A53-2422-F612-EBBF2F39A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48134" name="Image 1">
            <a:extLst>
              <a:ext uri="{FF2B5EF4-FFF2-40B4-BE49-F238E27FC236}">
                <a16:creationId xmlns:a16="http://schemas.microsoft.com/office/drawing/2014/main" id="{F2CA56EE-2D12-2A07-1060-9254049C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8" t="22859" r="17188" b="34673"/>
          <a:stretch>
            <a:fillRect/>
          </a:stretch>
        </p:blipFill>
        <p:spPr bwMode="auto">
          <a:xfrm>
            <a:off x="60325" y="2133600"/>
            <a:ext cx="8904288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B7B06559-5E88-2E45-E77F-053A834AF1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574675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Interservices voie rapide médiane :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155" name="Titre 8">
            <a:extLst>
              <a:ext uri="{FF2B5EF4-FFF2-40B4-BE49-F238E27FC236}">
                <a16:creationId xmlns:a16="http://schemas.microsoft.com/office/drawing/2014/main" id="{648EC8BA-F95B-FF78-BA0F-62B7ADD96F5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638A87FD-EBD4-D49B-97AE-A34564283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49157" name="Image 1">
            <a:extLst>
              <a:ext uri="{FF2B5EF4-FFF2-40B4-BE49-F238E27FC236}">
                <a16:creationId xmlns:a16="http://schemas.microsoft.com/office/drawing/2014/main" id="{F5F5F04F-4881-B225-373A-A4CBE26F7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3" t="42958" r="13441" b="17506"/>
          <a:stretch>
            <a:fillRect/>
          </a:stretch>
        </p:blipFill>
        <p:spPr bwMode="auto">
          <a:xfrm>
            <a:off x="179388" y="1933575"/>
            <a:ext cx="869632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7FBCAFA7-B281-9B70-2F6D-1AACCA1861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574675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Interservices voie rapide médiane :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179" name="Titre 8">
            <a:extLst>
              <a:ext uri="{FF2B5EF4-FFF2-40B4-BE49-F238E27FC236}">
                <a16:creationId xmlns:a16="http://schemas.microsoft.com/office/drawing/2014/main" id="{13198848-5756-9BDA-5531-4EA946BD3DA2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88C342E1-5DA2-3211-FD45-259FB19B9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50181" name="Image 1">
            <a:extLst>
              <a:ext uri="{FF2B5EF4-FFF2-40B4-BE49-F238E27FC236}">
                <a16:creationId xmlns:a16="http://schemas.microsoft.com/office/drawing/2014/main" id="{C511EB54-49FC-6EAF-4F8C-00A2DFC1A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2" t="43585" r="13010" b="19882"/>
          <a:stretch>
            <a:fillRect/>
          </a:stretch>
        </p:blipFill>
        <p:spPr bwMode="auto">
          <a:xfrm>
            <a:off x="179388" y="2297113"/>
            <a:ext cx="8785225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E679036-E13F-4848-6A82-1FABCF10C4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0525" y="1339850"/>
            <a:ext cx="8362950" cy="574675"/>
          </a:xfrm>
        </p:spPr>
        <p:txBody>
          <a:bodyPr anchor="t"/>
          <a:lstStyle/>
          <a:p>
            <a:pPr algn="l"/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Poser hélicoptère :</a:t>
            </a:r>
            <a:endParaRPr lang="fr-FR" altLang="fr-FR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3" name="Titre 8">
            <a:extLst>
              <a:ext uri="{FF2B5EF4-FFF2-40B4-BE49-F238E27FC236}">
                <a16:creationId xmlns:a16="http://schemas.microsoft.com/office/drawing/2014/main" id="{03216B92-059A-A641-7411-E697BADB40C9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0F8F431F-FAE9-B25C-3B84-F7F3278E3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51205" name="Image 1">
            <a:extLst>
              <a:ext uri="{FF2B5EF4-FFF2-40B4-BE49-F238E27FC236}">
                <a16:creationId xmlns:a16="http://schemas.microsoft.com/office/drawing/2014/main" id="{1051DFB1-7AD9-7596-0B71-62385FB3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t="41586" r="18742" b="13063"/>
          <a:stretch>
            <a:fillRect/>
          </a:stretch>
        </p:blipFill>
        <p:spPr bwMode="auto">
          <a:xfrm>
            <a:off x="179388" y="1741488"/>
            <a:ext cx="8736012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CFA17F83-65D6-161A-43C5-F2215E396C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574675"/>
          </a:xfrm>
        </p:spPr>
        <p:txBody>
          <a:bodyPr anchor="t"/>
          <a:lstStyle/>
          <a:p>
            <a:pPr algn="l"/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Tunnel : </a:t>
            </a:r>
            <a:endParaRPr lang="fr-FR" altLang="fr-FR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27" name="Titre 8">
            <a:extLst>
              <a:ext uri="{FF2B5EF4-FFF2-40B4-BE49-F238E27FC236}">
                <a16:creationId xmlns:a16="http://schemas.microsoft.com/office/drawing/2014/main" id="{738F1BF7-1CC2-8DFA-9DE1-B2D62A905B7D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  <p:sp>
        <p:nvSpPr>
          <p:cNvPr id="52228" name="Rectangle 6">
            <a:extLst>
              <a:ext uri="{FF2B5EF4-FFF2-40B4-BE49-F238E27FC236}">
                <a16:creationId xmlns:a16="http://schemas.microsoft.com/office/drawing/2014/main" id="{DAA6D369-E9B8-5814-B7F5-8EEE6CD59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52229" name="Image 1">
            <a:extLst>
              <a:ext uri="{FF2B5EF4-FFF2-40B4-BE49-F238E27FC236}">
                <a16:creationId xmlns:a16="http://schemas.microsoft.com/office/drawing/2014/main" id="{7150D1BE-4B37-99B0-BE55-091A6B9F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3" t="35808" r="23679" b="40108"/>
          <a:stretch>
            <a:fillRect/>
          </a:stretch>
        </p:blipFill>
        <p:spPr bwMode="auto">
          <a:xfrm>
            <a:off x="611188" y="2205038"/>
            <a:ext cx="80899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AABC720-C7A3-5006-C8BD-1A4483640A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850" y="1308100"/>
            <a:ext cx="8486775" cy="2089150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PISIR 69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toutes les routes et autoroutes du départ. du Rhône et de la métropole de Lyon, concédées 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 non et hors agglomération.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Voies bidirectionnelles : 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1" name="Titre 8">
            <a:extLst>
              <a:ext uri="{FF2B5EF4-FFF2-40B4-BE49-F238E27FC236}">
                <a16:creationId xmlns:a16="http://schemas.microsoft.com/office/drawing/2014/main" id="{7E87437A-DB1D-E57B-DB15-AF1120E643FF}"/>
              </a:ext>
            </a:extLst>
          </p:cNvPr>
          <p:cNvSpPr txBox="1">
            <a:spLocks/>
          </p:cNvSpPr>
          <p:nvPr/>
        </p:nvSpPr>
        <p:spPr bwMode="auto">
          <a:xfrm>
            <a:off x="533400" y="260350"/>
            <a:ext cx="86852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Champs d’action et domaines concernés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ABD71B90-1CD6-02C1-6AD1-2843B8A59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61551" r="5814" b="22742"/>
          <a:stretch>
            <a:fillRect/>
          </a:stretch>
        </p:blipFill>
        <p:spPr bwMode="auto">
          <a:xfrm>
            <a:off x="352425" y="4133850"/>
            <a:ext cx="73152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>
            <a:extLst>
              <a:ext uri="{FF2B5EF4-FFF2-40B4-BE49-F238E27FC236}">
                <a16:creationId xmlns:a16="http://schemas.microsoft.com/office/drawing/2014/main" id="{5C093E74-C40E-0E0A-CB34-EA43A9DC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8" t="79033" r="27789" b="5399"/>
          <a:stretch>
            <a:fillRect/>
          </a:stretch>
        </p:blipFill>
        <p:spPr bwMode="auto">
          <a:xfrm>
            <a:off x="5135563" y="1781175"/>
            <a:ext cx="36845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24E4092C-9ED6-1674-B7AF-98DC57C85D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574675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Accident simple en tunnel :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251" name="Titre 8">
            <a:extLst>
              <a:ext uri="{FF2B5EF4-FFF2-40B4-BE49-F238E27FC236}">
                <a16:creationId xmlns:a16="http://schemas.microsoft.com/office/drawing/2014/main" id="{8DF0567A-8CDA-506E-1069-1C48EA11AAC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F48149B8-3E30-3027-041C-9E96C4932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53253" name="Image 1">
            <a:extLst>
              <a:ext uri="{FF2B5EF4-FFF2-40B4-BE49-F238E27FC236}">
                <a16:creationId xmlns:a16="http://schemas.microsoft.com/office/drawing/2014/main" id="{52E57075-0425-C090-C404-143FAFA20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4381" r="9641" b="7718"/>
          <a:stretch>
            <a:fillRect/>
          </a:stretch>
        </p:blipFill>
        <p:spPr bwMode="auto">
          <a:xfrm>
            <a:off x="311150" y="2178050"/>
            <a:ext cx="8509000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94F25AE-8F81-442E-B4D7-AC4607CA1A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574675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Accident aggravé en tunnel :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275" name="Titre 8">
            <a:extLst>
              <a:ext uri="{FF2B5EF4-FFF2-40B4-BE49-F238E27FC236}">
                <a16:creationId xmlns:a16="http://schemas.microsoft.com/office/drawing/2014/main" id="{A1297D53-432A-D517-FD2A-357A053E48B1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4AFF3FD0-4A35-DF0D-E570-25AE0D514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54277" name="Image 1">
            <a:extLst>
              <a:ext uri="{FF2B5EF4-FFF2-40B4-BE49-F238E27FC236}">
                <a16:creationId xmlns:a16="http://schemas.microsoft.com/office/drawing/2014/main" id="{E27E37CC-FDF6-E97C-5B99-601391EAD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r="7095" b="9398"/>
          <a:stretch>
            <a:fillRect/>
          </a:stretch>
        </p:blipFill>
        <p:spPr bwMode="auto">
          <a:xfrm>
            <a:off x="323850" y="1916113"/>
            <a:ext cx="84963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559B00A-4931-2AD9-85AC-14ABBCDCFA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574675"/>
          </a:xfrm>
        </p:spPr>
        <p:txBody>
          <a:bodyPr anchor="t"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 viaduc :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5299" name="Image 1">
            <a:extLst>
              <a:ext uri="{FF2B5EF4-FFF2-40B4-BE49-F238E27FC236}">
                <a16:creationId xmlns:a16="http://schemas.microsoft.com/office/drawing/2014/main" id="{88E0CE64-9F98-8B3B-294A-E6D24E27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7" t="59879" r="44696" b="25105"/>
          <a:stretch>
            <a:fillRect/>
          </a:stretch>
        </p:blipFill>
        <p:spPr bwMode="auto">
          <a:xfrm>
            <a:off x="4837113" y="1331913"/>
            <a:ext cx="3981450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ZoneTexte 9">
            <a:extLst>
              <a:ext uri="{FF2B5EF4-FFF2-40B4-BE49-F238E27FC236}">
                <a16:creationId xmlns:a16="http://schemas.microsoft.com/office/drawing/2014/main" id="{7B10B170-E0A7-0953-C959-FE46DEA80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527300"/>
            <a:ext cx="77041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procédures d’intervention </a:t>
            </a:r>
          </a:p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 viaduc s’appliquent à </a:t>
            </a:r>
          </a:p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l’identique. </a:t>
            </a:r>
          </a:p>
          <a:p>
            <a:pPr algn="just"/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particularité des viaducs concerne </a:t>
            </a: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l’absence de BAU</a:t>
            </a:r>
          </a:p>
        </p:txBody>
      </p:sp>
      <p:sp>
        <p:nvSpPr>
          <p:cNvPr id="55301" name="Rectangle 9">
            <a:extLst>
              <a:ext uri="{FF2B5EF4-FFF2-40B4-BE49-F238E27FC236}">
                <a16:creationId xmlns:a16="http://schemas.microsoft.com/office/drawing/2014/main" id="{AA335AC9-D8CA-4216-0FF6-49AED8F50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sp>
        <p:nvSpPr>
          <p:cNvPr id="55302" name="Titre 8">
            <a:extLst>
              <a:ext uri="{FF2B5EF4-FFF2-40B4-BE49-F238E27FC236}">
                <a16:creationId xmlns:a16="http://schemas.microsoft.com/office/drawing/2014/main" id="{DE6F5B80-5B8D-14DE-0734-F8726703064D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Cas particuliers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B02EBC1C-9992-DB97-57FE-33C58E3F24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8362950" cy="574675"/>
          </a:xfrm>
        </p:spPr>
        <p:txBody>
          <a:bodyPr anchor="t"/>
          <a:lstStyle/>
          <a:p>
            <a:pPr algn="l"/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3. Retour à la normale : </a:t>
            </a:r>
            <a:endParaRPr lang="fr-FR" altLang="fr-FR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3" name="Titre 8">
            <a:extLst>
              <a:ext uri="{FF2B5EF4-FFF2-40B4-BE49-F238E27FC236}">
                <a16:creationId xmlns:a16="http://schemas.microsoft.com/office/drawing/2014/main" id="{EFDD5D14-7026-0CCF-4279-07A5CCB29304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Principes généraux</a:t>
            </a:r>
          </a:p>
        </p:txBody>
      </p:sp>
      <p:sp>
        <p:nvSpPr>
          <p:cNvPr id="56324" name="ZoneTexte 3">
            <a:extLst>
              <a:ext uri="{FF2B5EF4-FFF2-40B4-BE49-F238E27FC236}">
                <a16:creationId xmlns:a16="http://schemas.microsoft.com/office/drawing/2014/main" id="{CB74C7A7-0748-A0C6-915A-981D3CC4D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2674938"/>
            <a:ext cx="822007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Retrait progressif des moyens engagés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325" name="ZoneTexte 5">
            <a:extLst>
              <a:ext uri="{FF2B5EF4-FFF2-40B4-BE49-F238E27FC236}">
                <a16:creationId xmlns:a16="http://schemas.microsoft.com/office/drawing/2014/main" id="{C65E215D-14CD-F5C0-4EC6-05C9481C7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2000250"/>
            <a:ext cx="80756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phase :  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326" name="ZoneTexte 7">
            <a:extLst>
              <a:ext uri="{FF2B5EF4-FFF2-40B4-BE49-F238E27FC236}">
                <a16:creationId xmlns:a16="http://schemas.microsoft.com/office/drawing/2014/main" id="{8AC75777-B643-C3A3-A8A5-C9FFB6380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3368675"/>
            <a:ext cx="82200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Généralement initié par l’évacuation du dernier accidenté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327" name="ZoneTexte 9">
            <a:extLst>
              <a:ext uri="{FF2B5EF4-FFF2-40B4-BE49-F238E27FC236}">
                <a16:creationId xmlns:a16="http://schemas.microsoft.com/office/drawing/2014/main" id="{B113EF9B-21F7-D31C-925D-8128A1DF6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043363"/>
            <a:ext cx="83629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Signaux sont enlevés dans l’ordre inverse de la pose, c’est-à-dire du point du sinistre au point le plus éloigné de l’événement.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8">
            <a:extLst>
              <a:ext uri="{FF2B5EF4-FFF2-40B4-BE49-F238E27FC236}">
                <a16:creationId xmlns:a16="http://schemas.microsoft.com/office/drawing/2014/main" id="{EE535B9E-02D2-98FE-6C2E-8379F1B920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57347" name="Espace réservé du numéro de diapositive 4">
            <a:extLst>
              <a:ext uri="{FF2B5EF4-FFF2-40B4-BE49-F238E27FC236}">
                <a16:creationId xmlns:a16="http://schemas.microsoft.com/office/drawing/2014/main" id="{FDF6975D-5CDD-7607-3756-118175188D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74FD255-C7D4-46E4-82D6-149B1E4291A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61E6148-9643-12E1-28B5-72D87BD9331E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9" name="ZoneTexte 12">
            <a:extLst>
              <a:ext uri="{FF2B5EF4-FFF2-40B4-BE49-F238E27FC236}">
                <a16:creationId xmlns:a16="http://schemas.microsoft.com/office/drawing/2014/main" id="{DD8C2466-35D3-D6C6-91C4-D30F8F3BF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7350" name="ZoneTexte 15">
            <a:extLst>
              <a:ext uri="{FF2B5EF4-FFF2-40B4-BE49-F238E27FC236}">
                <a16:creationId xmlns:a16="http://schemas.microsoft.com/office/drawing/2014/main" id="{48C8AC83-2C23-B37E-407A-0E61032B7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949450"/>
            <a:ext cx="3954462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AutoNum type="romanUcPeriod"/>
            </a:pP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Champ d’action et domaines concernés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AutoNum type="romanUcPeriod"/>
            </a:pP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Missions des intervenants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AutoNum type="romanUcPeriod"/>
            </a:pP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Signalisation temporaire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AutoNum type="romanUcPeriod"/>
            </a:pP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Principes généraux de signalisation et positionnement des véhicules des services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AutoNum type="romanUcPeriod"/>
            </a:pP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Retour à la normale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8" descr="Papier journal">
            <a:extLst>
              <a:ext uri="{FF2B5EF4-FFF2-40B4-BE49-F238E27FC236}">
                <a16:creationId xmlns:a16="http://schemas.microsoft.com/office/drawing/2014/main" id="{27AB16C8-CC0A-A231-5243-BEA5BB882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24200"/>
            <a:ext cx="9144000" cy="903288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635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58371" name="Line 1031">
            <a:extLst>
              <a:ext uri="{FF2B5EF4-FFF2-40B4-BE49-F238E27FC236}">
                <a16:creationId xmlns:a16="http://schemas.microsoft.com/office/drawing/2014/main" id="{20CFDE96-EF52-08DA-8758-B6B2F2DA9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1242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372" name="Line 1032">
            <a:extLst>
              <a:ext uri="{FF2B5EF4-FFF2-40B4-BE49-F238E27FC236}">
                <a16:creationId xmlns:a16="http://schemas.microsoft.com/office/drawing/2014/main" id="{A5BB0BB8-C876-178E-3776-2450E6129D4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5814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373" name="Line 1034">
            <a:extLst>
              <a:ext uri="{FF2B5EF4-FFF2-40B4-BE49-F238E27FC236}">
                <a16:creationId xmlns:a16="http://schemas.microsoft.com/office/drawing/2014/main" id="{674A87C4-8404-F322-EE3F-E16AF327A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374" name="Text Box 1035">
            <a:extLst>
              <a:ext uri="{FF2B5EF4-FFF2-40B4-BE49-F238E27FC236}">
                <a16:creationId xmlns:a16="http://schemas.microsoft.com/office/drawing/2014/main" id="{A2CD8F40-00A2-5A85-658A-0CF4C4B36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58375" name="Text Box 1041">
            <a:extLst>
              <a:ext uri="{FF2B5EF4-FFF2-40B4-BE49-F238E27FC236}">
                <a16:creationId xmlns:a16="http://schemas.microsoft.com/office/drawing/2014/main" id="{C8FD1814-166B-AEE9-35B5-88E1675EB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657600"/>
            <a:ext cx="381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1200" b="1">
              <a:latin typeface="Times New Roman" panose="02020603050405020304" pitchFamily="18" charset="0"/>
            </a:endParaRPr>
          </a:p>
        </p:txBody>
      </p:sp>
      <p:sp>
        <p:nvSpPr>
          <p:cNvPr id="58376" name="Line 1032">
            <a:extLst>
              <a:ext uri="{FF2B5EF4-FFF2-40B4-BE49-F238E27FC236}">
                <a16:creationId xmlns:a16="http://schemas.microsoft.com/office/drawing/2014/main" id="{062F0766-D3DE-C489-00E7-17A00E69C7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" y="3578225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377" name="Titre 8">
            <a:extLst>
              <a:ext uri="{FF2B5EF4-FFF2-40B4-BE49-F238E27FC236}">
                <a16:creationId xmlns:a16="http://schemas.microsoft.com/office/drawing/2014/main" id="{FF058EA9-6056-CBB8-CB28-C4297B133290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Acc. Sur route à double sens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 descr="Papier journal">
            <a:extLst>
              <a:ext uri="{FF2B5EF4-FFF2-40B4-BE49-F238E27FC236}">
                <a16:creationId xmlns:a16="http://schemas.microsoft.com/office/drawing/2014/main" id="{1174E671-EDFF-19AC-8316-C034B0F7F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2738"/>
            <a:ext cx="9144000" cy="14478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635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59395" name="Line 8">
            <a:extLst>
              <a:ext uri="{FF2B5EF4-FFF2-40B4-BE49-F238E27FC236}">
                <a16:creationId xmlns:a16="http://schemas.microsoft.com/office/drawing/2014/main" id="{0F44643F-79BD-8373-F911-71D6975FAB1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2766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396" name="Line 9">
            <a:extLst>
              <a:ext uri="{FF2B5EF4-FFF2-40B4-BE49-F238E27FC236}">
                <a16:creationId xmlns:a16="http://schemas.microsoft.com/office/drawing/2014/main" id="{4C80C6F1-82BD-9A9E-5B13-6F13DEB03C3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397" name="Line 10">
            <a:extLst>
              <a:ext uri="{FF2B5EF4-FFF2-40B4-BE49-F238E27FC236}">
                <a16:creationId xmlns:a16="http://schemas.microsoft.com/office/drawing/2014/main" id="{4B0E5DD4-0E1E-B3AB-C2B3-9105891BF71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398" name="Text Box 12">
            <a:extLst>
              <a:ext uri="{FF2B5EF4-FFF2-40B4-BE49-F238E27FC236}">
                <a16:creationId xmlns:a16="http://schemas.microsoft.com/office/drawing/2014/main" id="{9EF0CA6A-8DF6-0C59-8996-4AE299E6D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0386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400" b="1">
                <a:latin typeface="Times New Roman" panose="02020603050405020304" pitchFamily="18" charset="0"/>
              </a:rPr>
              <a:t>B.A.U.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59399" name="Text Box 43">
            <a:extLst>
              <a:ext uri="{FF2B5EF4-FFF2-40B4-BE49-F238E27FC236}">
                <a16:creationId xmlns:a16="http://schemas.microsoft.com/office/drawing/2014/main" id="{3385018E-BE18-E975-5885-C2DDB3141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6482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59400" name="Text Box 55">
            <a:extLst>
              <a:ext uri="{FF2B5EF4-FFF2-40B4-BE49-F238E27FC236}">
                <a16:creationId xmlns:a16="http://schemas.microsoft.com/office/drawing/2014/main" id="{63F87280-9394-63D4-6F29-827985B41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114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59401" name="Line 1032">
            <a:extLst>
              <a:ext uri="{FF2B5EF4-FFF2-40B4-BE49-F238E27FC236}">
                <a16:creationId xmlns:a16="http://schemas.microsoft.com/office/drawing/2014/main" id="{6B238752-83F6-EC71-94F5-D62A1DF59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2766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402" name="Line 1032">
            <a:extLst>
              <a:ext uri="{FF2B5EF4-FFF2-40B4-BE49-F238E27FC236}">
                <a16:creationId xmlns:a16="http://schemas.microsoft.com/office/drawing/2014/main" id="{D03B885E-BBB3-71E4-4989-FEAF0FB85A5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62363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403" name="Line 1034">
            <a:extLst>
              <a:ext uri="{FF2B5EF4-FFF2-40B4-BE49-F238E27FC236}">
                <a16:creationId xmlns:a16="http://schemas.microsoft.com/office/drawing/2014/main" id="{9D9717EB-CA35-CBD4-1C8F-BDE08F40DFFE}"/>
              </a:ext>
            </a:extLst>
          </p:cNvPr>
          <p:cNvSpPr>
            <a:spLocks noChangeShapeType="1"/>
          </p:cNvSpPr>
          <p:nvPr/>
        </p:nvSpPr>
        <p:spPr bwMode="auto">
          <a:xfrm>
            <a:off x="-107950" y="4005263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404" name="AutoShape 1087">
            <a:extLst>
              <a:ext uri="{FF2B5EF4-FFF2-40B4-BE49-F238E27FC236}">
                <a16:creationId xmlns:a16="http://schemas.microsoft.com/office/drawing/2014/main" id="{38AD3B4D-8F39-7AF6-D33A-C9305EB08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276600"/>
            <a:ext cx="762000" cy="381000"/>
          </a:xfrm>
          <a:prstGeom prst="irregularSeal1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 b="1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9405" name="Titre 8">
            <a:extLst>
              <a:ext uri="{FF2B5EF4-FFF2-40B4-BE49-F238E27FC236}">
                <a16:creationId xmlns:a16="http://schemas.microsoft.com/office/drawing/2014/main" id="{F6B6FACA-D6B4-836D-FFE0-995F796BEBDC}"/>
              </a:ext>
            </a:extLst>
          </p:cNvPr>
          <p:cNvSpPr txBox="1">
            <a:spLocks/>
          </p:cNvSpPr>
          <p:nvPr/>
        </p:nvSpPr>
        <p:spPr bwMode="auto">
          <a:xfrm>
            <a:off x="484188" y="260350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  <a:latin typeface="Times New Roman" panose="02020603050405020304" pitchFamily="18" charset="0"/>
              </a:rPr>
              <a:t>Acc. voie du milieu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 descr="Papier journal">
            <a:extLst>
              <a:ext uri="{FF2B5EF4-FFF2-40B4-BE49-F238E27FC236}">
                <a16:creationId xmlns:a16="http://schemas.microsoft.com/office/drawing/2014/main" id="{10F94C7A-620E-43F8-CE32-97464FDEB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2738"/>
            <a:ext cx="9144000" cy="14478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635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1443" name="Line 8">
            <a:extLst>
              <a:ext uri="{FF2B5EF4-FFF2-40B4-BE49-F238E27FC236}">
                <a16:creationId xmlns:a16="http://schemas.microsoft.com/office/drawing/2014/main" id="{89ADFBEB-F52C-DAFF-6DAC-3ED1C94E215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2766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44" name="Line 9">
            <a:extLst>
              <a:ext uri="{FF2B5EF4-FFF2-40B4-BE49-F238E27FC236}">
                <a16:creationId xmlns:a16="http://schemas.microsoft.com/office/drawing/2014/main" id="{2AAB71BB-929B-BF60-AEB0-D89B653CA87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45" name="Line 10">
            <a:extLst>
              <a:ext uri="{FF2B5EF4-FFF2-40B4-BE49-F238E27FC236}">
                <a16:creationId xmlns:a16="http://schemas.microsoft.com/office/drawing/2014/main" id="{508F039E-DF99-252B-31D0-CD29A0A5512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46" name="Text Box 12">
            <a:extLst>
              <a:ext uri="{FF2B5EF4-FFF2-40B4-BE49-F238E27FC236}">
                <a16:creationId xmlns:a16="http://schemas.microsoft.com/office/drawing/2014/main" id="{4C01558B-B692-CB40-CC7B-B1A9E4DBC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0386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400" b="1">
                <a:latin typeface="Times New Roman" panose="02020603050405020304" pitchFamily="18" charset="0"/>
              </a:rPr>
              <a:t>B.A.U.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1447" name="Text Box 43">
            <a:extLst>
              <a:ext uri="{FF2B5EF4-FFF2-40B4-BE49-F238E27FC236}">
                <a16:creationId xmlns:a16="http://schemas.microsoft.com/office/drawing/2014/main" id="{6ED044A3-1394-1612-D28E-947A9CD7A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6482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1448" name="Text Box 55">
            <a:extLst>
              <a:ext uri="{FF2B5EF4-FFF2-40B4-BE49-F238E27FC236}">
                <a16:creationId xmlns:a16="http://schemas.microsoft.com/office/drawing/2014/main" id="{E982E2BD-92BD-48F5-DF2B-11AAC0481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114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1449" name="Line 1032">
            <a:extLst>
              <a:ext uri="{FF2B5EF4-FFF2-40B4-BE49-F238E27FC236}">
                <a16:creationId xmlns:a16="http://schemas.microsoft.com/office/drawing/2014/main" id="{1D08E9C1-978E-ADAF-9F58-3AD98FD81DA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2766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50" name="Line 1032">
            <a:extLst>
              <a:ext uri="{FF2B5EF4-FFF2-40B4-BE49-F238E27FC236}">
                <a16:creationId xmlns:a16="http://schemas.microsoft.com/office/drawing/2014/main" id="{BE32D723-4454-92D8-BF9B-CF4C5F7D1F4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62363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51" name="Line 1034">
            <a:extLst>
              <a:ext uri="{FF2B5EF4-FFF2-40B4-BE49-F238E27FC236}">
                <a16:creationId xmlns:a16="http://schemas.microsoft.com/office/drawing/2014/main" id="{6FE973E3-AC10-C916-2CF3-F2D227DAAC89}"/>
              </a:ext>
            </a:extLst>
          </p:cNvPr>
          <p:cNvSpPr>
            <a:spLocks noChangeShapeType="1"/>
          </p:cNvSpPr>
          <p:nvPr/>
        </p:nvSpPr>
        <p:spPr bwMode="auto">
          <a:xfrm>
            <a:off x="-107950" y="4005263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52" name="AutoShape 1087">
            <a:extLst>
              <a:ext uri="{FF2B5EF4-FFF2-40B4-BE49-F238E27FC236}">
                <a16:creationId xmlns:a16="http://schemas.microsoft.com/office/drawing/2014/main" id="{CD1DC890-0E00-AAB8-85BE-02A119121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657600"/>
            <a:ext cx="762000" cy="381000"/>
          </a:xfrm>
          <a:prstGeom prst="irregularSeal1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 b="1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1453" name="Titre 8">
            <a:extLst>
              <a:ext uri="{FF2B5EF4-FFF2-40B4-BE49-F238E27FC236}">
                <a16:creationId xmlns:a16="http://schemas.microsoft.com/office/drawing/2014/main" id="{A9AD5270-23BC-BE09-538E-B638C69C3672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  <a:latin typeface="Times New Roman" panose="02020603050405020304" pitchFamily="18" charset="0"/>
              </a:rPr>
              <a:t>Acc. sur voie de droite (lente)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 descr="Papier journal">
            <a:extLst>
              <a:ext uri="{FF2B5EF4-FFF2-40B4-BE49-F238E27FC236}">
                <a16:creationId xmlns:a16="http://schemas.microsoft.com/office/drawing/2014/main" id="{9B60A640-5080-8174-1665-56D7EB540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2738"/>
            <a:ext cx="9144000" cy="14478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635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3491" name="Line 8">
            <a:extLst>
              <a:ext uri="{FF2B5EF4-FFF2-40B4-BE49-F238E27FC236}">
                <a16:creationId xmlns:a16="http://schemas.microsoft.com/office/drawing/2014/main" id="{ED0F77FC-3E64-838E-420C-D7E47CAD2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2766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2" name="Line 9">
            <a:extLst>
              <a:ext uri="{FF2B5EF4-FFF2-40B4-BE49-F238E27FC236}">
                <a16:creationId xmlns:a16="http://schemas.microsoft.com/office/drawing/2014/main" id="{7B9CA096-F759-7EAE-8810-EE094D08F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3" name="Line 10">
            <a:extLst>
              <a:ext uri="{FF2B5EF4-FFF2-40B4-BE49-F238E27FC236}">
                <a16:creationId xmlns:a16="http://schemas.microsoft.com/office/drawing/2014/main" id="{4B2C07D7-536A-F04B-E05E-C3951628DC8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4" name="Text Box 12">
            <a:extLst>
              <a:ext uri="{FF2B5EF4-FFF2-40B4-BE49-F238E27FC236}">
                <a16:creationId xmlns:a16="http://schemas.microsoft.com/office/drawing/2014/main" id="{ECBE106B-6863-0582-96E7-3E3BE4D71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0386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400" b="1">
                <a:latin typeface="Times New Roman" panose="02020603050405020304" pitchFamily="18" charset="0"/>
              </a:rPr>
              <a:t>B.A.U.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3495" name="Text Box 43">
            <a:extLst>
              <a:ext uri="{FF2B5EF4-FFF2-40B4-BE49-F238E27FC236}">
                <a16:creationId xmlns:a16="http://schemas.microsoft.com/office/drawing/2014/main" id="{6B65FDF1-FB37-98F0-39A0-FC30F6CEC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6482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3496" name="Text Box 55">
            <a:extLst>
              <a:ext uri="{FF2B5EF4-FFF2-40B4-BE49-F238E27FC236}">
                <a16:creationId xmlns:a16="http://schemas.microsoft.com/office/drawing/2014/main" id="{4788EBF7-6676-2FB0-1027-BA1909DED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114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3497" name="Line 1032">
            <a:extLst>
              <a:ext uri="{FF2B5EF4-FFF2-40B4-BE49-F238E27FC236}">
                <a16:creationId xmlns:a16="http://schemas.microsoft.com/office/drawing/2014/main" id="{F91E71CF-796D-893F-3591-7D21FE9FA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2766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8" name="Line 1032">
            <a:extLst>
              <a:ext uri="{FF2B5EF4-FFF2-40B4-BE49-F238E27FC236}">
                <a16:creationId xmlns:a16="http://schemas.microsoft.com/office/drawing/2014/main" id="{F68D2869-33E5-7102-478D-C29908E9F4E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62363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9" name="Line 1034">
            <a:extLst>
              <a:ext uri="{FF2B5EF4-FFF2-40B4-BE49-F238E27FC236}">
                <a16:creationId xmlns:a16="http://schemas.microsoft.com/office/drawing/2014/main" id="{A8C169E3-BEBC-1974-165B-63BF303DD7F7}"/>
              </a:ext>
            </a:extLst>
          </p:cNvPr>
          <p:cNvSpPr>
            <a:spLocks noChangeShapeType="1"/>
          </p:cNvSpPr>
          <p:nvPr/>
        </p:nvSpPr>
        <p:spPr bwMode="auto">
          <a:xfrm>
            <a:off x="-107950" y="4005263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00" name="AutoShape 1087">
            <a:extLst>
              <a:ext uri="{FF2B5EF4-FFF2-40B4-BE49-F238E27FC236}">
                <a16:creationId xmlns:a16="http://schemas.microsoft.com/office/drawing/2014/main" id="{6B72FAE5-6816-E307-D688-F2D757006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895600"/>
            <a:ext cx="762000" cy="381000"/>
          </a:xfrm>
          <a:prstGeom prst="irregularSeal1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 b="1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3501" name="Titre 8">
            <a:extLst>
              <a:ext uri="{FF2B5EF4-FFF2-40B4-BE49-F238E27FC236}">
                <a16:creationId xmlns:a16="http://schemas.microsoft.com/office/drawing/2014/main" id="{58A6D1CE-C0A5-217B-F267-E346333479DC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  <a:latin typeface="Times New Roman" panose="02020603050405020304" pitchFamily="18" charset="0"/>
              </a:rPr>
              <a:t>Acc. voie de gauche (rapide)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a date 2">
            <a:extLst>
              <a:ext uri="{FF2B5EF4-FFF2-40B4-BE49-F238E27FC236}">
                <a16:creationId xmlns:a16="http://schemas.microsoft.com/office/drawing/2014/main" id="{C18FDB7E-421E-7EB7-B678-843C6ABC53E3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319E2A-C619-489C-9387-5FA2B17F3174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Espace réservé du pied de page 3">
            <a:extLst>
              <a:ext uri="{FF2B5EF4-FFF2-40B4-BE49-F238E27FC236}">
                <a16:creationId xmlns:a16="http://schemas.microsoft.com/office/drawing/2014/main" id="{3C936BA3-4A25-5730-06C8-6110971D6BD7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4AE24E1F-4688-47C9-8E24-E927F3EACC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41438"/>
            <a:ext cx="3106738" cy="939800"/>
          </a:xfrm>
        </p:spPr>
        <p:txBody>
          <a:bodyPr anchor="t"/>
          <a:lstStyle/>
          <a:p>
            <a:pPr algn="l"/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Routes à chaussées </a:t>
            </a:r>
            <a:b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séparées : </a:t>
            </a:r>
            <a:endParaRPr lang="fr-FR" altLang="fr-FR" sz="32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97" name="Titre 8">
            <a:extLst>
              <a:ext uri="{FF2B5EF4-FFF2-40B4-BE49-F238E27FC236}">
                <a16:creationId xmlns:a16="http://schemas.microsoft.com/office/drawing/2014/main" id="{4C3F8126-5D59-0391-CFA6-5331A75D20B4}"/>
              </a:ext>
            </a:extLst>
          </p:cNvPr>
          <p:cNvSpPr txBox="1">
            <a:spLocks/>
          </p:cNvSpPr>
          <p:nvPr/>
        </p:nvSpPr>
        <p:spPr bwMode="auto">
          <a:xfrm>
            <a:off x="533400" y="260350"/>
            <a:ext cx="86852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Champs d’action et domaines concernés</a:t>
            </a:r>
          </a:p>
        </p:txBody>
      </p:sp>
      <p:pic>
        <p:nvPicPr>
          <p:cNvPr id="8198" name="Picture 1">
            <a:extLst>
              <a:ext uri="{FF2B5EF4-FFF2-40B4-BE49-F238E27FC236}">
                <a16:creationId xmlns:a16="http://schemas.microsoft.com/office/drawing/2014/main" id="{F095BF03-8C85-9110-549B-97AB3E85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4" t="44415" r="22714" b="20093"/>
          <a:stretch>
            <a:fillRect/>
          </a:stretch>
        </p:blipFill>
        <p:spPr bwMode="auto">
          <a:xfrm>
            <a:off x="3863975" y="1341438"/>
            <a:ext cx="49307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a date 2">
            <a:extLst>
              <a:ext uri="{FF2B5EF4-FFF2-40B4-BE49-F238E27FC236}">
                <a16:creationId xmlns:a16="http://schemas.microsoft.com/office/drawing/2014/main" id="{1DB69DAB-E794-EAAC-2AB6-296C6479E9D7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B8C060B-3904-4D2A-B690-274CA4606AD4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Espace réservé du pied de page 3">
            <a:extLst>
              <a:ext uri="{FF2B5EF4-FFF2-40B4-BE49-F238E27FC236}">
                <a16:creationId xmlns:a16="http://schemas.microsoft.com/office/drawing/2014/main" id="{3F71445B-968F-A862-9631-5E8A89A8869E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9220" name="Titre 8">
            <a:extLst>
              <a:ext uri="{FF2B5EF4-FFF2-40B4-BE49-F238E27FC236}">
                <a16:creationId xmlns:a16="http://schemas.microsoft.com/office/drawing/2014/main" id="{683CB17C-E4C6-C575-68BD-C3B80643EB69}"/>
              </a:ext>
            </a:extLst>
          </p:cNvPr>
          <p:cNvSpPr txBox="1">
            <a:spLocks/>
          </p:cNvSpPr>
          <p:nvPr/>
        </p:nvSpPr>
        <p:spPr bwMode="auto">
          <a:xfrm>
            <a:off x="631825" y="300355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Missions des intervenants</a:t>
            </a:r>
          </a:p>
        </p:txBody>
      </p:sp>
      <p:pic>
        <p:nvPicPr>
          <p:cNvPr id="9221" name="Picture 7">
            <a:extLst>
              <a:ext uri="{FF2B5EF4-FFF2-40B4-BE49-F238E27FC236}">
                <a16:creationId xmlns:a16="http://schemas.microsoft.com/office/drawing/2014/main" id="{B7E82737-881C-32BD-4ED3-69BB89260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22446" r="75800" b="71733"/>
          <a:stretch>
            <a:fillRect/>
          </a:stretch>
        </p:blipFill>
        <p:spPr bwMode="auto">
          <a:xfrm>
            <a:off x="631825" y="4257675"/>
            <a:ext cx="178435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age 1">
            <a:extLst>
              <a:ext uri="{FF2B5EF4-FFF2-40B4-BE49-F238E27FC236}">
                <a16:creationId xmlns:a16="http://schemas.microsoft.com/office/drawing/2014/main" id="{7FA1D1B7-9D67-F57C-9820-27DCD3F50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310063"/>
            <a:ext cx="973137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age 1">
            <a:extLst>
              <a:ext uri="{FF2B5EF4-FFF2-40B4-BE49-F238E27FC236}">
                <a16:creationId xmlns:a16="http://schemas.microsoft.com/office/drawing/2014/main" id="{5D249761-0912-CCBD-5FDE-344D8DC94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587500"/>
            <a:ext cx="187483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">
            <a:extLst>
              <a:ext uri="{FF2B5EF4-FFF2-40B4-BE49-F238E27FC236}">
                <a16:creationId xmlns:a16="http://schemas.microsoft.com/office/drawing/2014/main" id="{7DAEF427-ACFF-D62C-81FF-4C5FED2A2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79117" r="78035" b="13901"/>
          <a:stretch>
            <a:fillRect/>
          </a:stretch>
        </p:blipFill>
        <p:spPr bwMode="auto">
          <a:xfrm>
            <a:off x="3851275" y="4621213"/>
            <a:ext cx="18669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Image 1">
            <a:extLst>
              <a:ext uri="{FF2B5EF4-FFF2-40B4-BE49-F238E27FC236}">
                <a16:creationId xmlns:a16="http://schemas.microsoft.com/office/drawing/2014/main" id="{F18EC987-5B84-5610-5A1C-5114AF782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744663"/>
            <a:ext cx="1874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Image 1">
            <a:extLst>
              <a:ext uri="{FF2B5EF4-FFF2-40B4-BE49-F238E27FC236}">
                <a16:creationId xmlns:a16="http://schemas.microsoft.com/office/drawing/2014/main" id="{0DFB9309-132A-C77B-3E5B-41292CF50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9"/>
          <a:stretch>
            <a:fillRect/>
          </a:stretch>
        </p:blipFill>
        <p:spPr bwMode="auto">
          <a:xfrm>
            <a:off x="7164388" y="1452563"/>
            <a:ext cx="1087437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a date 2">
            <a:extLst>
              <a:ext uri="{FF2B5EF4-FFF2-40B4-BE49-F238E27FC236}">
                <a16:creationId xmlns:a16="http://schemas.microsoft.com/office/drawing/2014/main" id="{CD50CBBB-33DA-6E7B-51EA-C4209C6897FF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87CCFF-4BE9-4AAA-893C-4EC3F56CE943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Espace réservé du pied de page 3">
            <a:extLst>
              <a:ext uri="{FF2B5EF4-FFF2-40B4-BE49-F238E27FC236}">
                <a16:creationId xmlns:a16="http://schemas.microsoft.com/office/drawing/2014/main" id="{BE38FB9E-5BD5-AC8C-2BEF-2FDC05A3C4F1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10244" name="Titre 8">
            <a:extLst>
              <a:ext uri="{FF2B5EF4-FFF2-40B4-BE49-F238E27FC236}">
                <a16:creationId xmlns:a16="http://schemas.microsoft.com/office/drawing/2014/main" id="{502793E5-2E59-3137-3991-611373EE6CB9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Missions des intervenants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121E392-2543-40BC-8F7F-77A14D516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28725"/>
            <a:ext cx="4805362" cy="3784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altLang="fr-FR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Missions des forces de l’ordre :</a:t>
            </a:r>
          </a:p>
          <a:p>
            <a:pPr>
              <a:defRPr/>
            </a:pPr>
            <a:endParaRPr lang="fr-FR" altLang="fr-FR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Missions de PROTECTION  </a:t>
            </a: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Missions JUDICIAIRES</a:t>
            </a:r>
          </a:p>
        </p:txBody>
      </p:sp>
      <p:pic>
        <p:nvPicPr>
          <p:cNvPr id="10246" name="Picture 7">
            <a:extLst>
              <a:ext uri="{FF2B5EF4-FFF2-40B4-BE49-F238E27FC236}">
                <a16:creationId xmlns:a16="http://schemas.microsoft.com/office/drawing/2014/main" id="{486B4FF7-DE32-0256-1FAE-B45835C19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22446" r="75800" b="71733"/>
          <a:stretch>
            <a:fillRect/>
          </a:stretch>
        </p:blipFill>
        <p:spPr bwMode="auto">
          <a:xfrm>
            <a:off x="627063" y="2073275"/>
            <a:ext cx="2128837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Image 1">
            <a:extLst>
              <a:ext uri="{FF2B5EF4-FFF2-40B4-BE49-F238E27FC236}">
                <a16:creationId xmlns:a16="http://schemas.microsoft.com/office/drawing/2014/main" id="{7E01CFDA-892B-76A9-DB57-897DAFD12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79588"/>
            <a:ext cx="1236663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Image 1">
            <a:extLst>
              <a:ext uri="{FF2B5EF4-FFF2-40B4-BE49-F238E27FC236}">
                <a16:creationId xmlns:a16="http://schemas.microsoft.com/office/drawing/2014/main" id="{D4BAD884-5037-AB15-82A1-2906B5CF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1844675"/>
            <a:ext cx="212883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e la date 2">
            <a:extLst>
              <a:ext uri="{FF2B5EF4-FFF2-40B4-BE49-F238E27FC236}">
                <a16:creationId xmlns:a16="http://schemas.microsoft.com/office/drawing/2014/main" id="{2184DD0C-2305-0DC8-99B3-20BD11A4B746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BE13D34-BCFD-4D84-B369-42C77A0BEA19}" type="datetime1"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14/01/2025</a:t>
            </a:fld>
            <a:endParaRPr lang="fr-FR" altLang="fr-FR" sz="14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Espace réservé du pied de page 3">
            <a:extLst>
              <a:ext uri="{FF2B5EF4-FFF2-40B4-BE49-F238E27FC236}">
                <a16:creationId xmlns:a16="http://schemas.microsoft.com/office/drawing/2014/main" id="{E594FD3B-F093-04DC-0561-E7A3866ECF0E}"/>
              </a:ext>
            </a:extLst>
          </p:cNvPr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2"/>
                </a:solidFill>
                <a:latin typeface="Arial" panose="020B0604020202020204" pitchFamily="34" charset="0"/>
              </a:rPr>
              <a:t>DPOS GACR méthode</a:t>
            </a:r>
          </a:p>
        </p:txBody>
      </p:sp>
      <p:sp>
        <p:nvSpPr>
          <p:cNvPr id="11268" name="Titre 8">
            <a:extLst>
              <a:ext uri="{FF2B5EF4-FFF2-40B4-BE49-F238E27FC236}">
                <a16:creationId xmlns:a16="http://schemas.microsoft.com/office/drawing/2014/main" id="{1B21480A-18F8-6AC3-AA75-AE38A9D38E96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984807"/>
                </a:solidFill>
              </a:rPr>
              <a:t>Missions des intervenants</a:t>
            </a:r>
          </a:p>
        </p:txBody>
      </p:sp>
      <p:pic>
        <p:nvPicPr>
          <p:cNvPr id="11269" name="Image 1">
            <a:extLst>
              <a:ext uri="{FF2B5EF4-FFF2-40B4-BE49-F238E27FC236}">
                <a16:creationId xmlns:a16="http://schemas.microsoft.com/office/drawing/2014/main" id="{C5C1D145-C65A-978C-47C8-43D31819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412875"/>
            <a:ext cx="27035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2">
            <a:extLst>
              <a:ext uri="{FF2B5EF4-FFF2-40B4-BE49-F238E27FC236}">
                <a16:creationId xmlns:a16="http://schemas.microsoft.com/office/drawing/2014/main" id="{05A421AD-070A-4C9B-B338-4B2FE609F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057525"/>
            <a:ext cx="6767512" cy="24511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Missions de COMMANDEMENT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Missions de PROTECTION 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Missions de SECOURS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858</TotalTime>
  <Words>1297</Words>
  <Application>Microsoft Office PowerPoint</Application>
  <PresentationFormat>Affichage à l'écran (4:3)</PresentationFormat>
  <Paragraphs>246</Paragraphs>
  <Slides>58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5" baseType="lpstr">
      <vt:lpstr>Arial</vt:lpstr>
      <vt:lpstr>Myriad Pro</vt:lpstr>
      <vt:lpstr>Calibri</vt:lpstr>
      <vt:lpstr>Times New Roman</vt:lpstr>
      <vt:lpstr>Wingdings</vt:lpstr>
      <vt:lpstr>Comic Sans MS</vt:lpstr>
      <vt:lpstr>GCCAR</vt:lpstr>
      <vt:lpstr>Méthodologie d’intervention sur les voies rapides</vt:lpstr>
      <vt:lpstr>Interventions  sur voies rapides</vt:lpstr>
      <vt:lpstr>Présentation PowerPoint</vt:lpstr>
      <vt:lpstr>Présentation PowerPoint</vt:lpstr>
      <vt:lpstr>PISIR 69  toutes les routes et autoroutes du départ. du Rhône et de la métropole de Lyon, concédées  ou non et hors agglomération.   Voies bidirectionnelles : </vt:lpstr>
      <vt:lpstr>Routes à chaussées  séparées :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Réseau communal :    Maires sont investis des pouvoirs de police de circulation et de conservation du domaine public.   Mise en œuvre des moyens nécessaires à l’exploitation du réseau communal est de leur responsabilité   Organisation des astreintes : propre à chaque commune.</vt:lpstr>
      <vt:lpstr>Présentation PowerPoint</vt:lpstr>
      <vt:lpstr>Réseau national non concédé :    DIR : compétentes en matière d’entretien, d’exploitation et d’ingénierie routière pour les routes nationales et les autoroutes non concédées restant sous la responsabilité de l’État.    DIRCE : assure la gestion, l’entretien, l’exploitation, la maintenance et la modernisation du réseau national non concédé de son territoire d’intervention.</vt:lpstr>
      <vt:lpstr>Réseau de la Métropole de Lyon :    Métropole de Lyon est investie des pouvoirs de police de circulation et de conservation du domaine public.    Mise en œuvre des moyens nécessaires à l’exploitation du réseau métropolitain est de sa responsabilité.</vt:lpstr>
      <vt:lpstr>Présentation PowerPoint</vt:lpstr>
      <vt:lpstr>Sans signalisation ou une signalisation inappropriée à la configuration  intervenants ne seront pas en sécurité !   Signalisation doit être mise en place dès le début de l’intervention.                 Port du GHV obligatoire  Cette signalisation peut-être : </vt:lpstr>
      <vt:lpstr>Traditionnelle : panneaux posés au sol, sans emploi de véhicule de signalisation et d’intervention  équipé d’un dispositif lumineux.</vt:lpstr>
      <vt:lpstr>Portée : Véhicule de signalisation et d’intervention comme seul élément du dispositif</vt:lpstr>
      <vt:lpstr>Mixte : combinant la traditionnelle et la portée. </vt:lpstr>
      <vt:lpstr>Signaux : visibles à au moins 200 m sur  autoroutes et voies rapides.</vt:lpstr>
      <vt:lpstr>Présentation PowerPoint</vt:lpstr>
      <vt:lpstr>Le panneau danger et à message variable (PMV) ne doit jamais être posé sur la route sauf sur la BAU</vt:lpstr>
      <vt:lpstr>Présentation PowerPoint</vt:lpstr>
      <vt:lpstr>Présentation PowerPoint</vt:lpstr>
      <vt:lpstr>3 niveaux de risques : acceptable, élevé (tolérable) ou absolu.  </vt:lpstr>
      <vt:lpstr>- Ne pas traverser les voies,  - Ne pas intervenir à partir de la chaussée opposée   Sauf cas de force majeure et si les conditions de sécurité le permettent :   </vt:lpstr>
      <vt:lpstr>PRINCIPES GENERAUX DE SIGNALISATION TEMPORAIRE D’URGENCE ET DE POSITIONNEMENT DES VEHICULES DES SERVICES</vt:lpstr>
      <vt:lpstr>Sur voie bidirectionnelle    </vt:lpstr>
      <vt:lpstr>Sur chaussée séparée :   </vt:lpstr>
      <vt:lpstr>Présentation PowerPoint</vt:lpstr>
      <vt:lpstr>Action des primo-intervenants :</vt:lpstr>
      <vt:lpstr>Action des primo-intervenants :  Chaussée séparée</vt:lpstr>
      <vt:lpstr>Présentation PowerPoint</vt:lpstr>
      <vt:lpstr>2. Action interservices : Voie bidirectionnelle</vt:lpstr>
      <vt:lpstr>Présentation PowerPoint</vt:lpstr>
      <vt:lpstr>Présentation PowerPoint</vt:lpstr>
      <vt:lpstr>Présentation PowerPoint</vt:lpstr>
      <vt:lpstr>Accident dans un virage sur une route bidirectionnelle :</vt:lpstr>
      <vt:lpstr>Présentation PowerPoint</vt:lpstr>
      <vt:lpstr>Présentation PowerPoint</vt:lpstr>
      <vt:lpstr>Présentation PowerPoint</vt:lpstr>
      <vt:lpstr>Actions des primo-intervenants voie médiane : </vt:lpstr>
      <vt:lpstr>Actions des primo-intervenants voie médiane : </vt:lpstr>
      <vt:lpstr>Interservices voie rapide médiane :</vt:lpstr>
      <vt:lpstr>Interservices voie rapide médiane :</vt:lpstr>
      <vt:lpstr>Poser hélicoptère :</vt:lpstr>
      <vt:lpstr>Tunnel : </vt:lpstr>
      <vt:lpstr>Accident simple en tunnel :</vt:lpstr>
      <vt:lpstr>Accident aggravé en tunnel :</vt:lpstr>
      <vt:lpstr>Sur viaduc :</vt:lpstr>
      <vt:lpstr>3. Retour à la normale : </vt:lpstr>
      <vt:lpstr>Conclusion</vt:lpstr>
      <vt:lpstr>Présentation PowerPoint</vt:lpstr>
      <vt:lpstr>Présentation PowerPoint</vt:lpstr>
      <vt:lpstr>Présentation PowerPoint</vt:lpstr>
      <vt:lpstr>Présentation PowerPoint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89</cp:revision>
  <cp:lastPrinted>2015-08-06T08:01:37Z</cp:lastPrinted>
  <dcterms:created xsi:type="dcterms:W3CDTF">2015-08-05T10:19:35Z</dcterms:created>
  <dcterms:modified xsi:type="dcterms:W3CDTF">2025-01-14T16:42:29Z</dcterms:modified>
</cp:coreProperties>
</file>