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271" r:id="rId3"/>
    <p:sldId id="270" r:id="rId4"/>
    <p:sldId id="354" r:id="rId5"/>
    <p:sldId id="356" r:id="rId6"/>
    <p:sldId id="274" r:id="rId7"/>
    <p:sldId id="300" r:id="rId8"/>
    <p:sldId id="364" r:id="rId9"/>
    <p:sldId id="362" r:id="rId10"/>
    <p:sldId id="365" r:id="rId11"/>
    <p:sldId id="366" r:id="rId12"/>
    <p:sldId id="368" r:id="rId13"/>
    <p:sldId id="361" r:id="rId14"/>
    <p:sldId id="358" r:id="rId15"/>
    <p:sldId id="359" r:id="rId16"/>
    <p:sldId id="360" r:id="rId17"/>
    <p:sldId id="372" r:id="rId18"/>
    <p:sldId id="369" r:id="rId19"/>
    <p:sldId id="370" r:id="rId20"/>
    <p:sldId id="371" r:id="rId21"/>
    <p:sldId id="374" r:id="rId22"/>
    <p:sldId id="373" r:id="rId23"/>
    <p:sldId id="357" r:id="rId24"/>
    <p:sldId id="376" r:id="rId25"/>
    <p:sldId id="375" r:id="rId26"/>
    <p:sldId id="377" r:id="rId27"/>
    <p:sldId id="378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12" r:id="rId37"/>
    <p:sldId id="413" r:id="rId38"/>
    <p:sldId id="414" r:id="rId39"/>
    <p:sldId id="415" r:id="rId40"/>
    <p:sldId id="431" r:id="rId41"/>
    <p:sldId id="417" r:id="rId42"/>
    <p:sldId id="418" r:id="rId43"/>
    <p:sldId id="419" r:id="rId44"/>
    <p:sldId id="430" r:id="rId45"/>
    <p:sldId id="420" r:id="rId46"/>
    <p:sldId id="42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450" r:id="rId63"/>
    <p:sldId id="449" r:id="rId64"/>
    <p:sldId id="440" r:id="rId65"/>
    <p:sldId id="44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16" r:id="rId75"/>
    <p:sldId id="451" r:id="rId76"/>
    <p:sldId id="452" r:id="rId77"/>
    <p:sldId id="462" r:id="rId78"/>
    <p:sldId id="467" r:id="rId79"/>
    <p:sldId id="463" r:id="rId80"/>
    <p:sldId id="464" r:id="rId81"/>
    <p:sldId id="470" r:id="rId82"/>
    <p:sldId id="305" r:id="rId83"/>
    <p:sldId id="471" r:id="rId84"/>
    <p:sldId id="481" r:id="rId85"/>
    <p:sldId id="473" r:id="rId86"/>
    <p:sldId id="474" r:id="rId87"/>
    <p:sldId id="486" r:id="rId88"/>
    <p:sldId id="475" r:id="rId89"/>
    <p:sldId id="483" r:id="rId90"/>
    <p:sldId id="484" r:id="rId91"/>
    <p:sldId id="485" r:id="rId92"/>
    <p:sldId id="482" r:id="rId93"/>
    <p:sldId id="487" r:id="rId94"/>
    <p:sldId id="488" r:id="rId95"/>
    <p:sldId id="489" r:id="rId96"/>
    <p:sldId id="490" r:id="rId97"/>
    <p:sldId id="491" r:id="rId98"/>
    <p:sldId id="299" r:id="rId99"/>
    <p:sldId id="332" r:id="rId100"/>
    <p:sldId id="333" r:id="rId101"/>
    <p:sldId id="342" r:id="rId102"/>
    <p:sldId id="343" r:id="rId103"/>
    <p:sldId id="344" r:id="rId104"/>
    <p:sldId id="345" r:id="rId105"/>
    <p:sldId id="346" r:id="rId106"/>
    <p:sldId id="347" r:id="rId107"/>
    <p:sldId id="272" r:id="rId10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66FF99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28" d="100"/>
          <a:sy n="28" d="100"/>
        </p:scale>
        <p:origin x="111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3.xml"/><Relationship Id="rId1" Type="http://schemas.openxmlformats.org/officeDocument/2006/relationships/slide" Target="slides/slide10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2D09C37-40B7-4CA4-B07C-1B5A1E030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ED73B4-49C6-478F-AD17-A7CAA34890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690056-2F0B-49FE-950F-A3D4B9C66866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8F437E-22D6-474F-A9C7-C8623AC845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55C4ED78-19D3-4BD2-968F-074A4019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FE39-0A2C-44AD-A20D-9603E2D30B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E81366-B6BE-4B23-BAC8-54159667D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F5A204-F972-4232-93AF-384BB2353E5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D3E9-4F4D-E6C0-A718-58755174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6418-7C21-4276-B897-E56BF59ED44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B3809-1275-6201-7EB4-2E1CE0A0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C49F11-2693-F322-807E-AF1E88BE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455C1-9FC3-442B-8583-121CED56B7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941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82E8A-8A1D-F5C6-8602-55324F12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A8DD-51B3-416C-8C38-C314EE45D02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F1C3-E381-89F0-056E-BF9A6191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F3BE09-75F7-6183-794B-B312ACD8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FF53-14B6-4F41-88FE-D45A5422C5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435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A1CD7-85D6-056E-4A6E-2967A304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399D-598C-4A98-8070-D5682BE00D2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99C24-5154-7DD0-7861-440BE6F9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ADDDB-E2DE-2418-DBDB-D4DCEB4E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F4DE-12A9-468E-9B3A-5D57398DD1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145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C4679B-2A34-54EB-9AA0-E6ED6A41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13E7-00C1-459F-9BEA-4D62CBB143B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63F1A-9458-F6EF-EEEE-DA66730E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6B35D6-35B2-E4BF-AD58-E37B2852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F11F6-6458-4CA8-A07D-369452ED71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866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79B8E-A904-E992-F273-82D54F1F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C8F8-796A-4CE6-BD51-A4DCBE9E845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0C4096-FC3F-B3E4-AD5D-4367919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FB31E-AAEE-FC76-ABAE-C8C5C772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AB9F-0DF1-4B85-9589-5341AF46A4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77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4DD8A9C-FE58-C8B4-77A0-E3F91180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C4D3-D586-4E28-B882-500FAA67FD6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0CE6415-AE01-DE0B-4B65-914EDBA2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1177014-5CA6-532A-1AD6-C7E63A66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D549C-960A-40EF-9C89-CF807227CF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834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681444E-421B-38DB-15EB-C5A1E776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7FE1-3A0D-470B-8E1D-CF9C7950036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6FD6DFB-96D3-20C9-13B4-F9D00EB3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BEDADB3-2047-F05D-CB5B-C27F64BA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678A4-31B4-4E25-B09A-C2B8C9A92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44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DA29761-4421-EB3D-ADA8-B08BEAE4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0551-9A45-49E8-B5E2-98E1FF2D615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4F38DD-16A5-00B8-F5F7-4354C07E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A60C83E-7C93-BCD5-AE0F-8327C86F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2933-8A95-4EBD-8FA0-D7E9EDD34E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625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B536590-4286-FB7B-5700-6E847EE5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1055-AC09-4C8D-AD24-0EE35B935E9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0C360DD-1029-32D3-F76C-F09E5699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A86D8EF-CDBB-999F-1CB1-81A76465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710F8-7D95-4125-A605-0B275AC11B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634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700DBB8-077A-4DE0-C291-84875BF6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A1FC-DE80-488A-B381-377B1A60E8C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D66F3C6-2E76-332B-EEAE-C122D49B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CBAD919-489C-6334-847D-A1758112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6994-8737-493C-BB58-4F25638864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756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0A19274-78C2-6138-66DC-548285ED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6053-3A82-4399-8F3A-C739235EDEF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8EB09B9-81F9-FD6A-A94E-E19B9BB5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54598DD-AC40-6938-D312-66AA748D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2D2C-2376-4A35-BCFD-64F2B09C6D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162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F5E0A76-50FD-9542-163F-D36668138D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73D8172-78A6-FE44-4254-75B42F0EE0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26397-E134-431F-A8B0-1C3462DEB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1F45AC-A2B8-4991-B2D2-C43F69EC625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753A2-055C-439B-9576-B0A272210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E1193-9413-4814-A510-55A9A7D78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57AC4287-DBE2-4223-8121-F647AF2E66C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D5539A9-E2C5-4C09-8DE2-1428A52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Cadre opérationnel et procédure d’intervention sur les ascenseurs</a:t>
            </a:r>
            <a:r>
              <a:rPr lang="fr-FR" altLang="fr-F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A4F2D141-B3CB-FB29-6CBB-B16CE68CD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2024 -  Version 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AC3B39AE-D57F-A2C7-54C5-5CBBA496CA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15F4B6-EB65-43A5-9FAA-172D42ABC6F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0ADFBBC2-8EA3-181E-20D7-8F1B9D1DD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électrique : </a:t>
            </a:r>
          </a:p>
        </p:txBody>
      </p:sp>
      <p:sp>
        <p:nvSpPr>
          <p:cNvPr id="14341" name="Rectangle 1">
            <a:extLst>
              <a:ext uri="{FF2B5EF4-FFF2-40B4-BE49-F238E27FC236}">
                <a16:creationId xmlns:a16="http://schemas.microsoft.com/office/drawing/2014/main" id="{17C99AFE-CA69-A5F4-702F-38174861B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189913" cy="1920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 lors des manipulations du tableau électrique et notamment lorsque l’équipier ouvre le tableau et coupe la force de traction (Triphasé 22,5 A et 380 V). 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 donc être pris en compte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 adaptés et approche par le côté du disjoncteur.</a:t>
            </a:r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5F35033A-9BC2-7954-1AD8-5F8A66B1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4365625"/>
            <a:ext cx="7989887" cy="13112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JAMAIS ÊTRE EN FACE DU DISJONCTEUR LORS DE LA COUPURE DU COURANT </a:t>
            </a: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ARC ELECTRIQUE PEUT TOUJOURS SE PRODUIRE</a:t>
            </a: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re 8">
            <a:extLst>
              <a:ext uri="{FF2B5EF4-FFF2-40B4-BE49-F238E27FC236}">
                <a16:creationId xmlns:a16="http://schemas.microsoft.com/office/drawing/2014/main" id="{7C90F43B-D4A1-B71E-205B-4774F17C34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EAAAD66-0E32-4E4B-AA3B-77E548FF1AB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515A58-1344-43BE-8198-B43E40FA16F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0596" name="Rectangle 1">
            <a:extLst>
              <a:ext uri="{FF2B5EF4-FFF2-40B4-BE49-F238E27FC236}">
                <a16:creationId xmlns:a16="http://schemas.microsoft.com/office/drawing/2014/main" id="{2ED48B79-0EC6-C125-EC27-E2544B4D2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597" name="WordArt 6">
            <a:extLst>
              <a:ext uri="{FF2B5EF4-FFF2-40B4-BE49-F238E27FC236}">
                <a16:creationId xmlns:a16="http://schemas.microsoft.com/office/drawing/2014/main" id="{86A635DA-C8A6-21ED-7EA0-9BAEF99D6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é</a:t>
            </a:r>
          </a:p>
        </p:txBody>
      </p:sp>
      <p:sp>
        <p:nvSpPr>
          <p:cNvPr id="110598" name="Rectangle 7">
            <a:extLst>
              <a:ext uri="{FF2B5EF4-FFF2-40B4-BE49-F238E27FC236}">
                <a16:creationId xmlns:a16="http://schemas.microsoft.com/office/drawing/2014/main" id="{C4FD2027-5EFE-B969-9567-0CA465940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835150"/>
            <a:ext cx="72247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Énergie ou Électricité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: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Couper le courant de traction dans le local machinerie sans couper l’éclairage de la cabine et en étant de côté,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Actionner l'interrupteur de blocage du déverrouillage manuel des portes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0599" name="Picture 8" descr="EPSN0006">
            <a:extLst>
              <a:ext uri="{FF2B5EF4-FFF2-40B4-BE49-F238E27FC236}">
                <a16:creationId xmlns:a16="http://schemas.microsoft.com/office/drawing/2014/main" id="{828D1883-0724-955A-7355-36772BF7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25040" r="34193" b="31024"/>
          <a:stretch>
            <a:fillRect/>
          </a:stretch>
        </p:blipFill>
        <p:spPr bwMode="auto">
          <a:xfrm>
            <a:off x="4413250" y="3773488"/>
            <a:ext cx="4191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re 8">
            <a:extLst>
              <a:ext uri="{FF2B5EF4-FFF2-40B4-BE49-F238E27FC236}">
                <a16:creationId xmlns:a16="http://schemas.microsoft.com/office/drawing/2014/main" id="{47C7D3E4-7E45-8C84-7270-8F3FC76F9E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89E9BB8-D049-4608-AB26-E2AC0A61A69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E7BF13B-816D-4057-AFD1-9DC15D93882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1620" name="Rectangle 1">
            <a:extLst>
              <a:ext uri="{FF2B5EF4-FFF2-40B4-BE49-F238E27FC236}">
                <a16:creationId xmlns:a16="http://schemas.microsoft.com/office/drawing/2014/main" id="{CEF7DBCB-39CB-3882-EDD8-AAD517C8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621" name="WordArt 5">
            <a:extLst>
              <a:ext uri="{FF2B5EF4-FFF2-40B4-BE49-F238E27FC236}">
                <a16:creationId xmlns:a16="http://schemas.microsoft.com/office/drawing/2014/main" id="{DCE6ED10-897B-EAF7-DCEE-D882C71DDD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4B6BA557-2CEA-EB18-111D-36EBC4993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855788"/>
            <a:ext cx="7110413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Contact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avec les victimes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Prise en compte du nombre et de leur état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Annonce des actions qui vont être réalisées et des consignes à respecter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1623" name="Object 7">
            <a:extLst>
              <a:ext uri="{FF2B5EF4-FFF2-40B4-BE49-F238E27FC236}">
                <a16:creationId xmlns:a16="http://schemas.microsoft.com/office/drawing/2014/main" id="{6A6A59CF-6037-4D4A-DF5B-98A54CFC35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3313113"/>
          <a:ext cx="37973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" r:id="rId2" imgW="4572000" imgH="3429000" progId="PowerPoint.Slide.8">
                  <p:embed/>
                </p:oleObj>
              </mc:Choice>
              <mc:Fallback>
                <p:oleObj name="Diapositive" r:id="rId2" imgW="4572000" imgH="3429000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313113"/>
                        <a:ext cx="37973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re 8">
            <a:extLst>
              <a:ext uri="{FF2B5EF4-FFF2-40B4-BE49-F238E27FC236}">
                <a16:creationId xmlns:a16="http://schemas.microsoft.com/office/drawing/2014/main" id="{C329DFB6-4A00-2A10-BD0C-3BDF3CA34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D32BBA7-6FC8-4C07-BD58-F4AB7CD4A3C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CF301B9-CB8D-4895-B154-94726E82863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44" name="Rectangle 1">
            <a:extLst>
              <a:ext uri="{FF2B5EF4-FFF2-40B4-BE49-F238E27FC236}">
                <a16:creationId xmlns:a16="http://schemas.microsoft.com/office/drawing/2014/main" id="{68D016DA-8B62-55E7-6056-AA8225C50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45" name="WordArt 5">
            <a:extLst>
              <a:ext uri="{FF2B5EF4-FFF2-40B4-BE49-F238E27FC236}">
                <a16:creationId xmlns:a16="http://schemas.microsoft.com/office/drawing/2014/main" id="{8BBAE500-2F1A-380A-ECD2-3694912704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26514410-41BB-5C87-4CBE-99E6A8F6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5867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Utilisation des radios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communications entre la machinerie et le palier pour diriger la dérive de la cabine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12647" name="Groupe 44045">
            <a:extLst>
              <a:ext uri="{FF2B5EF4-FFF2-40B4-BE49-F238E27FC236}">
                <a16:creationId xmlns:a16="http://schemas.microsoft.com/office/drawing/2014/main" id="{35C90468-46BD-A084-B63D-EE5CBA023484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581400"/>
            <a:ext cx="3810000" cy="1981200"/>
            <a:chOff x="0" y="0"/>
            <a:chExt cx="1354676" cy="737235"/>
          </a:xfrm>
        </p:grpSpPr>
        <p:pic>
          <p:nvPicPr>
            <p:cNvPr id="112648" name="Picture 4">
              <a:extLst>
                <a:ext uri="{FF2B5EF4-FFF2-40B4-BE49-F238E27FC236}">
                  <a16:creationId xmlns:a16="http://schemas.microsoft.com/office/drawing/2014/main" id="{6A277EC8-D985-BA6E-E070-2EA02EF7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5485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9" name="Picture 4">
              <a:extLst>
                <a:ext uri="{FF2B5EF4-FFF2-40B4-BE49-F238E27FC236}">
                  <a16:creationId xmlns:a16="http://schemas.microsoft.com/office/drawing/2014/main" id="{A04EE667-9165-EF22-18DA-B823D800A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61" y="0"/>
              <a:ext cx="678815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re 8">
            <a:extLst>
              <a:ext uri="{FF2B5EF4-FFF2-40B4-BE49-F238E27FC236}">
                <a16:creationId xmlns:a16="http://schemas.microsoft.com/office/drawing/2014/main" id="{295AB183-630A-AFA1-3C0C-EF357C00C0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EAD608B-D2A4-4584-A538-6273EE009380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B33E599-CEB5-4FD1-9576-45A8B013E9B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3668" name="Rectangle 1">
            <a:extLst>
              <a:ext uri="{FF2B5EF4-FFF2-40B4-BE49-F238E27FC236}">
                <a16:creationId xmlns:a16="http://schemas.microsoft.com/office/drawing/2014/main" id="{D3F18385-A623-D1D9-717F-2891EF94D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669" name="WordArt 5">
            <a:extLst>
              <a:ext uri="{FF2B5EF4-FFF2-40B4-BE49-F238E27FC236}">
                <a16:creationId xmlns:a16="http://schemas.microsoft.com/office/drawing/2014/main" id="{366C7F45-43B1-17EC-1AB0-96C2447966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492F3F4B-B1E5-4AE1-8ED9-680D3A74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6553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Réalignement de la cabine sur un niveau 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Mise au niveau de la cabine à l’aide de la procédure adaptée à l’ascenseur :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classique,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sans machinerie (spécifique à la marque)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hydraulique.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re 8">
            <a:extLst>
              <a:ext uri="{FF2B5EF4-FFF2-40B4-BE49-F238E27FC236}">
                <a16:creationId xmlns:a16="http://schemas.microsoft.com/office/drawing/2014/main" id="{231CE780-1A8B-59B0-DE18-AFE701464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27AA626-AD2E-4F09-A485-9735F70FA7F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8E089D9-4165-4C24-9DC3-D16FADA5797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4692" name="Rectangle 1">
            <a:extLst>
              <a:ext uri="{FF2B5EF4-FFF2-40B4-BE49-F238E27FC236}">
                <a16:creationId xmlns:a16="http://schemas.microsoft.com/office/drawing/2014/main" id="{C8CEC31D-1175-C6D9-EF76-2E194E77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693" name="WordArt 5">
            <a:extLst>
              <a:ext uri="{FF2B5EF4-FFF2-40B4-BE49-F238E27FC236}">
                <a16:creationId xmlns:a16="http://schemas.microsoft.com/office/drawing/2014/main" id="{F5DE7A92-617E-435E-2FB5-C13F3850CE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38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64B7C38F-788D-CFAA-0625-2744A98D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58674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Inviter les personnes à sortir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Accompagner les personnes lors de leur sortie SURTOUT LORSQUE la cabine n’est pas tout à fait à niveau..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4695" name="Picture 7">
            <a:extLst>
              <a:ext uri="{FF2B5EF4-FFF2-40B4-BE49-F238E27FC236}">
                <a16:creationId xmlns:a16="http://schemas.microsoft.com/office/drawing/2014/main" id="{9FD4353F-474A-6437-310A-ECAE48EA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12289" b="45139"/>
          <a:stretch>
            <a:fillRect/>
          </a:stretch>
        </p:blipFill>
        <p:spPr bwMode="auto">
          <a:xfrm>
            <a:off x="4427538" y="3429000"/>
            <a:ext cx="3937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re 8">
            <a:extLst>
              <a:ext uri="{FF2B5EF4-FFF2-40B4-BE49-F238E27FC236}">
                <a16:creationId xmlns:a16="http://schemas.microsoft.com/office/drawing/2014/main" id="{98B4F0DA-9836-3341-1C6B-1530172D4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5F8BC4E-679C-4484-8EAC-9BA320B7AAC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2E24FD-606F-499F-9F33-50D0367A1BE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5716" name="Rectangle 1">
            <a:extLst>
              <a:ext uri="{FF2B5EF4-FFF2-40B4-BE49-F238E27FC236}">
                <a16:creationId xmlns:a16="http://schemas.microsoft.com/office/drawing/2014/main" id="{0633E2CB-949B-1E84-400B-96FB1BE2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717" name="WordArt 5">
            <a:extLst>
              <a:ext uri="{FF2B5EF4-FFF2-40B4-BE49-F238E27FC236}">
                <a16:creationId xmlns:a16="http://schemas.microsoft.com/office/drawing/2014/main" id="{BA913239-3473-02A1-65E6-29B534FDD8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3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55D1D55C-0531-8BB5-1F7B-EB28876B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Technicien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: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832944C3-DD90-B90C-2856-9D3852AC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55988"/>
            <a:ext cx="777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Prévenir à travers le CODIS, la société en charge de la maintenance de l’appareil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re 8">
            <a:extLst>
              <a:ext uri="{FF2B5EF4-FFF2-40B4-BE49-F238E27FC236}">
                <a16:creationId xmlns:a16="http://schemas.microsoft.com/office/drawing/2014/main" id="{72F6D03C-3E69-A27C-2E44-900A7BC836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3C89533-0D55-471C-8AAA-5E475868719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5495D8-749F-4A75-8283-1D7C1002BEE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6740" name="Rectangle 1">
            <a:extLst>
              <a:ext uri="{FF2B5EF4-FFF2-40B4-BE49-F238E27FC236}">
                <a16:creationId xmlns:a16="http://schemas.microsoft.com/office/drawing/2014/main" id="{70F0DC58-794F-98D7-860E-3EEE6D7B8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741" name="WordArt 5">
            <a:extLst>
              <a:ext uri="{FF2B5EF4-FFF2-40B4-BE49-F238E27FC236}">
                <a16:creationId xmlns:a16="http://schemas.microsoft.com/office/drawing/2014/main" id="{50C7F356-ED67-C23F-1ED1-2193469E0F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3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é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16320EDB-9FF5-82A0-E814-87C0CFAC8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28800"/>
            <a:ext cx="6934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Empêcher l’accès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Vérifier la fermeture des portes palières à tous les étages et baliser l’étage en question et au RDC.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6743" name="Image 28676">
            <a:extLst>
              <a:ext uri="{FF2B5EF4-FFF2-40B4-BE49-F238E27FC236}">
                <a16:creationId xmlns:a16="http://schemas.microsoft.com/office/drawing/2014/main" id="{A3E10D46-9D04-443B-2393-212F16C4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02000"/>
            <a:ext cx="35385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8">
            <a:extLst>
              <a:ext uri="{FF2B5EF4-FFF2-40B4-BE49-F238E27FC236}">
                <a16:creationId xmlns:a16="http://schemas.microsoft.com/office/drawing/2014/main" id="{35AEC457-7FED-399D-EBCE-AB799DF8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16430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re 8">
            <a:extLst>
              <a:ext uri="{FF2B5EF4-FFF2-40B4-BE49-F238E27FC236}">
                <a16:creationId xmlns:a16="http://schemas.microsoft.com/office/drawing/2014/main" id="{6C319926-0A4E-9EC0-6DFA-8BB130CE3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FE1FB48-8BCE-4CAA-962E-BAA5DA1ECB0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E179F98-FF00-4464-BAE4-3E5EB05632B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98F2A8-4317-4DB9-A282-4D553EF0C88F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65" name="ZoneTexte 12">
            <a:extLst>
              <a:ext uri="{FF2B5EF4-FFF2-40B4-BE49-F238E27FC236}">
                <a16:creationId xmlns:a16="http://schemas.microsoft.com/office/drawing/2014/main" id="{B72BF91A-FE36-F09B-1BEA-7F19399D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7766" name="ZoneTexte 15">
            <a:extLst>
              <a:ext uri="{FF2B5EF4-FFF2-40B4-BE49-F238E27FC236}">
                <a16:creationId xmlns:a16="http://schemas.microsoft.com/office/drawing/2014/main" id="{2B581554-9C13-342F-9400-D49E2977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342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Introduction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Généralités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Interventions sur les différents types d'ascenseurs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70B0C8F9-398C-32A2-55B5-B69439CD3A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1EFD199-30F5-4805-B8F9-65BF3FFC528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20198B00-130F-D370-6CD1-A6CAE359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de chute :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4923219-E4A8-EAF5-EB0F-202D97B18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5367" name="Picture 5">
            <a:extLst>
              <a:ext uri="{FF2B5EF4-FFF2-40B4-BE49-F238E27FC236}">
                <a16:creationId xmlns:a16="http://schemas.microsoft.com/office/drawing/2014/main" id="{4E5FB206-32E2-C160-5AA8-0FA3C924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8674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">
            <a:extLst>
              <a:ext uri="{FF2B5EF4-FFF2-40B4-BE49-F238E27FC236}">
                <a16:creationId xmlns:a16="http://schemas.microsoft.com/office/drawing/2014/main" id="{6915C4CB-8888-956A-E501-92161D14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1905000"/>
            <a:ext cx="8991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Survient lorsque l’équipe entrouvre une porte palière pour déterminer la position de la cabine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Pouvant être au-dessus, crée donc un vide dans la gaine.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D36F252B-A6E9-0D60-53CC-082F0F449C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1E925A-384F-4C27-B9AB-07C826CFB0F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E467857F-B5B8-6417-52DE-5D0EE1C5E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14600"/>
            <a:ext cx="8135938" cy="2044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Etre vigilant sur cette partie de la manœuvre et de garder un point d’appui pour éviter la chute.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Engagement au-delà du droit de la porte, assurer sa sécurité à l’aide de son binôme ou s’arrimer à l’aide du LSPCC.</a:t>
            </a:r>
          </a:p>
        </p:txBody>
      </p:sp>
      <p:sp>
        <p:nvSpPr>
          <p:cNvPr id="17413" name="Rectangle 1">
            <a:extLst>
              <a:ext uri="{FF2B5EF4-FFF2-40B4-BE49-F238E27FC236}">
                <a16:creationId xmlns:a16="http://schemas.microsoft.com/office/drawing/2014/main" id="{708873A3-FC4A-DA1B-7D70-423CC10E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de chute 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388A6C47-7C53-BDB4-564F-962F29D729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351ABF-B0FF-498E-8E68-F0DD44644AA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1A096816-16CB-AB94-971F-A67D1717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849438"/>
            <a:ext cx="8721726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 aussi pour les victimes.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Cabine n’est pas à niveau mais permet une sortie des victimes.  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16BD01A0-88F6-9918-C265-A3D1A349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544638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">
            <a:extLst>
              <a:ext uri="{FF2B5EF4-FFF2-40B4-BE49-F238E27FC236}">
                <a16:creationId xmlns:a16="http://schemas.microsoft.com/office/drawing/2014/main" id="{B93A46C7-429C-FBAA-33CA-A8EB7077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de chute : 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DAE4D6E6-5C4B-1FC8-9110-316C6C82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 donnant sur le vide :</a:t>
            </a:r>
            <a:r>
              <a:rPr lang="fr-FR" altLang="fr-FR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physique permanente.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7E58AA35-A08A-9B87-4D8D-B7F7CD9D00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58F068-91D5-4706-83B4-F4C5D64DEF7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DD3B1BD3-41BD-B2CD-B34E-401A5C50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mécanique et de brûlure : </a:t>
            </a:r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id="{209DB13F-B9E0-5DDA-C0A9-6AF7E017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916113"/>
            <a:ext cx="857885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de happement correspond à un effet d’emprise qui entraîne la personne.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niveau des mécanismes de transmission (poulies, courroies, engrenages,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crémaillères, arbres de transmission), qui 					peuvent accrocher les textiles des intervenants 				et les entraîner dans le mouvement du circuit.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5">
            <a:extLst>
              <a:ext uri="{FF2B5EF4-FFF2-40B4-BE49-F238E27FC236}">
                <a16:creationId xmlns:a16="http://schemas.microsoft.com/office/drawing/2014/main" id="{2163F425-5B56-0AB7-9555-2F2B297A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4075"/>
            <a:ext cx="3200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00CE0BC4-BC32-84C6-B5E1-50B195356A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1AD95A0-6982-4F1E-B1C6-B0359C594A9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AEC35BBB-C4DB-B082-25E5-B58C966F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mécanique et de brûlure : </a:t>
            </a:r>
          </a:p>
        </p:txBody>
      </p:sp>
      <p:pic>
        <p:nvPicPr>
          <p:cNvPr id="20485" name="Image 1">
            <a:extLst>
              <a:ext uri="{FF2B5EF4-FFF2-40B4-BE49-F238E27FC236}">
                <a16:creationId xmlns:a16="http://schemas.microsoft.com/office/drawing/2014/main" id="{B80A4500-06F9-B03D-8BDD-78D00E98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316038"/>
            <a:ext cx="3436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>
            <a:extLst>
              <a:ext uri="{FF2B5EF4-FFF2-40B4-BE49-F238E27FC236}">
                <a16:creationId xmlns:a16="http://schemas.microsoft.com/office/drawing/2014/main" id="{377CB16D-E3AE-7868-F410-73350BE7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7688"/>
            <a:ext cx="87630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 A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scenseurs classiques : machinerie.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à proximité du mécanisme sont à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quelques cm de la poulie et des câbles,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Vigilance</a:t>
            </a:r>
            <a:r>
              <a:rPr lang="fr-FR" altLang="fr-FR" sz="2000" baseline="30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++++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lors de la dérive de la cabine avec le volant.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ttention aux organes non protégés pouvant être mis brusquement en mouvement.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 P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ièces toujours en mouvement et très chaudes : gants de travail.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D0625177-2568-A4F5-3A15-C45E686DC2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400D10-0DEF-4E2D-87F7-7AC8A95E2B5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ABB36447-20EF-9411-2FBE-854ECF0B6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d’agression : </a:t>
            </a:r>
          </a:p>
        </p:txBody>
      </p:sp>
      <p:sp>
        <p:nvSpPr>
          <p:cNvPr id="21509" name="Rectangle 1">
            <a:extLst>
              <a:ext uri="{FF2B5EF4-FFF2-40B4-BE49-F238E27FC236}">
                <a16:creationId xmlns:a16="http://schemas.microsoft.com/office/drawing/2014/main" id="{159EE145-3F9B-F37C-9978-3365DFCD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87058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Victimes dans l’attente d’aide et de secours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Temps pouvant déclencher un comportement menaçant envers les SP.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iolences isolées de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manières : à traiter comme toutes agressions visant les SP sur les interventions.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Respecter règles d’engagement et de comportement pour éviter au maximum un envenimement de la situation et en sortir rapidement.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CFE48DFF-A2F5-C51E-DD2D-28B34DF6F3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78F427-860D-4890-B875-65A0B71B31F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8CFCDF34-193C-43A2-4D8D-92008EE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d’agression : </a:t>
            </a: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id="{C8C9E3AC-3E4F-E8C7-E5DC-7B6CA3075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133600"/>
            <a:ext cx="8255000" cy="37496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PENDANT L’ENGAGEMENT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Maintenir les engins fermés à clé dès lors qu’aucun agent n’est à proximité,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Éviter de laisser des personnels isolés,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Signifier oralement à l’ensemble de l’équipage toute observation anormale (ex : présence d’un couteau),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Garder son calme face à l’agresseur pour faire retomber la tension,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Quitter les lieux en attendant les forces de l’ordre si la menace persiste,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8CDE2FA2-ACF8-DB16-8CFA-E3E7E5E80F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C57E4E-6A28-4324-A6EA-1C83173F14C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C8328011-950D-42F2-DDF2-9301679D9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d’agression : </a:t>
            </a:r>
          </a:p>
        </p:txBody>
      </p:sp>
      <p:sp>
        <p:nvSpPr>
          <p:cNvPr id="23557" name="Rectangle 1">
            <a:extLst>
              <a:ext uri="{FF2B5EF4-FFF2-40B4-BE49-F238E27FC236}">
                <a16:creationId xmlns:a16="http://schemas.microsoft.com/office/drawing/2014/main" id="{34611925-078E-AC42-AA25-42E86D948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279650"/>
            <a:ext cx="8286750" cy="2298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ts val="20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Rester groupés,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Abandonner le matériel si nécessaire,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Garder le contact avec la radio et rendre compte au COS et au CTA/CODIS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CCDB1AA8-4787-B2C6-35A7-1659A78530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D0C461-C8B6-4F57-AD42-14EBB4407B6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FC0E3884-6616-42D2-19B4-BA5346BA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d’agression : </a:t>
            </a:r>
          </a:p>
        </p:txBody>
      </p:sp>
      <p:sp>
        <p:nvSpPr>
          <p:cNvPr id="24581" name="Rectangle 1">
            <a:extLst>
              <a:ext uri="{FF2B5EF4-FFF2-40B4-BE49-F238E27FC236}">
                <a16:creationId xmlns:a16="http://schemas.microsoft.com/office/drawing/2014/main" id="{0DBCD7E3-5BD2-5388-2DFF-9E03FA5C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20888"/>
            <a:ext cx="8334375" cy="3749675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ts val="20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DE L’OPÉRATION DE SECOURS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Faire remonter tout climat hostile au CTA/CODIS (diffusion aux casernes éventuellement concernées),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Faire remonter immédiatement par voie hiérarchique tout traumatisme physique ou psychologique pour prise en compte : une attention particulière sera portée aux personnels ayant été exposés afin que ceux-ci bénéficient d’une prise en compte systématique et que d’éventuelles mesures conservatoires soient prises (ex : temps de repos, relève, accompagnement psychologique, etc.).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A1505EEC-B2A3-DB21-F594-6B5936CDEA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Interventions sur les ascenseurs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C78FFB3-F2CE-4573-928E-76D287A31D7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BEEF5EA-C337-47A5-BCB2-2D9F9CE7126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ED03A3-5540-433B-A23B-AFCD91071E29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64FF84FD-EEF3-D896-4818-74EA9BBB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87BA7ABF-736F-3E7B-0011-F689E8B7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participer au dégagement de personnes et la mise hors service d'un ascenseur en prenant toutes les mesures de sécurité.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F39BFC8B-2644-D35E-E074-0269C767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342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Introduction,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Généralités,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Interventions sur les différents types d'ascenseurs.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04ED7330-BABB-BE0D-7363-FCE8A704B2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75C756-4F72-4310-8EE0-C75AD221733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74EDF403-6482-F21D-8A0B-73912620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3534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MILIEU HOSTILE :</a:t>
            </a: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ituation d’intervention en milieu hostile détectée/ressentie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Procédure radio 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Utilisation du status 4,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Transmission du message : « </a:t>
            </a:r>
            <a:r>
              <a:rPr lang="fr-FR" altLang="fr-FR" sz="20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CODIS 69 ici [nom de l’engin], intervention en milieu hostile, …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» 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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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Opérateur CTA contacte le chef de salle du CIC ou du CORG pour l’envoi immédiat des forces de l’ordre.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1A3F1D49-AF30-64F9-73B5-07045343B2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5DF59E-3227-453C-AA3C-18ADC47D38B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8A883BBD-FD2F-F8D5-C493-AF7B41C3D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3534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ts val="1200"/>
              </a:lnSpc>
              <a:spcBef>
                <a:spcPts val="11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AGRESSION :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gression avérée, potentielle ou qu’un rapport de force disproportionné met en péril l’équipage  </a:t>
            </a:r>
            <a:r>
              <a:rPr lang="fr-FR" altLang="fr-FR" sz="1800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 le terrain 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Utilisation du status 4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 du message sous la forme suivante : « </a:t>
            </a:r>
            <a:r>
              <a:rPr lang="fr-FR" altLang="fr-FR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URGENT, URGENT, URGENT, CODIS 69 ici [nom de l’engin] intervention avec agression des SP (ou potentielle), …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CTA, l’opérateur 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Demande l’envoi des forces de l’ordre pour intervention immédiate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Engage le renfort de 2 VSAV, 1 VSM, 1 CDG et 1 VCS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C47CFB-6605-4525-9BA1-8D3B685A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2AB113-5A27-4665-9F8E-1634CBFCB9E4}" type="slidenum">
              <a:rPr lang="fr-FR" altLang="fr-FR">
                <a:solidFill>
                  <a:srgbClr val="898989"/>
                </a:solidFill>
                <a:latin typeface="Myriad Pro" panose="020B0503030403020204" pitchFamily="34" charset="0"/>
              </a:rPr>
              <a:pPr/>
              <a:t>22</a:t>
            </a:fld>
            <a:endParaRPr lang="fr-FR" altLang="fr-FR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F9C7F1D3-D2D7-1B5F-B47B-733C8D26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0718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6FED10BA-8DAE-0114-C7EE-0E390F31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4146550"/>
            <a:ext cx="2646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>
            <a:extLst>
              <a:ext uri="{FF2B5EF4-FFF2-40B4-BE49-F238E27FC236}">
                <a16:creationId xmlns:a16="http://schemas.microsoft.com/office/drawing/2014/main" id="{FA445B62-A4FE-2527-51D1-D538E6C9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557338"/>
            <a:ext cx="30384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itre 8">
            <a:extLst>
              <a:ext uri="{FF2B5EF4-FFF2-40B4-BE49-F238E27FC236}">
                <a16:creationId xmlns:a16="http://schemas.microsoft.com/office/drawing/2014/main" id="{9064F80B-F8C8-C600-4008-A27CF54BF11A}"/>
              </a:ext>
            </a:extLst>
          </p:cNvPr>
          <p:cNvSpPr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Sécurité du personnel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588E79AC-65AF-E1E2-F29A-9C143A8C65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et équipements particuliers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2AAC81-0C50-4D54-97AB-92287AED26F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B4D5FEFA-0DDF-B688-0CEF-2F53E5FE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Clefs d’ouverture des portes palières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Lot ascenseur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15" descr="DOD  ASCENSEURS_Page_27">
            <a:extLst>
              <a:ext uri="{FF2B5EF4-FFF2-40B4-BE49-F238E27FC236}">
                <a16:creationId xmlns:a16="http://schemas.microsoft.com/office/drawing/2014/main" id="{47CB94C0-58D3-F50D-5310-3487EBC4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22473" r="6862" b="33711"/>
          <a:stretch>
            <a:fillRect/>
          </a:stretch>
        </p:blipFill>
        <p:spPr bwMode="auto">
          <a:xfrm>
            <a:off x="1981200" y="1905000"/>
            <a:ext cx="56388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98A09566-979F-79D5-3C58-488FBE06F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et équipements particuliers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5A2CE98-BE54-4904-9DAD-8EA96E436A3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5DCE0A6C-7A8C-8A49-F57C-FC143C37E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Clefs d’ouverture machinerie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00699135-A1EC-9BC9-3DE2-A7D161F5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257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8">
            <a:extLst>
              <a:ext uri="{FF2B5EF4-FFF2-40B4-BE49-F238E27FC236}">
                <a16:creationId xmlns:a16="http://schemas.microsoft.com/office/drawing/2014/main" id="{C359C884-FDF3-D07C-FF85-7A625F29D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8305800" cy="16160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3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PAS FORCER LORS DE L’UTILISATION DE LA CLÉ : PEUT CASSER ET ENDOMMAGER LE SYSTÈME D’OUVERTURE.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CLÉ NE CONVIENT PAS </a:t>
            </a: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TESTER AVEC UNE CLEF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A98700D5-DB52-6E6A-F175-7AE836F873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et équipements particuliers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59BE53-E698-4677-9995-297B8DFBC48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111F86ED-92DF-C11C-F32A-B90B04A1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Lyon Métropole Habitat (LMH) :</a:t>
            </a:r>
          </a:p>
        </p:txBody>
      </p:sp>
      <p:pic>
        <p:nvPicPr>
          <p:cNvPr id="30725" name="Picture 6" descr="DOD  ASCENSEURS_Page_28">
            <a:extLst>
              <a:ext uri="{FF2B5EF4-FFF2-40B4-BE49-F238E27FC236}">
                <a16:creationId xmlns:a16="http://schemas.microsoft.com/office/drawing/2014/main" id="{4E4D3235-3384-0469-C2A1-C58E0EB8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21281" r="12469" b="48222"/>
          <a:stretch>
            <a:fillRect/>
          </a:stretch>
        </p:blipFill>
        <p:spPr bwMode="auto">
          <a:xfrm>
            <a:off x="1066800" y="1905000"/>
            <a:ext cx="71628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EFB5F5AA-65AD-5A15-193D-58A0164AF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FCDCDF7-3733-4A67-B71F-98ADD07CFDF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0097981B-4685-229B-94EA-B75063475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Gestion intervention :</a:t>
            </a:r>
          </a:p>
        </p:txBody>
      </p:sp>
      <p:pic>
        <p:nvPicPr>
          <p:cNvPr id="31749" name="il_fi" descr="http://www.areo-feu.com/documents/images/produits/eclairage-electricite/SurvivorLED.jpg">
            <a:extLst>
              <a:ext uri="{FF2B5EF4-FFF2-40B4-BE49-F238E27FC236}">
                <a16:creationId xmlns:a16="http://schemas.microsoft.com/office/drawing/2014/main" id="{714B8920-1AFE-21FE-A8C6-102EEA4F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l_fi" descr="http://www.men-fire.fr/1432-thickbox/lampe-xp-casque-f1.jpg">
            <a:extLst>
              <a:ext uri="{FF2B5EF4-FFF2-40B4-BE49-F238E27FC236}">
                <a16:creationId xmlns:a16="http://schemas.microsoft.com/office/drawing/2014/main" id="{D00C517D-DA84-4E2C-EC04-CC6223FD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28757" r="7478" b="27429"/>
          <a:stretch>
            <a:fillRect/>
          </a:stretch>
        </p:blipFill>
        <p:spPr bwMode="auto">
          <a:xfrm rot="-4462794">
            <a:off x="5568950" y="4337050"/>
            <a:ext cx="11715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Groupe 44045">
            <a:extLst>
              <a:ext uri="{FF2B5EF4-FFF2-40B4-BE49-F238E27FC236}">
                <a16:creationId xmlns:a16="http://schemas.microsoft.com/office/drawing/2014/main" id="{A7C0CBC7-50A4-D359-F7DD-9C17C43792B2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514600"/>
            <a:ext cx="2133600" cy="1752600"/>
            <a:chOff x="0" y="0"/>
            <a:chExt cx="1354676" cy="737235"/>
          </a:xfrm>
        </p:grpSpPr>
        <p:pic>
          <p:nvPicPr>
            <p:cNvPr id="31754" name="Picture 4">
              <a:extLst>
                <a:ext uri="{FF2B5EF4-FFF2-40B4-BE49-F238E27FC236}">
                  <a16:creationId xmlns:a16="http://schemas.microsoft.com/office/drawing/2014/main" id="{3D1832CE-45B0-2F33-30AD-66A71DA29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5485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4">
              <a:extLst>
                <a:ext uri="{FF2B5EF4-FFF2-40B4-BE49-F238E27FC236}">
                  <a16:creationId xmlns:a16="http://schemas.microsoft.com/office/drawing/2014/main" id="{4D3932E3-3CEB-7B98-4C7E-36BAA6EFC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61" y="0"/>
              <a:ext cx="678815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2" name="Image 39936" descr="C:\Users\petit_guillaume\AppData\Local\Microsoft\Windows\Temporary Internet Files\Content.Word\IMG_0662.jpg">
            <a:extLst>
              <a:ext uri="{FF2B5EF4-FFF2-40B4-BE49-F238E27FC236}">
                <a16:creationId xmlns:a16="http://schemas.microsoft.com/office/drawing/2014/main" id="{08EB7C17-09DB-9599-AC6C-31897865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 r="-499"/>
          <a:stretch>
            <a:fillRect/>
          </a:stretch>
        </p:blipFill>
        <p:spPr bwMode="auto">
          <a:xfrm>
            <a:off x="304800" y="2667000"/>
            <a:ext cx="39624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5">
            <a:extLst>
              <a:ext uri="{FF2B5EF4-FFF2-40B4-BE49-F238E27FC236}">
                <a16:creationId xmlns:a16="http://schemas.microsoft.com/office/drawing/2014/main" id="{A942C125-D261-1394-7968-859B8ACB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685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Départ de la caserne, dans le véhicule, nous devons trouver :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AA755B56-5A01-5E71-42D2-7601C72A79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99152A-C498-4808-A2C9-672CAE6953D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EB95BEBF-3D8E-2BED-460B-2E8A570B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6A03C7-73C9-1584-5A6A-D0B9FE7C2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153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Diviser l’équipage en 2 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SP en machinerie avec 1 radio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 SP sur paliers avec une radio.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Dispositif de dérive de la cabine peut engendrer des difficultés 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 CA peut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positionné 2 SP en machinerie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B92C83B5-B515-F245-3998-A4167878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8153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Accéder à la machinerie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ou à l’aide des clés à dispositions sur le trousseau </a:t>
            </a:r>
          </a:p>
        </p:txBody>
      </p:sp>
      <p:sp>
        <p:nvSpPr>
          <p:cNvPr id="33795" name="Titre 8">
            <a:extLst>
              <a:ext uri="{FF2B5EF4-FFF2-40B4-BE49-F238E27FC236}">
                <a16:creationId xmlns:a16="http://schemas.microsoft.com/office/drawing/2014/main" id="{06DA8B3C-78ED-E981-6DED-BB3B7397EE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9A9C38-4B13-420B-80AF-BF43671F752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3797" name="Rectangle 1">
            <a:extLst>
              <a:ext uri="{FF2B5EF4-FFF2-40B4-BE49-F238E27FC236}">
                <a16:creationId xmlns:a16="http://schemas.microsoft.com/office/drawing/2014/main" id="{670B76AF-BE78-1701-1DF9-4012AF0DA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pic>
        <p:nvPicPr>
          <p:cNvPr id="33798" name="Picture 9">
            <a:extLst>
              <a:ext uri="{FF2B5EF4-FFF2-40B4-BE49-F238E27FC236}">
                <a16:creationId xmlns:a16="http://schemas.microsoft.com/office/drawing/2014/main" id="{DD8CE22D-F046-F8C2-11C8-FCF352E68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18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>
            <a:extLst>
              <a:ext uri="{FF2B5EF4-FFF2-40B4-BE49-F238E27FC236}">
                <a16:creationId xmlns:a16="http://schemas.microsoft.com/office/drawing/2014/main" id="{E9DD7515-49E4-474F-FE8E-1F89087E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1605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3">
            <a:extLst>
              <a:ext uri="{FF2B5EF4-FFF2-40B4-BE49-F238E27FC236}">
                <a16:creationId xmlns:a16="http://schemas.microsoft.com/office/drawing/2014/main" id="{FD63EDF9-0FC1-867D-D587-4D067CA2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2621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8">
            <a:extLst>
              <a:ext uri="{FF2B5EF4-FFF2-40B4-BE49-F238E27FC236}">
                <a16:creationId xmlns:a16="http://schemas.microsoft.com/office/drawing/2014/main" id="{C96E8EC8-6557-E52C-8463-4D0EEABF6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A1247D-6FB1-492D-91F4-ABC1CB2377D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F8F12FFA-7FEA-188F-D5EF-FA2AF3499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pic>
        <p:nvPicPr>
          <p:cNvPr id="34821" name="Picture 10">
            <a:extLst>
              <a:ext uri="{FF2B5EF4-FFF2-40B4-BE49-F238E27FC236}">
                <a16:creationId xmlns:a16="http://schemas.microsoft.com/office/drawing/2014/main" id="{A16034EB-95C8-0414-CBFC-DF466E49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5"/>
          <a:stretch>
            <a:fillRect/>
          </a:stretch>
        </p:blipFill>
        <p:spPr bwMode="auto">
          <a:xfrm>
            <a:off x="3200400" y="2057400"/>
            <a:ext cx="2762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F8E0F927-AC14-D58F-9135-CEDDD921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9FECDA9-CB5D-4D30-8252-915C1FAA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8373A-2DD9-4F26-A026-8C0AB7F5624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77C3B93D-852C-BDD0-7C99-E5E7E975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3518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S.P. :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pour des personnes bloquées dans des ascenseurs.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Hors de nos compétences.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Sociétés d’ascensoristes :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acteurs.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Ont un délai de 1 heure pour intervenir.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E7E6A46-56BD-5E22-A7D4-F87974E0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8229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Délai ne peut pas être respecté : SP engagés dans </a:t>
            </a: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l’unique but de sortir les personnes bloquées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Intervention, est considérée comme « carence d’ascensoriste ».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3CF62DB8-2697-4CBB-2592-0A24BCDE3B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307FD5-C6CE-4CF2-86ED-E07EA310D87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1238775-6CA9-92C7-0155-0DE1DE57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B5FCF076-1955-037A-3FED-3056FE57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862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5846" name="Rectangle 1">
            <a:extLst>
              <a:ext uri="{FF2B5EF4-FFF2-40B4-BE49-F238E27FC236}">
                <a16:creationId xmlns:a16="http://schemas.microsoft.com/office/drawing/2014/main" id="{B692E25B-F741-0060-C192-4546D8922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pic>
        <p:nvPicPr>
          <p:cNvPr id="35847" name="Picture 9">
            <a:extLst>
              <a:ext uri="{FF2B5EF4-FFF2-40B4-BE49-F238E27FC236}">
                <a16:creationId xmlns:a16="http://schemas.microsoft.com/office/drawing/2014/main" id="{BF75F94B-A103-E76E-152F-B2877A7B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987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10">
            <a:extLst>
              <a:ext uri="{FF2B5EF4-FFF2-40B4-BE49-F238E27FC236}">
                <a16:creationId xmlns:a16="http://schemas.microsoft.com/office/drawing/2014/main" id="{0D84E076-C889-2236-77B0-07BD7475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133600"/>
            <a:ext cx="4876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Couper le courant de traction tout en laissant l’éclairage cabine au niveau du tableau électrique.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Communiquer par radio lorsque cette étape est réalisée.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5C16E74C-12F3-4970-2B92-CF7002E3B9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01B5142-97C7-4AFD-BAF6-D6C5E2278FE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63409ACF-0A02-9782-DDF2-74CFDC4B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sp>
        <p:nvSpPr>
          <p:cNvPr id="36869" name="Rectangle 8">
            <a:extLst>
              <a:ext uri="{FF2B5EF4-FFF2-40B4-BE49-F238E27FC236}">
                <a16:creationId xmlns:a16="http://schemas.microsoft.com/office/drawing/2014/main" id="{43854767-D590-FE2C-5560-38EDB4BE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622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niveau du palier, </a:t>
            </a:r>
          </a:p>
        </p:txBody>
      </p:sp>
      <p:pic>
        <p:nvPicPr>
          <p:cNvPr id="36870" name="Picture 9">
            <a:extLst>
              <a:ext uri="{FF2B5EF4-FFF2-40B4-BE49-F238E27FC236}">
                <a16:creationId xmlns:a16="http://schemas.microsoft.com/office/drawing/2014/main" id="{DCC7CD8D-7A85-1ADF-47D8-1A31DC98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012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0">
            <a:extLst>
              <a:ext uri="{FF2B5EF4-FFF2-40B4-BE49-F238E27FC236}">
                <a16:creationId xmlns:a16="http://schemas.microsoft.com/office/drawing/2014/main" id="{F00510FC-DB8D-6485-2DB6-47F3D0F0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S’assurer avant cette étape que personne ne se retrouve derrière la personne qui déverrouille la porte (enfants, animaux…).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Risque de chute</a:t>
            </a:r>
            <a:r>
              <a:rPr lang="fr-FR" altLang="fr-FR" sz="20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+++++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ce moment de la manœuvre.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94CCC9C2-DE4C-0744-BD58-FE6E1FB92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5212EFE-F3FB-42DE-934C-E8DC1D9B76F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D2385D60-6963-DAFF-A86C-BC0F221B6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sp>
        <p:nvSpPr>
          <p:cNvPr id="37893" name="Rectangle 8">
            <a:extLst>
              <a:ext uri="{FF2B5EF4-FFF2-40B4-BE49-F238E27FC236}">
                <a16:creationId xmlns:a16="http://schemas.microsoft.com/office/drawing/2014/main" id="{3ED0421A-9C41-837B-1CF0-B0BB4E85C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8153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Communiquer  avec les victimes et leur expliquer les actions qui vont être entreprise.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Enoncer la distance approximative nécessaire à la mise à niveau de la cabine au personnel de la machinerie.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Refermer la porte : porte ouverte = système de sécurité bloque la dérive.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ABD389C6-C2D9-7EA5-DA5B-78B3E75EDA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4E781E-1E45-4372-B063-8873068A399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B0AC7E56-3596-6D85-0B6F-233E6A8E5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pic>
        <p:nvPicPr>
          <p:cNvPr id="38917" name="Picture 8">
            <a:extLst>
              <a:ext uri="{FF2B5EF4-FFF2-40B4-BE49-F238E27FC236}">
                <a16:creationId xmlns:a16="http://schemas.microsoft.com/office/drawing/2014/main" id="{02C299FA-B83D-10E9-1160-FFF812C2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590800"/>
            <a:ext cx="26558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9">
            <a:extLst>
              <a:ext uri="{FF2B5EF4-FFF2-40B4-BE49-F238E27FC236}">
                <a16:creationId xmlns:a16="http://schemas.microsoft.com/office/drawing/2014/main" id="{7A39B88D-10A4-559C-49D8-AF2742CD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Mettre en place le volant de dérive, s’il n’est pas déjà à demeure </a:t>
            </a:r>
          </a:p>
        </p:txBody>
      </p:sp>
      <p:sp>
        <p:nvSpPr>
          <p:cNvPr id="38919" name="AutoShape 10">
            <a:extLst>
              <a:ext uri="{FF2B5EF4-FFF2-40B4-BE49-F238E27FC236}">
                <a16:creationId xmlns:a16="http://schemas.microsoft.com/office/drawing/2014/main" id="{08B51325-8726-8975-625D-2D95257A0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524000" cy="533400"/>
          </a:xfrm>
          <a:prstGeom prst="rightArrow">
            <a:avLst>
              <a:gd name="adj1" fmla="val 50000"/>
              <a:gd name="adj2" fmla="val 71429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8920" name="Picture 11">
            <a:extLst>
              <a:ext uri="{FF2B5EF4-FFF2-40B4-BE49-F238E27FC236}">
                <a16:creationId xmlns:a16="http://schemas.microsoft.com/office/drawing/2014/main" id="{BF33BA5E-20F9-EB94-E2AF-214CA6CE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784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2A261DA3-DCE5-6B32-718E-29C975C04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9B4E32D-5201-451E-B1C2-E72071D4318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83BD1288-0C5E-6A07-7CE2-089A7B4F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pic>
        <p:nvPicPr>
          <p:cNvPr id="39941" name="Picture 9">
            <a:extLst>
              <a:ext uri="{FF2B5EF4-FFF2-40B4-BE49-F238E27FC236}">
                <a16:creationId xmlns:a16="http://schemas.microsoft.com/office/drawing/2014/main" id="{5C2CAA94-8BB1-3062-48C2-C4424370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8303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14">
            <a:extLst>
              <a:ext uri="{FF2B5EF4-FFF2-40B4-BE49-F238E27FC236}">
                <a16:creationId xmlns:a16="http://schemas.microsoft.com/office/drawing/2014/main" id="{1E5C58FD-CF89-5148-2071-D477521F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22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Nombre de personnes et si possible connaître la charge MAX de la cabine.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cabine &lt; 50 % de la charge nominale : la cabine MONTE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cabine &gt; 50 % de la charge nominale : la cabine DESCEND</a:t>
            </a:r>
          </a:p>
        </p:txBody>
      </p:sp>
      <p:sp>
        <p:nvSpPr>
          <p:cNvPr id="39943" name="Rectangle 21">
            <a:extLst>
              <a:ext uri="{FF2B5EF4-FFF2-40B4-BE49-F238E27FC236}">
                <a16:creationId xmlns:a16="http://schemas.microsoft.com/office/drawing/2014/main" id="{426933D0-2E91-CC48-30FA-7C3BA6039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Relâcher le frein puis guider la cabine avec le volant 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8">
            <a:extLst>
              <a:ext uri="{FF2B5EF4-FFF2-40B4-BE49-F238E27FC236}">
                <a16:creationId xmlns:a16="http://schemas.microsoft.com/office/drawing/2014/main" id="{2E22A0A1-D2FF-E3F4-5E2D-A4DF7F041F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BED1C2-40C2-4789-9407-C628DB48CC5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0964" name="Rectangle 1">
            <a:extLst>
              <a:ext uri="{FF2B5EF4-FFF2-40B4-BE49-F238E27FC236}">
                <a16:creationId xmlns:a16="http://schemas.microsoft.com/office/drawing/2014/main" id="{DAF15279-2E0B-400A-8D9A-09E49AA87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sp>
        <p:nvSpPr>
          <p:cNvPr id="40965" name="Rectangle 8">
            <a:extLst>
              <a:ext uri="{FF2B5EF4-FFF2-40B4-BE49-F238E27FC236}">
                <a16:creationId xmlns:a16="http://schemas.microsoft.com/office/drawing/2014/main" id="{97B90EC6-E608-161B-1A48-9D1791692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 référer aux couleurs sur les câbles pour la mise à niveau.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Marques doivent être en face pour indiquer que la cabine est à niveau.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40966" name="Picture 8" descr="manoeuvre_a_main">
            <a:extLst>
              <a:ext uri="{FF2B5EF4-FFF2-40B4-BE49-F238E27FC236}">
                <a16:creationId xmlns:a16="http://schemas.microsoft.com/office/drawing/2014/main" id="{21FDAB61-B428-F3E3-80EB-CF167BB4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69930"/>
          <a:stretch>
            <a:fillRect/>
          </a:stretch>
        </p:blipFill>
        <p:spPr bwMode="auto">
          <a:xfrm>
            <a:off x="533400" y="3352800"/>
            <a:ext cx="80772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8">
            <a:extLst>
              <a:ext uri="{FF2B5EF4-FFF2-40B4-BE49-F238E27FC236}">
                <a16:creationId xmlns:a16="http://schemas.microsoft.com/office/drawing/2014/main" id="{BDE83358-D93A-AE4C-07C9-B9DC118D0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3560E8-83A2-41B0-AAB0-9599A61DE81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1988" name="Rectangle 1">
            <a:extLst>
              <a:ext uri="{FF2B5EF4-FFF2-40B4-BE49-F238E27FC236}">
                <a16:creationId xmlns:a16="http://schemas.microsoft.com/office/drawing/2014/main" id="{08F69DF3-9E1D-C799-0FFE-D59C99A6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7C2706D0-7A74-8701-0A35-8CF07E2DB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Remettre le frein.</a:t>
            </a:r>
          </a:p>
        </p:txBody>
      </p:sp>
      <p:pic>
        <p:nvPicPr>
          <p:cNvPr id="41990" name="Picture 7">
            <a:extLst>
              <a:ext uri="{FF2B5EF4-FFF2-40B4-BE49-F238E27FC236}">
                <a16:creationId xmlns:a16="http://schemas.microsoft.com/office/drawing/2014/main" id="{434FD168-0EF8-5EBE-636E-900A6910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368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8">
            <a:extLst>
              <a:ext uri="{FF2B5EF4-FFF2-40B4-BE49-F238E27FC236}">
                <a16:creationId xmlns:a16="http://schemas.microsoft.com/office/drawing/2014/main" id="{1500AA06-2E96-145B-8F2D-490DD5DE6E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B855CFF-4C8E-4DED-A18B-90AACAE0C95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3012" name="Rectangle 1">
            <a:extLst>
              <a:ext uri="{FF2B5EF4-FFF2-40B4-BE49-F238E27FC236}">
                <a16:creationId xmlns:a16="http://schemas.microsoft.com/office/drawing/2014/main" id="{7AF731D4-C7FA-E893-69C9-0D192402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sp>
        <p:nvSpPr>
          <p:cNvPr id="43013" name="Rectangle 6">
            <a:extLst>
              <a:ext uri="{FF2B5EF4-FFF2-40B4-BE49-F238E27FC236}">
                <a16:creationId xmlns:a16="http://schemas.microsoft.com/office/drawing/2014/main" id="{C3240B1A-5B16-A974-9385-FD02DB8D5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800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ersonnel au niveau du palier ouvre la porte palière pour déterminer si la cabine est à niveau et si la sortie des victimes est possible.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ossible : ouvrir, déverrouiller les portes cabines si elles ne sont pas ouvertes, puis faire sortir les personnes. </a:t>
            </a: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0A4D3437-A208-1B20-FDF9-78E3CCD9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12289" b="45139"/>
          <a:stretch>
            <a:fillRect/>
          </a:stretch>
        </p:blipFill>
        <p:spPr bwMode="auto">
          <a:xfrm>
            <a:off x="4953000" y="3505200"/>
            <a:ext cx="37338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8">
            <a:extLst>
              <a:ext uri="{FF2B5EF4-FFF2-40B4-BE49-F238E27FC236}">
                <a16:creationId xmlns:a16="http://schemas.microsoft.com/office/drawing/2014/main" id="{1CE053F9-0AF2-E65C-7AC6-73E93348B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34D57C-9363-4623-9410-0A111F9BD40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4036" name="Rectangle 1">
            <a:extLst>
              <a:ext uri="{FF2B5EF4-FFF2-40B4-BE49-F238E27FC236}">
                <a16:creationId xmlns:a16="http://schemas.microsoft.com/office/drawing/2014/main" id="{1A35B00A-E841-0498-56A1-23D22E4C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classiques :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F2EED63B-FFF1-6AC7-9C41-E28AFD3A4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La porte cabine ne se déverrouille pas instantanément ? 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4038" name="Rectangle 7">
            <a:extLst>
              <a:ext uri="{FF2B5EF4-FFF2-40B4-BE49-F238E27FC236}">
                <a16:creationId xmlns:a16="http://schemas.microsoft.com/office/drawing/2014/main" id="{E435DD1E-8F4F-9CD6-18ED-0C8AABF6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4039" name="Picture 6" descr="DOD  ASCENSEURS_Page_33">
            <a:extLst>
              <a:ext uri="{FF2B5EF4-FFF2-40B4-BE49-F238E27FC236}">
                <a16:creationId xmlns:a16="http://schemas.microsoft.com/office/drawing/2014/main" id="{00642A74-AC33-BDD9-1F62-24AC311C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42680" r="6348" b="27277"/>
          <a:stretch>
            <a:fillRect/>
          </a:stretch>
        </p:blipFill>
        <p:spPr bwMode="auto">
          <a:xfrm>
            <a:off x="838200" y="2438400"/>
            <a:ext cx="77724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8">
            <a:extLst>
              <a:ext uri="{FF2B5EF4-FFF2-40B4-BE49-F238E27FC236}">
                <a16:creationId xmlns:a16="http://schemas.microsoft.com/office/drawing/2014/main" id="{FBFB8FB6-5435-7C74-BD17-E50D7B11E2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36DD480-2DA5-4D36-AC52-34FFD21596E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5060" name="Rectangle 1">
            <a:extLst>
              <a:ext uri="{FF2B5EF4-FFF2-40B4-BE49-F238E27FC236}">
                <a16:creationId xmlns:a16="http://schemas.microsoft.com/office/drawing/2014/main" id="{E141AD7C-EB13-47F7-E0E3-A8B415ED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Otis :</a:t>
            </a:r>
          </a:p>
        </p:txBody>
      </p:sp>
      <p:pic>
        <p:nvPicPr>
          <p:cNvPr id="45061" name="Picture 8" descr="Photo 033">
            <a:extLst>
              <a:ext uri="{FF2B5EF4-FFF2-40B4-BE49-F238E27FC236}">
                <a16:creationId xmlns:a16="http://schemas.microsoft.com/office/drawing/2014/main" id="{9A74F645-E515-8E67-6AD3-AB1AC199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2"/>
          <a:stretch>
            <a:fillRect/>
          </a:stretch>
        </p:blipFill>
        <p:spPr bwMode="auto">
          <a:xfrm>
            <a:off x="2819400" y="2819400"/>
            <a:ext cx="2905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1">
            <a:extLst>
              <a:ext uri="{FF2B5EF4-FFF2-40B4-BE49-F238E27FC236}">
                <a16:creationId xmlns:a16="http://schemas.microsoft.com/office/drawing/2014/main" id="{5BB1A7B5-0571-6CF6-D82E-87C92CCE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Triangle de 14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ouvrir la porte sur le côté de l'ascenseur : boîtier de coupure et de remise à niveau.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98B5CB8F-6F7F-31AE-00C4-275312AF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9FECDA9-CB5D-4D30-8252-915C1FAA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9B215-CEC2-42B6-8317-9DE1E10F1F1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6D9A3CB4-D8DC-D915-62C2-42CE6DA7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84313"/>
            <a:ext cx="81899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 peuvent se retrouver à travailler en collaboration avec le technicien sur le lieu du blocage.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O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pération en situation d’urgence : enfants ou de personnes fragiles (âgées, femmes enceintes…).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Panne, carence d’ascenseurs : code départ : VID avec le lot ascenseurs.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8">
            <a:extLst>
              <a:ext uri="{FF2B5EF4-FFF2-40B4-BE49-F238E27FC236}">
                <a16:creationId xmlns:a16="http://schemas.microsoft.com/office/drawing/2014/main" id="{F1582221-9C9B-9EEB-9283-0664B38BE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62B786-DB59-4C71-B91E-1BED27EBF87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6084" name="Rectangle 1">
            <a:extLst>
              <a:ext uri="{FF2B5EF4-FFF2-40B4-BE49-F238E27FC236}">
                <a16:creationId xmlns:a16="http://schemas.microsoft.com/office/drawing/2014/main" id="{3B4E14D4-24CF-511F-632E-75ED41EB5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Otis :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E7C60EEB-179E-8161-1655-65DD7AF3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5"/>
          <a:stretch>
            <a:fillRect/>
          </a:stretch>
        </p:blipFill>
        <p:spPr bwMode="auto">
          <a:xfrm>
            <a:off x="3048000" y="2133600"/>
            <a:ext cx="2887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8">
            <a:extLst>
              <a:ext uri="{FF2B5EF4-FFF2-40B4-BE49-F238E27FC236}">
                <a16:creationId xmlns:a16="http://schemas.microsoft.com/office/drawing/2014/main" id="{DD6BF488-39B3-4F7E-5AD3-CD6BD8035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7C34765-51DB-4C86-8776-B72F37906B7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7108" name="Rectangle 1">
            <a:extLst>
              <a:ext uri="{FF2B5EF4-FFF2-40B4-BE49-F238E27FC236}">
                <a16:creationId xmlns:a16="http://schemas.microsoft.com/office/drawing/2014/main" id="{65DD159D-A96F-55BC-F87B-17CA33D8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Otis :</a:t>
            </a:r>
          </a:p>
        </p:txBody>
      </p:sp>
      <p:sp>
        <p:nvSpPr>
          <p:cNvPr id="47109" name="Rectangle 9">
            <a:extLst>
              <a:ext uri="{FF2B5EF4-FFF2-40B4-BE49-F238E27FC236}">
                <a16:creationId xmlns:a16="http://schemas.microsoft.com/office/drawing/2014/main" id="{6D69BCBA-6C72-A303-ADE6-6661371E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7110" name="Picture 8">
            <a:extLst>
              <a:ext uri="{FF2B5EF4-FFF2-40B4-BE49-F238E27FC236}">
                <a16:creationId xmlns:a16="http://schemas.microsoft.com/office/drawing/2014/main" id="{CA7C8AC2-0FC0-8C08-BC85-458945F7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755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AutoShape 10">
            <a:extLst>
              <a:ext uri="{FF2B5EF4-FFF2-40B4-BE49-F238E27FC236}">
                <a16:creationId xmlns:a16="http://schemas.microsoft.com/office/drawing/2014/main" id="{D95989E1-A1BD-2431-C5AC-B29EDE515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200400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70AD47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7112" name="Rectangle 13">
            <a:extLst>
              <a:ext uri="{FF2B5EF4-FFF2-40B4-BE49-F238E27FC236}">
                <a16:creationId xmlns:a16="http://schemas.microsoft.com/office/drawing/2014/main" id="{209D7B86-0D95-D48D-9B79-62BC0C39A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7113" name="Picture 12">
            <a:extLst>
              <a:ext uri="{FF2B5EF4-FFF2-40B4-BE49-F238E27FC236}">
                <a16:creationId xmlns:a16="http://schemas.microsoft.com/office/drawing/2014/main" id="{F10B9F44-81AB-B194-51B2-BDC7B872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099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8">
            <a:extLst>
              <a:ext uri="{FF2B5EF4-FFF2-40B4-BE49-F238E27FC236}">
                <a16:creationId xmlns:a16="http://schemas.microsoft.com/office/drawing/2014/main" id="{2E130AEA-1F4E-223A-1D2F-95A8A12DDD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5754AF-9A2D-49D0-8F47-26DE4F545F4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8132" name="Rectangle 1">
            <a:extLst>
              <a:ext uri="{FF2B5EF4-FFF2-40B4-BE49-F238E27FC236}">
                <a16:creationId xmlns:a16="http://schemas.microsoft.com/office/drawing/2014/main" id="{AD122815-30ED-9AF7-9597-A65B46D62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Otis :</a:t>
            </a:r>
          </a:p>
        </p:txBody>
      </p:sp>
      <p:pic>
        <p:nvPicPr>
          <p:cNvPr id="48133" name="Picture 6">
            <a:extLst>
              <a:ext uri="{FF2B5EF4-FFF2-40B4-BE49-F238E27FC236}">
                <a16:creationId xmlns:a16="http://schemas.microsoft.com/office/drawing/2014/main" id="{05A00B55-B30E-7FFF-9C5C-57447368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571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8">
            <a:extLst>
              <a:ext uri="{FF2B5EF4-FFF2-40B4-BE49-F238E27FC236}">
                <a16:creationId xmlns:a16="http://schemas.microsoft.com/office/drawing/2014/main" id="{D969F31A-65F3-918C-B8BB-911F01F02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8A92E21-38AF-423D-88BD-E7219C213D0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9156" name="Rectangle 1">
            <a:extLst>
              <a:ext uri="{FF2B5EF4-FFF2-40B4-BE49-F238E27FC236}">
                <a16:creationId xmlns:a16="http://schemas.microsoft.com/office/drawing/2014/main" id="{366ED9E8-E974-FC7E-4D8C-1E17751C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Otis :</a:t>
            </a:r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2490DA22-B8AD-8316-0C75-ED13F0E3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9158" name="Picture 6">
            <a:extLst>
              <a:ext uri="{FF2B5EF4-FFF2-40B4-BE49-F238E27FC236}">
                <a16:creationId xmlns:a16="http://schemas.microsoft.com/office/drawing/2014/main" id="{0F01EF54-0FEF-FD17-EB45-3104044E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173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9">
            <a:extLst>
              <a:ext uri="{FF2B5EF4-FFF2-40B4-BE49-F238E27FC236}">
                <a16:creationId xmlns:a16="http://schemas.microsoft.com/office/drawing/2014/main" id="{27D289AA-6914-6D6F-E798-CE3610F5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9160" name="Rectangle 11">
            <a:extLst>
              <a:ext uri="{FF2B5EF4-FFF2-40B4-BE49-F238E27FC236}">
                <a16:creationId xmlns:a16="http://schemas.microsoft.com/office/drawing/2014/main" id="{E369B4FE-1F11-DADD-971E-112BA6610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9161" name="Picture 10">
            <a:extLst>
              <a:ext uri="{FF2B5EF4-FFF2-40B4-BE49-F238E27FC236}">
                <a16:creationId xmlns:a16="http://schemas.microsoft.com/office/drawing/2014/main" id="{F3B3AB73-33B3-385C-2B14-CC595E33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171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3">
            <a:extLst>
              <a:ext uri="{FF2B5EF4-FFF2-40B4-BE49-F238E27FC236}">
                <a16:creationId xmlns:a16="http://schemas.microsoft.com/office/drawing/2014/main" id="{DDA7FDAB-E24B-28AC-14BC-C43EF8A1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9163" name="Rectangle 14">
            <a:extLst>
              <a:ext uri="{FF2B5EF4-FFF2-40B4-BE49-F238E27FC236}">
                <a16:creationId xmlns:a16="http://schemas.microsoft.com/office/drawing/2014/main" id="{4D73934C-8136-8A2A-3D99-76A9C041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Actionner le mode ERO puis presser le bouton 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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pour assurer la dérive de la cabine.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8">
            <a:extLst>
              <a:ext uri="{FF2B5EF4-FFF2-40B4-BE49-F238E27FC236}">
                <a16:creationId xmlns:a16="http://schemas.microsoft.com/office/drawing/2014/main" id="{CF02EF91-737E-216D-7A70-0C6B15832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879988-BB56-4D02-A15A-FED280DD5B5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0180" name="Rectangle 1">
            <a:extLst>
              <a:ext uri="{FF2B5EF4-FFF2-40B4-BE49-F238E27FC236}">
                <a16:creationId xmlns:a16="http://schemas.microsoft.com/office/drawing/2014/main" id="{F5F3422D-66D4-CFBF-1BEC-BAD8B778D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Otis :</a:t>
            </a:r>
          </a:p>
        </p:txBody>
      </p:sp>
      <p:pic>
        <p:nvPicPr>
          <p:cNvPr id="50181" name="Picture 6">
            <a:extLst>
              <a:ext uri="{FF2B5EF4-FFF2-40B4-BE49-F238E27FC236}">
                <a16:creationId xmlns:a16="http://schemas.microsoft.com/office/drawing/2014/main" id="{7EB884A7-998A-FC8F-EF33-E11A273E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12289" b="45139"/>
          <a:stretch>
            <a:fillRect/>
          </a:stretch>
        </p:blipFill>
        <p:spPr bwMode="auto">
          <a:xfrm>
            <a:off x="2057400" y="2057400"/>
            <a:ext cx="50292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8">
            <a:extLst>
              <a:ext uri="{FF2B5EF4-FFF2-40B4-BE49-F238E27FC236}">
                <a16:creationId xmlns:a16="http://schemas.microsoft.com/office/drawing/2014/main" id="{75527D16-3F4F-82A1-5C4F-AC2F767F78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D4BBE11-0224-4336-8B7C-FE3E4401DAB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04" name="Rectangle 1">
            <a:extLst>
              <a:ext uri="{FF2B5EF4-FFF2-40B4-BE49-F238E27FC236}">
                <a16:creationId xmlns:a16="http://schemas.microsoft.com/office/drawing/2014/main" id="{CA19BED9-1825-4E52-55EC-CFECD9BC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Otis :</a:t>
            </a:r>
          </a:p>
        </p:txBody>
      </p:sp>
      <p:sp>
        <p:nvSpPr>
          <p:cNvPr id="51205" name="Rectangle 11">
            <a:extLst>
              <a:ext uri="{FF2B5EF4-FFF2-40B4-BE49-F238E27FC236}">
                <a16:creationId xmlns:a16="http://schemas.microsoft.com/office/drawing/2014/main" id="{4B58EBB8-6CED-06AD-8434-7BDF13E26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206" name="Picture 10" descr="DOD  ASCENSEURS_Page_33">
            <a:extLst>
              <a:ext uri="{FF2B5EF4-FFF2-40B4-BE49-F238E27FC236}">
                <a16:creationId xmlns:a16="http://schemas.microsoft.com/office/drawing/2014/main" id="{6400DB4C-6089-47F5-6CB7-B3DA5438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42680" r="6348" b="34814"/>
          <a:stretch>
            <a:fillRect/>
          </a:stretch>
        </p:blipFill>
        <p:spPr bwMode="auto">
          <a:xfrm>
            <a:off x="457200" y="22098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8">
            <a:extLst>
              <a:ext uri="{FF2B5EF4-FFF2-40B4-BE49-F238E27FC236}">
                <a16:creationId xmlns:a16="http://schemas.microsoft.com/office/drawing/2014/main" id="{2ABD4D1C-CE7F-2A16-592A-29CD883F77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2037DE-2E75-4016-A546-389D798956F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2228" name="Rectangle 1">
            <a:extLst>
              <a:ext uri="{FF2B5EF4-FFF2-40B4-BE49-F238E27FC236}">
                <a16:creationId xmlns:a16="http://schemas.microsoft.com/office/drawing/2014/main" id="{335DCFB5-4D78-CF26-2FD4-AC6E3B6E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KONÉ :</a:t>
            </a:r>
          </a:p>
        </p:txBody>
      </p:sp>
      <p:pic>
        <p:nvPicPr>
          <p:cNvPr id="52229" name="Picture 6">
            <a:extLst>
              <a:ext uri="{FF2B5EF4-FFF2-40B4-BE49-F238E27FC236}">
                <a16:creationId xmlns:a16="http://schemas.microsoft.com/office/drawing/2014/main" id="{3EA4E522-A6E9-5ABF-52DF-B3CD63BA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7051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Photo 033">
            <a:extLst>
              <a:ext uri="{FF2B5EF4-FFF2-40B4-BE49-F238E27FC236}">
                <a16:creationId xmlns:a16="http://schemas.microsoft.com/office/drawing/2014/main" id="{2D61D8FE-8DD2-6E8C-3B5D-FD14FA87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2"/>
          <a:stretch>
            <a:fillRect/>
          </a:stretch>
        </p:blipFill>
        <p:spPr bwMode="auto">
          <a:xfrm>
            <a:off x="533400" y="1981200"/>
            <a:ext cx="31226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1">
            <a:extLst>
              <a:ext uri="{FF2B5EF4-FFF2-40B4-BE49-F238E27FC236}">
                <a16:creationId xmlns:a16="http://schemas.microsoft.com/office/drawing/2014/main" id="{8693BDAC-17D6-15F7-D4CC-D9E295171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006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Clef armoire ascenseurs Koné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8">
            <a:extLst>
              <a:ext uri="{FF2B5EF4-FFF2-40B4-BE49-F238E27FC236}">
                <a16:creationId xmlns:a16="http://schemas.microsoft.com/office/drawing/2014/main" id="{CB1C517B-84B9-68C8-9C50-447B6EA846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E862D2-07CA-4C1E-97B8-762695BA0CE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FCCFC9D6-FFEA-43A3-B55D-81E5BF523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KONÉ :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5B036661-576B-03D1-FBCB-4F050EA6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5"/>
          <a:stretch>
            <a:fillRect/>
          </a:stretch>
        </p:blipFill>
        <p:spPr bwMode="auto">
          <a:xfrm>
            <a:off x="3276600" y="2133600"/>
            <a:ext cx="2511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8">
            <a:extLst>
              <a:ext uri="{FF2B5EF4-FFF2-40B4-BE49-F238E27FC236}">
                <a16:creationId xmlns:a16="http://schemas.microsoft.com/office/drawing/2014/main" id="{13C1832C-F257-1A92-1413-3D0A96890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EB4046-998A-40CB-8828-E7E27361BBA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4276" name="Rectangle 1">
            <a:extLst>
              <a:ext uri="{FF2B5EF4-FFF2-40B4-BE49-F238E27FC236}">
                <a16:creationId xmlns:a16="http://schemas.microsoft.com/office/drawing/2014/main" id="{95171C85-6F33-FB80-A6FC-E27AF985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KONÉ :</a:t>
            </a:r>
          </a:p>
        </p:txBody>
      </p:sp>
      <p:sp>
        <p:nvSpPr>
          <p:cNvPr id="54277" name="Rectangle 8">
            <a:extLst>
              <a:ext uri="{FF2B5EF4-FFF2-40B4-BE49-F238E27FC236}">
                <a16:creationId xmlns:a16="http://schemas.microsoft.com/office/drawing/2014/main" id="{0FB4D7DC-2048-A06B-BF22-6ED2E0878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4278" name="Picture 9">
            <a:extLst>
              <a:ext uri="{FF2B5EF4-FFF2-40B4-BE49-F238E27FC236}">
                <a16:creationId xmlns:a16="http://schemas.microsoft.com/office/drawing/2014/main" id="{E7A89150-B83D-4141-8396-304E920F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3924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0">
            <a:extLst>
              <a:ext uri="{FF2B5EF4-FFF2-40B4-BE49-F238E27FC236}">
                <a16:creationId xmlns:a16="http://schemas.microsoft.com/office/drawing/2014/main" id="{6095B465-A0D1-5A4F-7FFE-E38A25B2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1099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Oval 11">
            <a:extLst>
              <a:ext uri="{FF2B5EF4-FFF2-40B4-BE49-F238E27FC236}">
                <a16:creationId xmlns:a16="http://schemas.microsoft.com/office/drawing/2014/main" id="{54D61401-037D-A119-AB03-F6D3A53C9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0"/>
            <a:ext cx="16764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54281" name="Oval 12">
            <a:extLst>
              <a:ext uri="{FF2B5EF4-FFF2-40B4-BE49-F238E27FC236}">
                <a16:creationId xmlns:a16="http://schemas.microsoft.com/office/drawing/2014/main" id="{3BA1129E-19F3-7A5D-D18D-986E17BAB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81400"/>
            <a:ext cx="12954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54282" name="AutoShape 13">
            <a:extLst>
              <a:ext uri="{FF2B5EF4-FFF2-40B4-BE49-F238E27FC236}">
                <a16:creationId xmlns:a16="http://schemas.microsoft.com/office/drawing/2014/main" id="{D4581A1A-8789-7C82-12D8-22C6A5495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38600"/>
            <a:ext cx="1219200" cy="476250"/>
          </a:xfrm>
          <a:prstGeom prst="rightArrow">
            <a:avLst>
              <a:gd name="adj1" fmla="val 50000"/>
              <a:gd name="adj2" fmla="val 64000"/>
            </a:avLst>
          </a:prstGeom>
          <a:solidFill>
            <a:srgbClr val="70AD47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8">
            <a:extLst>
              <a:ext uri="{FF2B5EF4-FFF2-40B4-BE49-F238E27FC236}">
                <a16:creationId xmlns:a16="http://schemas.microsoft.com/office/drawing/2014/main" id="{1AAA5523-CCF8-7E68-D451-8BBE41C7DD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44FF476-3ADB-47D5-8481-DA1CC59249C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5300" name="Rectangle 1">
            <a:extLst>
              <a:ext uri="{FF2B5EF4-FFF2-40B4-BE49-F238E27FC236}">
                <a16:creationId xmlns:a16="http://schemas.microsoft.com/office/drawing/2014/main" id="{2716A377-7023-F387-308F-34B4DA7A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KONÉ :</a:t>
            </a:r>
          </a:p>
        </p:txBody>
      </p:sp>
      <p:sp>
        <p:nvSpPr>
          <p:cNvPr id="55301" name="Rectangle 6">
            <a:extLst>
              <a:ext uri="{FF2B5EF4-FFF2-40B4-BE49-F238E27FC236}">
                <a16:creationId xmlns:a16="http://schemas.microsoft.com/office/drawing/2014/main" id="{8C826497-FD4D-B99B-A32D-747666D02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5302" name="Picture 5" descr="DOD  ASCENSEURS_Page_42">
            <a:extLst>
              <a:ext uri="{FF2B5EF4-FFF2-40B4-BE49-F238E27FC236}">
                <a16:creationId xmlns:a16="http://schemas.microsoft.com/office/drawing/2014/main" id="{F37F8982-0B17-59C8-1194-C09C7E92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63350" r="11667" b="11961"/>
          <a:stretch>
            <a:fillRect/>
          </a:stretch>
        </p:blipFill>
        <p:spPr bwMode="auto">
          <a:xfrm>
            <a:off x="457200" y="19812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570B39D8-94FA-1A27-658A-583B2BC0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9FECDA9-CB5D-4D30-8252-915C1FAA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20227A-D26A-4959-ADDA-5678AA2A042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B2603B5E-DCC7-E18D-302E-CB7B85205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4391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Urgence vitale est décelée à l’appel :VID + VSAV.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Notion de personne incarcérée ou bloquée : VID + FSRM + VSAV + CDG.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Quel que soit le type d’intervention, carence ou urgence vitale, l’objectif de la mission est d’assurer la sortie des personnes bloquées dans l’ascenseurs en veillant à la sécurité des intervenants et des victimes.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8">
            <a:extLst>
              <a:ext uri="{FF2B5EF4-FFF2-40B4-BE49-F238E27FC236}">
                <a16:creationId xmlns:a16="http://schemas.microsoft.com/office/drawing/2014/main" id="{FEFD1514-EFDA-BA57-5B5D-0DB26B406B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C1EFB9-C044-4181-A1C5-CFA8192677C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6324" name="Rectangle 1">
            <a:extLst>
              <a:ext uri="{FF2B5EF4-FFF2-40B4-BE49-F238E27FC236}">
                <a16:creationId xmlns:a16="http://schemas.microsoft.com/office/drawing/2014/main" id="{DA336AD1-3F95-812D-EE17-5215A4528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KONÉ :</a:t>
            </a:r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788F8435-496F-74BD-99B6-CA194AAE3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CFA7EC3A-E6C4-A2F1-22A1-581E4EB3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2976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>
            <a:extLst>
              <a:ext uri="{FF2B5EF4-FFF2-40B4-BE49-F238E27FC236}">
                <a16:creationId xmlns:a16="http://schemas.microsoft.com/office/drawing/2014/main" id="{ACE5F968-9103-BB6C-6E2F-86C3142D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068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8">
            <a:extLst>
              <a:ext uri="{FF2B5EF4-FFF2-40B4-BE49-F238E27FC236}">
                <a16:creationId xmlns:a16="http://schemas.microsoft.com/office/drawing/2014/main" id="{6972E643-EADF-214C-9379-80DBD6E8F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E093F8E-AA9C-43AE-9D8A-E3944BB9F35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7348" name="Rectangle 1">
            <a:extLst>
              <a:ext uri="{FF2B5EF4-FFF2-40B4-BE49-F238E27FC236}">
                <a16:creationId xmlns:a16="http://schemas.microsoft.com/office/drawing/2014/main" id="{E0A9C00E-007D-1AF5-41F4-920A7FBFE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KONÉ :</a:t>
            </a:r>
          </a:p>
        </p:txBody>
      </p:sp>
      <p:pic>
        <p:nvPicPr>
          <p:cNvPr id="57349" name="Picture 6">
            <a:extLst>
              <a:ext uri="{FF2B5EF4-FFF2-40B4-BE49-F238E27FC236}">
                <a16:creationId xmlns:a16="http://schemas.microsoft.com/office/drawing/2014/main" id="{80C75D0B-9592-1D75-F765-14C11392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12289" b="45139"/>
          <a:stretch>
            <a:fillRect/>
          </a:stretch>
        </p:blipFill>
        <p:spPr bwMode="auto">
          <a:xfrm>
            <a:off x="2057400" y="2057400"/>
            <a:ext cx="50292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8">
            <a:extLst>
              <a:ext uri="{FF2B5EF4-FFF2-40B4-BE49-F238E27FC236}">
                <a16:creationId xmlns:a16="http://schemas.microsoft.com/office/drawing/2014/main" id="{9B5FA9AE-6C5C-3459-6182-1B78DCD20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E69DF6-E302-4F7F-914E-974027A3A8E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8372" name="Rectangle 1">
            <a:extLst>
              <a:ext uri="{FF2B5EF4-FFF2-40B4-BE49-F238E27FC236}">
                <a16:creationId xmlns:a16="http://schemas.microsoft.com/office/drawing/2014/main" id="{669158AD-C8BF-CE68-9E69-285432FB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ORONA :</a:t>
            </a:r>
          </a:p>
        </p:txBody>
      </p:sp>
      <p:pic>
        <p:nvPicPr>
          <p:cNvPr id="58373" name="Picture 8" descr="Photo 033">
            <a:extLst>
              <a:ext uri="{FF2B5EF4-FFF2-40B4-BE49-F238E27FC236}">
                <a16:creationId xmlns:a16="http://schemas.microsoft.com/office/drawing/2014/main" id="{E09AFBFD-88A5-D434-CA00-84D2F05A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2"/>
          <a:stretch>
            <a:fillRect/>
          </a:stretch>
        </p:blipFill>
        <p:spPr bwMode="auto">
          <a:xfrm>
            <a:off x="990600" y="2133600"/>
            <a:ext cx="31226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>
            <a:extLst>
              <a:ext uri="{FF2B5EF4-FFF2-40B4-BE49-F238E27FC236}">
                <a16:creationId xmlns:a16="http://schemas.microsoft.com/office/drawing/2014/main" id="{778EF67D-5203-EABB-E514-0C1799C7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1353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1">
            <a:extLst>
              <a:ext uri="{FF2B5EF4-FFF2-40B4-BE49-F238E27FC236}">
                <a16:creationId xmlns:a16="http://schemas.microsoft.com/office/drawing/2014/main" id="{F0443007-9F4D-9E79-86D1-8B09AA27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Clef armoire ascenseurs ORONA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8">
            <a:extLst>
              <a:ext uri="{FF2B5EF4-FFF2-40B4-BE49-F238E27FC236}">
                <a16:creationId xmlns:a16="http://schemas.microsoft.com/office/drawing/2014/main" id="{AC8BC204-57FC-E166-0393-48439D607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7FAC71A-ABFD-4901-952F-26120B8E9AC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59396" name="Picture 6">
            <a:extLst>
              <a:ext uri="{FF2B5EF4-FFF2-40B4-BE49-F238E27FC236}">
                <a16:creationId xmlns:a16="http://schemas.microsoft.com/office/drawing/2014/main" id="{3E265CDC-BB00-68D5-0859-5D2A99AB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5"/>
          <a:stretch>
            <a:fillRect/>
          </a:stretch>
        </p:blipFill>
        <p:spPr bwMode="auto">
          <a:xfrm>
            <a:off x="3124200" y="2286000"/>
            <a:ext cx="2451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1">
            <a:extLst>
              <a:ext uri="{FF2B5EF4-FFF2-40B4-BE49-F238E27FC236}">
                <a16:creationId xmlns:a16="http://schemas.microsoft.com/office/drawing/2014/main" id="{40507DF6-34FB-B8E5-AA17-3981DA3D5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ORONA :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8">
            <a:extLst>
              <a:ext uri="{FF2B5EF4-FFF2-40B4-BE49-F238E27FC236}">
                <a16:creationId xmlns:a16="http://schemas.microsoft.com/office/drawing/2014/main" id="{46CBBC21-5C1B-AA1B-FEAC-BBB474A6C9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5B380DF-9B4F-422C-896D-7D5C788F244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0420" name="Rectangle 1">
            <a:extLst>
              <a:ext uri="{FF2B5EF4-FFF2-40B4-BE49-F238E27FC236}">
                <a16:creationId xmlns:a16="http://schemas.microsoft.com/office/drawing/2014/main" id="{950D11C1-6D38-13EC-2F19-54F97ED0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ORONA :</a:t>
            </a:r>
          </a:p>
        </p:txBody>
      </p:sp>
      <p:sp>
        <p:nvSpPr>
          <p:cNvPr id="60421" name="Rectangle 9">
            <a:extLst>
              <a:ext uri="{FF2B5EF4-FFF2-40B4-BE49-F238E27FC236}">
                <a16:creationId xmlns:a16="http://schemas.microsoft.com/office/drawing/2014/main" id="{6F8500AF-5FC7-7B63-4FA4-966647EE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0422" name="Picture 8">
            <a:extLst>
              <a:ext uri="{FF2B5EF4-FFF2-40B4-BE49-F238E27FC236}">
                <a16:creationId xmlns:a16="http://schemas.microsoft.com/office/drawing/2014/main" id="{21FA3F90-B3FB-192E-2990-B2A5C7A5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462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AutoShape 13">
            <a:extLst>
              <a:ext uri="{FF2B5EF4-FFF2-40B4-BE49-F238E27FC236}">
                <a16:creationId xmlns:a16="http://schemas.microsoft.com/office/drawing/2014/main" id="{A9745BDC-E800-4A35-E451-928874AF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70AD47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60424" name="Rectangle 15">
            <a:extLst>
              <a:ext uri="{FF2B5EF4-FFF2-40B4-BE49-F238E27FC236}">
                <a16:creationId xmlns:a16="http://schemas.microsoft.com/office/drawing/2014/main" id="{369D08F1-4895-7E39-B4E2-24CA8643E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0425" name="Picture 14">
            <a:extLst>
              <a:ext uri="{FF2B5EF4-FFF2-40B4-BE49-F238E27FC236}">
                <a16:creationId xmlns:a16="http://schemas.microsoft.com/office/drawing/2014/main" id="{0640094B-FAB5-87B9-C53D-DFCCCBCF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981200"/>
            <a:ext cx="3462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8">
            <a:extLst>
              <a:ext uri="{FF2B5EF4-FFF2-40B4-BE49-F238E27FC236}">
                <a16:creationId xmlns:a16="http://schemas.microsoft.com/office/drawing/2014/main" id="{92CE5E2B-96A3-4869-02FF-4070B4010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63A9D93-4125-4513-8DE6-D47E07565CA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9F126185-1A61-9314-B887-4F679617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ORONA :</a:t>
            </a:r>
          </a:p>
        </p:txBody>
      </p:sp>
      <p:pic>
        <p:nvPicPr>
          <p:cNvPr id="61445" name="Picture 6">
            <a:extLst>
              <a:ext uri="{FF2B5EF4-FFF2-40B4-BE49-F238E27FC236}">
                <a16:creationId xmlns:a16="http://schemas.microsoft.com/office/drawing/2014/main" id="{A0F94F5F-F5C2-CE0B-D663-A74DE44C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50292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7">
            <a:extLst>
              <a:ext uri="{FF2B5EF4-FFF2-40B4-BE49-F238E27FC236}">
                <a16:creationId xmlns:a16="http://schemas.microsoft.com/office/drawing/2014/main" id="{541C4D71-7C87-9D1C-B1B7-5B75BF37B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Actionner le mode INSP puis presser le bouton   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61447" name="Picture 8">
            <a:extLst>
              <a:ext uri="{FF2B5EF4-FFF2-40B4-BE49-F238E27FC236}">
                <a16:creationId xmlns:a16="http://schemas.microsoft.com/office/drawing/2014/main" id="{AC72F953-4888-E581-F6DC-ABABB72A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14064" r="44283" b="13527"/>
          <a:stretch>
            <a:fillRect/>
          </a:stretch>
        </p:blipFill>
        <p:spPr bwMode="auto">
          <a:xfrm>
            <a:off x="5638800" y="1676400"/>
            <a:ext cx="12954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tangle 11">
            <a:extLst>
              <a:ext uri="{FF2B5EF4-FFF2-40B4-BE49-F238E27FC236}">
                <a16:creationId xmlns:a16="http://schemas.microsoft.com/office/drawing/2014/main" id="{E6629B42-8963-D024-B76D-5B2F4C8D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Voyant rouge s’affiche LZP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 à niveau.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8">
            <a:extLst>
              <a:ext uri="{FF2B5EF4-FFF2-40B4-BE49-F238E27FC236}">
                <a16:creationId xmlns:a16="http://schemas.microsoft.com/office/drawing/2014/main" id="{9DD88CE1-E24E-17CC-5BF9-14C523DD1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D5E4194-82C0-4B62-AAA9-37FA756A892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2468" name="Rectangle 1">
            <a:extLst>
              <a:ext uri="{FF2B5EF4-FFF2-40B4-BE49-F238E27FC236}">
                <a16:creationId xmlns:a16="http://schemas.microsoft.com/office/drawing/2014/main" id="{90EDC131-C60A-C5B2-9C10-E65AAF3A9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ORONA :</a:t>
            </a:r>
          </a:p>
        </p:txBody>
      </p:sp>
      <p:sp>
        <p:nvSpPr>
          <p:cNvPr id="62469" name="Rectangle 6">
            <a:extLst>
              <a:ext uri="{FF2B5EF4-FFF2-40B4-BE49-F238E27FC236}">
                <a16:creationId xmlns:a16="http://schemas.microsoft.com/office/drawing/2014/main" id="{DBFD2E4A-A9F9-4F19-650C-87E60544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2470" name="Picture 5">
            <a:extLst>
              <a:ext uri="{FF2B5EF4-FFF2-40B4-BE49-F238E27FC236}">
                <a16:creationId xmlns:a16="http://schemas.microsoft.com/office/drawing/2014/main" id="{8E2577F9-C080-3A68-0691-AF72667F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833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14">
            <a:extLst>
              <a:ext uri="{FF2B5EF4-FFF2-40B4-BE49-F238E27FC236}">
                <a16:creationId xmlns:a16="http://schemas.microsoft.com/office/drawing/2014/main" id="{8CF3967C-E99C-29FF-CDF2-EB2E9F27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2472" name="Picture 17">
            <a:extLst>
              <a:ext uri="{FF2B5EF4-FFF2-40B4-BE49-F238E27FC236}">
                <a16:creationId xmlns:a16="http://schemas.microsoft.com/office/drawing/2014/main" id="{BC29C002-CE1F-C6F5-6165-EB2AC882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527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8">
            <a:extLst>
              <a:ext uri="{FF2B5EF4-FFF2-40B4-BE49-F238E27FC236}">
                <a16:creationId xmlns:a16="http://schemas.microsoft.com/office/drawing/2014/main" id="{2C4FD641-B8FD-87D5-8688-5732C5D70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F80F7A-9CBC-4AA3-A164-A3BBB58D062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3492" name="Rectangle 1">
            <a:extLst>
              <a:ext uri="{FF2B5EF4-FFF2-40B4-BE49-F238E27FC236}">
                <a16:creationId xmlns:a16="http://schemas.microsoft.com/office/drawing/2014/main" id="{24134263-0070-0C9C-BC1C-7786710D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SCHINDLER :</a:t>
            </a:r>
          </a:p>
        </p:txBody>
      </p:sp>
      <p:pic>
        <p:nvPicPr>
          <p:cNvPr id="63493" name="Picture 8" descr="Photo 033">
            <a:extLst>
              <a:ext uri="{FF2B5EF4-FFF2-40B4-BE49-F238E27FC236}">
                <a16:creationId xmlns:a16="http://schemas.microsoft.com/office/drawing/2014/main" id="{473E835C-6797-F3D9-7972-75D5BB87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2"/>
          <a:stretch>
            <a:fillRect/>
          </a:stretch>
        </p:blipFill>
        <p:spPr bwMode="auto">
          <a:xfrm>
            <a:off x="2590800" y="2057400"/>
            <a:ext cx="31226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8">
            <a:extLst>
              <a:ext uri="{FF2B5EF4-FFF2-40B4-BE49-F238E27FC236}">
                <a16:creationId xmlns:a16="http://schemas.microsoft.com/office/drawing/2014/main" id="{2BA083CF-375F-6810-D2BD-919C2829CC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BED80C3-75A5-4F66-9814-B93A119EC22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4516" name="Rectangle 1">
            <a:extLst>
              <a:ext uri="{FF2B5EF4-FFF2-40B4-BE49-F238E27FC236}">
                <a16:creationId xmlns:a16="http://schemas.microsoft.com/office/drawing/2014/main" id="{905C49DE-2E0D-E536-143B-D1309B20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SCHINDLER :</a:t>
            </a:r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E822DE00-B1B2-E506-853D-8BF74AAD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4518" name="Picture 5">
            <a:extLst>
              <a:ext uri="{FF2B5EF4-FFF2-40B4-BE49-F238E27FC236}">
                <a16:creationId xmlns:a16="http://schemas.microsoft.com/office/drawing/2014/main" id="{FEFBE8B9-F9E5-8F60-7592-9B5C2FFC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29718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>
            <a:extLst>
              <a:ext uri="{FF2B5EF4-FFF2-40B4-BE49-F238E27FC236}">
                <a16:creationId xmlns:a16="http://schemas.microsoft.com/office/drawing/2014/main" id="{8BCF8080-E027-ED26-8596-530B740A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Couper le courant de traction   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>
            <a:extLst>
              <a:ext uri="{FF2B5EF4-FFF2-40B4-BE49-F238E27FC236}">
                <a16:creationId xmlns:a16="http://schemas.microsoft.com/office/drawing/2014/main" id="{4539B829-716F-2514-3DAB-DF88C30B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55875"/>
            <a:ext cx="39624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re 8">
            <a:extLst>
              <a:ext uri="{FF2B5EF4-FFF2-40B4-BE49-F238E27FC236}">
                <a16:creationId xmlns:a16="http://schemas.microsoft.com/office/drawing/2014/main" id="{0809DC37-6147-0E48-DAAB-DC4289080B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2986B4-5416-45D0-A694-8ACCA2AA339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5541" name="Rectangle 1">
            <a:extLst>
              <a:ext uri="{FF2B5EF4-FFF2-40B4-BE49-F238E27FC236}">
                <a16:creationId xmlns:a16="http://schemas.microsoft.com/office/drawing/2014/main" id="{9A615E70-455B-FFDA-8C12-B9020CD7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SCHINDLER :</a:t>
            </a:r>
          </a:p>
        </p:txBody>
      </p:sp>
      <p:sp>
        <p:nvSpPr>
          <p:cNvPr id="65542" name="Oval 5">
            <a:extLst>
              <a:ext uri="{FF2B5EF4-FFF2-40B4-BE49-F238E27FC236}">
                <a16:creationId xmlns:a16="http://schemas.microsoft.com/office/drawing/2014/main" id="{6D209066-B622-5EB9-8355-E42C0B705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4724400"/>
            <a:ext cx="2317750" cy="7635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A271D088-6706-1738-1A30-CBA0A24DA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8D3EC407-8E37-F0BF-5997-537C66B1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Possibilité d’éclairer la gaine de l’ascenseur en actionnant la partie JLBS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9D0F6D1F-E9E4-86EB-9AAA-6521A19D97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A7FCEE2-EA0C-42B9-A429-294CD0157DC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00B757B-B877-4ED2-B13C-46CDBD4064E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72286CCD-569D-7750-D7DB-D4B0634F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principales causes de blocage d'un ascenseur :</a:t>
            </a:r>
            <a:endParaRPr lang="fr-FR" altLang="fr-FR" sz="2000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Panne du moteur,</a:t>
            </a: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Panne électrique,</a:t>
            </a: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Défaut de fonctionnement du frein,</a:t>
            </a: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Surcharge à l'intérieur de la cabine.</a:t>
            </a:r>
            <a:endParaRPr lang="fr-FR" altLang="fr-FR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8">
            <a:extLst>
              <a:ext uri="{FF2B5EF4-FFF2-40B4-BE49-F238E27FC236}">
                <a16:creationId xmlns:a16="http://schemas.microsoft.com/office/drawing/2014/main" id="{8C813017-38DA-02E7-659A-F0E8B7CEEB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5782B3E-4F6E-413D-8A80-A193AFBC8FD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6564" name="Rectangle 1">
            <a:extLst>
              <a:ext uri="{FF2B5EF4-FFF2-40B4-BE49-F238E27FC236}">
                <a16:creationId xmlns:a16="http://schemas.microsoft.com/office/drawing/2014/main" id="{E8435906-C75C-D273-C75C-D9F5EA56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SCHINDLER :</a:t>
            </a:r>
          </a:p>
        </p:txBody>
      </p:sp>
      <p:sp>
        <p:nvSpPr>
          <p:cNvPr id="66565" name="Rectangle 17">
            <a:extLst>
              <a:ext uri="{FF2B5EF4-FFF2-40B4-BE49-F238E27FC236}">
                <a16:creationId xmlns:a16="http://schemas.microsoft.com/office/drawing/2014/main" id="{654705BA-ABFF-A744-6743-7A40C223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6566" name="Picture 16">
            <a:extLst>
              <a:ext uri="{FF2B5EF4-FFF2-40B4-BE49-F238E27FC236}">
                <a16:creationId xmlns:a16="http://schemas.microsoft.com/office/drawing/2014/main" id="{3D45BC6E-D7C8-E593-5F20-439BBC54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965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20">
            <a:extLst>
              <a:ext uri="{FF2B5EF4-FFF2-40B4-BE49-F238E27FC236}">
                <a16:creationId xmlns:a16="http://schemas.microsoft.com/office/drawing/2014/main" id="{6AA67E54-B1A6-E70B-4596-91CDB2465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6568" name="Picture 19">
            <a:extLst>
              <a:ext uri="{FF2B5EF4-FFF2-40B4-BE49-F238E27FC236}">
                <a16:creationId xmlns:a16="http://schemas.microsoft.com/office/drawing/2014/main" id="{FFB88359-5D54-0AFE-4679-8ED982AE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9003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8">
            <a:extLst>
              <a:ext uri="{FF2B5EF4-FFF2-40B4-BE49-F238E27FC236}">
                <a16:creationId xmlns:a16="http://schemas.microsoft.com/office/drawing/2014/main" id="{509715EF-0458-EC07-CABD-0AA5DD823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F181395-EC70-428B-A547-BCD9F18AC40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7588" name="Rectangle 1">
            <a:extLst>
              <a:ext uri="{FF2B5EF4-FFF2-40B4-BE49-F238E27FC236}">
                <a16:creationId xmlns:a16="http://schemas.microsoft.com/office/drawing/2014/main" id="{98D593EF-AAE9-6DA7-F150-0F560016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SCHINDLER :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9F74C661-75DF-8EBB-27EC-3FB4A9ED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7590" name="Picture 12">
            <a:extLst>
              <a:ext uri="{FF2B5EF4-FFF2-40B4-BE49-F238E27FC236}">
                <a16:creationId xmlns:a16="http://schemas.microsoft.com/office/drawing/2014/main" id="{3244ABB2-F16C-D416-0291-03126230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39102"/>
          <a:stretch>
            <a:fillRect/>
          </a:stretch>
        </p:blipFill>
        <p:spPr bwMode="auto">
          <a:xfrm>
            <a:off x="2286000" y="2667000"/>
            <a:ext cx="50292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15">
            <a:extLst>
              <a:ext uri="{FF2B5EF4-FFF2-40B4-BE49-F238E27FC236}">
                <a16:creationId xmlns:a16="http://schemas.microsoft.com/office/drawing/2014/main" id="{0E93B047-1AC9-D953-054C-1C99EFCED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Mettre en place le mode manuel, en actionnant le ON sur le JEM.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8">
            <a:extLst>
              <a:ext uri="{FF2B5EF4-FFF2-40B4-BE49-F238E27FC236}">
                <a16:creationId xmlns:a16="http://schemas.microsoft.com/office/drawing/2014/main" id="{6BA13627-54E9-1AE1-6458-1947320C58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2AD5CC-C054-4CE4-9F11-AAC40D033F0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8612" name="Rectangle 1">
            <a:extLst>
              <a:ext uri="{FF2B5EF4-FFF2-40B4-BE49-F238E27FC236}">
                <a16:creationId xmlns:a16="http://schemas.microsoft.com/office/drawing/2014/main" id="{21AECF99-3698-ACF6-0D85-4CD41627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SCHINDLER :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9D1369D6-1214-7E95-ED13-0040A3D81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8614" name="Picture 7">
            <a:extLst>
              <a:ext uri="{FF2B5EF4-FFF2-40B4-BE49-F238E27FC236}">
                <a16:creationId xmlns:a16="http://schemas.microsoft.com/office/drawing/2014/main" id="{5951DDA5-0473-6E8D-69A0-4185DB9F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350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8">
            <a:extLst>
              <a:ext uri="{FF2B5EF4-FFF2-40B4-BE49-F238E27FC236}">
                <a16:creationId xmlns:a16="http://schemas.microsoft.com/office/drawing/2014/main" id="{43A6F05A-A4E9-8330-0532-168C6A29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Presser à plusieurs reprises le bouton de dérive pour que la cabine puisse monter par à-coups. Il s’éclaire lorsque la manœuvre est possible.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8">
            <a:extLst>
              <a:ext uri="{FF2B5EF4-FFF2-40B4-BE49-F238E27FC236}">
                <a16:creationId xmlns:a16="http://schemas.microsoft.com/office/drawing/2014/main" id="{D7C37D99-D8EE-0E2C-7796-6A41CFEC7E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954F33-1666-41E9-9FAE-C94861D6E86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9636" name="Rectangle 1">
            <a:extLst>
              <a:ext uri="{FF2B5EF4-FFF2-40B4-BE49-F238E27FC236}">
                <a16:creationId xmlns:a16="http://schemas.microsoft.com/office/drawing/2014/main" id="{E118793D-C7B6-5953-D228-4719AD6E0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SCHINDLER :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4D8554E0-41E4-AF58-56A2-2DC65A19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791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8">
            <a:extLst>
              <a:ext uri="{FF2B5EF4-FFF2-40B4-BE49-F238E27FC236}">
                <a16:creationId xmlns:a16="http://schemas.microsoft.com/office/drawing/2014/main" id="{0AE596E1-984E-D62F-9FFC-20D12A22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Cabine à niveau : LED présente sur la cellule LUET est éclairée en bleu.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9639" name="Line 9">
            <a:extLst>
              <a:ext uri="{FF2B5EF4-FFF2-40B4-BE49-F238E27FC236}">
                <a16:creationId xmlns:a16="http://schemas.microsoft.com/office/drawing/2014/main" id="{E02EBDDB-D142-C3F0-327C-DD8AAB5CC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1066800" cy="990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8">
            <a:extLst>
              <a:ext uri="{FF2B5EF4-FFF2-40B4-BE49-F238E27FC236}">
                <a16:creationId xmlns:a16="http://schemas.microsoft.com/office/drawing/2014/main" id="{B6B14ACB-BEC8-E617-0825-B63768677F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655E1B-53A7-42C7-9154-B2E04FEF0EF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0660" name="Rectangle 1">
            <a:extLst>
              <a:ext uri="{FF2B5EF4-FFF2-40B4-BE49-F238E27FC236}">
                <a16:creationId xmlns:a16="http://schemas.microsoft.com/office/drawing/2014/main" id="{8051253A-18D2-D89F-76F8-F54864E1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sans machinerie KONÉ :</a:t>
            </a: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665D314B-6242-18E0-0A0D-C59B040A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1861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8">
            <a:extLst>
              <a:ext uri="{FF2B5EF4-FFF2-40B4-BE49-F238E27FC236}">
                <a16:creationId xmlns:a16="http://schemas.microsoft.com/office/drawing/2014/main" id="{4672CAEC-20F7-56DF-C46B-8190B13FD6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054D4AA-B192-4892-89ED-8926C504F6E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684" name="Rectangle 1">
            <a:extLst>
              <a:ext uri="{FF2B5EF4-FFF2-40B4-BE49-F238E27FC236}">
                <a16:creationId xmlns:a16="http://schemas.microsoft.com/office/drawing/2014/main" id="{3AE563C1-4044-488B-C61C-62FCF5B49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hydraulique :</a:t>
            </a:r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F03E7314-D9A8-2295-EBDF-CBB7FD0C4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1686" name="Picture 5">
            <a:extLst>
              <a:ext uri="{FF2B5EF4-FFF2-40B4-BE49-F238E27FC236}">
                <a16:creationId xmlns:a16="http://schemas.microsoft.com/office/drawing/2014/main" id="{DEF28DD3-3036-0175-54FB-F5A038C6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498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8">
            <a:extLst>
              <a:ext uri="{FF2B5EF4-FFF2-40B4-BE49-F238E27FC236}">
                <a16:creationId xmlns:a16="http://schemas.microsoft.com/office/drawing/2014/main" id="{CAD8C722-3714-F94E-2C09-405A0C578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1688" name="Picture 7">
            <a:extLst>
              <a:ext uri="{FF2B5EF4-FFF2-40B4-BE49-F238E27FC236}">
                <a16:creationId xmlns:a16="http://schemas.microsoft.com/office/drawing/2014/main" id="{A246997F-AB9F-37A5-1514-DC38C6BB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463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Rectangle 10">
            <a:extLst>
              <a:ext uri="{FF2B5EF4-FFF2-40B4-BE49-F238E27FC236}">
                <a16:creationId xmlns:a16="http://schemas.microsoft.com/office/drawing/2014/main" id="{AF352CFE-B634-DB9D-F8BA-DF59A379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1690" name="Picture 9">
            <a:extLst>
              <a:ext uri="{FF2B5EF4-FFF2-40B4-BE49-F238E27FC236}">
                <a16:creationId xmlns:a16="http://schemas.microsoft.com/office/drawing/2014/main" id="{5DB645BB-C061-3D5D-B2B4-23E3C1E0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057400"/>
            <a:ext cx="24114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8">
            <a:extLst>
              <a:ext uri="{FF2B5EF4-FFF2-40B4-BE49-F238E27FC236}">
                <a16:creationId xmlns:a16="http://schemas.microsoft.com/office/drawing/2014/main" id="{C6A1C5B3-D34A-240C-2638-84E312805F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5092454-AE27-47EF-BBB2-FB1CF9C3CDC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72708" name="Picture 5">
            <a:extLst>
              <a:ext uri="{FF2B5EF4-FFF2-40B4-BE49-F238E27FC236}">
                <a16:creationId xmlns:a16="http://schemas.microsoft.com/office/drawing/2014/main" id="{8C447D3F-35B8-8150-0D13-9C5FBFBD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5"/>
          <a:stretch>
            <a:fillRect/>
          </a:stretch>
        </p:blipFill>
        <p:spPr bwMode="auto">
          <a:xfrm>
            <a:off x="838200" y="2133600"/>
            <a:ext cx="24479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1">
            <a:extLst>
              <a:ext uri="{FF2B5EF4-FFF2-40B4-BE49-F238E27FC236}">
                <a16:creationId xmlns:a16="http://schemas.microsoft.com/office/drawing/2014/main" id="{5E999AA7-8285-5DC0-8F23-5E52F91B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hydraulique :</a:t>
            </a:r>
          </a:p>
        </p:txBody>
      </p:sp>
      <p:pic>
        <p:nvPicPr>
          <p:cNvPr id="72710" name="Picture 8">
            <a:extLst>
              <a:ext uri="{FF2B5EF4-FFF2-40B4-BE49-F238E27FC236}">
                <a16:creationId xmlns:a16="http://schemas.microsoft.com/office/drawing/2014/main" id="{43DB33B7-F451-D32D-8EBA-CBC73E6A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286000"/>
            <a:ext cx="40782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8">
            <a:extLst>
              <a:ext uri="{FF2B5EF4-FFF2-40B4-BE49-F238E27FC236}">
                <a16:creationId xmlns:a16="http://schemas.microsoft.com/office/drawing/2014/main" id="{CA226E56-B35A-17BC-0F8A-077A8E8A74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F2295B-7C9E-4E8E-B60D-E589EF5D751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3732" name="Rectangle 1">
            <a:extLst>
              <a:ext uri="{FF2B5EF4-FFF2-40B4-BE49-F238E27FC236}">
                <a16:creationId xmlns:a16="http://schemas.microsoft.com/office/drawing/2014/main" id="{E417AF7E-B1A6-4AC9-9549-1AB2EBB7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hydraulique :</a:t>
            </a:r>
          </a:p>
        </p:txBody>
      </p:sp>
      <p:pic>
        <p:nvPicPr>
          <p:cNvPr id="73733" name="Picture 6">
            <a:extLst>
              <a:ext uri="{FF2B5EF4-FFF2-40B4-BE49-F238E27FC236}">
                <a16:creationId xmlns:a16="http://schemas.microsoft.com/office/drawing/2014/main" id="{FB4E4BB0-023D-87FC-1859-C70199E9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1130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8">
            <a:extLst>
              <a:ext uri="{FF2B5EF4-FFF2-40B4-BE49-F238E27FC236}">
                <a16:creationId xmlns:a16="http://schemas.microsoft.com/office/drawing/2014/main" id="{FD539794-1ECD-554A-2B69-83D7032915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1C2BBE2-C8E4-4A3D-9832-838B1952F68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4756" name="Rectangle 1">
            <a:extLst>
              <a:ext uri="{FF2B5EF4-FFF2-40B4-BE49-F238E27FC236}">
                <a16:creationId xmlns:a16="http://schemas.microsoft.com/office/drawing/2014/main" id="{F41BC42C-240D-8DDA-F307-420F4ACF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hydraulique :</a:t>
            </a:r>
          </a:p>
        </p:txBody>
      </p:sp>
      <p:sp>
        <p:nvSpPr>
          <p:cNvPr id="74757" name="Rectangle 6">
            <a:extLst>
              <a:ext uri="{FF2B5EF4-FFF2-40B4-BE49-F238E27FC236}">
                <a16:creationId xmlns:a16="http://schemas.microsoft.com/office/drawing/2014/main" id="{B98761D1-B090-05D0-BDF9-B1B58E84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Gérer la dérive depuis la machinerie. Presser le bouton jaune ou rouge pour purger. Généralement un voyant vert s’affiche quand la cabine est à niveau.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74758" name="Rectangle 8">
            <a:extLst>
              <a:ext uri="{FF2B5EF4-FFF2-40B4-BE49-F238E27FC236}">
                <a16:creationId xmlns:a16="http://schemas.microsoft.com/office/drawing/2014/main" id="{BFF3DE0F-0D63-7510-D112-38FED116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6FB364E8-2084-7218-09AE-C5E5883F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2749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10">
            <a:extLst>
              <a:ext uri="{FF2B5EF4-FFF2-40B4-BE49-F238E27FC236}">
                <a16:creationId xmlns:a16="http://schemas.microsoft.com/office/drawing/2014/main" id="{BD4F1DFA-2C96-9C07-962B-8489395EC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4761" name="Picture 9">
            <a:extLst>
              <a:ext uri="{FF2B5EF4-FFF2-40B4-BE49-F238E27FC236}">
                <a16:creationId xmlns:a16="http://schemas.microsoft.com/office/drawing/2014/main" id="{705D0389-06B1-640A-A6B5-CC0EB876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59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8">
            <a:extLst>
              <a:ext uri="{FF2B5EF4-FFF2-40B4-BE49-F238E27FC236}">
                <a16:creationId xmlns:a16="http://schemas.microsoft.com/office/drawing/2014/main" id="{BC8DB524-1FEE-36C4-7B08-6DE84B82DF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9DD951-CF6F-4A4C-A854-E97D1E20243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5780" name="Rectangle 1">
            <a:extLst>
              <a:ext uri="{FF2B5EF4-FFF2-40B4-BE49-F238E27FC236}">
                <a16:creationId xmlns:a16="http://schemas.microsoft.com/office/drawing/2014/main" id="{9667BE1A-B01C-CBDD-FB38-B636AF4B4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hydraulique :</a:t>
            </a:r>
          </a:p>
        </p:txBody>
      </p:sp>
      <p:pic>
        <p:nvPicPr>
          <p:cNvPr id="75781" name="Picture 11">
            <a:extLst>
              <a:ext uri="{FF2B5EF4-FFF2-40B4-BE49-F238E27FC236}">
                <a16:creationId xmlns:a16="http://schemas.microsoft.com/office/drawing/2014/main" id="{F14B31B8-821B-7C74-CD31-999D8E34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b="5437"/>
          <a:stretch>
            <a:fillRect/>
          </a:stretch>
        </p:blipFill>
        <p:spPr bwMode="auto">
          <a:xfrm>
            <a:off x="609600" y="1828800"/>
            <a:ext cx="8001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587031D6-7FA2-0070-2DEC-BCE7670E8C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7949CD3-E06E-46AD-B8AD-BA094F940B4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FDB62D88-610C-599E-80E3-3937BEC5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électrique 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957D9E-B24D-4A69-8EC4-E52D9C58312D}"/>
              </a:ext>
            </a:extLst>
          </p:cNvPr>
          <p:cNvSpPr/>
          <p:nvPr/>
        </p:nvSpPr>
        <p:spPr>
          <a:xfrm>
            <a:off x="539750" y="2011363"/>
            <a:ext cx="8189913" cy="302101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SP sont inscrits dans un domaine de compétence pour les actions électriques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Il est expressément défendu aux SP et gradés de toucher aux appareils électriques autres que ceux qui sont d’un usage commun dans les maisons, aux transformateurs et aux conducteurs…» </a:t>
            </a:r>
          </a:p>
          <a:p>
            <a:pPr algn="just">
              <a:lnSpc>
                <a:spcPct val="107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peuvent manœuvrer les organes de coupure des installations intérieures individuelles (disjoncteur générale ou divisionnaire).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8">
            <a:extLst>
              <a:ext uri="{FF2B5EF4-FFF2-40B4-BE49-F238E27FC236}">
                <a16:creationId xmlns:a16="http://schemas.microsoft.com/office/drawing/2014/main" id="{C8F2F7E2-F126-AE4E-A7E5-81B8C1B0AC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A6917EE-DEA5-468E-9EBA-3B9A9AF478D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6804" name="Rectangle 1">
            <a:extLst>
              <a:ext uri="{FF2B5EF4-FFF2-40B4-BE49-F238E27FC236}">
                <a16:creationId xmlns:a16="http://schemas.microsoft.com/office/drawing/2014/main" id="{95659319-B777-8207-4AA4-38E598E1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hydraulique :</a:t>
            </a:r>
          </a:p>
        </p:txBody>
      </p:sp>
      <p:pic>
        <p:nvPicPr>
          <p:cNvPr id="76805" name="Picture 7">
            <a:extLst>
              <a:ext uri="{FF2B5EF4-FFF2-40B4-BE49-F238E27FC236}">
                <a16:creationId xmlns:a16="http://schemas.microsoft.com/office/drawing/2014/main" id="{67CEAC7B-B338-8145-F00A-84CB31C9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947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8">
            <a:extLst>
              <a:ext uri="{FF2B5EF4-FFF2-40B4-BE49-F238E27FC236}">
                <a16:creationId xmlns:a16="http://schemas.microsoft.com/office/drawing/2014/main" id="{3A95EA2F-F2E9-46FB-95B8-3C763F38D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9891AE3-3ABC-4F3B-9549-D92EA620FD9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7828" name="Rectangle 1">
            <a:extLst>
              <a:ext uri="{FF2B5EF4-FFF2-40B4-BE49-F238E27FC236}">
                <a16:creationId xmlns:a16="http://schemas.microsoft.com/office/drawing/2014/main" id="{534A9450-7931-3DE2-A852-728832AE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LMH :</a:t>
            </a:r>
          </a:p>
        </p:txBody>
      </p:sp>
      <p:pic>
        <p:nvPicPr>
          <p:cNvPr id="77829" name="Picture 6" descr="NIO 2015-067_Lots ascenseurs OPAC du Rhône_031215_Page_3">
            <a:extLst>
              <a:ext uri="{FF2B5EF4-FFF2-40B4-BE49-F238E27FC236}">
                <a16:creationId xmlns:a16="http://schemas.microsoft.com/office/drawing/2014/main" id="{1D1FFD54-4C2A-FCA8-F63D-7B3B4A3B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22148" r="15421" b="51074"/>
          <a:stretch>
            <a:fillRect/>
          </a:stretch>
        </p:blipFill>
        <p:spPr bwMode="auto">
          <a:xfrm>
            <a:off x="1447800" y="2133600"/>
            <a:ext cx="67818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8">
            <a:extLst>
              <a:ext uri="{FF2B5EF4-FFF2-40B4-BE49-F238E27FC236}">
                <a16:creationId xmlns:a16="http://schemas.microsoft.com/office/drawing/2014/main" id="{2A8EDF97-DFF7-1F49-0D1B-6533F2B5ED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B345FC-61B6-40A7-ADD2-A9C36882157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8852" name="Rectangle 1">
            <a:extLst>
              <a:ext uri="{FF2B5EF4-FFF2-40B4-BE49-F238E27FC236}">
                <a16:creationId xmlns:a16="http://schemas.microsoft.com/office/drawing/2014/main" id="{FD2CC237-DAE7-A526-A15B-BE8D76EA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LMH :</a:t>
            </a:r>
          </a:p>
        </p:txBody>
      </p:sp>
      <p:pic>
        <p:nvPicPr>
          <p:cNvPr id="78853" name="Picture 8" descr="NIO 2015-067_Lots ascenseurs OPAC du Rhône_031215_Page_4">
            <a:extLst>
              <a:ext uri="{FF2B5EF4-FFF2-40B4-BE49-F238E27FC236}">
                <a16:creationId xmlns:a16="http://schemas.microsoft.com/office/drawing/2014/main" id="{50D06CBE-D6BC-8D7F-9EB3-96230395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17114" r="6175" b="64888"/>
          <a:stretch>
            <a:fillRect/>
          </a:stretch>
        </p:blipFill>
        <p:spPr bwMode="auto">
          <a:xfrm>
            <a:off x="609600" y="2362200"/>
            <a:ext cx="8001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re 8">
            <a:extLst>
              <a:ext uri="{FF2B5EF4-FFF2-40B4-BE49-F238E27FC236}">
                <a16:creationId xmlns:a16="http://schemas.microsoft.com/office/drawing/2014/main" id="{350A5AFE-4FFE-7E78-2FB0-F24519B408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2980FB1-E2CA-47B4-90DB-C0A49F47254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9876" name="Rectangle 1">
            <a:extLst>
              <a:ext uri="{FF2B5EF4-FFF2-40B4-BE49-F238E27FC236}">
                <a16:creationId xmlns:a16="http://schemas.microsoft.com/office/drawing/2014/main" id="{76B7BAF8-AE2F-0873-BC9E-E1B3E88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LMH :</a:t>
            </a:r>
          </a:p>
        </p:txBody>
      </p:sp>
      <p:pic>
        <p:nvPicPr>
          <p:cNvPr id="79877" name="Picture 6" descr="NIO 2015-067_Lots ascenseurs OPAC du Rhône_031215_Page_4">
            <a:extLst>
              <a:ext uri="{FF2B5EF4-FFF2-40B4-BE49-F238E27FC236}">
                <a16:creationId xmlns:a16="http://schemas.microsoft.com/office/drawing/2014/main" id="{30B4B78E-CBFC-3FC6-71E6-F845850A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35574" r="33536" b="46960"/>
          <a:stretch>
            <a:fillRect/>
          </a:stretch>
        </p:blipFill>
        <p:spPr bwMode="auto">
          <a:xfrm>
            <a:off x="685800" y="1905000"/>
            <a:ext cx="76200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re 8">
            <a:extLst>
              <a:ext uri="{FF2B5EF4-FFF2-40B4-BE49-F238E27FC236}">
                <a16:creationId xmlns:a16="http://schemas.microsoft.com/office/drawing/2014/main" id="{153DC249-AF2E-D26D-5F48-888104C825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318949-0D80-41D3-BC41-747010D9908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0900" name="Rectangle 1">
            <a:extLst>
              <a:ext uri="{FF2B5EF4-FFF2-40B4-BE49-F238E27FC236}">
                <a16:creationId xmlns:a16="http://schemas.microsoft.com/office/drawing/2014/main" id="{3C454BA1-276A-35BF-ED06-F5B75690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LMH :</a:t>
            </a:r>
          </a:p>
        </p:txBody>
      </p:sp>
      <p:pic>
        <p:nvPicPr>
          <p:cNvPr id="80901" name="Picture 6" descr="NIO 2015-067_Lots ascenseurs OPAC du Rhône_031215_Page_4">
            <a:extLst>
              <a:ext uri="{FF2B5EF4-FFF2-40B4-BE49-F238E27FC236}">
                <a16:creationId xmlns:a16="http://schemas.microsoft.com/office/drawing/2014/main" id="{28807499-35D2-C85C-0BB8-8E42B3F1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6" t="48773" r="17838" b="34872"/>
          <a:stretch>
            <a:fillRect/>
          </a:stretch>
        </p:blipFill>
        <p:spPr bwMode="auto">
          <a:xfrm>
            <a:off x="609600" y="1905000"/>
            <a:ext cx="7620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8">
            <a:extLst>
              <a:ext uri="{FF2B5EF4-FFF2-40B4-BE49-F238E27FC236}">
                <a16:creationId xmlns:a16="http://schemas.microsoft.com/office/drawing/2014/main" id="{9B5A1A54-22CB-6875-78D7-B2C86F1EE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288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8">
            <a:extLst>
              <a:ext uri="{FF2B5EF4-FFF2-40B4-BE49-F238E27FC236}">
                <a16:creationId xmlns:a16="http://schemas.microsoft.com/office/drawing/2014/main" id="{17D4B15B-4D70-461A-FAAE-9C3883AC7D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E4D4971-2864-4320-A245-E6A5836C25D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1924" name="Rectangle 1">
            <a:extLst>
              <a:ext uri="{FF2B5EF4-FFF2-40B4-BE49-F238E27FC236}">
                <a16:creationId xmlns:a16="http://schemas.microsoft.com/office/drawing/2014/main" id="{346A3B6D-1A94-3277-8464-91DD29F00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LMH :</a:t>
            </a:r>
          </a:p>
        </p:txBody>
      </p:sp>
      <p:pic>
        <p:nvPicPr>
          <p:cNvPr id="81925" name="Picture 8" descr="NIO 2015-067_Lots ascenseurs OPAC du Rhône_031215_Page_4">
            <a:extLst>
              <a:ext uri="{FF2B5EF4-FFF2-40B4-BE49-F238E27FC236}">
                <a16:creationId xmlns:a16="http://schemas.microsoft.com/office/drawing/2014/main" id="{454F61D4-57FF-24CC-478C-F9FDC1D2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65840" r="12794" b="18117"/>
          <a:stretch>
            <a:fillRect/>
          </a:stretch>
        </p:blipFill>
        <p:spPr bwMode="auto">
          <a:xfrm>
            <a:off x="304800" y="1828800"/>
            <a:ext cx="82296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10">
            <a:extLst>
              <a:ext uri="{FF2B5EF4-FFF2-40B4-BE49-F238E27FC236}">
                <a16:creationId xmlns:a16="http://schemas.microsoft.com/office/drawing/2014/main" id="{54BE93B6-3C0A-1AC3-44DC-5550AD93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Poursuivre ensuite l’intervention en suivant l’un des chapitres précédents suivant le type d’ascenseur.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8">
            <a:extLst>
              <a:ext uri="{FF2B5EF4-FFF2-40B4-BE49-F238E27FC236}">
                <a16:creationId xmlns:a16="http://schemas.microsoft.com/office/drawing/2014/main" id="{4F427525-9841-FF61-92C1-7793AB2B2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687020B-84FC-46A1-B664-D2FE8D45355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2948" name="Rectangle 1">
            <a:extLst>
              <a:ext uri="{FF2B5EF4-FFF2-40B4-BE49-F238E27FC236}">
                <a16:creationId xmlns:a16="http://schemas.microsoft.com/office/drawing/2014/main" id="{761BAF39-9C8A-BE75-B7F6-548DEB5D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Prioritaire :</a:t>
            </a:r>
          </a:p>
        </p:txBody>
      </p:sp>
      <p:sp>
        <p:nvSpPr>
          <p:cNvPr id="82949" name="Rectangle 8">
            <a:extLst>
              <a:ext uri="{FF2B5EF4-FFF2-40B4-BE49-F238E27FC236}">
                <a16:creationId xmlns:a16="http://schemas.microsoft.com/office/drawing/2014/main" id="{A5B8B1DB-4EF2-62A7-F336-CC6869B7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229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Conçu pour une utilisation normale et possède des commandes permettant de l’utiliser sous le contrôle direct des SP.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Présent dans les ERP, et les immeubles comportant plus de 13 niveaux.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pourra pas être employé par d’autres utilisateurs, il est à usage exclusif des SP qui l’utiliseront en mode dérogation.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ce type de manœuvre, l’ascenseurs fonctionne séparément de tous les autres du groupe.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re 8">
            <a:extLst>
              <a:ext uri="{FF2B5EF4-FFF2-40B4-BE49-F238E27FC236}">
                <a16:creationId xmlns:a16="http://schemas.microsoft.com/office/drawing/2014/main" id="{70D76984-5AF2-B303-8151-1ECA511B7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4DB2FD-2314-416D-BE1D-90FCC96C6FE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3972" name="Rectangle 1">
            <a:extLst>
              <a:ext uri="{FF2B5EF4-FFF2-40B4-BE49-F238E27FC236}">
                <a16:creationId xmlns:a16="http://schemas.microsoft.com/office/drawing/2014/main" id="{B9D32BA2-4B8D-950F-8E23-15D0B887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Prioritaire :</a:t>
            </a:r>
          </a:p>
        </p:txBody>
      </p:sp>
      <p:sp>
        <p:nvSpPr>
          <p:cNvPr id="83973" name="Rectangle 6">
            <a:extLst>
              <a:ext uri="{FF2B5EF4-FFF2-40B4-BE49-F238E27FC236}">
                <a16:creationId xmlns:a16="http://schemas.microsoft.com/office/drawing/2014/main" id="{F1F81F85-95F4-E9A5-2D13-ACF61B483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556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manœuvrer en mode dérogation « pompiers »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Actionner l’interrupteur à clef prioritaire situé près de la porte palière.</a:t>
            </a:r>
          </a:p>
        </p:txBody>
      </p:sp>
      <p:sp>
        <p:nvSpPr>
          <p:cNvPr id="83974" name="Rectangle 8">
            <a:extLst>
              <a:ext uri="{FF2B5EF4-FFF2-40B4-BE49-F238E27FC236}">
                <a16:creationId xmlns:a16="http://schemas.microsoft.com/office/drawing/2014/main" id="{A15F7A7D-A05C-2C65-944F-AFA94EE5C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83975" name="Rectangle 10">
            <a:extLst>
              <a:ext uri="{FF2B5EF4-FFF2-40B4-BE49-F238E27FC236}">
                <a16:creationId xmlns:a16="http://schemas.microsoft.com/office/drawing/2014/main" id="{CCE434B0-46DD-C71F-78BB-A6A654D08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83976" name="Picture 9">
            <a:extLst>
              <a:ext uri="{FF2B5EF4-FFF2-40B4-BE49-F238E27FC236}">
                <a16:creationId xmlns:a16="http://schemas.microsoft.com/office/drawing/2014/main" id="{4B7014E4-E5B2-C3C5-FDF7-E88B1806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314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8">
            <a:extLst>
              <a:ext uri="{FF2B5EF4-FFF2-40B4-BE49-F238E27FC236}">
                <a16:creationId xmlns:a16="http://schemas.microsoft.com/office/drawing/2014/main" id="{0117EDFB-09A4-93D5-E52A-622BB06920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AB42425-825F-48F2-A016-5BF96FF7533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4996" name="Rectangle 1">
            <a:extLst>
              <a:ext uri="{FF2B5EF4-FFF2-40B4-BE49-F238E27FC236}">
                <a16:creationId xmlns:a16="http://schemas.microsoft.com/office/drawing/2014/main" id="{23686432-30F3-FA88-9A0B-2543206D7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Prioritaire :</a:t>
            </a: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C89A63EA-21BB-7580-47CB-A954BFA9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4724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Interrupteur à clé prioritaire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uart de tour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Destiné à l’appel prioritaire des cabines.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Dispositif protégé par une vitre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briser</a:t>
            </a:r>
          </a:p>
        </p:txBody>
      </p:sp>
      <p:pic>
        <p:nvPicPr>
          <p:cNvPr id="84999" name="Picture 7">
            <a:extLst>
              <a:ext uri="{FF2B5EF4-FFF2-40B4-BE49-F238E27FC236}">
                <a16:creationId xmlns:a16="http://schemas.microsoft.com/office/drawing/2014/main" id="{18D1869A-47AD-E385-5D81-1112AF0C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905000"/>
            <a:ext cx="3051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8">
            <a:extLst>
              <a:ext uri="{FF2B5EF4-FFF2-40B4-BE49-F238E27FC236}">
                <a16:creationId xmlns:a16="http://schemas.microsoft.com/office/drawing/2014/main" id="{17CBED06-1C2D-513A-A046-9CFE92725F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de sorties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858F66-8336-4755-B0FB-4576149372A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6020" name="Rectangle 1">
            <a:extLst>
              <a:ext uri="{FF2B5EF4-FFF2-40B4-BE49-F238E27FC236}">
                <a16:creationId xmlns:a16="http://schemas.microsoft.com/office/drawing/2014/main" id="{268D1FC2-EE78-9B0D-7E48-2FC5B0C7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Ascenseurs Prioritaire :</a:t>
            </a:r>
          </a:p>
        </p:txBody>
      </p:sp>
      <p:sp>
        <p:nvSpPr>
          <p:cNvPr id="86021" name="Rectangle 6">
            <a:extLst>
              <a:ext uri="{FF2B5EF4-FFF2-40B4-BE49-F238E27FC236}">
                <a16:creationId xmlns:a16="http://schemas.microsoft.com/office/drawing/2014/main" id="{0231B443-271C-8C85-FFA5-39CE0B004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305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 pompier activé : 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 viendra se positionner à l’étage principal.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L’utilisation de l’ascenseur sera la même qu’en mode normal,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Arrivée à son étage de destination, l’ascenseur gardera ses portes ouvertes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ositionner un SP pour éviter son utilisation par d’autres personnes.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165A1570-6E10-11DF-4461-D2744A951A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917901-F0CF-4114-A954-27737BB7B9E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FF0CEC66-48D0-854E-04D9-E6B45241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électrique : </a:t>
            </a: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AEF03BEF-E6D9-0EE3-766E-6399F982E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1270" name="Picture 1" descr="imagesX8I5VNPR">
            <a:extLst>
              <a:ext uri="{FF2B5EF4-FFF2-40B4-BE49-F238E27FC236}">
                <a16:creationId xmlns:a16="http://schemas.microsoft.com/office/drawing/2014/main" id="{AFB8A416-A44D-4E1F-2D61-42DBEF3A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84325"/>
            <a:ext cx="2938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F96F811-A659-481D-94FB-6B34BB49A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395538"/>
            <a:ext cx="83645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 le risque de contact, direct ou non, </a:t>
            </a:r>
          </a:p>
          <a:p>
            <a:pPr algn="just"/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une pièce nue sous tension, le risque de </a:t>
            </a:r>
          </a:p>
          <a:p>
            <a:pPr algn="just"/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court-circuit et le risque d’arc électrique. </a:t>
            </a:r>
          </a:p>
          <a:p>
            <a:pPr algn="just"/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 conséquences sont l’électrisation, l’électrocution, l’incendie, l’explosion…</a:t>
            </a:r>
            <a:endParaRPr lang="fr-FR" altLang="fr-F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re 8">
            <a:extLst>
              <a:ext uri="{FF2B5EF4-FFF2-40B4-BE49-F238E27FC236}">
                <a16:creationId xmlns:a16="http://schemas.microsoft.com/office/drawing/2014/main" id="{65D9A33A-5FD3-E218-D2A0-8EB29C67A5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personnes sont sorties !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FD5EA13-7C69-49CB-8782-472171972E2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9092" name="Rectangle 1">
            <a:extLst>
              <a:ext uri="{FF2B5EF4-FFF2-40B4-BE49-F238E27FC236}">
                <a16:creationId xmlns:a16="http://schemas.microsoft.com/office/drawing/2014/main" id="{868EFD3C-A3BD-338E-2DD4-6076DA48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0638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Refermer les portes palières.</a:t>
            </a:r>
          </a:p>
        </p:txBody>
      </p:sp>
      <p:sp>
        <p:nvSpPr>
          <p:cNvPr id="89093" name="Rectangle 7">
            <a:extLst>
              <a:ext uri="{FF2B5EF4-FFF2-40B4-BE49-F238E27FC236}">
                <a16:creationId xmlns:a16="http://schemas.microsoft.com/office/drawing/2014/main" id="{8CD5A50A-1F62-0FBE-566F-43AD96E2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68A1CC65-08E2-DB9A-8FD3-3B644F33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484562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re 8">
            <a:extLst>
              <a:ext uri="{FF2B5EF4-FFF2-40B4-BE49-F238E27FC236}">
                <a16:creationId xmlns:a16="http://schemas.microsoft.com/office/drawing/2014/main" id="{DDFDA6B2-8611-34D6-6640-10CAA4A190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personnes sont sorties !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E83B61-0A9E-4F40-BD32-03613936B75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72036" name="Rectangle 1">
            <a:extLst>
              <a:ext uri="{FF2B5EF4-FFF2-40B4-BE49-F238E27FC236}">
                <a16:creationId xmlns:a16="http://schemas.microsoft.com/office/drawing/2014/main" id="{920F23F4-1F3B-4609-9954-60575995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1628775"/>
            <a:ext cx="5975350" cy="36988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b="1" cap="all" dirty="0">
                <a:solidFill>
                  <a:schemeClr val="bg1"/>
                </a:solidFill>
              </a:rPr>
              <a:t> Ne jamais rétablir le courant de traction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0117" name="Picture 1">
            <a:extLst>
              <a:ext uri="{FF2B5EF4-FFF2-40B4-BE49-F238E27FC236}">
                <a16:creationId xmlns:a16="http://schemas.microsoft.com/office/drawing/2014/main" id="{42DD71CE-09F8-21E2-9248-B049D432D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24150"/>
            <a:ext cx="42560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63533B-90BE-4795-8070-81FFCE994C49}"/>
              </a:ext>
            </a:extLst>
          </p:cNvPr>
          <p:cNvSpPr/>
          <p:nvPr/>
        </p:nvSpPr>
        <p:spPr>
          <a:xfrm>
            <a:off x="3563888" y="2560992"/>
            <a:ext cx="1838540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9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323DD61-17C9-406A-8996-3803C3C90FF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670632-43FA-4991-8CBB-051C3CD26EF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1139" name="Rectangle 1">
            <a:extLst>
              <a:ext uri="{FF2B5EF4-FFF2-40B4-BE49-F238E27FC236}">
                <a16:creationId xmlns:a16="http://schemas.microsoft.com/office/drawing/2014/main" id="{9F580E83-B928-0F98-AD2C-9E2234B3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Ouvertures / fermetures des portes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140" name="Rectangle 5">
            <a:extLst>
              <a:ext uri="{FF2B5EF4-FFF2-40B4-BE49-F238E27FC236}">
                <a16:creationId xmlns:a16="http://schemas.microsoft.com/office/drawing/2014/main" id="{FA6EB798-8914-9AD1-D7DA-05C15C1D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001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Vérifier la fermeture de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toutes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portes palières (sous-sol inclus) à chaque étage …….</a:t>
            </a:r>
          </a:p>
        </p:txBody>
      </p:sp>
      <p:pic>
        <p:nvPicPr>
          <p:cNvPr id="91141" name="Image 28676">
            <a:extLst>
              <a:ext uri="{FF2B5EF4-FFF2-40B4-BE49-F238E27FC236}">
                <a16:creationId xmlns:a16="http://schemas.microsoft.com/office/drawing/2014/main" id="{875D65B1-9D77-DEAF-6842-FA3DAE84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251325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itre 8">
            <a:extLst>
              <a:ext uri="{FF2B5EF4-FFF2-40B4-BE49-F238E27FC236}">
                <a16:creationId xmlns:a16="http://schemas.microsoft.com/office/drawing/2014/main" id="{9F564C50-CB37-CA28-B7D0-6BDAD876D28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personnes sont sorties !</a:t>
            </a:r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038E5883-6114-947F-889E-9502A8C0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434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jamais laisser une porte donnant sur le vide de la gaine d'ascenseur, déverrouillée ou en position ouverte.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8">
            <a:extLst>
              <a:ext uri="{FF2B5EF4-FFF2-40B4-BE49-F238E27FC236}">
                <a16:creationId xmlns:a16="http://schemas.microsoft.com/office/drawing/2014/main" id="{4C58FB8F-4D0F-636E-1604-B4A8A8AC7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personnes sont sorties !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785A5A0-8BBB-4D84-89E3-D8ADDCCD382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164" name="Rectangle 1">
            <a:extLst>
              <a:ext uri="{FF2B5EF4-FFF2-40B4-BE49-F238E27FC236}">
                <a16:creationId xmlns:a16="http://schemas.microsoft.com/office/drawing/2014/main" id="{9C5E8351-90FF-A0C2-D90B-116CB0181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Puis baliser celle du RDC avec de la rubalise en croix.</a:t>
            </a:r>
          </a:p>
        </p:txBody>
      </p:sp>
      <p:pic>
        <p:nvPicPr>
          <p:cNvPr id="92165" name="Picture 1">
            <a:extLst>
              <a:ext uri="{FF2B5EF4-FFF2-40B4-BE49-F238E27FC236}">
                <a16:creationId xmlns:a16="http://schemas.microsoft.com/office/drawing/2014/main" id="{78B20962-823E-555D-EEB0-1DB643D8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2129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8">
            <a:extLst>
              <a:ext uri="{FF2B5EF4-FFF2-40B4-BE49-F238E27FC236}">
                <a16:creationId xmlns:a16="http://schemas.microsoft.com/office/drawing/2014/main" id="{A9EC2D05-A113-065F-7901-751719A793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personnes sont sorties !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B0DFA6-F17A-4193-9CCC-AEEBD1E3244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A65CF201-7020-499C-7853-516F7524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E1BEE4C2-F2AC-8CE1-6805-5E2BDA541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12900"/>
            <a:ext cx="8281988" cy="25304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le reste des étages, les portes palières sont impossibles à ouvrir et sont donc à vérifier de manière minutieuse pour éviter leur ouverture et avoir le vide de la gaine.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balisage au niveau du RDC et de l’étage où est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présente la cabine est primordial pour éviter la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tentation d’ouvrir et de monter dans la cabine.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4214" name="Picture 7">
            <a:extLst>
              <a:ext uri="{FF2B5EF4-FFF2-40B4-BE49-F238E27FC236}">
                <a16:creationId xmlns:a16="http://schemas.microsoft.com/office/drawing/2014/main" id="{938BFF2E-DA9B-BF79-E04F-2BC3F19E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79738"/>
            <a:ext cx="2447925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re 8">
            <a:extLst>
              <a:ext uri="{FF2B5EF4-FFF2-40B4-BE49-F238E27FC236}">
                <a16:creationId xmlns:a16="http://schemas.microsoft.com/office/drawing/2014/main" id="{4ACF813C-7E71-F675-D706-78CE31C7E9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personnes sont sorties !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619000-A56C-4881-ADA8-0904C003E72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5236" name="Rectangle 1">
            <a:extLst>
              <a:ext uri="{FF2B5EF4-FFF2-40B4-BE49-F238E27FC236}">
                <a16:creationId xmlns:a16="http://schemas.microsoft.com/office/drawing/2014/main" id="{CD393595-A623-8D2A-A212-4EBD3406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773238"/>
            <a:ext cx="8188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CA communiquera au CODIS la fin de l’opération de secours.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 cas de problème rencontré, un message clair et précis permettra à l’opérateur puisse transmettre toutes les informations nécessaires au technicien afin que celui-ci réalise la maintenance sur le bon appareil.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re 8">
            <a:extLst>
              <a:ext uri="{FF2B5EF4-FFF2-40B4-BE49-F238E27FC236}">
                <a16:creationId xmlns:a16="http://schemas.microsoft.com/office/drawing/2014/main" id="{715ADD84-D23A-66DD-5729-96A1F2A66B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personnes sont sorties !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5D8A84-CD53-4940-978F-92BAA1AA5D7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72036" name="Rectangle 1">
            <a:extLst>
              <a:ext uri="{FF2B5EF4-FFF2-40B4-BE49-F238E27FC236}">
                <a16:creationId xmlns:a16="http://schemas.microsoft.com/office/drawing/2014/main" id="{920F23F4-1F3B-4609-9954-60575995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89088"/>
            <a:ext cx="818991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d’événement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usagers n’encourent aucun risque pour leur vie sauf dans le cas d’un incendie ou d’une inondation.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Actions énoncées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restent sous l’entière responsabilité des intervenants. </a:t>
            </a:r>
          </a:p>
          <a:p>
            <a:pPr algn="just">
              <a:lnSpc>
                <a:spcPct val="107000"/>
              </a:lnSpc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Si doute : demander au CODIS l’envoi d’un ascensoriste et l’attendre.</a:t>
            </a:r>
          </a:p>
          <a:p>
            <a:pPr algn="just"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Dans ce cas et dans l’attente, rassurer les usagers bloqués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re 8">
            <a:extLst>
              <a:ext uri="{FF2B5EF4-FFF2-40B4-BE49-F238E27FC236}">
                <a16:creationId xmlns:a16="http://schemas.microsoft.com/office/drawing/2014/main" id="{7169E6DA-F377-64DA-2C1D-6E8B4955F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1B16C80-5D57-4CB2-BB37-D05ECE1505F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97284" name="Picture 2" descr="Prix en France de U de Escalier mécanique. Générateur de prix de la  construction. CYPE Ingenieros, S.A.">
            <a:extLst>
              <a:ext uri="{FF2B5EF4-FFF2-40B4-BE49-F238E27FC236}">
                <a16:creationId xmlns:a16="http://schemas.microsoft.com/office/drawing/2014/main" id="{45938740-CF98-3884-1D8E-89C4E88F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0356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8">
            <a:extLst>
              <a:ext uri="{FF2B5EF4-FFF2-40B4-BE49-F238E27FC236}">
                <a16:creationId xmlns:a16="http://schemas.microsoft.com/office/drawing/2014/main" id="{88A477EE-AA3A-82E7-7400-8076743B82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E57E413-3471-4223-88F1-428BA12579A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8308" name="Rectangle 1">
            <a:extLst>
              <a:ext uri="{FF2B5EF4-FFF2-40B4-BE49-F238E27FC236}">
                <a16:creationId xmlns:a16="http://schemas.microsoft.com/office/drawing/2014/main" id="{98CBBCA8-14E1-2305-384A-4C2257CCC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890713"/>
            <a:ext cx="80343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non réalisé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actionner le bouton d’arrêt d’urgence pour stopper l’action de la machinerie</a:t>
            </a: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97F0FC0A-57F1-3AEC-5E84-5AC4FD05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363663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entre la main courante et le guide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98310" name="Rectangle 2">
            <a:extLst>
              <a:ext uri="{FF2B5EF4-FFF2-40B4-BE49-F238E27FC236}">
                <a16:creationId xmlns:a16="http://schemas.microsoft.com/office/drawing/2014/main" id="{633EAFA9-C90F-984D-9C16-0E38497D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98311" name="Picture 1" descr="DOD  ASCENSEURS_Page_64">
            <a:extLst>
              <a:ext uri="{FF2B5EF4-FFF2-40B4-BE49-F238E27FC236}">
                <a16:creationId xmlns:a16="http://schemas.microsoft.com/office/drawing/2014/main" id="{975300E5-6969-43AF-9B51-FB17B7E3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30106" r="16875" b="47575"/>
          <a:stretch>
            <a:fillRect/>
          </a:stretch>
        </p:blipFill>
        <p:spPr bwMode="auto">
          <a:xfrm>
            <a:off x="758825" y="3090863"/>
            <a:ext cx="72739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re 8">
            <a:extLst>
              <a:ext uri="{FF2B5EF4-FFF2-40B4-BE49-F238E27FC236}">
                <a16:creationId xmlns:a16="http://schemas.microsoft.com/office/drawing/2014/main" id="{E3C43C01-BCE6-2AB1-3E8C-39767ED515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987614D-FE80-430B-93CD-8089EEC6F96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7447E183-3B2C-C1C7-446E-FEA7A9F1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363663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entre la main courante et le guide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99333" name="Rectangle 1">
            <a:extLst>
              <a:ext uri="{FF2B5EF4-FFF2-40B4-BE49-F238E27FC236}">
                <a16:creationId xmlns:a16="http://schemas.microsoft.com/office/drawing/2014/main" id="{EA8244A3-E179-AC45-B748-ABF5B5AC0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939925"/>
            <a:ext cx="78898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Venir déjanter la main courante puis libérer le membre.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334" name="Rectangle 2">
            <a:extLst>
              <a:ext uri="{FF2B5EF4-FFF2-40B4-BE49-F238E27FC236}">
                <a16:creationId xmlns:a16="http://schemas.microsoft.com/office/drawing/2014/main" id="{3D6F8B98-803E-982D-5003-F9B2B9D1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99335" name="Picture 1" descr="DOD  ASCENSEURS_Page_64">
            <a:extLst>
              <a:ext uri="{FF2B5EF4-FFF2-40B4-BE49-F238E27FC236}">
                <a16:creationId xmlns:a16="http://schemas.microsoft.com/office/drawing/2014/main" id="{82C5B51F-3DDD-4940-F979-71BCF5AC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9" t="54497" r="16742" b="23882"/>
          <a:stretch>
            <a:fillRect/>
          </a:stretch>
        </p:blipFill>
        <p:spPr bwMode="auto">
          <a:xfrm>
            <a:off x="1692275" y="2674938"/>
            <a:ext cx="53181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B76F2146-6C11-6B92-8CC7-E64CB939F1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87D0325-298E-4551-8E00-5BC8D6421B1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20422067-9A86-B995-C0CC-8C5F55C8E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Risque électrique : </a:t>
            </a:r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31F64CDA-9BD1-5314-97F7-65B08D62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221663" cy="2554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Couper obligatoirement le courant force au disjoncteur avant toute intervention sur des éléments mobiles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Poulies,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Câbles,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Volant,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Courroie,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2">
            <a:extLst>
              <a:ext uri="{FF2B5EF4-FFF2-40B4-BE49-F238E27FC236}">
                <a16:creationId xmlns:a16="http://schemas.microsoft.com/office/drawing/2014/main" id="{71C1249D-2633-F6FD-81ED-5959CC30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4962525"/>
            <a:ext cx="8305800" cy="7016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INTERDIT DE FAIRE FONCTIONNER L’INSTALLATION PAR UNE INTERVENTION MANUELLE SUR LES CONTACTEURS</a:t>
            </a: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re 8">
            <a:extLst>
              <a:ext uri="{FF2B5EF4-FFF2-40B4-BE49-F238E27FC236}">
                <a16:creationId xmlns:a16="http://schemas.microsoft.com/office/drawing/2014/main" id="{7AE73FB6-1409-2550-8F62-F398CA84F6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78B7668-8825-49A4-AE11-6ACFD80B621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4B724740-6660-9F45-92D2-08ABFA756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363663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entre la main courante et le guide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520506-C7EA-4E75-BA2B-0D477657F7EB}"/>
              </a:ext>
            </a:extLst>
          </p:cNvPr>
          <p:cNvSpPr/>
          <p:nvPr/>
        </p:nvSpPr>
        <p:spPr>
          <a:xfrm>
            <a:off x="398463" y="2090738"/>
            <a:ext cx="8061325" cy="303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cas échéant, sectionner une partie de la main courante pour libérer le membre.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Condamner l’utilisation de l’appareil en fin d’intervention en balisant à l’aide de rubalise.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Remettre l’équipement au gestionnaire du bâtiment (Centre Commercial, Keolis…) afin qu’il fasse le nécessaire auprès de la société assurant la maintenance.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re 8">
            <a:extLst>
              <a:ext uri="{FF2B5EF4-FFF2-40B4-BE49-F238E27FC236}">
                <a16:creationId xmlns:a16="http://schemas.microsoft.com/office/drawing/2014/main" id="{79F0845B-3000-03C5-F6D0-9C9BDEB5C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9E861B-D85A-4B32-AC45-F8D57EFD97B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933C55CF-D770-6A41-951D-8D9D4EB57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dans le peigne de l’escalator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101381" name="Rectangle 2">
            <a:extLst>
              <a:ext uri="{FF2B5EF4-FFF2-40B4-BE49-F238E27FC236}">
                <a16:creationId xmlns:a16="http://schemas.microsoft.com/office/drawing/2014/main" id="{EBAC74EE-CEB5-AA4E-FBE4-0F944B42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01382" name="Picture 1" descr="DOD  ASCENSEURS_Page_66">
            <a:extLst>
              <a:ext uri="{FF2B5EF4-FFF2-40B4-BE49-F238E27FC236}">
                <a16:creationId xmlns:a16="http://schemas.microsoft.com/office/drawing/2014/main" id="{55F28504-292E-4BBA-A1A2-71A6E2B5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23338" r="7936" b="59705"/>
          <a:stretch>
            <a:fillRect/>
          </a:stretch>
        </p:blipFill>
        <p:spPr bwMode="auto">
          <a:xfrm>
            <a:off x="433388" y="2319338"/>
            <a:ext cx="84518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8">
            <a:extLst>
              <a:ext uri="{FF2B5EF4-FFF2-40B4-BE49-F238E27FC236}">
                <a16:creationId xmlns:a16="http://schemas.microsoft.com/office/drawing/2014/main" id="{61BDF9B1-3AF4-E461-6E48-7495F8D7D5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5263FE0-6869-4542-9ED5-47D6644ED7C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02404" name="Picture 1">
            <a:extLst>
              <a:ext uri="{FF2B5EF4-FFF2-40B4-BE49-F238E27FC236}">
                <a16:creationId xmlns:a16="http://schemas.microsoft.com/office/drawing/2014/main" id="{6E75C6FA-CCD8-A3FA-F911-A8CFED37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60688"/>
            <a:ext cx="2282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7">
            <a:extLst>
              <a:ext uri="{FF2B5EF4-FFF2-40B4-BE49-F238E27FC236}">
                <a16:creationId xmlns:a16="http://schemas.microsoft.com/office/drawing/2014/main" id="{703410E5-A7B5-F49F-9607-01847A2F1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dans le peigne de l’escalator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102406" name="Rectangle 1">
            <a:extLst>
              <a:ext uri="{FF2B5EF4-FFF2-40B4-BE49-F238E27FC236}">
                <a16:creationId xmlns:a16="http://schemas.microsoft.com/office/drawing/2014/main" id="{1C1EBEC3-0FA5-DB5D-C09C-FBF33BE0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84400"/>
            <a:ext cx="77422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ce n’est pas encore réalisé, actionner le bouton d’arrêt d’urgence.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re 8">
            <a:extLst>
              <a:ext uri="{FF2B5EF4-FFF2-40B4-BE49-F238E27FC236}">
                <a16:creationId xmlns:a16="http://schemas.microsoft.com/office/drawing/2014/main" id="{8EC7ECAB-0E2A-D5B5-F496-72694CDB49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0EF055D-8E1F-46F0-9A21-8E5D5CA8E7B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A983D56C-4158-69B4-2A52-24D213A88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dans le peigne de l’escalator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103429" name="Rectangle 1">
            <a:extLst>
              <a:ext uri="{FF2B5EF4-FFF2-40B4-BE49-F238E27FC236}">
                <a16:creationId xmlns:a16="http://schemas.microsoft.com/office/drawing/2014/main" id="{BD938D71-706F-38B2-BA3C-121351B5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63875"/>
            <a:ext cx="349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Venir tordre le peigne avec un pied de biche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pic>
        <p:nvPicPr>
          <p:cNvPr id="103430" name="Picture 1" descr="DOD  ASCENSEURS_Page_66">
            <a:extLst>
              <a:ext uri="{FF2B5EF4-FFF2-40B4-BE49-F238E27FC236}">
                <a16:creationId xmlns:a16="http://schemas.microsoft.com/office/drawing/2014/main" id="{3D077D97-2AAB-EA67-175B-F3407D66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2" t="45506" r="20029" b="34021"/>
          <a:stretch>
            <a:fillRect/>
          </a:stretch>
        </p:blipFill>
        <p:spPr bwMode="auto">
          <a:xfrm>
            <a:off x="323850" y="1812925"/>
            <a:ext cx="39370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re 8">
            <a:extLst>
              <a:ext uri="{FF2B5EF4-FFF2-40B4-BE49-F238E27FC236}">
                <a16:creationId xmlns:a16="http://schemas.microsoft.com/office/drawing/2014/main" id="{83E64514-C51D-1586-D288-2F060D6445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31CD5AB-26F2-4788-BF23-740A7340C31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C6926611-1756-727D-A65A-FE1166FD6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dans le peigne de l’escalator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104453" name="Rectangle 1">
            <a:extLst>
              <a:ext uri="{FF2B5EF4-FFF2-40B4-BE49-F238E27FC236}">
                <a16:creationId xmlns:a16="http://schemas.microsoft.com/office/drawing/2014/main" id="{F46EE3FB-15FC-DB44-1225-C2175FDC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2717800"/>
            <a:ext cx="75612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Condamner l’utilisation de l’appareil en fin d’intervention en balisant à l’aide de rubalise.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8">
            <a:extLst>
              <a:ext uri="{FF2B5EF4-FFF2-40B4-BE49-F238E27FC236}">
                <a16:creationId xmlns:a16="http://schemas.microsoft.com/office/drawing/2014/main" id="{2A09873A-6D5C-6CF0-C9B3-077377F6C6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1D1C7F-6558-4EC5-BB38-EAEA1351DCF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2D53A140-CB80-B6F8-ABE3-86D531A01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dans la plinthe de l’escalator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pic>
        <p:nvPicPr>
          <p:cNvPr id="105477" name="Picture 1">
            <a:extLst>
              <a:ext uri="{FF2B5EF4-FFF2-40B4-BE49-F238E27FC236}">
                <a16:creationId xmlns:a16="http://schemas.microsoft.com/office/drawing/2014/main" id="{D5E441A2-8017-F5C6-F166-2E806F3FE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2011363"/>
            <a:ext cx="656907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re 8">
            <a:extLst>
              <a:ext uri="{FF2B5EF4-FFF2-40B4-BE49-F238E27FC236}">
                <a16:creationId xmlns:a16="http://schemas.microsoft.com/office/drawing/2014/main" id="{DADFE58F-AC84-30D8-A283-18D9F700F5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4063917-4DA0-4C9C-AB42-1B92DE2AABB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EA82BE69-6722-B429-F91E-D91CF792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dans la plinthe de l’escalator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BDB907F5-228A-7B8E-8FCD-C665F73E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84400"/>
            <a:ext cx="77422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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ce n’est pas encore réalisé, actionner le bouton d’arrêt d’urgence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502" name="Picture 1">
            <a:extLst>
              <a:ext uri="{FF2B5EF4-FFF2-40B4-BE49-F238E27FC236}">
                <a16:creationId xmlns:a16="http://schemas.microsoft.com/office/drawing/2014/main" id="{12CDEC40-CE13-EEE7-F50F-BB0998C8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162300"/>
            <a:ext cx="2282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8">
            <a:extLst>
              <a:ext uri="{FF2B5EF4-FFF2-40B4-BE49-F238E27FC236}">
                <a16:creationId xmlns:a16="http://schemas.microsoft.com/office/drawing/2014/main" id="{181F5CB5-E8B8-B756-629C-27DBF6B707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Escaliers mécaniques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E468AD-02E2-4996-AE51-37C6F7CD98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7783E11-8EF6-4776-82F0-1B664E556EE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B8D5BDF5-D2AE-8EAE-181C-78273ED9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788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ts val="20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 bloqué dans la plinthe de l’escalator :</a:t>
            </a:r>
            <a:endParaRPr lang="fr-FR" altLang="fr-FR" sz="2400" b="1" u="sng">
              <a:cs typeface="Times New Roman" panose="02020603050405020304" pitchFamily="18" charset="0"/>
            </a:endParaRP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31F3C6D9-3509-2F57-208C-D54665B09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860800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Venir tordre le peigne avec un pied de biche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pic>
        <p:nvPicPr>
          <p:cNvPr id="107526" name="Picture 1" descr="DOD  ASCENSEURS_Page_67">
            <a:extLst>
              <a:ext uri="{FF2B5EF4-FFF2-40B4-BE49-F238E27FC236}">
                <a16:creationId xmlns:a16="http://schemas.microsoft.com/office/drawing/2014/main" id="{6CE4518A-A37E-F75D-BC3C-9CDB9378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4" t="45241" r="19688" b="34431"/>
          <a:stretch>
            <a:fillRect/>
          </a:stretch>
        </p:blipFill>
        <p:spPr bwMode="auto">
          <a:xfrm>
            <a:off x="582613" y="2011363"/>
            <a:ext cx="36703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re 8">
            <a:extLst>
              <a:ext uri="{FF2B5EF4-FFF2-40B4-BE49-F238E27FC236}">
                <a16:creationId xmlns:a16="http://schemas.microsoft.com/office/drawing/2014/main" id="{EC174E68-8F9C-FA5D-EAEA-12D03F6EE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DEF9BC2-5E68-4CAA-8B43-B0623D6E8D8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4647CB-A11D-41C1-AEF3-6425AE97B86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8548" name="Rectangle 1">
            <a:extLst>
              <a:ext uri="{FF2B5EF4-FFF2-40B4-BE49-F238E27FC236}">
                <a16:creationId xmlns:a16="http://schemas.microsoft.com/office/drawing/2014/main" id="{C4BEBA94-E28B-DAE0-8987-6A8384CF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549" name="WordArt 6">
            <a:extLst>
              <a:ext uri="{FF2B5EF4-FFF2-40B4-BE49-F238E27FC236}">
                <a16:creationId xmlns:a16="http://schemas.microsoft.com/office/drawing/2014/main" id="{4AC71912-4780-52B1-98D3-D718EA01E9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3048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Sécurité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8">
            <a:extLst>
              <a:ext uri="{FF2B5EF4-FFF2-40B4-BE49-F238E27FC236}">
                <a16:creationId xmlns:a16="http://schemas.microsoft.com/office/drawing/2014/main" id="{D0632D3B-0235-592B-B3DC-CE1263CED1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Intervention : règles de sécurité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DD5DF67-1190-4EC5-BC76-8AB767953DC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232E0C1-0FE0-4B86-AE13-F258807395D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9572" name="Rectangle 1">
            <a:extLst>
              <a:ext uri="{FF2B5EF4-FFF2-40B4-BE49-F238E27FC236}">
                <a16:creationId xmlns:a16="http://schemas.microsoft.com/office/drawing/2014/main" id="{DB5E5B80-6855-7196-1FDD-50DDF4F71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 mnémotechnique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573" name="WordArt 5">
            <a:extLst>
              <a:ext uri="{FF2B5EF4-FFF2-40B4-BE49-F238E27FC236}">
                <a16:creationId xmlns:a16="http://schemas.microsoft.com/office/drawing/2014/main" id="{D1BF51FD-208A-7F4D-2AA3-75B7C822C3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3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044878F1-3482-427F-B439-029FFBE5D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5867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Situation :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Prendre 2 radios au départ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Prise en compte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Type ascenseur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Marque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Positionnement cabine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2378</TotalTime>
  <Words>3265</Words>
  <Application>Microsoft Office PowerPoint</Application>
  <PresentationFormat>Affichage à l'écran (4:3)</PresentationFormat>
  <Paragraphs>639</Paragraphs>
  <Slides>107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15" baseType="lpstr">
      <vt:lpstr>Arial</vt:lpstr>
      <vt:lpstr>Myriad Pro</vt:lpstr>
      <vt:lpstr>Calibri</vt:lpstr>
      <vt:lpstr>Times New Roman</vt:lpstr>
      <vt:lpstr>Wingdings</vt:lpstr>
      <vt:lpstr>Symbol</vt:lpstr>
      <vt:lpstr>GCCAR</vt:lpstr>
      <vt:lpstr>Diapositive Microsoft PowerPoint</vt:lpstr>
      <vt:lpstr>Cadre opérationnel et procédure d’intervention sur les ascenseurs.</vt:lpstr>
      <vt:lpstr>Interventions sur les ascenseurs</vt:lpstr>
      <vt:lpstr>Introduction </vt:lpstr>
      <vt:lpstr>Introduction </vt:lpstr>
      <vt:lpstr>Introduction </vt:lpstr>
      <vt:lpstr>Introduction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Les risques</vt:lpstr>
      <vt:lpstr>Présentation PowerPoint</vt:lpstr>
      <vt:lpstr>Matériels et équipements particuliers</vt:lpstr>
      <vt:lpstr>Matériels et équipements particuliers</vt:lpstr>
      <vt:lpstr>Matériels et équipements particuliers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Procédures de sorties</vt:lpstr>
      <vt:lpstr>Les personnes sont sorties !</vt:lpstr>
      <vt:lpstr>Les personnes sont sorties !</vt:lpstr>
      <vt:lpstr>Présentation PowerPoint</vt:lpstr>
      <vt:lpstr>Les personnes sont sorties !</vt:lpstr>
      <vt:lpstr>Les personnes sont sorties !</vt:lpstr>
      <vt:lpstr>Les personnes sont sorties !</vt:lpstr>
      <vt:lpstr>Les personnes sont sorties !</vt:lpstr>
      <vt:lpstr>Escaliers mécaniques</vt:lpstr>
      <vt:lpstr>Escaliers mécaniques</vt:lpstr>
      <vt:lpstr>Escaliers mécaniques</vt:lpstr>
      <vt:lpstr>Escaliers mécaniques</vt:lpstr>
      <vt:lpstr>Escaliers mécaniques</vt:lpstr>
      <vt:lpstr>Escaliers mécaniques</vt:lpstr>
      <vt:lpstr>Escaliers mécaniques</vt:lpstr>
      <vt:lpstr>Escaliers mécaniques</vt:lpstr>
      <vt:lpstr>Escaliers mécaniques</vt:lpstr>
      <vt:lpstr>Escaliers mécaniques</vt:lpstr>
      <vt:lpstr>Escaliers mécaniques</vt:lpstr>
      <vt:lpstr>Intervention : règles de sécurité</vt:lpstr>
      <vt:lpstr>Intervention : règles de sécurité</vt:lpstr>
      <vt:lpstr>Intervention : règles de sécurité</vt:lpstr>
      <vt:lpstr>Intervention : règles de sécurité</vt:lpstr>
      <vt:lpstr>Intervention : règles de sécurité</vt:lpstr>
      <vt:lpstr>Intervention : règles de sécurité</vt:lpstr>
      <vt:lpstr>Intervention : règles de sécurité</vt:lpstr>
      <vt:lpstr>Intervention : règles de sécurité</vt:lpstr>
      <vt:lpstr>Intervention : règles de sécurité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91</cp:revision>
  <cp:lastPrinted>2015-08-06T08:01:37Z</cp:lastPrinted>
  <dcterms:created xsi:type="dcterms:W3CDTF">2015-08-05T10:19:35Z</dcterms:created>
  <dcterms:modified xsi:type="dcterms:W3CDTF">2025-01-14T16:28:23Z</dcterms:modified>
</cp:coreProperties>
</file>