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71" r:id="rId3"/>
    <p:sldId id="270" r:id="rId4"/>
    <p:sldId id="274" r:id="rId5"/>
    <p:sldId id="276" r:id="rId6"/>
    <p:sldId id="293" r:id="rId7"/>
    <p:sldId id="277" r:id="rId8"/>
    <p:sldId id="296" r:id="rId9"/>
    <p:sldId id="282" r:id="rId10"/>
    <p:sldId id="283" r:id="rId11"/>
    <p:sldId id="284" r:id="rId12"/>
    <p:sldId id="285" r:id="rId13"/>
    <p:sldId id="286" r:id="rId14"/>
    <p:sldId id="287" r:id="rId15"/>
    <p:sldId id="324" r:id="rId16"/>
    <p:sldId id="325" r:id="rId17"/>
    <p:sldId id="326" r:id="rId18"/>
    <p:sldId id="327" r:id="rId19"/>
    <p:sldId id="328" r:id="rId20"/>
    <p:sldId id="333" r:id="rId21"/>
    <p:sldId id="329" r:id="rId22"/>
    <p:sldId id="334" r:id="rId23"/>
    <p:sldId id="335" r:id="rId24"/>
    <p:sldId id="336" r:id="rId25"/>
    <p:sldId id="337" r:id="rId26"/>
    <p:sldId id="338" r:id="rId27"/>
    <p:sldId id="339" r:id="rId28"/>
    <p:sldId id="340" r:id="rId29"/>
    <p:sldId id="341" r:id="rId30"/>
    <p:sldId id="346" r:id="rId31"/>
    <p:sldId id="347" r:id="rId32"/>
    <p:sldId id="342" r:id="rId33"/>
    <p:sldId id="343" r:id="rId34"/>
    <p:sldId id="344" r:id="rId35"/>
    <p:sldId id="348" r:id="rId36"/>
    <p:sldId id="349" r:id="rId37"/>
    <p:sldId id="350" r:id="rId38"/>
    <p:sldId id="351" r:id="rId39"/>
    <p:sldId id="374" r:id="rId40"/>
    <p:sldId id="369" r:id="rId41"/>
    <p:sldId id="370" r:id="rId42"/>
    <p:sldId id="371" r:id="rId43"/>
    <p:sldId id="372" r:id="rId44"/>
    <p:sldId id="373" r:id="rId45"/>
    <p:sldId id="363" r:id="rId46"/>
    <p:sldId id="364" r:id="rId47"/>
    <p:sldId id="380" r:id="rId48"/>
    <p:sldId id="375" r:id="rId49"/>
    <p:sldId id="298" r:id="rId50"/>
    <p:sldId id="381" r:id="rId51"/>
    <p:sldId id="382" r:id="rId52"/>
    <p:sldId id="398" r:id="rId53"/>
    <p:sldId id="383" r:id="rId54"/>
    <p:sldId id="399" r:id="rId55"/>
    <p:sldId id="400" r:id="rId56"/>
    <p:sldId id="402" r:id="rId57"/>
    <p:sldId id="384" r:id="rId58"/>
    <p:sldId id="403" r:id="rId59"/>
    <p:sldId id="385" r:id="rId60"/>
    <p:sldId id="404" r:id="rId61"/>
    <p:sldId id="405" r:id="rId62"/>
    <p:sldId id="406" r:id="rId63"/>
    <p:sldId id="407" r:id="rId64"/>
    <p:sldId id="413" r:id="rId65"/>
    <p:sldId id="417" r:id="rId66"/>
    <p:sldId id="414" r:id="rId67"/>
    <p:sldId id="418" r:id="rId68"/>
    <p:sldId id="430" r:id="rId69"/>
    <p:sldId id="436" r:id="rId70"/>
    <p:sldId id="415" r:id="rId71"/>
    <p:sldId id="423" r:id="rId72"/>
    <p:sldId id="424" r:id="rId73"/>
    <p:sldId id="425" r:id="rId74"/>
    <p:sldId id="426" r:id="rId75"/>
    <p:sldId id="427" r:id="rId76"/>
    <p:sldId id="428" r:id="rId77"/>
    <p:sldId id="429" r:id="rId78"/>
    <p:sldId id="432" r:id="rId79"/>
    <p:sldId id="433" r:id="rId80"/>
    <p:sldId id="434" r:id="rId81"/>
    <p:sldId id="273" r:id="rId82"/>
    <p:sldId id="272" r:id="rId83"/>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3" autoAdjust="0"/>
  </p:normalViewPr>
  <p:slideViewPr>
    <p:cSldViewPr>
      <p:cViewPr varScale="1">
        <p:scale>
          <a:sx n="81" d="100"/>
          <a:sy n="81" d="100"/>
        </p:scale>
        <p:origin x="148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BB6A190-83C4-4D4D-8653-7DFB9AC86B3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5EC5A72A-9A99-4D86-BF23-EF5D997019D8}"/>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9A4D404D-316C-44B7-B8D7-18A1430160B2}"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073D5961-6B5C-4EEF-A7A4-CE6180C8C5AB}"/>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E8AD709A-1347-4209-B5CF-70E7C25550BD}"/>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75B7B3B1-709D-4431-8CAD-3B4A63A6317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8F6A978-B922-4C7B-B712-9E08379DADC4}"/>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115614D-BAC8-493C-A2A2-67ACE7AE6841}"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76230E-B858-C982-0104-10A8A02B8747}"/>
              </a:ext>
            </a:extLst>
          </p:cNvPr>
          <p:cNvSpPr>
            <a:spLocks noGrp="1"/>
          </p:cNvSpPr>
          <p:nvPr>
            <p:ph type="dt" sz="half" idx="10"/>
          </p:nvPr>
        </p:nvSpPr>
        <p:spPr/>
        <p:txBody>
          <a:bodyPr/>
          <a:lstStyle>
            <a:lvl1pPr>
              <a:defRPr/>
            </a:lvl1pPr>
          </a:lstStyle>
          <a:p>
            <a:pPr>
              <a:defRPr/>
            </a:pPr>
            <a:fld id="{477A79CE-A1EE-4395-A3C6-5B810A1ABE5B}"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4AFCB510-3113-6B91-FBD5-67010443CD5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C18A807-4C33-3850-536A-8826A5B6BA83}"/>
              </a:ext>
            </a:extLst>
          </p:cNvPr>
          <p:cNvSpPr>
            <a:spLocks noGrp="1"/>
          </p:cNvSpPr>
          <p:nvPr>
            <p:ph type="sldNum" sz="quarter" idx="12"/>
          </p:nvPr>
        </p:nvSpPr>
        <p:spPr/>
        <p:txBody>
          <a:bodyPr/>
          <a:lstStyle>
            <a:lvl1pPr>
              <a:defRPr/>
            </a:lvl1pPr>
          </a:lstStyle>
          <a:p>
            <a:fld id="{12CEE996-8A30-4838-A0D4-2B19D7D49A99}" type="slidenum">
              <a:rPr lang="fr-FR" altLang="fr-FR"/>
              <a:pPr/>
              <a:t>‹N°›</a:t>
            </a:fld>
            <a:endParaRPr lang="fr-FR" altLang="fr-FR"/>
          </a:p>
        </p:txBody>
      </p:sp>
    </p:spTree>
    <p:extLst>
      <p:ext uri="{BB962C8B-B14F-4D97-AF65-F5344CB8AC3E}">
        <p14:creationId xmlns:p14="http://schemas.microsoft.com/office/powerpoint/2010/main" val="157252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79575F-3D3B-EC20-2029-723BCA72EA32}"/>
              </a:ext>
            </a:extLst>
          </p:cNvPr>
          <p:cNvSpPr>
            <a:spLocks noGrp="1"/>
          </p:cNvSpPr>
          <p:nvPr>
            <p:ph type="dt" sz="half" idx="10"/>
          </p:nvPr>
        </p:nvSpPr>
        <p:spPr/>
        <p:txBody>
          <a:bodyPr/>
          <a:lstStyle>
            <a:lvl1pPr>
              <a:defRPr/>
            </a:lvl1pPr>
          </a:lstStyle>
          <a:p>
            <a:pPr>
              <a:defRPr/>
            </a:pPr>
            <a:fld id="{2012E12D-3B28-4980-8CFF-69726065E41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55102DF2-CF49-A2C6-DAD1-5583B337E2B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0234EF9-F9D1-BC03-FFF0-7CB3813BB669}"/>
              </a:ext>
            </a:extLst>
          </p:cNvPr>
          <p:cNvSpPr>
            <a:spLocks noGrp="1"/>
          </p:cNvSpPr>
          <p:nvPr>
            <p:ph type="sldNum" sz="quarter" idx="12"/>
          </p:nvPr>
        </p:nvSpPr>
        <p:spPr/>
        <p:txBody>
          <a:bodyPr/>
          <a:lstStyle>
            <a:lvl1pPr>
              <a:defRPr/>
            </a:lvl1pPr>
          </a:lstStyle>
          <a:p>
            <a:fld id="{462B400A-CA2A-41C8-AF94-9433F0323CE9}" type="slidenum">
              <a:rPr lang="fr-FR" altLang="fr-FR"/>
              <a:pPr/>
              <a:t>‹N°›</a:t>
            </a:fld>
            <a:endParaRPr lang="fr-FR" altLang="fr-FR"/>
          </a:p>
        </p:txBody>
      </p:sp>
    </p:spTree>
    <p:extLst>
      <p:ext uri="{BB962C8B-B14F-4D97-AF65-F5344CB8AC3E}">
        <p14:creationId xmlns:p14="http://schemas.microsoft.com/office/powerpoint/2010/main" val="100274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1EC803-B7C6-2E2F-C778-DB863F470AE7}"/>
              </a:ext>
            </a:extLst>
          </p:cNvPr>
          <p:cNvSpPr>
            <a:spLocks noGrp="1"/>
          </p:cNvSpPr>
          <p:nvPr>
            <p:ph type="dt" sz="half" idx="10"/>
          </p:nvPr>
        </p:nvSpPr>
        <p:spPr/>
        <p:txBody>
          <a:bodyPr/>
          <a:lstStyle>
            <a:lvl1pPr>
              <a:defRPr/>
            </a:lvl1pPr>
          </a:lstStyle>
          <a:p>
            <a:pPr>
              <a:defRPr/>
            </a:pPr>
            <a:fld id="{DF5AE60B-E8B6-4035-8DA0-068F4E8A681C}"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14612265-402C-05FC-AB3F-E8D9A7DF3E1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836FAB5-6CC3-9631-19E7-A680781ACFD3}"/>
              </a:ext>
            </a:extLst>
          </p:cNvPr>
          <p:cNvSpPr>
            <a:spLocks noGrp="1"/>
          </p:cNvSpPr>
          <p:nvPr>
            <p:ph type="sldNum" sz="quarter" idx="12"/>
          </p:nvPr>
        </p:nvSpPr>
        <p:spPr/>
        <p:txBody>
          <a:bodyPr/>
          <a:lstStyle>
            <a:lvl1pPr>
              <a:defRPr/>
            </a:lvl1pPr>
          </a:lstStyle>
          <a:p>
            <a:fld id="{282707BD-4E5F-49A1-BB37-E5C9ED6647C4}" type="slidenum">
              <a:rPr lang="fr-FR" altLang="fr-FR"/>
              <a:pPr/>
              <a:t>‹N°›</a:t>
            </a:fld>
            <a:endParaRPr lang="fr-FR" altLang="fr-FR"/>
          </a:p>
        </p:txBody>
      </p:sp>
    </p:spTree>
    <p:extLst>
      <p:ext uri="{BB962C8B-B14F-4D97-AF65-F5344CB8AC3E}">
        <p14:creationId xmlns:p14="http://schemas.microsoft.com/office/powerpoint/2010/main" val="369547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F6ED3D-6C5F-5B41-CF66-F61836199BDD}"/>
              </a:ext>
            </a:extLst>
          </p:cNvPr>
          <p:cNvSpPr>
            <a:spLocks noGrp="1"/>
          </p:cNvSpPr>
          <p:nvPr>
            <p:ph type="dt" sz="half" idx="10"/>
          </p:nvPr>
        </p:nvSpPr>
        <p:spPr/>
        <p:txBody>
          <a:bodyPr/>
          <a:lstStyle>
            <a:lvl1pPr>
              <a:defRPr/>
            </a:lvl1pPr>
          </a:lstStyle>
          <a:p>
            <a:pPr>
              <a:defRPr/>
            </a:pPr>
            <a:fld id="{D5E8858D-143F-463F-887A-09C5130FEDB1}"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8215956B-AAE6-5AC1-1029-25D3A5B09C9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E31690C-8B8B-1316-8B95-5180F4CD3A41}"/>
              </a:ext>
            </a:extLst>
          </p:cNvPr>
          <p:cNvSpPr>
            <a:spLocks noGrp="1"/>
          </p:cNvSpPr>
          <p:nvPr>
            <p:ph type="sldNum" sz="quarter" idx="12"/>
          </p:nvPr>
        </p:nvSpPr>
        <p:spPr/>
        <p:txBody>
          <a:bodyPr/>
          <a:lstStyle>
            <a:lvl1pPr>
              <a:defRPr/>
            </a:lvl1pPr>
          </a:lstStyle>
          <a:p>
            <a:fld id="{7A5E31E0-635C-4374-ADB1-14615D1855C8}" type="slidenum">
              <a:rPr lang="fr-FR" altLang="fr-FR"/>
              <a:pPr/>
              <a:t>‹N°›</a:t>
            </a:fld>
            <a:endParaRPr lang="fr-FR" altLang="fr-FR"/>
          </a:p>
        </p:txBody>
      </p:sp>
    </p:spTree>
    <p:extLst>
      <p:ext uri="{BB962C8B-B14F-4D97-AF65-F5344CB8AC3E}">
        <p14:creationId xmlns:p14="http://schemas.microsoft.com/office/powerpoint/2010/main" val="308590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75D68365-543E-7041-EC2D-13DDEA980F78}"/>
              </a:ext>
            </a:extLst>
          </p:cNvPr>
          <p:cNvSpPr>
            <a:spLocks noGrp="1"/>
          </p:cNvSpPr>
          <p:nvPr>
            <p:ph type="dt" sz="half" idx="10"/>
          </p:nvPr>
        </p:nvSpPr>
        <p:spPr/>
        <p:txBody>
          <a:bodyPr/>
          <a:lstStyle>
            <a:lvl1pPr>
              <a:defRPr/>
            </a:lvl1pPr>
          </a:lstStyle>
          <a:p>
            <a:pPr>
              <a:defRPr/>
            </a:pPr>
            <a:fld id="{62ACE351-FDA3-4EA5-A0D9-66AAB6BC73F6}"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EDAE0FD-6155-3C55-7B7B-46C41126923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031F9B3-0F79-BC55-B5E4-74AFAD113228}"/>
              </a:ext>
            </a:extLst>
          </p:cNvPr>
          <p:cNvSpPr>
            <a:spLocks noGrp="1"/>
          </p:cNvSpPr>
          <p:nvPr>
            <p:ph type="sldNum" sz="quarter" idx="12"/>
          </p:nvPr>
        </p:nvSpPr>
        <p:spPr/>
        <p:txBody>
          <a:bodyPr/>
          <a:lstStyle>
            <a:lvl1pPr>
              <a:defRPr/>
            </a:lvl1pPr>
          </a:lstStyle>
          <a:p>
            <a:fld id="{7A8A9F07-6913-4AF1-8A8F-E3C9032218BA}" type="slidenum">
              <a:rPr lang="fr-FR" altLang="fr-FR"/>
              <a:pPr/>
              <a:t>‹N°›</a:t>
            </a:fld>
            <a:endParaRPr lang="fr-FR" altLang="fr-FR"/>
          </a:p>
        </p:txBody>
      </p:sp>
    </p:spTree>
    <p:extLst>
      <p:ext uri="{BB962C8B-B14F-4D97-AF65-F5344CB8AC3E}">
        <p14:creationId xmlns:p14="http://schemas.microsoft.com/office/powerpoint/2010/main" val="93508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BB30ED05-3D86-56BA-A3D3-43C9ADD26CFF}"/>
              </a:ext>
            </a:extLst>
          </p:cNvPr>
          <p:cNvSpPr>
            <a:spLocks noGrp="1"/>
          </p:cNvSpPr>
          <p:nvPr>
            <p:ph type="dt" sz="half" idx="10"/>
          </p:nvPr>
        </p:nvSpPr>
        <p:spPr/>
        <p:txBody>
          <a:bodyPr/>
          <a:lstStyle>
            <a:lvl1pPr>
              <a:defRPr/>
            </a:lvl1pPr>
          </a:lstStyle>
          <a:p>
            <a:pPr>
              <a:defRPr/>
            </a:pPr>
            <a:fld id="{23188EC2-25A4-47D3-8D81-252025FB1180}"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8FA68401-19FF-6610-E33C-5B4C1D152B3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D1473A7-BDF5-307F-C935-DB5C93E5D8D2}"/>
              </a:ext>
            </a:extLst>
          </p:cNvPr>
          <p:cNvSpPr>
            <a:spLocks noGrp="1"/>
          </p:cNvSpPr>
          <p:nvPr>
            <p:ph type="sldNum" sz="quarter" idx="12"/>
          </p:nvPr>
        </p:nvSpPr>
        <p:spPr/>
        <p:txBody>
          <a:bodyPr/>
          <a:lstStyle>
            <a:lvl1pPr>
              <a:defRPr/>
            </a:lvl1pPr>
          </a:lstStyle>
          <a:p>
            <a:fld id="{63DF17D7-A75A-446C-B3A8-4F58AD2DA546}" type="slidenum">
              <a:rPr lang="fr-FR" altLang="fr-FR"/>
              <a:pPr/>
              <a:t>‹N°›</a:t>
            </a:fld>
            <a:endParaRPr lang="fr-FR" altLang="fr-FR"/>
          </a:p>
        </p:txBody>
      </p:sp>
    </p:spTree>
    <p:extLst>
      <p:ext uri="{BB962C8B-B14F-4D97-AF65-F5344CB8AC3E}">
        <p14:creationId xmlns:p14="http://schemas.microsoft.com/office/powerpoint/2010/main" val="382803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3FCAB182-1292-3A49-5B21-3F74D2FB253B}"/>
              </a:ext>
            </a:extLst>
          </p:cNvPr>
          <p:cNvSpPr>
            <a:spLocks noGrp="1"/>
          </p:cNvSpPr>
          <p:nvPr>
            <p:ph type="dt" sz="half" idx="10"/>
          </p:nvPr>
        </p:nvSpPr>
        <p:spPr/>
        <p:txBody>
          <a:bodyPr/>
          <a:lstStyle>
            <a:lvl1pPr>
              <a:defRPr/>
            </a:lvl1pPr>
          </a:lstStyle>
          <a:p>
            <a:pPr>
              <a:defRPr/>
            </a:pPr>
            <a:fld id="{61D6CEC6-67F7-497B-BC9C-C01248A953C3}"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F9CA5F07-A501-2C12-6F64-AAA670E8948D}"/>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5B251DF9-3899-C8D2-9034-4E74EBD45C6C}"/>
              </a:ext>
            </a:extLst>
          </p:cNvPr>
          <p:cNvSpPr>
            <a:spLocks noGrp="1"/>
          </p:cNvSpPr>
          <p:nvPr>
            <p:ph type="sldNum" sz="quarter" idx="12"/>
          </p:nvPr>
        </p:nvSpPr>
        <p:spPr/>
        <p:txBody>
          <a:bodyPr/>
          <a:lstStyle>
            <a:lvl1pPr>
              <a:defRPr/>
            </a:lvl1pPr>
          </a:lstStyle>
          <a:p>
            <a:fld id="{61C8642A-D504-4EE0-A7F4-2659E3083CC7}" type="slidenum">
              <a:rPr lang="fr-FR" altLang="fr-FR"/>
              <a:pPr/>
              <a:t>‹N°›</a:t>
            </a:fld>
            <a:endParaRPr lang="fr-FR" altLang="fr-FR"/>
          </a:p>
        </p:txBody>
      </p:sp>
    </p:spTree>
    <p:extLst>
      <p:ext uri="{BB962C8B-B14F-4D97-AF65-F5344CB8AC3E}">
        <p14:creationId xmlns:p14="http://schemas.microsoft.com/office/powerpoint/2010/main" val="166744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0FACA4FD-BB6A-800C-61DF-165BAD5603CB}"/>
              </a:ext>
            </a:extLst>
          </p:cNvPr>
          <p:cNvSpPr>
            <a:spLocks noGrp="1"/>
          </p:cNvSpPr>
          <p:nvPr>
            <p:ph type="dt" sz="half" idx="10"/>
          </p:nvPr>
        </p:nvSpPr>
        <p:spPr/>
        <p:txBody>
          <a:bodyPr/>
          <a:lstStyle>
            <a:lvl1pPr>
              <a:defRPr/>
            </a:lvl1pPr>
          </a:lstStyle>
          <a:p>
            <a:pPr>
              <a:defRPr/>
            </a:pPr>
            <a:fld id="{386A59D2-DC65-4CE7-9E11-8118ABF16CC4}"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5D5DA6DA-4B47-0235-EA66-BE4834244C67}"/>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7B650A21-F1DB-7147-8BEA-EB01CC42BBFC}"/>
              </a:ext>
            </a:extLst>
          </p:cNvPr>
          <p:cNvSpPr>
            <a:spLocks noGrp="1"/>
          </p:cNvSpPr>
          <p:nvPr>
            <p:ph type="sldNum" sz="quarter" idx="12"/>
          </p:nvPr>
        </p:nvSpPr>
        <p:spPr/>
        <p:txBody>
          <a:bodyPr/>
          <a:lstStyle>
            <a:lvl1pPr>
              <a:defRPr/>
            </a:lvl1pPr>
          </a:lstStyle>
          <a:p>
            <a:fld id="{9DC0FD94-B853-4DE3-B098-FBC7BB2A2C40}" type="slidenum">
              <a:rPr lang="fr-FR" altLang="fr-FR"/>
              <a:pPr/>
              <a:t>‹N°›</a:t>
            </a:fld>
            <a:endParaRPr lang="fr-FR" altLang="fr-FR"/>
          </a:p>
        </p:txBody>
      </p:sp>
    </p:spTree>
    <p:extLst>
      <p:ext uri="{BB962C8B-B14F-4D97-AF65-F5344CB8AC3E}">
        <p14:creationId xmlns:p14="http://schemas.microsoft.com/office/powerpoint/2010/main" val="212246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7A783E43-087D-B6C8-ED9D-9BC0BE8A07E6}"/>
              </a:ext>
            </a:extLst>
          </p:cNvPr>
          <p:cNvSpPr>
            <a:spLocks noGrp="1"/>
          </p:cNvSpPr>
          <p:nvPr>
            <p:ph type="dt" sz="half" idx="10"/>
          </p:nvPr>
        </p:nvSpPr>
        <p:spPr/>
        <p:txBody>
          <a:bodyPr/>
          <a:lstStyle>
            <a:lvl1pPr>
              <a:defRPr/>
            </a:lvl1pPr>
          </a:lstStyle>
          <a:p>
            <a:pPr>
              <a:defRPr/>
            </a:pPr>
            <a:fld id="{8538014A-0752-4A8D-8CC6-4FF45813E56F}"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F1D5F1A8-6C07-7B6F-8BDA-35B0A63E585A}"/>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191B9068-D335-907B-77B7-36E367E83DD1}"/>
              </a:ext>
            </a:extLst>
          </p:cNvPr>
          <p:cNvSpPr>
            <a:spLocks noGrp="1"/>
          </p:cNvSpPr>
          <p:nvPr>
            <p:ph type="sldNum" sz="quarter" idx="12"/>
          </p:nvPr>
        </p:nvSpPr>
        <p:spPr/>
        <p:txBody>
          <a:bodyPr/>
          <a:lstStyle>
            <a:lvl1pPr>
              <a:defRPr/>
            </a:lvl1pPr>
          </a:lstStyle>
          <a:p>
            <a:fld id="{C681E90A-47BA-49B1-9282-57311C1367B5}" type="slidenum">
              <a:rPr lang="fr-FR" altLang="fr-FR"/>
              <a:pPr/>
              <a:t>‹N°›</a:t>
            </a:fld>
            <a:endParaRPr lang="fr-FR" altLang="fr-FR"/>
          </a:p>
        </p:txBody>
      </p:sp>
    </p:spTree>
    <p:extLst>
      <p:ext uri="{BB962C8B-B14F-4D97-AF65-F5344CB8AC3E}">
        <p14:creationId xmlns:p14="http://schemas.microsoft.com/office/powerpoint/2010/main" val="106193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196013C3-E5D8-20AD-3728-E17E5E6E4A85}"/>
              </a:ext>
            </a:extLst>
          </p:cNvPr>
          <p:cNvSpPr>
            <a:spLocks noGrp="1"/>
          </p:cNvSpPr>
          <p:nvPr>
            <p:ph type="dt" sz="half" idx="10"/>
          </p:nvPr>
        </p:nvSpPr>
        <p:spPr/>
        <p:txBody>
          <a:bodyPr/>
          <a:lstStyle>
            <a:lvl1pPr>
              <a:defRPr/>
            </a:lvl1pPr>
          </a:lstStyle>
          <a:p>
            <a:pPr>
              <a:defRPr/>
            </a:pPr>
            <a:fld id="{C4FC11EB-5DA6-4231-B816-45E7FFF47D69}"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D3BC2642-4B0B-3504-BC48-9B0FCA58AAF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400DC99-D1CF-10C6-9C61-D2B7A7FB155C}"/>
              </a:ext>
            </a:extLst>
          </p:cNvPr>
          <p:cNvSpPr>
            <a:spLocks noGrp="1"/>
          </p:cNvSpPr>
          <p:nvPr>
            <p:ph type="sldNum" sz="quarter" idx="12"/>
          </p:nvPr>
        </p:nvSpPr>
        <p:spPr/>
        <p:txBody>
          <a:bodyPr/>
          <a:lstStyle>
            <a:lvl1pPr>
              <a:defRPr/>
            </a:lvl1pPr>
          </a:lstStyle>
          <a:p>
            <a:fld id="{B1CA7A09-39F3-4E16-BBC0-CCC1912FD4FA}" type="slidenum">
              <a:rPr lang="fr-FR" altLang="fr-FR"/>
              <a:pPr/>
              <a:t>‹N°›</a:t>
            </a:fld>
            <a:endParaRPr lang="fr-FR" altLang="fr-FR"/>
          </a:p>
        </p:txBody>
      </p:sp>
    </p:spTree>
    <p:extLst>
      <p:ext uri="{BB962C8B-B14F-4D97-AF65-F5344CB8AC3E}">
        <p14:creationId xmlns:p14="http://schemas.microsoft.com/office/powerpoint/2010/main" val="37390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5EB5D9B9-8C08-4496-A5FA-EE83E14DE737}"/>
              </a:ext>
            </a:extLst>
          </p:cNvPr>
          <p:cNvSpPr>
            <a:spLocks noGrp="1"/>
          </p:cNvSpPr>
          <p:nvPr>
            <p:ph type="dt" sz="half" idx="10"/>
          </p:nvPr>
        </p:nvSpPr>
        <p:spPr/>
        <p:txBody>
          <a:bodyPr/>
          <a:lstStyle>
            <a:lvl1pPr>
              <a:defRPr/>
            </a:lvl1pPr>
          </a:lstStyle>
          <a:p>
            <a:pPr>
              <a:defRPr/>
            </a:pPr>
            <a:fld id="{41B902DF-F8FA-4A68-9D79-04E8BDDE4165}"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18B75EC8-F0B6-886F-6DE9-AB174F0A17B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E82188B-7518-0889-8F93-445D35C59F41}"/>
              </a:ext>
            </a:extLst>
          </p:cNvPr>
          <p:cNvSpPr>
            <a:spLocks noGrp="1"/>
          </p:cNvSpPr>
          <p:nvPr>
            <p:ph type="sldNum" sz="quarter" idx="12"/>
          </p:nvPr>
        </p:nvSpPr>
        <p:spPr/>
        <p:txBody>
          <a:bodyPr/>
          <a:lstStyle>
            <a:lvl1pPr>
              <a:defRPr/>
            </a:lvl1pPr>
          </a:lstStyle>
          <a:p>
            <a:fld id="{5ADE40A7-1F24-4582-8AFB-BC53D2D8F6E0}" type="slidenum">
              <a:rPr lang="fr-FR" altLang="fr-FR"/>
              <a:pPr/>
              <a:t>‹N°›</a:t>
            </a:fld>
            <a:endParaRPr lang="fr-FR" altLang="fr-FR"/>
          </a:p>
        </p:txBody>
      </p:sp>
    </p:spTree>
    <p:extLst>
      <p:ext uri="{BB962C8B-B14F-4D97-AF65-F5344CB8AC3E}">
        <p14:creationId xmlns:p14="http://schemas.microsoft.com/office/powerpoint/2010/main" val="13320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E5D536AE-8DFC-C8EE-07F7-A6735CEBA2E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0451C926-41C5-62FB-1D6A-773D4F2879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0645B233-AEB8-441E-8DD3-73DDD9DB3A8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C83E8C8-0BFD-41F8-981C-1EC17F71612E}"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98C665D-83C8-49D4-85CC-1721EF01710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88CD4E40-658D-4252-97BA-99EB1569C0D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panose="020B0503030403020204" pitchFamily="34" charset="0"/>
              </a:defRPr>
            </a:lvl1pPr>
          </a:lstStyle>
          <a:p>
            <a:fld id="{5DC85CA4-4321-40E4-988C-7B18663DA61C}"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E04162C-BC65-4632-82BF-C0EB368F6D1E}"/>
              </a:ext>
            </a:extLst>
          </p:cNvPr>
          <p:cNvSpPr>
            <a:spLocks noGrp="1"/>
          </p:cNvSpPr>
          <p:nvPr>
            <p:ph type="title"/>
          </p:nvPr>
        </p:nvSpPr>
        <p:spPr>
          <a:xfrm>
            <a:off x="468313" y="0"/>
            <a:ext cx="7705725" cy="1152525"/>
          </a:xfrm>
        </p:spPr>
        <p:txBody>
          <a:bodyPr/>
          <a:lstStyle/>
          <a:p>
            <a:pPr eaLnBrk="1" hangingPunct="1">
              <a:defRPr/>
            </a:pPr>
            <a:r>
              <a:rPr lang="fr-FR" dirty="0">
                <a:solidFill>
                  <a:schemeClr val="bg1"/>
                </a:solidFill>
                <a:effectLst>
                  <a:outerShdw blurRad="38100" dist="38100" dir="2700000" algn="tl">
                    <a:srgbClr val="000000">
                      <a:alpha val="43137"/>
                    </a:srgbClr>
                  </a:outerShdw>
                </a:effectLst>
              </a:rPr>
              <a:t>Risques animalier</a:t>
            </a:r>
          </a:p>
        </p:txBody>
      </p:sp>
      <p:sp>
        <p:nvSpPr>
          <p:cNvPr id="3075" name="ZoneTexte 5">
            <a:extLst>
              <a:ext uri="{FF2B5EF4-FFF2-40B4-BE49-F238E27FC236}">
                <a16:creationId xmlns:a16="http://schemas.microsoft.com/office/drawing/2014/main" id="{A926124A-9F0C-6D19-6BAB-171E395BBE9E}"/>
              </a:ext>
            </a:extLst>
          </p:cNvPr>
          <p:cNvSpPr txBox="1">
            <a:spLocks noChangeArrowheads="1"/>
          </p:cNvSpPr>
          <p:nvPr/>
        </p:nvSpPr>
        <p:spPr bwMode="auto">
          <a:xfrm>
            <a:off x="0"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17FB743C-86D5-062D-CB7E-082A528EB4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SP</a:t>
            </a:r>
          </a:p>
        </p:txBody>
      </p:sp>
      <p:sp>
        <p:nvSpPr>
          <p:cNvPr id="3075" name="Espace réservé du numéro de diapositive 4">
            <a:extLst>
              <a:ext uri="{FF2B5EF4-FFF2-40B4-BE49-F238E27FC236}">
                <a16:creationId xmlns:a16="http://schemas.microsoft.com/office/drawing/2014/main" id="{2085CA40-7935-4442-852F-B4072013B8DA}"/>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9979214-2DAA-4169-8A60-6A4657F2E506}" type="slidenum">
              <a:rPr lang="fr-FR" altLang="fr-FR" sz="2000">
                <a:solidFill>
                  <a:srgbClr val="984807"/>
                </a:solidFill>
                <a:latin typeface="Myriad Pro" panose="020B0503030403020204" pitchFamily="34" charset="0"/>
              </a:rPr>
              <a:pPr algn="r" eaLnBrk="1" hangingPunct="1"/>
              <a:t>10</a:t>
            </a:fld>
            <a:endParaRPr lang="fr-FR" altLang="fr-FR" sz="2000">
              <a:solidFill>
                <a:srgbClr val="984807"/>
              </a:solidFill>
              <a:latin typeface="Myriad Pro" panose="020B0503030403020204" pitchFamily="34" charset="0"/>
            </a:endParaRPr>
          </a:p>
        </p:txBody>
      </p:sp>
      <p:sp>
        <p:nvSpPr>
          <p:cNvPr id="15364" name="Rectangle 1">
            <a:extLst>
              <a:ext uri="{FF2B5EF4-FFF2-40B4-BE49-F238E27FC236}">
                <a16:creationId xmlns:a16="http://schemas.microsoft.com/office/drawing/2014/main" id="{F60F09AA-E554-4B54-0BA4-EB193B149FE9}"/>
              </a:ext>
            </a:extLst>
          </p:cNvPr>
          <p:cNvSpPr>
            <a:spLocks noChangeArrowheads="1"/>
          </p:cNvSpPr>
          <p:nvPr/>
        </p:nvSpPr>
        <p:spPr bwMode="auto">
          <a:xfrm>
            <a:off x="395288" y="1430338"/>
            <a:ext cx="81899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Equipier se retrouvant face à un animal doit savoir comment se comporter avant l'arrivée d'une équipe animalière ou d'un vétérinaire. Exemple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Comment s'approcher d'un serpent afin de prendre une photo et la transmettre au vétérinaire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Comment approcher une victime afin de lui porter secours (dans une VL, au sol dans la rue) en présence d'un chien "menaçant"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Comment se comporter lors d'une ouverture de porte, avec ou sans victime, en présence d'un chien "menaçant"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B7C288E6-3472-3846-B7B9-91DED823CD5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SP</a:t>
            </a:r>
          </a:p>
        </p:txBody>
      </p:sp>
      <p:sp>
        <p:nvSpPr>
          <p:cNvPr id="3075" name="Espace réservé du numéro de diapositive 4">
            <a:extLst>
              <a:ext uri="{FF2B5EF4-FFF2-40B4-BE49-F238E27FC236}">
                <a16:creationId xmlns:a16="http://schemas.microsoft.com/office/drawing/2014/main" id="{521CE1F8-F155-460A-9BD6-2A3B4635EE9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85F86E7-7CC5-4F26-AA2D-1BD8557E1365}" type="slidenum">
              <a:rPr lang="fr-FR" altLang="fr-FR" sz="2000">
                <a:solidFill>
                  <a:srgbClr val="984807"/>
                </a:solidFill>
                <a:latin typeface="Myriad Pro" panose="020B0503030403020204" pitchFamily="34" charset="0"/>
              </a:rPr>
              <a:pPr algn="r" eaLnBrk="1" hangingPunct="1"/>
              <a:t>11</a:t>
            </a:fld>
            <a:endParaRPr lang="fr-FR" altLang="fr-FR" sz="2000">
              <a:solidFill>
                <a:srgbClr val="984807"/>
              </a:solidFill>
              <a:latin typeface="Myriad Pro" panose="020B0503030403020204" pitchFamily="34" charset="0"/>
            </a:endParaRPr>
          </a:p>
        </p:txBody>
      </p:sp>
      <p:sp>
        <p:nvSpPr>
          <p:cNvPr id="16388" name="Rectangle 1">
            <a:extLst>
              <a:ext uri="{FF2B5EF4-FFF2-40B4-BE49-F238E27FC236}">
                <a16:creationId xmlns:a16="http://schemas.microsoft.com/office/drawing/2014/main" id="{A2EE28D2-33B6-F8A7-F5DA-14115115EDD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Procédures d'engagement des vétérinaires et/ou équipes animalières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389" name="Image 76" descr="Diapositive5">
            <a:extLst>
              <a:ext uri="{FF2B5EF4-FFF2-40B4-BE49-F238E27FC236}">
                <a16:creationId xmlns:a16="http://schemas.microsoft.com/office/drawing/2014/main" id="{411E1CA9-C776-048E-3086-B1191BEF1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8" r="1212" b="9210"/>
          <a:stretch>
            <a:fillRect/>
          </a:stretch>
        </p:blipFill>
        <p:spPr bwMode="auto">
          <a:xfrm>
            <a:off x="179388" y="1733550"/>
            <a:ext cx="898048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6743A766-4A46-ADA1-955E-C6ACC1D04E8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SP</a:t>
            </a:r>
          </a:p>
        </p:txBody>
      </p:sp>
      <p:sp>
        <p:nvSpPr>
          <p:cNvPr id="3075" name="Espace réservé du numéro de diapositive 4">
            <a:extLst>
              <a:ext uri="{FF2B5EF4-FFF2-40B4-BE49-F238E27FC236}">
                <a16:creationId xmlns:a16="http://schemas.microsoft.com/office/drawing/2014/main" id="{51AD8E9C-6819-45BC-A1C1-F5134CE305D9}"/>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19F8193-8788-4A43-AEED-CA88A69B268C}" type="slidenum">
              <a:rPr lang="fr-FR" altLang="fr-FR" sz="2000">
                <a:solidFill>
                  <a:srgbClr val="984807"/>
                </a:solidFill>
                <a:latin typeface="Myriad Pro" panose="020B0503030403020204" pitchFamily="34" charset="0"/>
              </a:rPr>
              <a:pPr algn="r" eaLnBrk="1" hangingPunct="1"/>
              <a:t>12</a:t>
            </a:fld>
            <a:endParaRPr lang="fr-FR" altLang="fr-FR" sz="2000">
              <a:solidFill>
                <a:srgbClr val="984807"/>
              </a:solidFill>
              <a:latin typeface="Myriad Pro" panose="020B0503030403020204" pitchFamily="34" charset="0"/>
            </a:endParaRPr>
          </a:p>
        </p:txBody>
      </p:sp>
      <p:sp>
        <p:nvSpPr>
          <p:cNvPr id="17412" name="Rectangle 1">
            <a:extLst>
              <a:ext uri="{FF2B5EF4-FFF2-40B4-BE49-F238E27FC236}">
                <a16:creationId xmlns:a16="http://schemas.microsoft.com/office/drawing/2014/main" id="{BBC21C85-85EF-635E-F73A-44BC8626EF7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Niveaux d’intervenants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3" name="Rectangle 1">
            <a:extLst>
              <a:ext uri="{FF2B5EF4-FFF2-40B4-BE49-F238E27FC236}">
                <a16:creationId xmlns:a16="http://schemas.microsoft.com/office/drawing/2014/main" id="{C1077606-2AB8-98C1-7409-181FF31A50E2}"/>
              </a:ext>
            </a:extLst>
          </p:cNvPr>
          <p:cNvSpPr>
            <a:spLocks noChangeArrowheads="1"/>
          </p:cNvSpPr>
          <p:nvPr/>
        </p:nvSpPr>
        <p:spPr bwMode="auto">
          <a:xfrm>
            <a:off x="457200" y="1981200"/>
            <a:ext cx="81899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Niveau 1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Intervention ne nécessitant ni équipement ni compétence particulière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Niveau 2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Intervention avec mise en œuvre du lot « capture animalière » (Meyzieu/Feyzin)</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Niveau 3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Intervention avec présence des « spécialistes » cyno animaliers</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Niveau 4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Interventions avec présence d’un vétérinaire (faune sauvage exotique, chevaux à forte valeur vénale,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9BFD1310-D0E9-CBB8-CEF7-AC9413DDC01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 </a:t>
            </a:r>
          </a:p>
        </p:txBody>
      </p:sp>
      <p:sp>
        <p:nvSpPr>
          <p:cNvPr id="3075" name="Espace réservé du numéro de diapositive 4">
            <a:extLst>
              <a:ext uri="{FF2B5EF4-FFF2-40B4-BE49-F238E27FC236}">
                <a16:creationId xmlns:a16="http://schemas.microsoft.com/office/drawing/2014/main" id="{3A8A4982-A068-4164-937F-6136017467C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6C1EEB1-70EC-47DF-8700-61E5C0C7D155}" type="slidenum">
              <a:rPr lang="fr-FR" altLang="fr-FR" sz="2000">
                <a:solidFill>
                  <a:srgbClr val="984807"/>
                </a:solidFill>
                <a:latin typeface="Myriad Pro" panose="020B0503030403020204" pitchFamily="34" charset="0"/>
              </a:rPr>
              <a:pPr algn="r" eaLnBrk="1" hangingPunct="1"/>
              <a:t>13</a:t>
            </a:fld>
            <a:endParaRPr lang="fr-FR" altLang="fr-FR" sz="2000">
              <a:solidFill>
                <a:srgbClr val="984807"/>
              </a:solidFill>
              <a:latin typeface="Myriad Pro" panose="020B0503030403020204" pitchFamily="34" charset="0"/>
            </a:endParaRPr>
          </a:p>
        </p:txBody>
      </p:sp>
      <p:sp>
        <p:nvSpPr>
          <p:cNvPr id="18436" name="Rectangle 1">
            <a:extLst>
              <a:ext uri="{FF2B5EF4-FFF2-40B4-BE49-F238E27FC236}">
                <a16:creationId xmlns:a16="http://schemas.microsoft.com/office/drawing/2014/main" id="{904343E5-4599-909B-00D7-9A1AD6D29967}"/>
              </a:ext>
            </a:extLst>
          </p:cNvPr>
          <p:cNvSpPr>
            <a:spLocks noChangeArrowheads="1"/>
          </p:cNvSpPr>
          <p:nvPr/>
        </p:nvSpPr>
        <p:spPr bwMode="auto">
          <a:xfrm>
            <a:off x="457200" y="19812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L'éthologie, au sens littéral du terme, est l'étude du comportement animal dans son milieu naturel. </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Par extension, c'est l'étude du comportement animal.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D8E35399-A213-959C-35F7-22B5E9A9BBA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9D1A1343-0E15-4F29-95BE-1CC0B99C1A89}"/>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FCE071-4E07-401E-93F2-B1C416AB5B53}" type="slidenum">
              <a:rPr lang="fr-FR" altLang="fr-FR" sz="2000">
                <a:solidFill>
                  <a:srgbClr val="984807"/>
                </a:solidFill>
                <a:latin typeface="Myriad Pro" panose="020B0503030403020204" pitchFamily="34" charset="0"/>
              </a:rPr>
              <a:pPr algn="r" eaLnBrk="1" hangingPunct="1"/>
              <a:t>14</a:t>
            </a:fld>
            <a:endParaRPr lang="fr-FR" altLang="fr-FR" sz="2000">
              <a:solidFill>
                <a:srgbClr val="984807"/>
              </a:solidFill>
              <a:latin typeface="Myriad Pro" panose="020B0503030403020204" pitchFamily="34" charset="0"/>
            </a:endParaRPr>
          </a:p>
        </p:txBody>
      </p:sp>
      <p:sp>
        <p:nvSpPr>
          <p:cNvPr id="19460" name="Rectangle 1">
            <a:extLst>
              <a:ext uri="{FF2B5EF4-FFF2-40B4-BE49-F238E27FC236}">
                <a16:creationId xmlns:a16="http://schemas.microsoft.com/office/drawing/2014/main" id="{ABF38B8B-54C3-3DB1-2524-7324974C23C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461" name="Rectangle 1">
            <a:extLst>
              <a:ext uri="{FF2B5EF4-FFF2-40B4-BE49-F238E27FC236}">
                <a16:creationId xmlns:a16="http://schemas.microsoft.com/office/drawing/2014/main" id="{AF7EAB5F-5E3C-F292-DC14-C408D9F586C0}"/>
              </a:ext>
            </a:extLst>
          </p:cNvPr>
          <p:cNvSpPr>
            <a:spLocks noChangeArrowheads="1"/>
          </p:cNvSpPr>
          <p:nvPr/>
        </p:nvSpPr>
        <p:spPr bwMode="auto">
          <a:xfrm>
            <a:off x="457200" y="19812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La menace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Dans le contexte opérationnel SP, chaque fois qu’on demande de capturer un animal, celui-ci, agressé, va toujours menacer.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SP doit connaître les signes que l’animal envoie pour menacer, et les signes ayant une autre signification (Ex. l’hésitation ou la peur).</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Pour menacer son adversaire potentiel, les animaux vont chercher à impressionner celui-ci (en faisant du « volume ») et vont « montrer leurs armes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16AAAB02-FAB3-46D8-1E59-A78197DB5E7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39A6E4F1-1E62-4179-9570-C31291BA44C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114741-77C6-461F-A0B6-884D143FA75D}" type="slidenum">
              <a:rPr lang="fr-FR" altLang="fr-FR" sz="2000">
                <a:solidFill>
                  <a:srgbClr val="984807"/>
                </a:solidFill>
                <a:latin typeface="Myriad Pro" panose="020B0503030403020204" pitchFamily="34" charset="0"/>
              </a:rPr>
              <a:pPr algn="r" eaLnBrk="1" hangingPunct="1"/>
              <a:t>15</a:t>
            </a:fld>
            <a:endParaRPr lang="fr-FR" altLang="fr-FR" sz="2000">
              <a:solidFill>
                <a:srgbClr val="984807"/>
              </a:solidFill>
              <a:latin typeface="Myriad Pro" panose="020B0503030403020204" pitchFamily="34" charset="0"/>
            </a:endParaRPr>
          </a:p>
        </p:txBody>
      </p:sp>
      <p:sp>
        <p:nvSpPr>
          <p:cNvPr id="20485" name="Rectangle 1">
            <a:extLst>
              <a:ext uri="{FF2B5EF4-FFF2-40B4-BE49-F238E27FC236}">
                <a16:creationId xmlns:a16="http://schemas.microsoft.com/office/drawing/2014/main" id="{2C642EC5-66C3-9E11-1151-9116E942EA52}"/>
              </a:ext>
            </a:extLst>
          </p:cNvPr>
          <p:cNvSpPr>
            <a:spLocks noChangeArrowheads="1"/>
          </p:cNvSpPr>
          <p:nvPr/>
        </p:nvSpPr>
        <p:spPr bwMode="auto">
          <a:xfrm>
            <a:off x="457200" y="19812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Notion de distance de fuite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Distance (malheureusement virtuelle et impossible à quantifier selon les espèces) qu’il ne faut pas transgresser trop rapidement sous peine de déclencher l’attaque de l’animal ou de le faire fuir.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Dans les 2 cas l’intervention est compromise voire franchement un échec…</a:t>
            </a:r>
          </a:p>
        </p:txBody>
      </p:sp>
      <p:sp>
        <p:nvSpPr>
          <p:cNvPr id="20486" name="Rectangle 1">
            <a:extLst>
              <a:ext uri="{FF2B5EF4-FFF2-40B4-BE49-F238E27FC236}">
                <a16:creationId xmlns:a16="http://schemas.microsoft.com/office/drawing/2014/main" id="{95F65730-ECCA-A6CB-FE8D-C0965223312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6">
            <a:extLst>
              <a:ext uri="{FF2B5EF4-FFF2-40B4-BE49-F238E27FC236}">
                <a16:creationId xmlns:a16="http://schemas.microsoft.com/office/drawing/2014/main" id="{9A8E26F6-26B1-4A73-EB9A-A73A427623DB}"/>
              </a:ext>
            </a:extLst>
          </p:cNvPr>
          <p:cNvGraphicFramePr>
            <a:graphicFrameLocks noChangeAspect="1"/>
          </p:cNvGraphicFramePr>
          <p:nvPr/>
        </p:nvGraphicFramePr>
        <p:xfrm>
          <a:off x="2195513" y="1412875"/>
          <a:ext cx="6019800" cy="4699000"/>
        </p:xfrm>
        <a:graphic>
          <a:graphicData uri="http://schemas.openxmlformats.org/presentationml/2006/ole">
            <mc:AlternateContent xmlns:mc="http://schemas.openxmlformats.org/markup-compatibility/2006">
              <mc:Choice xmlns:v="urn:schemas-microsoft-com:vml" Requires="v">
                <p:oleObj r:id="rId2" imgW="4572000" imgH="3429000" progId="PowerPoint.Slide.8">
                  <p:embed/>
                </p:oleObj>
              </mc:Choice>
              <mc:Fallback>
                <p:oleObj r:id="rId2" imgW="4572000" imgH="3429000" progId="PowerPoint.Slide.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l="2542" t="8263" r="12459" b="3271"/>
                      <a:stretch>
                        <a:fillRect/>
                      </a:stretch>
                    </p:blipFill>
                    <p:spPr bwMode="auto">
                      <a:xfrm>
                        <a:off x="2195513" y="1412875"/>
                        <a:ext cx="60198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Titre 8">
            <a:extLst>
              <a:ext uri="{FF2B5EF4-FFF2-40B4-BE49-F238E27FC236}">
                <a16:creationId xmlns:a16="http://schemas.microsoft.com/office/drawing/2014/main" id="{9CF0ECF3-F622-E9D5-5941-5C90A52AA14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7693DF7F-EA61-43F9-BBC2-FCDDDE0EA56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E9E8686-13E0-46AC-AE27-30B6D922EACE}" type="slidenum">
              <a:rPr lang="fr-FR" altLang="fr-FR" sz="2000">
                <a:solidFill>
                  <a:srgbClr val="984807"/>
                </a:solidFill>
                <a:latin typeface="Myriad Pro" panose="020B0503030403020204" pitchFamily="34" charset="0"/>
              </a:rPr>
              <a:pPr algn="r" eaLnBrk="1" hangingPunct="1"/>
              <a:t>16</a:t>
            </a:fld>
            <a:endParaRPr lang="fr-FR" altLang="fr-FR" sz="2000">
              <a:solidFill>
                <a:srgbClr val="984807"/>
              </a:solidFill>
              <a:latin typeface="Myriad Pro" panose="020B0503030403020204" pitchFamily="34" charset="0"/>
            </a:endParaRPr>
          </a:p>
        </p:txBody>
      </p:sp>
      <p:sp>
        <p:nvSpPr>
          <p:cNvPr id="21510" name="Rectangle 1">
            <a:extLst>
              <a:ext uri="{FF2B5EF4-FFF2-40B4-BE49-F238E27FC236}">
                <a16:creationId xmlns:a16="http://schemas.microsoft.com/office/drawing/2014/main" id="{06EC8BA8-3DEC-0075-9BE5-C6467065A793}"/>
              </a:ext>
            </a:extLst>
          </p:cNvPr>
          <p:cNvSpPr>
            <a:spLocks noChangeArrowheads="1"/>
          </p:cNvSpPr>
          <p:nvPr/>
        </p:nvSpPr>
        <p:spPr bwMode="auto">
          <a:xfrm>
            <a:off x="457200" y="19812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Distance de fuite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511" name="Rectangle 7">
            <a:extLst>
              <a:ext uri="{FF2B5EF4-FFF2-40B4-BE49-F238E27FC236}">
                <a16:creationId xmlns:a16="http://schemas.microsoft.com/office/drawing/2014/main" id="{97E54E3A-443D-7A24-4C3E-B9372D14431D}"/>
              </a:ext>
            </a:extLst>
          </p:cNvPr>
          <p:cNvSpPr>
            <a:spLocks noChangeArrowheads="1"/>
          </p:cNvSpPr>
          <p:nvPr/>
        </p:nvSpPr>
        <p:spPr bwMode="auto">
          <a:xfrm>
            <a:off x="240030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1512" name="Rectangle 1">
            <a:extLst>
              <a:ext uri="{FF2B5EF4-FFF2-40B4-BE49-F238E27FC236}">
                <a16:creationId xmlns:a16="http://schemas.microsoft.com/office/drawing/2014/main" id="{0740FC6F-2094-EE55-5790-A704EF0CC06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0547C13D-C462-21A2-7920-CAFF0D4BFBD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E5B3F280-3490-4695-84B8-202BD814509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F63620A-9F49-40CB-964F-33E83614049A}" type="slidenum">
              <a:rPr lang="fr-FR" altLang="fr-FR" sz="2000">
                <a:solidFill>
                  <a:srgbClr val="984807"/>
                </a:solidFill>
                <a:latin typeface="Myriad Pro" panose="020B0503030403020204" pitchFamily="34" charset="0"/>
              </a:rPr>
              <a:pPr algn="r" eaLnBrk="1" hangingPunct="1"/>
              <a:t>17</a:t>
            </a:fld>
            <a:endParaRPr lang="fr-FR" altLang="fr-FR" sz="2000">
              <a:solidFill>
                <a:srgbClr val="984807"/>
              </a:solidFill>
              <a:latin typeface="Myriad Pro" panose="020B0503030403020204" pitchFamily="34" charset="0"/>
            </a:endParaRPr>
          </a:p>
        </p:txBody>
      </p:sp>
      <p:sp>
        <p:nvSpPr>
          <p:cNvPr id="22533" name="Rectangle 1">
            <a:extLst>
              <a:ext uri="{FF2B5EF4-FFF2-40B4-BE49-F238E27FC236}">
                <a16:creationId xmlns:a16="http://schemas.microsoft.com/office/drawing/2014/main" id="{B9F927C6-7BD7-2FED-0A70-5EB025099C44}"/>
              </a:ext>
            </a:extLst>
          </p:cNvPr>
          <p:cNvSpPr>
            <a:spLocks noChangeArrowheads="1"/>
          </p:cNvSpPr>
          <p:nvPr/>
        </p:nvSpPr>
        <p:spPr bwMode="auto">
          <a:xfrm>
            <a:off x="457200" y="19812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Espèces sociales et non sociales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Sociale (ou grégaire) : espèce qui vit naturellement en groupe, et qui donc définit au sein du groupe une hiérarchie.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Pour ces espèces, les notions de « dominant » et « dominé » existent, ce qui n’est évidemment pas le cas des espèces non-sociales.</a:t>
            </a:r>
          </a:p>
        </p:txBody>
      </p:sp>
      <p:sp>
        <p:nvSpPr>
          <p:cNvPr id="22534" name="Rectangle 1">
            <a:extLst>
              <a:ext uri="{FF2B5EF4-FFF2-40B4-BE49-F238E27FC236}">
                <a16:creationId xmlns:a16="http://schemas.microsoft.com/office/drawing/2014/main" id="{D7C85EE0-56ED-E55F-2ACF-ABCCCDEA8CE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BACF4118-CB24-C69D-E336-F992DB30E1F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D3F71E4E-B00D-436E-A662-18D063045A2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63D37CF-DA86-489A-B4F3-206A6D1EB2D8}" type="slidenum">
              <a:rPr lang="fr-FR" altLang="fr-FR" sz="2000">
                <a:solidFill>
                  <a:srgbClr val="984807"/>
                </a:solidFill>
                <a:latin typeface="Myriad Pro" panose="020B0503030403020204" pitchFamily="34" charset="0"/>
              </a:rPr>
              <a:pPr algn="r" eaLnBrk="1" hangingPunct="1"/>
              <a:t>18</a:t>
            </a:fld>
            <a:endParaRPr lang="fr-FR" altLang="fr-FR" sz="2000">
              <a:solidFill>
                <a:srgbClr val="984807"/>
              </a:solidFill>
              <a:latin typeface="Myriad Pro" panose="020B0503030403020204" pitchFamily="34" charset="0"/>
            </a:endParaRPr>
          </a:p>
        </p:txBody>
      </p:sp>
      <p:sp>
        <p:nvSpPr>
          <p:cNvPr id="23557" name="Rectangle 1">
            <a:extLst>
              <a:ext uri="{FF2B5EF4-FFF2-40B4-BE49-F238E27FC236}">
                <a16:creationId xmlns:a16="http://schemas.microsoft.com/office/drawing/2014/main" id="{2D6BEAC8-62B5-7C7E-20C4-DBCBEA108B2B}"/>
              </a:ext>
            </a:extLst>
          </p:cNvPr>
          <p:cNvSpPr>
            <a:spLocks noChangeArrowheads="1"/>
          </p:cNvSpPr>
          <p:nvPr/>
        </p:nvSpPr>
        <p:spPr bwMode="auto">
          <a:xfrm>
            <a:off x="457200" y="1981200"/>
            <a:ext cx="81899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Animaux socialisés ou non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Socialisé : animal qui a été habitué au contact de l’homme.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On distingue des espèces sociales socialisées, des espèces sociales pas socialisées, des espèces pas sociales mais socialisées et des espèces pas sociales et pas socialisées.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Notions avec parfois une grande importance sur le plan opérationnel (ex. des bovins ou des fauves « évadés » de parc zoologique).</a:t>
            </a:r>
          </a:p>
        </p:txBody>
      </p:sp>
      <p:sp>
        <p:nvSpPr>
          <p:cNvPr id="23558" name="Rectangle 1">
            <a:extLst>
              <a:ext uri="{FF2B5EF4-FFF2-40B4-BE49-F238E27FC236}">
                <a16:creationId xmlns:a16="http://schemas.microsoft.com/office/drawing/2014/main" id="{F50230EC-8932-0480-64CD-6DB276A9363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56052847-4A20-BB3F-CE11-24D4C9A70C5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85138391-29AA-4109-B5E6-82F36C01540C}"/>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AF430E6-6F15-4370-9662-8EC7C19FB764}" type="slidenum">
              <a:rPr lang="fr-FR" altLang="fr-FR" sz="2000">
                <a:solidFill>
                  <a:srgbClr val="984807"/>
                </a:solidFill>
                <a:latin typeface="Myriad Pro" panose="020B0503030403020204" pitchFamily="34" charset="0"/>
              </a:rPr>
              <a:pPr algn="r" eaLnBrk="1" hangingPunct="1"/>
              <a:t>19</a:t>
            </a:fld>
            <a:endParaRPr lang="fr-FR" altLang="fr-FR" sz="2000">
              <a:solidFill>
                <a:srgbClr val="984807"/>
              </a:solidFill>
              <a:latin typeface="Myriad Pro" panose="020B0503030403020204" pitchFamily="34" charset="0"/>
            </a:endParaRPr>
          </a:p>
        </p:txBody>
      </p:sp>
      <p:sp>
        <p:nvSpPr>
          <p:cNvPr id="24580" name="Rectangle 1">
            <a:extLst>
              <a:ext uri="{FF2B5EF4-FFF2-40B4-BE49-F238E27FC236}">
                <a16:creationId xmlns:a16="http://schemas.microsoft.com/office/drawing/2014/main" id="{7738BC97-55CE-9DC9-6376-D59ECA2F54F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581" name="Rectangle 1">
            <a:extLst>
              <a:ext uri="{FF2B5EF4-FFF2-40B4-BE49-F238E27FC236}">
                <a16:creationId xmlns:a16="http://schemas.microsoft.com/office/drawing/2014/main" id="{966477B9-0913-934E-E59F-DBBB4A12E2F6}"/>
              </a:ext>
            </a:extLst>
          </p:cNvPr>
          <p:cNvSpPr>
            <a:spLocks noChangeArrowheads="1"/>
          </p:cNvSpPr>
          <p:nvPr/>
        </p:nvSpPr>
        <p:spPr bwMode="auto">
          <a:xfrm>
            <a:off x="457200" y="19812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chien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Mammifère domestique, de l’ordre des carnassiers et de la famille des canidés.</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Animal social : habitude de vivre en groupe (comme les loups) et possède un sens de la hiérarchie.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Peut se révéler dangereux, soit à cause de ses origines, soit à cause de son éducation ou d’une blessure.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B431F7AB-6648-F6D6-A1DD-CDE56595A28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Les risques animaliers</a:t>
            </a:r>
          </a:p>
        </p:txBody>
      </p:sp>
      <p:sp>
        <p:nvSpPr>
          <p:cNvPr id="3075" name="Espace réservé du numéro de diapositive 4">
            <a:extLst>
              <a:ext uri="{FF2B5EF4-FFF2-40B4-BE49-F238E27FC236}">
                <a16:creationId xmlns:a16="http://schemas.microsoft.com/office/drawing/2014/main" id="{48FFC008-E586-4976-AA84-BB645E58427C}"/>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375F28D-040C-42A9-BBB9-13BACC7CCE2A}" type="slidenum">
              <a:rPr lang="fr-FR" altLang="fr-FR" sz="2000">
                <a:solidFill>
                  <a:srgbClr val="984807"/>
                </a:solidFill>
                <a:latin typeface="Myriad Pro" panose="020B0503030403020204" pitchFamily="34" charset="0"/>
              </a:rPr>
              <a:pPr algn="r" eaLnBrk="1" hangingPunct="1"/>
              <a:t>2</a:t>
            </a:fld>
            <a:endParaRPr lang="fr-FR" altLang="fr-FR" sz="2000">
              <a:solidFill>
                <a:srgbClr val="984807"/>
              </a:solidFill>
              <a:latin typeface="Myriad Pro" panose="020B0503030403020204" pitchFamily="34" charset="0"/>
            </a:endParaRPr>
          </a:p>
        </p:txBody>
      </p:sp>
      <p:cxnSp>
        <p:nvCxnSpPr>
          <p:cNvPr id="5" name="Connecteur droit 4">
            <a:extLst>
              <a:ext uri="{FF2B5EF4-FFF2-40B4-BE49-F238E27FC236}">
                <a16:creationId xmlns:a16="http://schemas.microsoft.com/office/drawing/2014/main" id="{EDDE96F5-066C-458D-9E99-2517445A7A9A}"/>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657CF753-E69D-9A11-8EF3-430D3B7783A4}"/>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E2816381-5CC1-AE6B-2F91-D6374D1768B9}"/>
              </a:ext>
            </a:extLst>
          </p:cNvPr>
          <p:cNvSpPr txBox="1">
            <a:spLocks noChangeArrowheads="1"/>
          </p:cNvSpPr>
          <p:nvPr/>
        </p:nvSpPr>
        <p:spPr bwMode="auto">
          <a:xfrm>
            <a:off x="4811713" y="2632075"/>
            <a:ext cx="38211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a:t>
            </a:r>
            <a:r>
              <a:rPr lang="fr-FR" altLang="fr-FR" sz="2000">
                <a:latin typeface="Times New Roman" panose="02020603050405020304" pitchFamily="18" charset="0"/>
                <a:cs typeface="Times New Roman" panose="02020603050405020304" pitchFamily="18" charset="0"/>
              </a:rPr>
              <a:t>participer à une opération impliquant un animal en adoptant un comportement adapté à la situation.</a:t>
            </a:r>
            <a:endParaRPr lang="fr-FR" altLang="fr-FR" sz="2000">
              <a:latin typeface="Times New Roman" panose="02020603050405020304" pitchFamily="18" charset="0"/>
              <a:cs typeface="Arial" panose="020B0604020202020204" pitchFamily="34" charset="0"/>
            </a:endParaRPr>
          </a:p>
        </p:txBody>
      </p:sp>
      <p:sp>
        <p:nvSpPr>
          <p:cNvPr id="4103" name="ZoneTexte 15">
            <a:extLst>
              <a:ext uri="{FF2B5EF4-FFF2-40B4-BE49-F238E27FC236}">
                <a16:creationId xmlns:a16="http://schemas.microsoft.com/office/drawing/2014/main" id="{456B5F87-C79C-5A7A-F762-A675D9F87E0B}"/>
              </a:ext>
            </a:extLst>
          </p:cNvPr>
          <p:cNvSpPr txBox="1">
            <a:spLocks noChangeArrowheads="1"/>
          </p:cNvSpPr>
          <p:nvPr/>
        </p:nvSpPr>
        <p:spPr bwMode="auto">
          <a:xfrm>
            <a:off x="457200" y="1295400"/>
            <a:ext cx="4038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Missions des vétérinaires SP</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Missions des SP</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Ethologie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Contentions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Techniques d'approche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Matériels utilisés par les animaliers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Procédures d'évacuation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Risques liés aux animaux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2557719C-7590-EC1C-D001-FE6BD64D436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DA0F3D17-C16C-4329-B978-83640432C39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43F5F3A-D5B2-4357-97AF-D8C521BB1DFA}" type="slidenum">
              <a:rPr lang="fr-FR" altLang="fr-FR" sz="2000">
                <a:solidFill>
                  <a:srgbClr val="984807"/>
                </a:solidFill>
                <a:latin typeface="Myriad Pro" panose="020B0503030403020204" pitchFamily="34" charset="0"/>
              </a:rPr>
              <a:pPr algn="r" eaLnBrk="1" hangingPunct="1"/>
              <a:t>20</a:t>
            </a:fld>
            <a:endParaRPr lang="fr-FR" altLang="fr-FR" sz="2000">
              <a:solidFill>
                <a:srgbClr val="984807"/>
              </a:solidFill>
              <a:latin typeface="Myriad Pro" panose="020B0503030403020204" pitchFamily="34" charset="0"/>
            </a:endParaRPr>
          </a:p>
        </p:txBody>
      </p:sp>
      <p:sp>
        <p:nvSpPr>
          <p:cNvPr id="25604" name="Rectangle 1">
            <a:extLst>
              <a:ext uri="{FF2B5EF4-FFF2-40B4-BE49-F238E27FC236}">
                <a16:creationId xmlns:a16="http://schemas.microsoft.com/office/drawing/2014/main" id="{4BD2A056-845B-22C0-2F3B-C749E0D049F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25605" name="Rectangle 1">
            <a:extLst>
              <a:ext uri="{FF2B5EF4-FFF2-40B4-BE49-F238E27FC236}">
                <a16:creationId xmlns:a16="http://schemas.microsoft.com/office/drawing/2014/main" id="{7E7B64B5-F1BC-7B7C-ED70-A2F825D3ED0E}"/>
              </a:ext>
            </a:extLst>
          </p:cNvPr>
          <p:cNvSpPr>
            <a:spLocks noChangeArrowheads="1"/>
          </p:cNvSpPr>
          <p:nvPr/>
        </p:nvSpPr>
        <p:spPr bwMode="auto">
          <a:xfrm>
            <a:off x="457200" y="19812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chien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Animal intelligent : il faut être attentif à son comportement.</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Langage corporel : forme d’expression révélatrice sur l’attitude et les intentions de l’animal.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Mis à part les regards, les postures adoptées par le chien sont très significatives de son comportement.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21D2BE61-77B6-C50D-2835-CB508C22B69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DFD7C84C-E885-444C-9C39-C3B573D0C7B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229B502-B1DA-40BC-9883-8293ACF188E7}" type="slidenum">
              <a:rPr lang="fr-FR" altLang="fr-FR" sz="2000">
                <a:solidFill>
                  <a:srgbClr val="984807"/>
                </a:solidFill>
                <a:latin typeface="Myriad Pro" panose="020B0503030403020204" pitchFamily="34" charset="0"/>
              </a:rPr>
              <a:pPr algn="r" eaLnBrk="1" hangingPunct="1"/>
              <a:t>21</a:t>
            </a:fld>
            <a:endParaRPr lang="fr-FR" altLang="fr-FR" sz="2000">
              <a:solidFill>
                <a:srgbClr val="984807"/>
              </a:solidFill>
              <a:latin typeface="Myriad Pro" panose="020B0503030403020204" pitchFamily="34" charset="0"/>
            </a:endParaRPr>
          </a:p>
        </p:txBody>
      </p:sp>
      <p:sp>
        <p:nvSpPr>
          <p:cNvPr id="26628" name="Rectangle 1">
            <a:extLst>
              <a:ext uri="{FF2B5EF4-FFF2-40B4-BE49-F238E27FC236}">
                <a16:creationId xmlns:a16="http://schemas.microsoft.com/office/drawing/2014/main" id="{BDA5A6D9-DBBA-946D-D380-DC145A6C337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26629" name="Rectangle 1">
            <a:extLst>
              <a:ext uri="{FF2B5EF4-FFF2-40B4-BE49-F238E27FC236}">
                <a16:creationId xmlns:a16="http://schemas.microsoft.com/office/drawing/2014/main" id="{C4BDA1FA-1149-8A0C-2286-C73B9C5BC8AC}"/>
              </a:ext>
            </a:extLst>
          </p:cNvPr>
          <p:cNvSpPr>
            <a:spLocks noChangeArrowheads="1"/>
          </p:cNvSpPr>
          <p:nvPr/>
        </p:nvSpPr>
        <p:spPr bwMode="auto">
          <a:xfrm>
            <a:off x="533400" y="21336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 chien qui menace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Montre ses dents (arme),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Hérisse son poil, redresse son fouet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(la queue) et ses oreilles (pour impressionner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son adversaire).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 NE S’APPROCHE PAS D’UN ANIMAL QUI MENACE</a:t>
            </a:r>
            <a:r>
              <a:rPr lang="fr-FR" altLang="fr-FR" sz="2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(rester dans la zone de sécurité).</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30" name="Picture 4" descr="IMG_0200">
            <a:extLst>
              <a:ext uri="{FF2B5EF4-FFF2-40B4-BE49-F238E27FC236}">
                <a16:creationId xmlns:a16="http://schemas.microsoft.com/office/drawing/2014/main" id="{C88486BD-81EF-CB5A-0BF7-7F487EEDA8A9}"/>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l="7011" r="8215" b="13673"/>
          <a:stretch>
            <a:fillRect/>
          </a:stretch>
        </p:blipFill>
        <p:spPr bwMode="auto">
          <a:xfrm>
            <a:off x="5313363" y="1295400"/>
            <a:ext cx="352583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26DE4512-841F-9D48-3AAA-D3FD33D0D1D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93DAE5A7-81DA-41FB-9CF3-3ABC4132A57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7FC663A-4F60-4F66-96ED-0E44FE5E2EBC}" type="slidenum">
              <a:rPr lang="fr-FR" altLang="fr-FR" sz="2000">
                <a:solidFill>
                  <a:srgbClr val="984807"/>
                </a:solidFill>
                <a:latin typeface="Myriad Pro" panose="020B0503030403020204" pitchFamily="34" charset="0"/>
              </a:rPr>
              <a:pPr algn="r" eaLnBrk="1" hangingPunct="1"/>
              <a:t>22</a:t>
            </a:fld>
            <a:endParaRPr lang="fr-FR" altLang="fr-FR" sz="2000">
              <a:solidFill>
                <a:srgbClr val="984807"/>
              </a:solidFill>
              <a:latin typeface="Myriad Pro" panose="020B0503030403020204" pitchFamily="34" charset="0"/>
            </a:endParaRPr>
          </a:p>
        </p:txBody>
      </p:sp>
      <p:sp>
        <p:nvSpPr>
          <p:cNvPr id="27652" name="Rectangle 1">
            <a:extLst>
              <a:ext uri="{FF2B5EF4-FFF2-40B4-BE49-F238E27FC236}">
                <a16:creationId xmlns:a16="http://schemas.microsoft.com/office/drawing/2014/main" id="{81E5424C-BA16-7AD2-DCA3-03F581727BB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27653" name="Rectangle 1">
            <a:extLst>
              <a:ext uri="{FF2B5EF4-FFF2-40B4-BE49-F238E27FC236}">
                <a16:creationId xmlns:a16="http://schemas.microsoft.com/office/drawing/2014/main" id="{F1E8D826-3329-4C5E-9E5E-B3805A1CE1F2}"/>
              </a:ext>
            </a:extLst>
          </p:cNvPr>
          <p:cNvSpPr>
            <a:spLocks noChangeArrowheads="1"/>
          </p:cNvSpPr>
          <p:nvPr/>
        </p:nvSpPr>
        <p:spPr bwMode="auto">
          <a:xfrm>
            <a:off x="457200" y="19812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Peut s’exprimer de 3 façons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L’alerte, l’intimidation (grognements),</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L’attaque (mise en gueule),</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L’apaisement (léchage et pose d’une patte). </a:t>
            </a:r>
          </a:p>
        </p:txBody>
      </p:sp>
      <p:pic>
        <p:nvPicPr>
          <p:cNvPr id="27654" name="Picture 1028" descr="C:\Mes documents\Mes images\posture de dominance.gif">
            <a:extLst>
              <a:ext uri="{FF2B5EF4-FFF2-40B4-BE49-F238E27FC236}">
                <a16:creationId xmlns:a16="http://schemas.microsoft.com/office/drawing/2014/main" id="{D5597FD1-800F-2D2A-53ED-2AA358DD338B}"/>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34671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CCAABF03-BCE4-5D5E-D449-8FCB143436A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C25C6D79-5DDD-42C7-BA00-F5CC76CDFDD5}"/>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43DFF15-06EE-46D7-8BB1-696D9EF7769E}" type="slidenum">
              <a:rPr lang="fr-FR" altLang="fr-FR" sz="2000">
                <a:solidFill>
                  <a:srgbClr val="984807"/>
                </a:solidFill>
                <a:latin typeface="Myriad Pro" panose="020B0503030403020204" pitchFamily="34" charset="0"/>
              </a:rPr>
              <a:pPr algn="r" eaLnBrk="1" hangingPunct="1"/>
              <a:t>23</a:t>
            </a:fld>
            <a:endParaRPr lang="fr-FR" altLang="fr-FR" sz="2000">
              <a:solidFill>
                <a:srgbClr val="984807"/>
              </a:solidFill>
              <a:latin typeface="Myriad Pro" panose="020B0503030403020204" pitchFamily="34" charset="0"/>
            </a:endParaRPr>
          </a:p>
        </p:txBody>
      </p:sp>
      <p:sp>
        <p:nvSpPr>
          <p:cNvPr id="28676" name="Rectangle 1">
            <a:extLst>
              <a:ext uri="{FF2B5EF4-FFF2-40B4-BE49-F238E27FC236}">
                <a16:creationId xmlns:a16="http://schemas.microsoft.com/office/drawing/2014/main" id="{945A7240-2632-9A76-217E-B81B4F066C3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28677" name="Rectangle 1">
            <a:extLst>
              <a:ext uri="{FF2B5EF4-FFF2-40B4-BE49-F238E27FC236}">
                <a16:creationId xmlns:a16="http://schemas.microsoft.com/office/drawing/2014/main" id="{37B40C23-4D5E-0D88-32A7-1FE30F4BD482}"/>
              </a:ext>
            </a:extLst>
          </p:cNvPr>
          <p:cNvSpPr>
            <a:spLocks noChangeArrowheads="1"/>
          </p:cNvSpPr>
          <p:nvPr/>
        </p:nvSpPr>
        <p:spPr bwMode="auto">
          <a:xfrm>
            <a:off x="457200" y="19812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chien :</a:t>
            </a:r>
          </a:p>
        </p:txBody>
      </p:sp>
      <p:pic>
        <p:nvPicPr>
          <p:cNvPr id="28678" name="Picture 6">
            <a:extLst>
              <a:ext uri="{FF2B5EF4-FFF2-40B4-BE49-F238E27FC236}">
                <a16:creationId xmlns:a16="http://schemas.microsoft.com/office/drawing/2014/main" id="{BEBFE87C-5754-9852-CAD5-41599D0D9C13}"/>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571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94A032CF-F693-C146-FB5D-D2529B02CB3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9CC8E031-F881-432E-B969-AAB56EF3223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0FF8C34-0F48-43B3-B321-BDFC0E513A5E}" type="slidenum">
              <a:rPr lang="fr-FR" altLang="fr-FR" sz="2000">
                <a:solidFill>
                  <a:srgbClr val="984807"/>
                </a:solidFill>
                <a:latin typeface="Myriad Pro" panose="020B0503030403020204" pitchFamily="34" charset="0"/>
              </a:rPr>
              <a:pPr algn="r" eaLnBrk="1" hangingPunct="1"/>
              <a:t>24</a:t>
            </a:fld>
            <a:endParaRPr lang="fr-FR" altLang="fr-FR" sz="2000">
              <a:solidFill>
                <a:srgbClr val="984807"/>
              </a:solidFill>
              <a:latin typeface="Myriad Pro" panose="020B0503030403020204" pitchFamily="34" charset="0"/>
            </a:endParaRPr>
          </a:p>
        </p:txBody>
      </p:sp>
      <p:sp>
        <p:nvSpPr>
          <p:cNvPr id="29700" name="Rectangle 1">
            <a:extLst>
              <a:ext uri="{FF2B5EF4-FFF2-40B4-BE49-F238E27FC236}">
                <a16:creationId xmlns:a16="http://schemas.microsoft.com/office/drawing/2014/main" id="{86C37536-27A5-A774-B7CA-5CC94E2DACA1}"/>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29701" name="Rectangle 1">
            <a:extLst>
              <a:ext uri="{FF2B5EF4-FFF2-40B4-BE49-F238E27FC236}">
                <a16:creationId xmlns:a16="http://schemas.microsoft.com/office/drawing/2014/main" id="{6AD47FF1-5EF5-8122-90BA-5ED176574EBF}"/>
              </a:ext>
            </a:extLst>
          </p:cNvPr>
          <p:cNvSpPr>
            <a:spLocks noChangeArrowheads="1"/>
          </p:cNvSpPr>
          <p:nvPr/>
        </p:nvSpPr>
        <p:spPr bwMode="auto">
          <a:xfrm>
            <a:off x="457200" y="1981200"/>
            <a:ext cx="81899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En résumé, le chien réagit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Par codes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Par réflexes conditionnés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Par instinct.</a:t>
            </a:r>
          </a:p>
        </p:txBody>
      </p:sp>
      <p:pic>
        <p:nvPicPr>
          <p:cNvPr id="29702" name="Picture 9" descr="chiens">
            <a:extLst>
              <a:ext uri="{FF2B5EF4-FFF2-40B4-BE49-F238E27FC236}">
                <a16:creationId xmlns:a16="http://schemas.microsoft.com/office/drawing/2014/main" id="{540CCD43-D0BE-81F2-4234-0348AE5C37F4}"/>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b="7457"/>
          <a:stretch>
            <a:fillRect/>
          </a:stretch>
        </p:blipFill>
        <p:spPr bwMode="auto">
          <a:xfrm>
            <a:off x="5221288" y="1371600"/>
            <a:ext cx="33702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4B9C3812-0577-6A69-D8AE-DB6A6C8C384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75F84DE9-50C3-466F-924C-2DF6743468E3}"/>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BC3996A-AEFD-4F29-89CD-1A3B609A0F2D}" type="slidenum">
              <a:rPr lang="fr-FR" altLang="fr-FR" sz="2000">
                <a:solidFill>
                  <a:srgbClr val="984807"/>
                </a:solidFill>
                <a:latin typeface="Myriad Pro" panose="020B0503030403020204" pitchFamily="34" charset="0"/>
              </a:rPr>
              <a:pPr algn="r" eaLnBrk="1" hangingPunct="1"/>
              <a:t>25</a:t>
            </a:fld>
            <a:endParaRPr lang="fr-FR" altLang="fr-FR" sz="2000">
              <a:solidFill>
                <a:srgbClr val="984807"/>
              </a:solidFill>
              <a:latin typeface="Myriad Pro" panose="020B0503030403020204" pitchFamily="34" charset="0"/>
            </a:endParaRPr>
          </a:p>
        </p:txBody>
      </p:sp>
      <p:sp>
        <p:nvSpPr>
          <p:cNvPr id="30724" name="Rectangle 1">
            <a:extLst>
              <a:ext uri="{FF2B5EF4-FFF2-40B4-BE49-F238E27FC236}">
                <a16:creationId xmlns:a16="http://schemas.microsoft.com/office/drawing/2014/main" id="{CD477E92-3048-DBE3-F463-2059B8E2757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0725" name="Rectangle 1">
            <a:extLst>
              <a:ext uri="{FF2B5EF4-FFF2-40B4-BE49-F238E27FC236}">
                <a16:creationId xmlns:a16="http://schemas.microsoft.com/office/drawing/2014/main" id="{DAAB1C80-EED5-AFE3-99F4-09E1F49CB907}"/>
              </a:ext>
            </a:extLst>
          </p:cNvPr>
          <p:cNvSpPr>
            <a:spLocks noChangeArrowheads="1"/>
          </p:cNvSpPr>
          <p:nvPr/>
        </p:nvSpPr>
        <p:spPr bwMode="auto">
          <a:xfrm>
            <a:off x="457200" y="1981200"/>
            <a:ext cx="81899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chat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Animal non social, un mammifère de l’ordre des carnassiers et de la famille des félidés.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3 classes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Chats domestiques (habitués à l’homme),</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Chats sauvages (non habitués à l’homme),</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Chats domestiques devenus sauvages.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E5E414F7-75DB-E9C7-C88F-E14733F47AF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DE4A178D-F43F-4B87-AA38-30194474229C}"/>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D2FB3D3-2335-45C5-8BE9-2071DE4DFFDE}" type="slidenum">
              <a:rPr lang="fr-FR" altLang="fr-FR" sz="2000">
                <a:solidFill>
                  <a:srgbClr val="984807"/>
                </a:solidFill>
                <a:latin typeface="Myriad Pro" panose="020B0503030403020204" pitchFamily="34" charset="0"/>
              </a:rPr>
              <a:pPr algn="r" eaLnBrk="1" hangingPunct="1"/>
              <a:t>26</a:t>
            </a:fld>
            <a:endParaRPr lang="fr-FR" altLang="fr-FR" sz="2000">
              <a:solidFill>
                <a:srgbClr val="984807"/>
              </a:solidFill>
              <a:latin typeface="Myriad Pro" panose="020B0503030403020204" pitchFamily="34" charset="0"/>
            </a:endParaRPr>
          </a:p>
        </p:txBody>
      </p:sp>
      <p:sp>
        <p:nvSpPr>
          <p:cNvPr id="31748" name="Rectangle 1">
            <a:extLst>
              <a:ext uri="{FF2B5EF4-FFF2-40B4-BE49-F238E27FC236}">
                <a16:creationId xmlns:a16="http://schemas.microsoft.com/office/drawing/2014/main" id="{9AF7EA14-A997-6BBC-5619-EDC620A2EAD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1749" name="Rectangle 1">
            <a:extLst>
              <a:ext uri="{FF2B5EF4-FFF2-40B4-BE49-F238E27FC236}">
                <a16:creationId xmlns:a16="http://schemas.microsoft.com/office/drawing/2014/main" id="{A288ADB0-071F-8242-6918-B03654C25713}"/>
              </a:ext>
            </a:extLst>
          </p:cNvPr>
          <p:cNvSpPr>
            <a:spLocks noChangeArrowheads="1"/>
          </p:cNvSpPr>
          <p:nvPr/>
        </p:nvSpPr>
        <p:spPr bwMode="auto">
          <a:xfrm>
            <a:off x="457200" y="1981200"/>
            <a:ext cx="81899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chat qui menace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Montre ses dents et sort ses griffes (armes),</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Hérisse son poil, redresse sa queue, feule (pffff) et met ses oreilles à l’horizontale (pour impressionner son adversaire).</a:t>
            </a:r>
          </a:p>
        </p:txBody>
      </p:sp>
      <p:sp>
        <p:nvSpPr>
          <p:cNvPr id="31750" name="Rectangle 7">
            <a:extLst>
              <a:ext uri="{FF2B5EF4-FFF2-40B4-BE49-F238E27FC236}">
                <a16:creationId xmlns:a16="http://schemas.microsoft.com/office/drawing/2014/main" id="{C53725B1-3D15-31AC-A277-AC48981A8BB5}"/>
              </a:ext>
            </a:extLst>
          </p:cNvPr>
          <p:cNvSpPr>
            <a:spLocks noChangeArrowheads="1"/>
          </p:cNvSpPr>
          <p:nvPr/>
        </p:nvSpPr>
        <p:spPr bwMode="auto">
          <a:xfrm>
            <a:off x="3790950"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1751" name="Picture 5">
            <a:extLst>
              <a:ext uri="{FF2B5EF4-FFF2-40B4-BE49-F238E27FC236}">
                <a16:creationId xmlns:a16="http://schemas.microsoft.com/office/drawing/2014/main" id="{9FC42EA2-39A7-427B-7811-5001FCC9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38600"/>
            <a:ext cx="2022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Image 69" descr="Diapositive14">
            <a:extLst>
              <a:ext uri="{FF2B5EF4-FFF2-40B4-BE49-F238E27FC236}">
                <a16:creationId xmlns:a16="http://schemas.microsoft.com/office/drawing/2014/main" id="{A8602C2E-AE9B-8408-A114-6AE8F67E6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199" t="47183" r="9404" b="7339"/>
          <a:stretch>
            <a:fillRect/>
          </a:stretch>
        </p:blipFill>
        <p:spPr bwMode="auto">
          <a:xfrm>
            <a:off x="5638800" y="3687763"/>
            <a:ext cx="304482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C8368A9C-121F-5499-E8E9-4BDA991B6F8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03BCA5A4-E893-47E3-B2DB-C05BE7FE618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EB2A666-8632-413E-8A87-23E37DD4358E}" type="slidenum">
              <a:rPr lang="fr-FR" altLang="fr-FR" sz="2000">
                <a:solidFill>
                  <a:srgbClr val="984807"/>
                </a:solidFill>
                <a:latin typeface="Myriad Pro" panose="020B0503030403020204" pitchFamily="34" charset="0"/>
              </a:rPr>
              <a:pPr algn="r" eaLnBrk="1" hangingPunct="1"/>
              <a:t>27</a:t>
            </a:fld>
            <a:endParaRPr lang="fr-FR" altLang="fr-FR" sz="2000">
              <a:solidFill>
                <a:srgbClr val="984807"/>
              </a:solidFill>
              <a:latin typeface="Myriad Pro" panose="020B0503030403020204" pitchFamily="34" charset="0"/>
            </a:endParaRPr>
          </a:p>
        </p:txBody>
      </p:sp>
      <p:sp>
        <p:nvSpPr>
          <p:cNvPr id="32772" name="Rectangle 1">
            <a:extLst>
              <a:ext uri="{FF2B5EF4-FFF2-40B4-BE49-F238E27FC236}">
                <a16:creationId xmlns:a16="http://schemas.microsoft.com/office/drawing/2014/main" id="{2923D0D4-FDEE-D0A1-BB0D-71BA3317D20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2773" name="Rectangle 1">
            <a:extLst>
              <a:ext uri="{FF2B5EF4-FFF2-40B4-BE49-F238E27FC236}">
                <a16:creationId xmlns:a16="http://schemas.microsoft.com/office/drawing/2014/main" id="{A63FC29F-DA5C-19BF-21B3-9FCA03FCE037}"/>
              </a:ext>
            </a:extLst>
          </p:cNvPr>
          <p:cNvSpPr>
            <a:spLocks noChangeArrowheads="1"/>
          </p:cNvSpPr>
          <p:nvPr/>
        </p:nvSpPr>
        <p:spPr bwMode="auto">
          <a:xfrm>
            <a:off x="457200" y="1981200"/>
            <a:ext cx="81899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Rupture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posture caractéristique défensive du chat qui se résout au conflit armé.</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 chat, sifflant et en crachant les poils hérissés, se couche complètement sur le côté, ce qui lui permet d'extérioriser toutes ses armes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Les crocs,</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Les griffes des 4 pattes pour les planter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dans l'adversaire. </a:t>
            </a:r>
          </a:p>
        </p:txBody>
      </p:sp>
      <p:pic>
        <p:nvPicPr>
          <p:cNvPr id="32774" name="Image 1125" descr="Diapositive14">
            <a:extLst>
              <a:ext uri="{FF2B5EF4-FFF2-40B4-BE49-F238E27FC236}">
                <a16:creationId xmlns:a16="http://schemas.microsoft.com/office/drawing/2014/main" id="{1E3D0F5C-B44A-F2C1-9A53-945BC852C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06" t="24947" r="56804" b="40218"/>
          <a:stretch>
            <a:fillRect/>
          </a:stretch>
        </p:blipFill>
        <p:spPr bwMode="auto">
          <a:xfrm>
            <a:off x="5257800" y="3657600"/>
            <a:ext cx="3529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CA952C9E-E864-8B5A-E964-2D9FB323F90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53F37FF1-55B3-406F-A95E-EEA20934B063}"/>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4BA3317-17C3-4905-AA7E-4CD41F55827F}" type="slidenum">
              <a:rPr lang="fr-FR" altLang="fr-FR" sz="2000">
                <a:solidFill>
                  <a:srgbClr val="984807"/>
                </a:solidFill>
                <a:latin typeface="Myriad Pro" panose="020B0503030403020204" pitchFamily="34" charset="0"/>
              </a:rPr>
              <a:pPr algn="r" eaLnBrk="1" hangingPunct="1"/>
              <a:t>28</a:t>
            </a:fld>
            <a:endParaRPr lang="fr-FR" altLang="fr-FR" sz="2000">
              <a:solidFill>
                <a:srgbClr val="984807"/>
              </a:solidFill>
              <a:latin typeface="Myriad Pro" panose="020B0503030403020204" pitchFamily="34" charset="0"/>
            </a:endParaRPr>
          </a:p>
        </p:txBody>
      </p:sp>
      <p:sp>
        <p:nvSpPr>
          <p:cNvPr id="33796" name="Rectangle 1">
            <a:extLst>
              <a:ext uri="{FF2B5EF4-FFF2-40B4-BE49-F238E27FC236}">
                <a16:creationId xmlns:a16="http://schemas.microsoft.com/office/drawing/2014/main" id="{BC203AD0-0B90-E3C2-72EA-82D5FA03DCB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3797" name="Rectangle 1">
            <a:extLst>
              <a:ext uri="{FF2B5EF4-FFF2-40B4-BE49-F238E27FC236}">
                <a16:creationId xmlns:a16="http://schemas.microsoft.com/office/drawing/2014/main" id="{03A5DEB8-3F58-B172-158A-F240EC557650}"/>
              </a:ext>
            </a:extLst>
          </p:cNvPr>
          <p:cNvSpPr>
            <a:spLocks noChangeArrowheads="1"/>
          </p:cNvSpPr>
          <p:nvPr/>
        </p:nvSpPr>
        <p:spPr bwMode="auto">
          <a:xfrm>
            <a:off x="457200" y="1981200"/>
            <a:ext cx="81899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Devant ces </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signes, nous devons adopter un comportement permettant la protection de nous-même et de l’environnement.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En effet, le chat peut être dangereux et réagir de façon violente en griffant et mordant.</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griffures et les morsures de chat sont toujours très graves.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3814A50A-1CB5-7118-DAA5-E7562DFC3E5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89AB7D39-DD5B-4864-83BC-8970B6CCAD43}"/>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EA89A6B-C8F5-48E2-90AC-1E54953659A3}" type="slidenum">
              <a:rPr lang="fr-FR" altLang="fr-FR" sz="2000">
                <a:solidFill>
                  <a:srgbClr val="984807"/>
                </a:solidFill>
                <a:latin typeface="Myriad Pro" panose="020B0503030403020204" pitchFamily="34" charset="0"/>
              </a:rPr>
              <a:pPr algn="r" eaLnBrk="1" hangingPunct="1"/>
              <a:t>29</a:t>
            </a:fld>
            <a:endParaRPr lang="fr-FR" altLang="fr-FR" sz="2000">
              <a:solidFill>
                <a:srgbClr val="984807"/>
              </a:solidFill>
              <a:latin typeface="Myriad Pro" panose="020B0503030403020204" pitchFamily="34" charset="0"/>
            </a:endParaRPr>
          </a:p>
        </p:txBody>
      </p:sp>
      <p:sp>
        <p:nvSpPr>
          <p:cNvPr id="34820" name="Rectangle 1">
            <a:extLst>
              <a:ext uri="{FF2B5EF4-FFF2-40B4-BE49-F238E27FC236}">
                <a16:creationId xmlns:a16="http://schemas.microsoft.com/office/drawing/2014/main" id="{A7A1C4C0-4B29-FAD2-8192-755990337C2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4821" name="Rectangle 1">
            <a:extLst>
              <a:ext uri="{FF2B5EF4-FFF2-40B4-BE49-F238E27FC236}">
                <a16:creationId xmlns:a16="http://schemas.microsoft.com/office/drawing/2014/main" id="{3448ADCD-69AA-5A31-4B44-E31E24388BC2}"/>
              </a:ext>
            </a:extLst>
          </p:cNvPr>
          <p:cNvSpPr>
            <a:spLocks noChangeArrowheads="1"/>
          </p:cNvSpPr>
          <p:nvPr/>
        </p:nvSpPr>
        <p:spPr bwMode="auto">
          <a:xfrm>
            <a:off x="457200" y="19812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Conduite a tenir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Assurer sa propre sécurité (tenue de protection adaptée) et celle des autres (périmètre de sécurité)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Protéger l’animal en maintenant un périmètre de sécurité de façon à éviter le sur accident ;</a:t>
            </a:r>
          </a:p>
        </p:txBody>
      </p:sp>
      <p:pic>
        <p:nvPicPr>
          <p:cNvPr id="34822" name="Picture 6" descr="..\..\..\doc\DIV\Risque animalier\Images\fuite.png">
            <a:extLst>
              <a:ext uri="{FF2B5EF4-FFF2-40B4-BE49-F238E27FC236}">
                <a16:creationId xmlns:a16="http://schemas.microsoft.com/office/drawing/2014/main" id="{BC2EA1DE-A054-1531-A066-FF98216E8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354171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0D8BD43D-6B0D-0A88-3D43-255EEE4D222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Missions des vétérinaires SP</a:t>
            </a:r>
          </a:p>
        </p:txBody>
      </p:sp>
      <p:sp>
        <p:nvSpPr>
          <p:cNvPr id="3075" name="Espace réservé du numéro de diapositive 4">
            <a:extLst>
              <a:ext uri="{FF2B5EF4-FFF2-40B4-BE49-F238E27FC236}">
                <a16:creationId xmlns:a16="http://schemas.microsoft.com/office/drawing/2014/main" id="{52BFC383-E496-4B57-AD5E-7052DB78C5EE}"/>
              </a:ext>
            </a:extLst>
          </p:cNvPr>
          <p:cNvSpPr>
            <a:spLocks noGrp="1"/>
          </p:cNvSpPr>
          <p:nvPr>
            <p:ph type="sldNum" sz="quarter" idx="12"/>
          </p:nvPr>
        </p:nvSpPr>
        <p:spPr bwMode="auto">
          <a:xfrm>
            <a:off x="6786563" y="6278563"/>
            <a:ext cx="2133600" cy="365125"/>
          </a:xfrm>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E0BC93-B6FA-449A-8F9F-0CCE04CF5240}" type="slidenum">
              <a:rPr lang="fr-FR" altLang="fr-FR" sz="2000">
                <a:solidFill>
                  <a:srgbClr val="984807"/>
                </a:solidFill>
                <a:latin typeface="Myriad Pro" panose="020B0503030403020204" pitchFamily="34" charset="0"/>
              </a:rPr>
              <a:pPr/>
              <a:t>3</a:t>
            </a:fld>
            <a:endParaRPr lang="fr-FR" altLang="fr-FR" sz="2000">
              <a:solidFill>
                <a:srgbClr val="984807"/>
              </a:solidFill>
              <a:latin typeface="Myriad Pro" panose="020B0503030403020204" pitchFamily="34" charset="0"/>
            </a:endParaRPr>
          </a:p>
        </p:txBody>
      </p:sp>
      <p:sp>
        <p:nvSpPr>
          <p:cNvPr id="5124" name="Rectangle 1">
            <a:extLst>
              <a:ext uri="{FF2B5EF4-FFF2-40B4-BE49-F238E27FC236}">
                <a16:creationId xmlns:a16="http://schemas.microsoft.com/office/drawing/2014/main" id="{8F4A2CDD-2C5B-6F67-EC8C-7BED53F95E96}"/>
              </a:ext>
            </a:extLst>
          </p:cNvPr>
          <p:cNvSpPr>
            <a:spLocks noChangeArrowheads="1"/>
          </p:cNvSpPr>
          <p:nvPr/>
        </p:nvSpPr>
        <p:spPr bwMode="auto">
          <a:xfrm>
            <a:off x="381000" y="17526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Vétérinaire SP est membre de la SDS.</a:t>
            </a:r>
          </a:p>
        </p:txBody>
      </p:sp>
      <p:pic>
        <p:nvPicPr>
          <p:cNvPr id="5125" name="Image 29">
            <a:extLst>
              <a:ext uri="{FF2B5EF4-FFF2-40B4-BE49-F238E27FC236}">
                <a16:creationId xmlns:a16="http://schemas.microsoft.com/office/drawing/2014/main" id="{40AB6914-7603-A3BC-552F-AF2DE52C0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54" t="27940" r="7692" b="37914"/>
          <a:stretch>
            <a:fillRect/>
          </a:stretch>
        </p:blipFill>
        <p:spPr bwMode="auto">
          <a:xfrm>
            <a:off x="1981200" y="3048000"/>
            <a:ext cx="487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BEE7A9C3-6B91-4E95-6261-556894CD626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42C3030C-C335-4646-AAF0-860F00AEE83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5607B0D-EE17-46BF-A76B-380A573944DA}" type="slidenum">
              <a:rPr lang="fr-FR" altLang="fr-FR" sz="2000">
                <a:solidFill>
                  <a:srgbClr val="984807"/>
                </a:solidFill>
                <a:latin typeface="Myriad Pro" panose="020B0503030403020204" pitchFamily="34" charset="0"/>
              </a:rPr>
              <a:pPr algn="r" eaLnBrk="1" hangingPunct="1"/>
              <a:t>30</a:t>
            </a:fld>
            <a:endParaRPr lang="fr-FR" altLang="fr-FR" sz="2000">
              <a:solidFill>
                <a:srgbClr val="984807"/>
              </a:solidFill>
              <a:latin typeface="Myriad Pro" panose="020B0503030403020204" pitchFamily="34" charset="0"/>
            </a:endParaRPr>
          </a:p>
        </p:txBody>
      </p:sp>
      <p:sp>
        <p:nvSpPr>
          <p:cNvPr id="35844" name="Rectangle 1">
            <a:extLst>
              <a:ext uri="{FF2B5EF4-FFF2-40B4-BE49-F238E27FC236}">
                <a16:creationId xmlns:a16="http://schemas.microsoft.com/office/drawing/2014/main" id="{3A4FAE85-BAE4-7655-CEDF-91E7234F7D0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5845" name="Rectangle 1">
            <a:extLst>
              <a:ext uri="{FF2B5EF4-FFF2-40B4-BE49-F238E27FC236}">
                <a16:creationId xmlns:a16="http://schemas.microsoft.com/office/drawing/2014/main" id="{3C146C00-B6A1-85BA-E70A-D1DD0A963E3B}"/>
              </a:ext>
            </a:extLst>
          </p:cNvPr>
          <p:cNvSpPr>
            <a:spLocks noChangeArrowheads="1"/>
          </p:cNvSpPr>
          <p:nvPr/>
        </p:nvSpPr>
        <p:spPr bwMode="auto">
          <a:xfrm>
            <a:off x="457200" y="19812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Conduite a tenir : le chat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Adopter une attitude calme et déterminée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Ne pas se précipiter, s’approcher doucement et progressivement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Ne pas soutenir le regard de l’animal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2A975C99-3F96-F446-DE1B-DF60853736E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40BAB658-8288-4779-9B3A-7387488134E9}"/>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502A904-340E-4796-9740-0DCF154893B8}" type="slidenum">
              <a:rPr lang="fr-FR" altLang="fr-FR" sz="2000">
                <a:solidFill>
                  <a:srgbClr val="984807"/>
                </a:solidFill>
                <a:latin typeface="Myriad Pro" panose="020B0503030403020204" pitchFamily="34" charset="0"/>
              </a:rPr>
              <a:pPr algn="r" eaLnBrk="1" hangingPunct="1"/>
              <a:t>31</a:t>
            </a:fld>
            <a:endParaRPr lang="fr-FR" altLang="fr-FR" sz="2000">
              <a:solidFill>
                <a:srgbClr val="984807"/>
              </a:solidFill>
              <a:latin typeface="Myriad Pro" panose="020B0503030403020204" pitchFamily="34" charset="0"/>
            </a:endParaRPr>
          </a:p>
        </p:txBody>
      </p:sp>
      <p:sp>
        <p:nvSpPr>
          <p:cNvPr id="36868" name="Rectangle 1">
            <a:extLst>
              <a:ext uri="{FF2B5EF4-FFF2-40B4-BE49-F238E27FC236}">
                <a16:creationId xmlns:a16="http://schemas.microsoft.com/office/drawing/2014/main" id="{6640287A-F99C-A19A-2E11-94E1CC207B5A}"/>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6869" name="Rectangle 1">
            <a:extLst>
              <a:ext uri="{FF2B5EF4-FFF2-40B4-BE49-F238E27FC236}">
                <a16:creationId xmlns:a16="http://schemas.microsoft.com/office/drawing/2014/main" id="{0CC246E1-79B2-39E7-61F7-A917B3C05594}"/>
              </a:ext>
            </a:extLst>
          </p:cNvPr>
          <p:cNvSpPr>
            <a:spLocks noChangeArrowheads="1"/>
          </p:cNvSpPr>
          <p:nvPr/>
        </p:nvSpPr>
        <p:spPr bwMode="auto">
          <a:xfrm>
            <a:off x="457200" y="19812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Conduite a tenir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Éviter les mouvements brusques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Adapter son comportement et son équipement en fonction de l’attitude du chat.</a:t>
            </a:r>
          </a:p>
          <a:p>
            <a:pPr algn="just">
              <a:lnSpc>
                <a:spcPct val="107000"/>
              </a:lnSpc>
              <a:spcBef>
                <a:spcPct val="0"/>
              </a:spcBef>
              <a:buFontTx/>
              <a:buNone/>
            </a:pPr>
            <a:r>
              <a:rPr lang="fr-FR" altLang="fr-FR" sz="2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buFontTx/>
              <a:buNone/>
            </a:pP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 TRAVAILLE TOUJOURS EN BINÔME</a:t>
            </a:r>
            <a:r>
              <a:rPr lang="fr-FR" altLang="fr-FR" sz="2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257FD556-EF1E-9DC6-2E03-30758D45351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EBB4DF09-31B4-4488-B5FE-6F78184A8B0C}"/>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9055FBC-877B-40FD-B21A-0C546A4A677A}" type="slidenum">
              <a:rPr lang="fr-FR" altLang="fr-FR" sz="2000">
                <a:solidFill>
                  <a:srgbClr val="984807"/>
                </a:solidFill>
                <a:latin typeface="Myriad Pro" panose="020B0503030403020204" pitchFamily="34" charset="0"/>
              </a:rPr>
              <a:pPr algn="r" eaLnBrk="1" hangingPunct="1"/>
              <a:t>32</a:t>
            </a:fld>
            <a:endParaRPr lang="fr-FR" altLang="fr-FR" sz="2000">
              <a:solidFill>
                <a:srgbClr val="984807"/>
              </a:solidFill>
              <a:latin typeface="Myriad Pro" panose="020B0503030403020204" pitchFamily="34" charset="0"/>
            </a:endParaRPr>
          </a:p>
        </p:txBody>
      </p:sp>
      <p:sp>
        <p:nvSpPr>
          <p:cNvPr id="37892" name="Rectangle 1">
            <a:extLst>
              <a:ext uri="{FF2B5EF4-FFF2-40B4-BE49-F238E27FC236}">
                <a16:creationId xmlns:a16="http://schemas.microsoft.com/office/drawing/2014/main" id="{C4F7C5B1-19B5-4DA5-EC1E-81A2AFB2E70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7893" name="Rectangle 1">
            <a:extLst>
              <a:ext uri="{FF2B5EF4-FFF2-40B4-BE49-F238E27FC236}">
                <a16:creationId xmlns:a16="http://schemas.microsoft.com/office/drawing/2014/main" id="{BC1E355E-921C-C68F-7D39-1FB48E35DC93}"/>
              </a:ext>
            </a:extLst>
          </p:cNvPr>
          <p:cNvSpPr>
            <a:spLocks noChangeArrowheads="1"/>
          </p:cNvSpPr>
          <p:nvPr/>
        </p:nvSpPr>
        <p:spPr bwMode="auto">
          <a:xfrm>
            <a:off x="457200" y="1981200"/>
            <a:ext cx="81899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Les bovins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Une vache qui menace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Baisse la tête pour montrer ses cornes (armes),</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Gratte le sol, souffle et fait claquer sa queue (pour impressionner son adversaire).</a:t>
            </a:r>
          </a:p>
        </p:txBody>
      </p:sp>
      <p:pic>
        <p:nvPicPr>
          <p:cNvPr id="37894" name="Picture 6">
            <a:extLst>
              <a:ext uri="{FF2B5EF4-FFF2-40B4-BE49-F238E27FC236}">
                <a16:creationId xmlns:a16="http://schemas.microsoft.com/office/drawing/2014/main" id="{D58B2FA0-4D8C-7D9D-B385-DFC169A9F84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2895600" cy="2362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AE20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0A7A1CD9-A205-9ACB-D1A0-2539E8DB0E0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3FC51437-50EE-4B74-9CD0-1E224AF50A8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DF30CE-CFB1-4E5B-AC83-88EA2578F3B8}" type="slidenum">
              <a:rPr lang="fr-FR" altLang="fr-FR" sz="2000">
                <a:solidFill>
                  <a:srgbClr val="984807"/>
                </a:solidFill>
                <a:latin typeface="Myriad Pro" panose="020B0503030403020204" pitchFamily="34" charset="0"/>
              </a:rPr>
              <a:pPr algn="r" eaLnBrk="1" hangingPunct="1"/>
              <a:t>33</a:t>
            </a:fld>
            <a:endParaRPr lang="fr-FR" altLang="fr-FR" sz="2000">
              <a:solidFill>
                <a:srgbClr val="984807"/>
              </a:solidFill>
              <a:latin typeface="Myriad Pro" panose="020B0503030403020204" pitchFamily="34" charset="0"/>
            </a:endParaRPr>
          </a:p>
        </p:txBody>
      </p:sp>
      <p:sp>
        <p:nvSpPr>
          <p:cNvPr id="38916" name="Rectangle 1">
            <a:extLst>
              <a:ext uri="{FF2B5EF4-FFF2-40B4-BE49-F238E27FC236}">
                <a16:creationId xmlns:a16="http://schemas.microsoft.com/office/drawing/2014/main" id="{727DA53E-F97A-28EC-F1E4-F4A703F942A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8917" name="Rectangle 7">
            <a:extLst>
              <a:ext uri="{FF2B5EF4-FFF2-40B4-BE49-F238E27FC236}">
                <a16:creationId xmlns:a16="http://schemas.microsoft.com/office/drawing/2014/main" id="{79C0507C-F47A-C9B0-CB76-F455E85F55B7}"/>
              </a:ext>
            </a:extLst>
          </p:cNvPr>
          <p:cNvSpPr>
            <a:spLocks noChangeArrowheads="1"/>
          </p:cNvSpPr>
          <p:nvPr/>
        </p:nvSpPr>
        <p:spPr bwMode="auto">
          <a:xfrm>
            <a:off x="1628775" y="172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8918" name="Image 159774">
            <a:extLst>
              <a:ext uri="{FF2B5EF4-FFF2-40B4-BE49-F238E27FC236}">
                <a16:creationId xmlns:a16="http://schemas.microsoft.com/office/drawing/2014/main" id="{6D8D6194-1739-AF66-A253-74474094C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80" b="10818"/>
          <a:stretch>
            <a:fillRect/>
          </a:stretch>
        </p:blipFill>
        <p:spPr bwMode="auto">
          <a:xfrm>
            <a:off x="838200" y="1752600"/>
            <a:ext cx="76200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5F646782-6595-598F-BE78-6FA0CF2CE89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64E2C7C7-AF94-47E9-8215-E6EBFC74A82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4FA280-729F-45E0-8554-C53D757B1E9F}" type="slidenum">
              <a:rPr lang="fr-FR" altLang="fr-FR" sz="2000">
                <a:solidFill>
                  <a:srgbClr val="984807"/>
                </a:solidFill>
                <a:latin typeface="Myriad Pro" panose="020B0503030403020204" pitchFamily="34" charset="0"/>
              </a:rPr>
              <a:pPr algn="r" eaLnBrk="1" hangingPunct="1"/>
              <a:t>34</a:t>
            </a:fld>
            <a:endParaRPr lang="fr-FR" altLang="fr-FR" sz="2000">
              <a:solidFill>
                <a:srgbClr val="984807"/>
              </a:solidFill>
              <a:latin typeface="Myriad Pro" panose="020B0503030403020204" pitchFamily="34" charset="0"/>
            </a:endParaRPr>
          </a:p>
        </p:txBody>
      </p:sp>
      <p:sp>
        <p:nvSpPr>
          <p:cNvPr id="39940" name="Rectangle 1">
            <a:extLst>
              <a:ext uri="{FF2B5EF4-FFF2-40B4-BE49-F238E27FC236}">
                <a16:creationId xmlns:a16="http://schemas.microsoft.com/office/drawing/2014/main" id="{FE8B5C02-9478-A6EF-90E6-EE651FAD7D1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39941" name="Rectangle 1">
            <a:extLst>
              <a:ext uri="{FF2B5EF4-FFF2-40B4-BE49-F238E27FC236}">
                <a16:creationId xmlns:a16="http://schemas.microsoft.com/office/drawing/2014/main" id="{163A7F56-51CC-7F28-6885-AC731E0C8F74}"/>
              </a:ext>
            </a:extLst>
          </p:cNvPr>
          <p:cNvSpPr>
            <a:spLocks noChangeArrowheads="1"/>
          </p:cNvSpPr>
          <p:nvPr/>
        </p:nvSpPr>
        <p:spPr bwMode="auto">
          <a:xfrm>
            <a:off x="457200" y="19812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bovins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Tout contact physique doit :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Etre franc,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Se faire :	Au niveau du dos (épi),</a:t>
            </a:r>
          </a:p>
        </p:txBody>
      </p:sp>
      <p:pic>
        <p:nvPicPr>
          <p:cNvPr id="39942" name="Image 194">
            <a:extLst>
              <a:ext uri="{FF2B5EF4-FFF2-40B4-BE49-F238E27FC236}">
                <a16:creationId xmlns:a16="http://schemas.microsoft.com/office/drawing/2014/main" id="{338C4843-0C67-D87F-6C2B-5D5184FC9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124200"/>
            <a:ext cx="32369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A3F647D0-3AC2-3813-0E5E-43912A43052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D65B0784-5845-4FC0-B2DA-C8DFB5EB63A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25E333B-970E-4AE5-802F-A8B925AB8684}" type="slidenum">
              <a:rPr lang="fr-FR" altLang="fr-FR" sz="2000">
                <a:solidFill>
                  <a:srgbClr val="984807"/>
                </a:solidFill>
                <a:latin typeface="Myriad Pro" panose="020B0503030403020204" pitchFamily="34" charset="0"/>
              </a:rPr>
              <a:pPr algn="r" eaLnBrk="1" hangingPunct="1"/>
              <a:t>35</a:t>
            </a:fld>
            <a:endParaRPr lang="fr-FR" altLang="fr-FR" sz="2000">
              <a:solidFill>
                <a:srgbClr val="984807"/>
              </a:solidFill>
              <a:latin typeface="Myriad Pro" panose="020B0503030403020204" pitchFamily="34" charset="0"/>
            </a:endParaRPr>
          </a:p>
        </p:txBody>
      </p:sp>
      <p:sp>
        <p:nvSpPr>
          <p:cNvPr id="40964" name="Rectangle 1">
            <a:extLst>
              <a:ext uri="{FF2B5EF4-FFF2-40B4-BE49-F238E27FC236}">
                <a16:creationId xmlns:a16="http://schemas.microsoft.com/office/drawing/2014/main" id="{B13829D2-D9B7-F8F6-C1B9-77D7299BFF9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0965" name="Rectangle 1">
            <a:extLst>
              <a:ext uri="{FF2B5EF4-FFF2-40B4-BE49-F238E27FC236}">
                <a16:creationId xmlns:a16="http://schemas.microsoft.com/office/drawing/2014/main" id="{4FF9BD94-7C29-EE16-D164-BACA54216591}"/>
              </a:ext>
            </a:extLst>
          </p:cNvPr>
          <p:cNvSpPr>
            <a:spLocks noChangeArrowheads="1"/>
          </p:cNvSpPr>
          <p:nvPr/>
        </p:nvSpPr>
        <p:spPr bwMode="auto">
          <a:xfrm>
            <a:off x="457200" y="19812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bovins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 la base de la queue,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Sur les flancs ou encolure.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Avant d'aborder la tête.</a:t>
            </a:r>
          </a:p>
        </p:txBody>
      </p:sp>
      <p:pic>
        <p:nvPicPr>
          <p:cNvPr id="40966" name="Image 197">
            <a:extLst>
              <a:ext uri="{FF2B5EF4-FFF2-40B4-BE49-F238E27FC236}">
                <a16:creationId xmlns:a16="http://schemas.microsoft.com/office/drawing/2014/main" id="{21E586D7-B441-B979-EB93-113661E4E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46200"/>
            <a:ext cx="25908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age 192">
            <a:extLst>
              <a:ext uri="{FF2B5EF4-FFF2-40B4-BE49-F238E27FC236}">
                <a16:creationId xmlns:a16="http://schemas.microsoft.com/office/drawing/2014/main" id="{E54E312C-D5DD-D09F-6519-4300C85BF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3352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E9E7C694-6D09-4FE4-0777-4070CD75885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134857F7-A39F-4324-A04F-A799B874B4E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32D17FE-31DF-4506-80A3-4711C0935DAA}" type="slidenum">
              <a:rPr lang="fr-FR" altLang="fr-FR" sz="2000">
                <a:solidFill>
                  <a:srgbClr val="984807"/>
                </a:solidFill>
                <a:latin typeface="Myriad Pro" panose="020B0503030403020204" pitchFamily="34" charset="0"/>
              </a:rPr>
              <a:pPr algn="r" eaLnBrk="1" hangingPunct="1"/>
              <a:t>36</a:t>
            </a:fld>
            <a:endParaRPr lang="fr-FR" altLang="fr-FR" sz="2000">
              <a:solidFill>
                <a:srgbClr val="984807"/>
              </a:solidFill>
              <a:latin typeface="Myriad Pro" panose="020B0503030403020204" pitchFamily="34" charset="0"/>
            </a:endParaRPr>
          </a:p>
        </p:txBody>
      </p:sp>
      <p:sp>
        <p:nvSpPr>
          <p:cNvPr id="41988" name="Rectangle 1">
            <a:extLst>
              <a:ext uri="{FF2B5EF4-FFF2-40B4-BE49-F238E27FC236}">
                <a16:creationId xmlns:a16="http://schemas.microsoft.com/office/drawing/2014/main" id="{39F210F2-1613-5511-23A8-46E7D846CDB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1989" name="Rectangle 1">
            <a:extLst>
              <a:ext uri="{FF2B5EF4-FFF2-40B4-BE49-F238E27FC236}">
                <a16:creationId xmlns:a16="http://schemas.microsoft.com/office/drawing/2014/main" id="{C1CB57A4-80E1-F191-D275-86122A15292A}"/>
              </a:ext>
            </a:extLst>
          </p:cNvPr>
          <p:cNvSpPr>
            <a:spLocks noChangeArrowheads="1"/>
          </p:cNvSpPr>
          <p:nvPr/>
        </p:nvSpPr>
        <p:spPr bwMode="auto">
          <a:xfrm>
            <a:off x="457200" y="1981200"/>
            <a:ext cx="81899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chevaux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Présence du vétérinaire indispensable.</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Un cheval qui menace montre ses dents et piaffe (armes).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AE3C002A-8376-861A-0234-E40AB37E4C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13CD2208-ADA8-4544-9212-426123F9D38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761D9A5-B874-4288-B0F5-AD42A71172D2}" type="slidenum">
              <a:rPr lang="fr-FR" altLang="fr-FR" sz="2000">
                <a:solidFill>
                  <a:srgbClr val="984807"/>
                </a:solidFill>
                <a:latin typeface="Myriad Pro" panose="020B0503030403020204" pitchFamily="34" charset="0"/>
              </a:rPr>
              <a:pPr algn="r" eaLnBrk="1" hangingPunct="1"/>
              <a:t>37</a:t>
            </a:fld>
            <a:endParaRPr lang="fr-FR" altLang="fr-FR" sz="2000">
              <a:solidFill>
                <a:srgbClr val="984807"/>
              </a:solidFill>
              <a:latin typeface="Myriad Pro" panose="020B0503030403020204" pitchFamily="34" charset="0"/>
            </a:endParaRPr>
          </a:p>
        </p:txBody>
      </p:sp>
      <p:sp>
        <p:nvSpPr>
          <p:cNvPr id="43012" name="Rectangle 1">
            <a:extLst>
              <a:ext uri="{FF2B5EF4-FFF2-40B4-BE49-F238E27FC236}">
                <a16:creationId xmlns:a16="http://schemas.microsoft.com/office/drawing/2014/main" id="{5BB84043-762C-8661-EC84-288D669B2EC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3013" name="Rectangle 1">
            <a:extLst>
              <a:ext uri="{FF2B5EF4-FFF2-40B4-BE49-F238E27FC236}">
                <a16:creationId xmlns:a16="http://schemas.microsoft.com/office/drawing/2014/main" id="{6DB1E73D-6416-A014-8A5C-C8B64AAC9C65}"/>
              </a:ext>
            </a:extLst>
          </p:cNvPr>
          <p:cNvSpPr>
            <a:spLocks noChangeArrowheads="1"/>
          </p:cNvSpPr>
          <p:nvPr/>
        </p:nvSpPr>
        <p:spPr bwMode="auto">
          <a:xfrm>
            <a:off x="457200" y="19812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Animaux sauvages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Cela peut aller du renard, aux animaux de cirque en passant par les NAC.</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Etablir un périmètre de sécurité,</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Si possible faire une photo pour l'envoyer au vétérinaire. Celui-ci déclenchera une équipe animalière.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hyménoptères sont traités dans un cours particulier.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3CFFAD18-1EF9-45F3-19FC-80112FAFCB0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F6B4E34E-3D8B-44D6-923A-5AAC243E4AE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F30AE8F-0ED1-453F-A291-87B50AB2E05A}" type="slidenum">
              <a:rPr lang="fr-FR" altLang="fr-FR" sz="2000">
                <a:solidFill>
                  <a:srgbClr val="984807"/>
                </a:solidFill>
                <a:latin typeface="Myriad Pro" panose="020B0503030403020204" pitchFamily="34" charset="0"/>
              </a:rPr>
              <a:pPr algn="r" eaLnBrk="1" hangingPunct="1"/>
              <a:t>38</a:t>
            </a:fld>
            <a:endParaRPr lang="fr-FR" altLang="fr-FR" sz="2000">
              <a:solidFill>
                <a:srgbClr val="984807"/>
              </a:solidFill>
              <a:latin typeface="Myriad Pro" panose="020B0503030403020204" pitchFamily="34" charset="0"/>
            </a:endParaRPr>
          </a:p>
        </p:txBody>
      </p:sp>
      <p:sp>
        <p:nvSpPr>
          <p:cNvPr id="44036" name="Rectangle 1">
            <a:extLst>
              <a:ext uri="{FF2B5EF4-FFF2-40B4-BE49-F238E27FC236}">
                <a16:creationId xmlns:a16="http://schemas.microsoft.com/office/drawing/2014/main" id="{EDB706CA-DD86-7DDC-A3E3-D92451DE3CF1}"/>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4037" name="Rectangle 1">
            <a:extLst>
              <a:ext uri="{FF2B5EF4-FFF2-40B4-BE49-F238E27FC236}">
                <a16:creationId xmlns:a16="http://schemas.microsoft.com/office/drawing/2014/main" id="{98653FCD-7B12-94BA-094F-DF8F28253027}"/>
              </a:ext>
            </a:extLst>
          </p:cNvPr>
          <p:cNvSpPr>
            <a:spLocks noChangeArrowheads="1"/>
          </p:cNvSpPr>
          <p:nvPr/>
        </p:nvSpPr>
        <p:spPr bwMode="auto">
          <a:xfrm>
            <a:off x="457200" y="19812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couleuvres et vipères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 sont les seuls serpents « français ».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Très </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 physiquement »,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Intervenants peu exercés ne peuvent pas identifier  correctement le serpent.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6EB1B62C-6296-5E5A-DD9E-23C10EDCA97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1F0B5DBD-C381-4275-B827-4D8E7E94E18A}"/>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2226633-6E1E-4622-A3B1-0370B447D2C8}" type="slidenum">
              <a:rPr lang="fr-FR" altLang="fr-FR" sz="2000">
                <a:solidFill>
                  <a:srgbClr val="984807"/>
                </a:solidFill>
                <a:latin typeface="Myriad Pro" panose="020B0503030403020204" pitchFamily="34" charset="0"/>
              </a:rPr>
              <a:pPr algn="r" eaLnBrk="1" hangingPunct="1"/>
              <a:t>39</a:t>
            </a:fld>
            <a:endParaRPr lang="fr-FR" altLang="fr-FR" sz="2000">
              <a:solidFill>
                <a:srgbClr val="984807"/>
              </a:solidFill>
              <a:latin typeface="Myriad Pro" panose="020B0503030403020204" pitchFamily="34" charset="0"/>
            </a:endParaRPr>
          </a:p>
        </p:txBody>
      </p:sp>
      <p:sp>
        <p:nvSpPr>
          <p:cNvPr id="45060" name="Rectangle 1">
            <a:extLst>
              <a:ext uri="{FF2B5EF4-FFF2-40B4-BE49-F238E27FC236}">
                <a16:creationId xmlns:a16="http://schemas.microsoft.com/office/drawing/2014/main" id="{D2162DC8-345C-549F-7884-682E2165FA25}"/>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5061" name="Rectangle 1">
            <a:extLst>
              <a:ext uri="{FF2B5EF4-FFF2-40B4-BE49-F238E27FC236}">
                <a16:creationId xmlns:a16="http://schemas.microsoft.com/office/drawing/2014/main" id="{6897FD75-343F-E38B-3A75-165A246B0018}"/>
              </a:ext>
            </a:extLst>
          </p:cNvPr>
          <p:cNvSpPr>
            <a:spLocks noChangeArrowheads="1"/>
          </p:cNvSpPr>
          <p:nvPr/>
        </p:nvSpPr>
        <p:spPr bwMode="auto">
          <a:xfrm>
            <a:off x="457200" y="19812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couleuvres et vipères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5062" name="Image 90" descr="Diapositive21">
            <a:extLst>
              <a:ext uri="{FF2B5EF4-FFF2-40B4-BE49-F238E27FC236}">
                <a16:creationId xmlns:a16="http://schemas.microsoft.com/office/drawing/2014/main" id="{D4F6E38A-4A0A-5562-C193-5DC1E7DDA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204" r="5045" b="9317"/>
          <a:stretch>
            <a:fillRect/>
          </a:stretch>
        </p:blipFill>
        <p:spPr bwMode="auto">
          <a:xfrm>
            <a:off x="914400" y="2514600"/>
            <a:ext cx="65532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96491202-2DCC-C621-AE20-5D7C41982ED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vétérinaires SP</a:t>
            </a:r>
          </a:p>
        </p:txBody>
      </p:sp>
      <p:sp>
        <p:nvSpPr>
          <p:cNvPr id="3075" name="Espace réservé du numéro de diapositive 4">
            <a:extLst>
              <a:ext uri="{FF2B5EF4-FFF2-40B4-BE49-F238E27FC236}">
                <a16:creationId xmlns:a16="http://schemas.microsoft.com/office/drawing/2014/main" id="{7200F03A-B58F-4F03-8321-00E5F3F9E4F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03398DA-8EE0-48DB-ADEA-341E1A810524}" type="slidenum">
              <a:rPr lang="fr-FR" altLang="fr-FR" sz="2000">
                <a:solidFill>
                  <a:srgbClr val="984807"/>
                </a:solidFill>
                <a:latin typeface="Myriad Pro" panose="020B0503030403020204" pitchFamily="34" charset="0"/>
              </a:rPr>
              <a:pPr algn="r" eaLnBrk="1" hangingPunct="1"/>
              <a:t>4</a:t>
            </a:fld>
            <a:endParaRPr lang="fr-FR" altLang="fr-FR" sz="2000">
              <a:solidFill>
                <a:srgbClr val="984807"/>
              </a:solidFill>
              <a:latin typeface="Myriad Pro" panose="020B0503030403020204" pitchFamily="34" charset="0"/>
            </a:endParaRPr>
          </a:p>
        </p:txBody>
      </p:sp>
      <p:sp>
        <p:nvSpPr>
          <p:cNvPr id="6148" name="Rectangle 1">
            <a:extLst>
              <a:ext uri="{FF2B5EF4-FFF2-40B4-BE49-F238E27FC236}">
                <a16:creationId xmlns:a16="http://schemas.microsoft.com/office/drawing/2014/main" id="{CBC1C419-4D2D-0E7D-856B-466A4A44D99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Conseiller technique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9" name="Rectangle 1">
            <a:extLst>
              <a:ext uri="{FF2B5EF4-FFF2-40B4-BE49-F238E27FC236}">
                <a16:creationId xmlns:a16="http://schemas.microsoft.com/office/drawing/2014/main" id="{3F57BC6B-55C5-07BD-073E-C6BA143FA3EE}"/>
              </a:ext>
            </a:extLst>
          </p:cNvPr>
          <p:cNvSpPr>
            <a:spLocks noChangeArrowheads="1"/>
          </p:cNvSpPr>
          <p:nvPr/>
        </p:nvSpPr>
        <p:spPr bwMode="auto">
          <a:xfrm>
            <a:off x="457200" y="22860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Du COS,</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Du médecin-chef.</a:t>
            </a:r>
          </a:p>
        </p:txBody>
      </p:sp>
      <p:sp>
        <p:nvSpPr>
          <p:cNvPr id="6150" name="Rectangle 6">
            <a:extLst>
              <a:ext uri="{FF2B5EF4-FFF2-40B4-BE49-F238E27FC236}">
                <a16:creationId xmlns:a16="http://schemas.microsoft.com/office/drawing/2014/main" id="{5D553F03-06C6-7994-7223-C1F435ABC399}"/>
              </a:ext>
            </a:extLst>
          </p:cNvPr>
          <p:cNvSpPr>
            <a:spLocks noChangeArrowheads="1"/>
          </p:cNvSpPr>
          <p:nvPr/>
        </p:nvSpPr>
        <p:spPr bwMode="auto">
          <a:xfrm>
            <a:off x="533400" y="4191000"/>
            <a:ext cx="1516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u="sng">
                <a:latin typeface="Times New Roman" panose="02020603050405020304" pitchFamily="18" charset="0"/>
                <a:cs typeface="Calibri" panose="020F0502020204030204" pitchFamily="34" charset="0"/>
              </a:rPr>
              <a:t>Formateur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D03978BB-2E19-BEA7-3CD4-02E83E4A6FD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6A09FC41-F7B4-4E91-9CB2-D8E35520E455}"/>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A2B8CB-D8C7-4F44-AF30-0ABF21EFCCA4}" type="slidenum">
              <a:rPr lang="fr-FR" altLang="fr-FR" sz="2000">
                <a:solidFill>
                  <a:srgbClr val="984807"/>
                </a:solidFill>
                <a:latin typeface="Myriad Pro" panose="020B0503030403020204" pitchFamily="34" charset="0"/>
              </a:rPr>
              <a:pPr algn="r" eaLnBrk="1" hangingPunct="1"/>
              <a:t>40</a:t>
            </a:fld>
            <a:endParaRPr lang="fr-FR" altLang="fr-FR" sz="2000">
              <a:solidFill>
                <a:srgbClr val="984807"/>
              </a:solidFill>
              <a:latin typeface="Myriad Pro" panose="020B0503030403020204" pitchFamily="34" charset="0"/>
            </a:endParaRPr>
          </a:p>
        </p:txBody>
      </p:sp>
      <p:sp>
        <p:nvSpPr>
          <p:cNvPr id="46084" name="Rectangle 1">
            <a:extLst>
              <a:ext uri="{FF2B5EF4-FFF2-40B4-BE49-F238E27FC236}">
                <a16:creationId xmlns:a16="http://schemas.microsoft.com/office/drawing/2014/main" id="{70C9E748-F1F3-C90F-96DE-0EDD91E35A4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6085" name="Rectangle 1">
            <a:extLst>
              <a:ext uri="{FF2B5EF4-FFF2-40B4-BE49-F238E27FC236}">
                <a16:creationId xmlns:a16="http://schemas.microsoft.com/office/drawing/2014/main" id="{F217AFF9-109E-9C3D-03F0-E7F365B7C714}"/>
              </a:ext>
            </a:extLst>
          </p:cNvPr>
          <p:cNvSpPr>
            <a:spLocks noChangeArrowheads="1"/>
          </p:cNvSpPr>
          <p:nvPr/>
        </p:nvSpPr>
        <p:spPr bwMode="auto">
          <a:xfrm>
            <a:off x="457200" y="1981200"/>
            <a:ext cx="81899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couleuvres et vipères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Corps de la vipère est trapu, contrairement à celui de la couleuvre, plus effilé et plus mince.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Vipères sont petites, &lt; à 80 cm, tandis que certaines couleuvres peuvent atteindre 200 centimètres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29E524BC-693A-8F67-D694-C9A0B50BB9B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E7FBC44B-C10E-40FC-BAE8-CA9B6A00424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E07F7EB-885C-412A-A3F8-67ABE60E6D49}" type="slidenum">
              <a:rPr lang="fr-FR" altLang="fr-FR" sz="2000">
                <a:solidFill>
                  <a:srgbClr val="984807"/>
                </a:solidFill>
                <a:latin typeface="Myriad Pro" panose="020B0503030403020204" pitchFamily="34" charset="0"/>
              </a:rPr>
              <a:pPr algn="r" eaLnBrk="1" hangingPunct="1"/>
              <a:t>41</a:t>
            </a:fld>
            <a:endParaRPr lang="fr-FR" altLang="fr-FR" sz="2000">
              <a:solidFill>
                <a:srgbClr val="984807"/>
              </a:solidFill>
              <a:latin typeface="Myriad Pro" panose="020B0503030403020204" pitchFamily="34" charset="0"/>
            </a:endParaRPr>
          </a:p>
        </p:txBody>
      </p:sp>
      <p:sp>
        <p:nvSpPr>
          <p:cNvPr id="47108" name="Rectangle 1">
            <a:extLst>
              <a:ext uri="{FF2B5EF4-FFF2-40B4-BE49-F238E27FC236}">
                <a16:creationId xmlns:a16="http://schemas.microsoft.com/office/drawing/2014/main" id="{CB01B106-CE65-DD59-8FFC-0385CDAE5A6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7109" name="Rectangle 1">
            <a:extLst>
              <a:ext uri="{FF2B5EF4-FFF2-40B4-BE49-F238E27FC236}">
                <a16:creationId xmlns:a16="http://schemas.microsoft.com/office/drawing/2014/main" id="{EE1537F0-35F1-4FBF-8723-35497303DBEB}"/>
              </a:ext>
            </a:extLst>
          </p:cNvPr>
          <p:cNvSpPr>
            <a:spLocks noChangeArrowheads="1"/>
          </p:cNvSpPr>
          <p:nvPr/>
        </p:nvSpPr>
        <p:spPr bwMode="auto">
          <a:xfrm>
            <a:off x="457200" y="19812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couleuvres et vipères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7110" name="Group 44">
            <a:extLst>
              <a:ext uri="{FF2B5EF4-FFF2-40B4-BE49-F238E27FC236}">
                <a16:creationId xmlns:a16="http://schemas.microsoft.com/office/drawing/2014/main" id="{E8B34289-33F3-23B5-EE97-5E1BC56AC221}"/>
              </a:ext>
            </a:extLst>
          </p:cNvPr>
          <p:cNvGrpSpPr>
            <a:grpSpLocks/>
          </p:cNvGrpSpPr>
          <p:nvPr/>
        </p:nvGrpSpPr>
        <p:grpSpPr bwMode="auto">
          <a:xfrm>
            <a:off x="533400" y="2514600"/>
            <a:ext cx="8077200" cy="3505200"/>
            <a:chOff x="-3" y="-3"/>
            <a:chExt cx="3419" cy="1620"/>
          </a:xfrm>
        </p:grpSpPr>
        <p:grpSp>
          <p:nvGrpSpPr>
            <p:cNvPr id="47111" name="Group 42">
              <a:extLst>
                <a:ext uri="{FF2B5EF4-FFF2-40B4-BE49-F238E27FC236}">
                  <a16:creationId xmlns:a16="http://schemas.microsoft.com/office/drawing/2014/main" id="{A60CC95B-16D3-B44A-CFFF-A5410B430B5F}"/>
                </a:ext>
              </a:extLst>
            </p:cNvPr>
            <p:cNvGrpSpPr>
              <a:grpSpLocks/>
            </p:cNvGrpSpPr>
            <p:nvPr/>
          </p:nvGrpSpPr>
          <p:grpSpPr bwMode="auto">
            <a:xfrm>
              <a:off x="0" y="0"/>
              <a:ext cx="3413" cy="1614"/>
              <a:chOff x="0" y="0"/>
              <a:chExt cx="3413" cy="1614"/>
            </a:xfrm>
          </p:grpSpPr>
          <p:grpSp>
            <p:nvGrpSpPr>
              <p:cNvPr id="47113" name="Group 19">
                <a:extLst>
                  <a:ext uri="{FF2B5EF4-FFF2-40B4-BE49-F238E27FC236}">
                    <a16:creationId xmlns:a16="http://schemas.microsoft.com/office/drawing/2014/main" id="{35038E33-4974-6409-BA71-82D08DB173EF}"/>
                  </a:ext>
                </a:extLst>
              </p:cNvPr>
              <p:cNvGrpSpPr>
                <a:grpSpLocks/>
              </p:cNvGrpSpPr>
              <p:nvPr/>
            </p:nvGrpSpPr>
            <p:grpSpPr bwMode="auto">
              <a:xfrm>
                <a:off x="0" y="0"/>
                <a:ext cx="904" cy="346"/>
                <a:chOff x="0" y="0"/>
                <a:chExt cx="904" cy="346"/>
              </a:xfrm>
            </p:grpSpPr>
            <p:sp>
              <p:nvSpPr>
                <p:cNvPr id="47147" name="Rectangle 6">
                  <a:extLst>
                    <a:ext uri="{FF2B5EF4-FFF2-40B4-BE49-F238E27FC236}">
                      <a16:creationId xmlns:a16="http://schemas.microsoft.com/office/drawing/2014/main" id="{F836A218-1C60-196D-6A28-C8DB68F1C8E8}"/>
                    </a:ext>
                  </a:extLst>
                </p:cNvPr>
                <p:cNvSpPr>
                  <a:spLocks noChangeArrowheads="1"/>
                </p:cNvSpPr>
                <p:nvPr/>
              </p:nvSpPr>
              <p:spPr bwMode="auto">
                <a:xfrm>
                  <a:off x="43" y="0"/>
                  <a:ext cx="81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Calibri" panose="020F0502020204030204" pitchFamily="34" charset="0"/>
                    </a:rPr>
                    <a:t> </a:t>
                  </a:r>
                </a:p>
                <a:p>
                  <a:pPr algn="ctr">
                    <a:spcBef>
                      <a:spcPct val="0"/>
                    </a:spcBef>
                    <a:buFontTx/>
                    <a:buNone/>
                  </a:pPr>
                  <a:endParaRPr lang="fr-FR" altLang="fr-FR" sz="2000">
                    <a:latin typeface="Times New Roman" panose="02020603050405020304" pitchFamily="18" charset="0"/>
                  </a:endParaRPr>
                </a:p>
              </p:txBody>
            </p:sp>
            <p:sp>
              <p:nvSpPr>
                <p:cNvPr id="47148" name="Rectangle 18">
                  <a:extLst>
                    <a:ext uri="{FF2B5EF4-FFF2-40B4-BE49-F238E27FC236}">
                      <a16:creationId xmlns:a16="http://schemas.microsoft.com/office/drawing/2014/main" id="{35C2D356-F89E-22D7-820B-1372245E32A5}"/>
                    </a:ext>
                  </a:extLst>
                </p:cNvPr>
                <p:cNvSpPr>
                  <a:spLocks noChangeArrowheads="1"/>
                </p:cNvSpPr>
                <p:nvPr/>
              </p:nvSpPr>
              <p:spPr bwMode="auto">
                <a:xfrm>
                  <a:off x="0" y="0"/>
                  <a:ext cx="904"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14" name="Group 21">
                <a:extLst>
                  <a:ext uri="{FF2B5EF4-FFF2-40B4-BE49-F238E27FC236}">
                    <a16:creationId xmlns:a16="http://schemas.microsoft.com/office/drawing/2014/main" id="{EE9B1956-99BD-7B34-9552-386375BC309E}"/>
                  </a:ext>
                </a:extLst>
              </p:cNvPr>
              <p:cNvGrpSpPr>
                <a:grpSpLocks/>
              </p:cNvGrpSpPr>
              <p:nvPr/>
            </p:nvGrpSpPr>
            <p:grpSpPr bwMode="auto">
              <a:xfrm>
                <a:off x="904" y="0"/>
                <a:ext cx="1300" cy="346"/>
                <a:chOff x="904" y="0"/>
                <a:chExt cx="1300" cy="346"/>
              </a:xfrm>
            </p:grpSpPr>
            <p:sp>
              <p:nvSpPr>
                <p:cNvPr id="47145" name="Rectangle 7">
                  <a:extLst>
                    <a:ext uri="{FF2B5EF4-FFF2-40B4-BE49-F238E27FC236}">
                      <a16:creationId xmlns:a16="http://schemas.microsoft.com/office/drawing/2014/main" id="{4FC527FD-AFEE-3B3C-039D-C1EA1FBBBB83}"/>
                    </a:ext>
                  </a:extLst>
                </p:cNvPr>
                <p:cNvSpPr>
                  <a:spLocks noChangeArrowheads="1"/>
                </p:cNvSpPr>
                <p:nvPr/>
              </p:nvSpPr>
              <p:spPr bwMode="auto">
                <a:xfrm>
                  <a:off x="947" y="0"/>
                  <a:ext cx="121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Times New Roman" panose="02020603050405020304" pitchFamily="18" charset="0"/>
                    </a:rPr>
                    <a:t>Couleuvre</a:t>
                  </a:r>
                  <a:endParaRPr lang="fr-FR" altLang="fr-FR" sz="2000">
                    <a:latin typeface="Times New Roman" panose="02020603050405020304" pitchFamily="18" charset="0"/>
                  </a:endParaRPr>
                </a:p>
              </p:txBody>
            </p:sp>
            <p:sp>
              <p:nvSpPr>
                <p:cNvPr id="47146" name="Rectangle 20">
                  <a:extLst>
                    <a:ext uri="{FF2B5EF4-FFF2-40B4-BE49-F238E27FC236}">
                      <a16:creationId xmlns:a16="http://schemas.microsoft.com/office/drawing/2014/main" id="{1CFA6097-6008-EA25-418A-ED36810563D0}"/>
                    </a:ext>
                  </a:extLst>
                </p:cNvPr>
                <p:cNvSpPr>
                  <a:spLocks noChangeArrowheads="1"/>
                </p:cNvSpPr>
                <p:nvPr/>
              </p:nvSpPr>
              <p:spPr bwMode="auto">
                <a:xfrm>
                  <a:off x="904" y="0"/>
                  <a:ext cx="1300"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15" name="Group 23">
                <a:extLst>
                  <a:ext uri="{FF2B5EF4-FFF2-40B4-BE49-F238E27FC236}">
                    <a16:creationId xmlns:a16="http://schemas.microsoft.com/office/drawing/2014/main" id="{99EA4A9E-1CD8-278C-FDC3-0DFA2DB0399B}"/>
                  </a:ext>
                </a:extLst>
              </p:cNvPr>
              <p:cNvGrpSpPr>
                <a:grpSpLocks/>
              </p:cNvGrpSpPr>
              <p:nvPr/>
            </p:nvGrpSpPr>
            <p:grpSpPr bwMode="auto">
              <a:xfrm>
                <a:off x="2204" y="0"/>
                <a:ext cx="1209" cy="346"/>
                <a:chOff x="2204" y="0"/>
                <a:chExt cx="1209" cy="346"/>
              </a:xfrm>
            </p:grpSpPr>
            <p:sp>
              <p:nvSpPr>
                <p:cNvPr id="47143" name="Rectangle 8">
                  <a:extLst>
                    <a:ext uri="{FF2B5EF4-FFF2-40B4-BE49-F238E27FC236}">
                      <a16:creationId xmlns:a16="http://schemas.microsoft.com/office/drawing/2014/main" id="{AB716E3A-C86F-E52B-1552-C7C40956D485}"/>
                    </a:ext>
                  </a:extLst>
                </p:cNvPr>
                <p:cNvSpPr>
                  <a:spLocks noChangeArrowheads="1"/>
                </p:cNvSpPr>
                <p:nvPr/>
              </p:nvSpPr>
              <p:spPr bwMode="auto">
                <a:xfrm>
                  <a:off x="2247" y="0"/>
                  <a:ext cx="112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Times New Roman" panose="02020603050405020304" pitchFamily="18" charset="0"/>
                    </a:rPr>
                    <a:t>Vipère</a:t>
                  </a:r>
                  <a:endParaRPr lang="fr-FR" altLang="fr-FR" sz="2000">
                    <a:latin typeface="Times New Roman" panose="02020603050405020304" pitchFamily="18" charset="0"/>
                  </a:endParaRPr>
                </a:p>
              </p:txBody>
            </p:sp>
            <p:sp>
              <p:nvSpPr>
                <p:cNvPr id="47144" name="Rectangle 22">
                  <a:extLst>
                    <a:ext uri="{FF2B5EF4-FFF2-40B4-BE49-F238E27FC236}">
                      <a16:creationId xmlns:a16="http://schemas.microsoft.com/office/drawing/2014/main" id="{01E0FDD8-0DA8-7AA0-34CC-D3CDCE2F916F}"/>
                    </a:ext>
                  </a:extLst>
                </p:cNvPr>
                <p:cNvSpPr>
                  <a:spLocks noChangeArrowheads="1"/>
                </p:cNvSpPr>
                <p:nvPr/>
              </p:nvSpPr>
              <p:spPr bwMode="auto">
                <a:xfrm>
                  <a:off x="2204" y="0"/>
                  <a:ext cx="120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16" name="Group 25">
                <a:extLst>
                  <a:ext uri="{FF2B5EF4-FFF2-40B4-BE49-F238E27FC236}">
                    <a16:creationId xmlns:a16="http://schemas.microsoft.com/office/drawing/2014/main" id="{E2BC4DE4-1E72-4C48-C95C-140560AC041B}"/>
                  </a:ext>
                </a:extLst>
              </p:cNvPr>
              <p:cNvGrpSpPr>
                <a:grpSpLocks/>
              </p:cNvGrpSpPr>
              <p:nvPr/>
            </p:nvGrpSpPr>
            <p:grpSpPr bwMode="auto">
              <a:xfrm>
                <a:off x="0" y="346"/>
                <a:ext cx="904" cy="346"/>
                <a:chOff x="0" y="346"/>
                <a:chExt cx="904" cy="346"/>
              </a:xfrm>
            </p:grpSpPr>
            <p:sp>
              <p:nvSpPr>
                <p:cNvPr id="47141" name="Rectangle 9">
                  <a:extLst>
                    <a:ext uri="{FF2B5EF4-FFF2-40B4-BE49-F238E27FC236}">
                      <a16:creationId xmlns:a16="http://schemas.microsoft.com/office/drawing/2014/main" id="{9C6409EF-9A8A-7ABD-26A0-163BFA03708A}"/>
                    </a:ext>
                  </a:extLst>
                </p:cNvPr>
                <p:cNvSpPr>
                  <a:spLocks noChangeArrowheads="1"/>
                </p:cNvSpPr>
                <p:nvPr/>
              </p:nvSpPr>
              <p:spPr bwMode="auto">
                <a:xfrm>
                  <a:off x="43" y="346"/>
                  <a:ext cx="81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Times New Roman" panose="02020603050405020304" pitchFamily="18" charset="0"/>
                    </a:rPr>
                    <a:t>Forme de la tête</a:t>
                  </a:r>
                  <a:endParaRPr lang="fr-FR" altLang="fr-FR" sz="2000">
                    <a:latin typeface="Times New Roman" panose="02020603050405020304" pitchFamily="18" charset="0"/>
                  </a:endParaRPr>
                </a:p>
              </p:txBody>
            </p:sp>
            <p:sp>
              <p:nvSpPr>
                <p:cNvPr id="47142" name="Rectangle 24">
                  <a:extLst>
                    <a:ext uri="{FF2B5EF4-FFF2-40B4-BE49-F238E27FC236}">
                      <a16:creationId xmlns:a16="http://schemas.microsoft.com/office/drawing/2014/main" id="{265C9050-906E-77AB-4ABF-AE6CBAC16386}"/>
                    </a:ext>
                  </a:extLst>
                </p:cNvPr>
                <p:cNvSpPr>
                  <a:spLocks noChangeArrowheads="1"/>
                </p:cNvSpPr>
                <p:nvPr/>
              </p:nvSpPr>
              <p:spPr bwMode="auto">
                <a:xfrm>
                  <a:off x="0" y="346"/>
                  <a:ext cx="904"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17" name="Group 27">
                <a:extLst>
                  <a:ext uri="{FF2B5EF4-FFF2-40B4-BE49-F238E27FC236}">
                    <a16:creationId xmlns:a16="http://schemas.microsoft.com/office/drawing/2014/main" id="{D6F274AD-66D1-6486-BBA8-FB156059ADB8}"/>
                  </a:ext>
                </a:extLst>
              </p:cNvPr>
              <p:cNvGrpSpPr>
                <a:grpSpLocks/>
              </p:cNvGrpSpPr>
              <p:nvPr/>
            </p:nvGrpSpPr>
            <p:grpSpPr bwMode="auto">
              <a:xfrm>
                <a:off x="904" y="346"/>
                <a:ext cx="1300" cy="346"/>
                <a:chOff x="904" y="346"/>
                <a:chExt cx="1300" cy="346"/>
              </a:xfrm>
            </p:grpSpPr>
            <p:sp>
              <p:nvSpPr>
                <p:cNvPr id="47139" name="Rectangle 10">
                  <a:extLst>
                    <a:ext uri="{FF2B5EF4-FFF2-40B4-BE49-F238E27FC236}">
                      <a16:creationId xmlns:a16="http://schemas.microsoft.com/office/drawing/2014/main" id="{16CA9ACA-A10F-93F6-1A0C-09A6143D0CA7}"/>
                    </a:ext>
                  </a:extLst>
                </p:cNvPr>
                <p:cNvSpPr>
                  <a:spLocks noChangeArrowheads="1"/>
                </p:cNvSpPr>
                <p:nvPr/>
              </p:nvSpPr>
              <p:spPr bwMode="auto">
                <a:xfrm>
                  <a:off x="947" y="346"/>
                  <a:ext cx="121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Times New Roman" panose="02020603050405020304" pitchFamily="18" charset="0"/>
                    </a:rPr>
                    <a:t>Ovale</a:t>
                  </a:r>
                  <a:endParaRPr lang="fr-FR" altLang="fr-FR" sz="2000">
                    <a:latin typeface="Times New Roman" panose="02020603050405020304" pitchFamily="18" charset="0"/>
                  </a:endParaRPr>
                </a:p>
              </p:txBody>
            </p:sp>
            <p:sp>
              <p:nvSpPr>
                <p:cNvPr id="47140" name="Rectangle 26">
                  <a:extLst>
                    <a:ext uri="{FF2B5EF4-FFF2-40B4-BE49-F238E27FC236}">
                      <a16:creationId xmlns:a16="http://schemas.microsoft.com/office/drawing/2014/main" id="{C6F4026B-7812-5FB3-2217-69C9A9362CE6}"/>
                    </a:ext>
                  </a:extLst>
                </p:cNvPr>
                <p:cNvSpPr>
                  <a:spLocks noChangeArrowheads="1"/>
                </p:cNvSpPr>
                <p:nvPr/>
              </p:nvSpPr>
              <p:spPr bwMode="auto">
                <a:xfrm>
                  <a:off x="904" y="346"/>
                  <a:ext cx="1300"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18" name="Group 29">
                <a:extLst>
                  <a:ext uri="{FF2B5EF4-FFF2-40B4-BE49-F238E27FC236}">
                    <a16:creationId xmlns:a16="http://schemas.microsoft.com/office/drawing/2014/main" id="{8A670CAC-857F-8E76-74FC-6337F7F9D8CE}"/>
                  </a:ext>
                </a:extLst>
              </p:cNvPr>
              <p:cNvGrpSpPr>
                <a:grpSpLocks/>
              </p:cNvGrpSpPr>
              <p:nvPr/>
            </p:nvGrpSpPr>
            <p:grpSpPr bwMode="auto">
              <a:xfrm>
                <a:off x="2204" y="346"/>
                <a:ext cx="1209" cy="346"/>
                <a:chOff x="2204" y="346"/>
                <a:chExt cx="1209" cy="346"/>
              </a:xfrm>
            </p:grpSpPr>
            <p:sp>
              <p:nvSpPr>
                <p:cNvPr id="47137" name="Rectangle 11">
                  <a:extLst>
                    <a:ext uri="{FF2B5EF4-FFF2-40B4-BE49-F238E27FC236}">
                      <a16:creationId xmlns:a16="http://schemas.microsoft.com/office/drawing/2014/main" id="{2392755F-5B66-BA37-A4F2-41F8A6F73C65}"/>
                    </a:ext>
                  </a:extLst>
                </p:cNvPr>
                <p:cNvSpPr>
                  <a:spLocks noChangeArrowheads="1"/>
                </p:cNvSpPr>
                <p:nvPr/>
              </p:nvSpPr>
              <p:spPr bwMode="auto">
                <a:xfrm>
                  <a:off x="2247" y="346"/>
                  <a:ext cx="112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Times New Roman" panose="02020603050405020304" pitchFamily="18" charset="0"/>
                    </a:rPr>
                    <a:t>Triangulaire</a:t>
                  </a:r>
                  <a:endParaRPr lang="fr-FR" altLang="fr-FR" sz="2000">
                    <a:latin typeface="Times New Roman" panose="02020603050405020304" pitchFamily="18" charset="0"/>
                  </a:endParaRPr>
                </a:p>
              </p:txBody>
            </p:sp>
            <p:sp>
              <p:nvSpPr>
                <p:cNvPr id="47138" name="Rectangle 28">
                  <a:extLst>
                    <a:ext uri="{FF2B5EF4-FFF2-40B4-BE49-F238E27FC236}">
                      <a16:creationId xmlns:a16="http://schemas.microsoft.com/office/drawing/2014/main" id="{A1E63FA8-F39B-E9E5-ED7E-3360FB65EE15}"/>
                    </a:ext>
                  </a:extLst>
                </p:cNvPr>
                <p:cNvSpPr>
                  <a:spLocks noChangeArrowheads="1"/>
                </p:cNvSpPr>
                <p:nvPr/>
              </p:nvSpPr>
              <p:spPr bwMode="auto">
                <a:xfrm>
                  <a:off x="2204" y="346"/>
                  <a:ext cx="120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19" name="Group 31">
                <a:extLst>
                  <a:ext uri="{FF2B5EF4-FFF2-40B4-BE49-F238E27FC236}">
                    <a16:creationId xmlns:a16="http://schemas.microsoft.com/office/drawing/2014/main" id="{83B94840-A7E4-F03F-999C-C7DCD7737991}"/>
                  </a:ext>
                </a:extLst>
              </p:cNvPr>
              <p:cNvGrpSpPr>
                <a:grpSpLocks/>
              </p:cNvGrpSpPr>
              <p:nvPr/>
            </p:nvGrpSpPr>
            <p:grpSpPr bwMode="auto">
              <a:xfrm>
                <a:off x="0" y="692"/>
                <a:ext cx="904" cy="461"/>
                <a:chOff x="0" y="692"/>
                <a:chExt cx="904" cy="461"/>
              </a:xfrm>
            </p:grpSpPr>
            <p:sp>
              <p:nvSpPr>
                <p:cNvPr id="47135" name="Rectangle 12">
                  <a:extLst>
                    <a:ext uri="{FF2B5EF4-FFF2-40B4-BE49-F238E27FC236}">
                      <a16:creationId xmlns:a16="http://schemas.microsoft.com/office/drawing/2014/main" id="{0DFFF649-4FBA-8BA6-22C7-4B6E6615F4E7}"/>
                    </a:ext>
                  </a:extLst>
                </p:cNvPr>
                <p:cNvSpPr>
                  <a:spLocks noChangeArrowheads="1"/>
                </p:cNvSpPr>
                <p:nvPr/>
              </p:nvSpPr>
              <p:spPr bwMode="auto">
                <a:xfrm>
                  <a:off x="43" y="692"/>
                  <a:ext cx="81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Times New Roman" panose="02020603050405020304" pitchFamily="18" charset="0"/>
                    </a:rPr>
                    <a:t>Forme de la pupille</a:t>
                  </a:r>
                  <a:endParaRPr lang="fr-FR" altLang="fr-FR" sz="2000">
                    <a:latin typeface="Times New Roman" panose="02020603050405020304" pitchFamily="18" charset="0"/>
                  </a:endParaRPr>
                </a:p>
              </p:txBody>
            </p:sp>
            <p:sp>
              <p:nvSpPr>
                <p:cNvPr id="47136" name="Rectangle 30">
                  <a:extLst>
                    <a:ext uri="{FF2B5EF4-FFF2-40B4-BE49-F238E27FC236}">
                      <a16:creationId xmlns:a16="http://schemas.microsoft.com/office/drawing/2014/main" id="{9CE374A6-DE7D-B042-1AD7-3C426090419F}"/>
                    </a:ext>
                  </a:extLst>
                </p:cNvPr>
                <p:cNvSpPr>
                  <a:spLocks noChangeArrowheads="1"/>
                </p:cNvSpPr>
                <p:nvPr/>
              </p:nvSpPr>
              <p:spPr bwMode="auto">
                <a:xfrm>
                  <a:off x="0" y="692"/>
                  <a:ext cx="904"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20" name="Group 33">
                <a:extLst>
                  <a:ext uri="{FF2B5EF4-FFF2-40B4-BE49-F238E27FC236}">
                    <a16:creationId xmlns:a16="http://schemas.microsoft.com/office/drawing/2014/main" id="{5F29827A-B661-E54C-C02C-1B05F9478F87}"/>
                  </a:ext>
                </a:extLst>
              </p:cNvPr>
              <p:cNvGrpSpPr>
                <a:grpSpLocks/>
              </p:cNvGrpSpPr>
              <p:nvPr/>
            </p:nvGrpSpPr>
            <p:grpSpPr bwMode="auto">
              <a:xfrm>
                <a:off x="904" y="692"/>
                <a:ext cx="1300" cy="461"/>
                <a:chOff x="904" y="692"/>
                <a:chExt cx="1300" cy="461"/>
              </a:xfrm>
            </p:grpSpPr>
            <p:sp>
              <p:nvSpPr>
                <p:cNvPr id="47133" name="Rectangle 13">
                  <a:extLst>
                    <a:ext uri="{FF2B5EF4-FFF2-40B4-BE49-F238E27FC236}">
                      <a16:creationId xmlns:a16="http://schemas.microsoft.com/office/drawing/2014/main" id="{FA498323-42B9-D886-DCEC-FFF9DE315A1F}"/>
                    </a:ext>
                  </a:extLst>
                </p:cNvPr>
                <p:cNvSpPr>
                  <a:spLocks noChangeArrowheads="1"/>
                </p:cNvSpPr>
                <p:nvPr/>
              </p:nvSpPr>
              <p:spPr bwMode="auto">
                <a:xfrm>
                  <a:off x="947" y="692"/>
                  <a:ext cx="121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Times New Roman" panose="02020603050405020304" pitchFamily="18" charset="0"/>
                    </a:rPr>
                    <a:t>Ronde</a:t>
                  </a:r>
                  <a:endParaRPr lang="fr-FR" altLang="fr-FR" sz="2000">
                    <a:latin typeface="Times New Roman" panose="02020603050405020304" pitchFamily="18" charset="0"/>
                  </a:endParaRPr>
                </a:p>
              </p:txBody>
            </p:sp>
            <p:sp>
              <p:nvSpPr>
                <p:cNvPr id="47134" name="Rectangle 32">
                  <a:extLst>
                    <a:ext uri="{FF2B5EF4-FFF2-40B4-BE49-F238E27FC236}">
                      <a16:creationId xmlns:a16="http://schemas.microsoft.com/office/drawing/2014/main" id="{F8EF448D-A13A-DA7C-39ED-C712E137E232}"/>
                    </a:ext>
                  </a:extLst>
                </p:cNvPr>
                <p:cNvSpPr>
                  <a:spLocks noChangeArrowheads="1"/>
                </p:cNvSpPr>
                <p:nvPr/>
              </p:nvSpPr>
              <p:spPr bwMode="auto">
                <a:xfrm>
                  <a:off x="904" y="692"/>
                  <a:ext cx="1300"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21" name="Group 35">
                <a:extLst>
                  <a:ext uri="{FF2B5EF4-FFF2-40B4-BE49-F238E27FC236}">
                    <a16:creationId xmlns:a16="http://schemas.microsoft.com/office/drawing/2014/main" id="{6E5518B6-996F-D9B3-3C3B-8E4BD106CF4A}"/>
                  </a:ext>
                </a:extLst>
              </p:cNvPr>
              <p:cNvGrpSpPr>
                <a:grpSpLocks/>
              </p:cNvGrpSpPr>
              <p:nvPr/>
            </p:nvGrpSpPr>
            <p:grpSpPr bwMode="auto">
              <a:xfrm>
                <a:off x="2204" y="692"/>
                <a:ext cx="1209" cy="461"/>
                <a:chOff x="2204" y="692"/>
                <a:chExt cx="1209" cy="461"/>
              </a:xfrm>
            </p:grpSpPr>
            <p:sp>
              <p:nvSpPr>
                <p:cNvPr id="47131" name="Rectangle 14">
                  <a:extLst>
                    <a:ext uri="{FF2B5EF4-FFF2-40B4-BE49-F238E27FC236}">
                      <a16:creationId xmlns:a16="http://schemas.microsoft.com/office/drawing/2014/main" id="{3A8B12E1-4916-F913-7615-E3BD47B6FD74}"/>
                    </a:ext>
                  </a:extLst>
                </p:cNvPr>
                <p:cNvSpPr>
                  <a:spLocks noChangeArrowheads="1"/>
                </p:cNvSpPr>
                <p:nvPr/>
              </p:nvSpPr>
              <p:spPr bwMode="auto">
                <a:xfrm>
                  <a:off x="2247" y="692"/>
                  <a:ext cx="112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Times New Roman" panose="02020603050405020304" pitchFamily="18" charset="0"/>
                    </a:rPr>
                    <a:t>Verticale</a:t>
                  </a:r>
                  <a:endParaRPr lang="fr-FR" altLang="fr-FR" sz="2000">
                    <a:latin typeface="Times New Roman" panose="02020603050405020304" pitchFamily="18" charset="0"/>
                  </a:endParaRPr>
                </a:p>
              </p:txBody>
            </p:sp>
            <p:sp>
              <p:nvSpPr>
                <p:cNvPr id="47132" name="Rectangle 34">
                  <a:extLst>
                    <a:ext uri="{FF2B5EF4-FFF2-40B4-BE49-F238E27FC236}">
                      <a16:creationId xmlns:a16="http://schemas.microsoft.com/office/drawing/2014/main" id="{8C340F6F-251C-5366-FF9E-5A3FBEE37C49}"/>
                    </a:ext>
                  </a:extLst>
                </p:cNvPr>
                <p:cNvSpPr>
                  <a:spLocks noChangeArrowheads="1"/>
                </p:cNvSpPr>
                <p:nvPr/>
              </p:nvSpPr>
              <p:spPr bwMode="auto">
                <a:xfrm>
                  <a:off x="2204" y="692"/>
                  <a:ext cx="120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22" name="Group 37">
                <a:extLst>
                  <a:ext uri="{FF2B5EF4-FFF2-40B4-BE49-F238E27FC236}">
                    <a16:creationId xmlns:a16="http://schemas.microsoft.com/office/drawing/2014/main" id="{21AF108C-0062-5058-30D5-5688A84F23C9}"/>
                  </a:ext>
                </a:extLst>
              </p:cNvPr>
              <p:cNvGrpSpPr>
                <a:grpSpLocks/>
              </p:cNvGrpSpPr>
              <p:nvPr/>
            </p:nvGrpSpPr>
            <p:grpSpPr bwMode="auto">
              <a:xfrm>
                <a:off x="0" y="1153"/>
                <a:ext cx="904" cy="461"/>
                <a:chOff x="0" y="1153"/>
                <a:chExt cx="904" cy="461"/>
              </a:xfrm>
            </p:grpSpPr>
            <p:sp>
              <p:nvSpPr>
                <p:cNvPr id="47129" name="Rectangle 15">
                  <a:extLst>
                    <a:ext uri="{FF2B5EF4-FFF2-40B4-BE49-F238E27FC236}">
                      <a16:creationId xmlns:a16="http://schemas.microsoft.com/office/drawing/2014/main" id="{38B3381E-3ECA-F372-E105-C63D6B420940}"/>
                    </a:ext>
                  </a:extLst>
                </p:cNvPr>
                <p:cNvSpPr>
                  <a:spLocks noChangeArrowheads="1"/>
                </p:cNvSpPr>
                <p:nvPr/>
              </p:nvSpPr>
              <p:spPr bwMode="auto">
                <a:xfrm>
                  <a:off x="43" y="1153"/>
                  <a:ext cx="81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Times New Roman" panose="02020603050405020304" pitchFamily="18" charset="0"/>
                    </a:rPr>
                    <a:t>Forme générale du corps</a:t>
                  </a:r>
                  <a:endParaRPr lang="fr-FR" altLang="fr-FR" sz="2000">
                    <a:latin typeface="Times New Roman" panose="02020603050405020304" pitchFamily="18" charset="0"/>
                  </a:endParaRPr>
                </a:p>
              </p:txBody>
            </p:sp>
            <p:sp>
              <p:nvSpPr>
                <p:cNvPr id="47130" name="Rectangle 36">
                  <a:extLst>
                    <a:ext uri="{FF2B5EF4-FFF2-40B4-BE49-F238E27FC236}">
                      <a16:creationId xmlns:a16="http://schemas.microsoft.com/office/drawing/2014/main" id="{37B930B0-24A1-B2AB-634E-409B2C5475A0}"/>
                    </a:ext>
                  </a:extLst>
                </p:cNvPr>
                <p:cNvSpPr>
                  <a:spLocks noChangeArrowheads="1"/>
                </p:cNvSpPr>
                <p:nvPr/>
              </p:nvSpPr>
              <p:spPr bwMode="auto">
                <a:xfrm>
                  <a:off x="0" y="1153"/>
                  <a:ext cx="904"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23" name="Group 39">
                <a:extLst>
                  <a:ext uri="{FF2B5EF4-FFF2-40B4-BE49-F238E27FC236}">
                    <a16:creationId xmlns:a16="http://schemas.microsoft.com/office/drawing/2014/main" id="{C1BFC23E-ADAA-774E-67C4-279A2F09859F}"/>
                  </a:ext>
                </a:extLst>
              </p:cNvPr>
              <p:cNvGrpSpPr>
                <a:grpSpLocks/>
              </p:cNvGrpSpPr>
              <p:nvPr/>
            </p:nvGrpSpPr>
            <p:grpSpPr bwMode="auto">
              <a:xfrm>
                <a:off x="904" y="1153"/>
                <a:ext cx="1300" cy="461"/>
                <a:chOff x="904" y="1153"/>
                <a:chExt cx="1300" cy="461"/>
              </a:xfrm>
            </p:grpSpPr>
            <p:sp>
              <p:nvSpPr>
                <p:cNvPr id="47127" name="Rectangle 16">
                  <a:extLst>
                    <a:ext uri="{FF2B5EF4-FFF2-40B4-BE49-F238E27FC236}">
                      <a16:creationId xmlns:a16="http://schemas.microsoft.com/office/drawing/2014/main" id="{4C92AD45-B540-D783-E785-DB9E5E8598B3}"/>
                    </a:ext>
                  </a:extLst>
                </p:cNvPr>
                <p:cNvSpPr>
                  <a:spLocks noChangeArrowheads="1"/>
                </p:cNvSpPr>
                <p:nvPr/>
              </p:nvSpPr>
              <p:spPr bwMode="auto">
                <a:xfrm>
                  <a:off x="947" y="1153"/>
                  <a:ext cx="121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Times New Roman" panose="02020603050405020304" pitchFamily="18" charset="0"/>
                    </a:rPr>
                    <a:t>Très fin et queue longue et effilée</a:t>
                  </a:r>
                  <a:endParaRPr lang="fr-FR" altLang="fr-FR" sz="2000">
                    <a:latin typeface="Times New Roman" panose="02020603050405020304" pitchFamily="18" charset="0"/>
                  </a:endParaRPr>
                </a:p>
              </p:txBody>
            </p:sp>
            <p:sp>
              <p:nvSpPr>
                <p:cNvPr id="47128" name="Rectangle 38">
                  <a:extLst>
                    <a:ext uri="{FF2B5EF4-FFF2-40B4-BE49-F238E27FC236}">
                      <a16:creationId xmlns:a16="http://schemas.microsoft.com/office/drawing/2014/main" id="{375AC7C4-555E-D40B-D35C-D7BD9CA66663}"/>
                    </a:ext>
                  </a:extLst>
                </p:cNvPr>
                <p:cNvSpPr>
                  <a:spLocks noChangeArrowheads="1"/>
                </p:cNvSpPr>
                <p:nvPr/>
              </p:nvSpPr>
              <p:spPr bwMode="auto">
                <a:xfrm>
                  <a:off x="904" y="1153"/>
                  <a:ext cx="1300"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7124" name="Group 41">
                <a:extLst>
                  <a:ext uri="{FF2B5EF4-FFF2-40B4-BE49-F238E27FC236}">
                    <a16:creationId xmlns:a16="http://schemas.microsoft.com/office/drawing/2014/main" id="{CAB0F3FA-A972-F249-48FC-FE7191CEA6B5}"/>
                  </a:ext>
                </a:extLst>
              </p:cNvPr>
              <p:cNvGrpSpPr>
                <a:grpSpLocks/>
              </p:cNvGrpSpPr>
              <p:nvPr/>
            </p:nvGrpSpPr>
            <p:grpSpPr bwMode="auto">
              <a:xfrm>
                <a:off x="2204" y="1153"/>
                <a:ext cx="1209" cy="461"/>
                <a:chOff x="2204" y="1153"/>
                <a:chExt cx="1209" cy="461"/>
              </a:xfrm>
            </p:grpSpPr>
            <p:sp>
              <p:nvSpPr>
                <p:cNvPr id="47125" name="Rectangle 17">
                  <a:extLst>
                    <a:ext uri="{FF2B5EF4-FFF2-40B4-BE49-F238E27FC236}">
                      <a16:creationId xmlns:a16="http://schemas.microsoft.com/office/drawing/2014/main" id="{55048F16-1C04-2B30-F2F5-FF110DE41CBB}"/>
                    </a:ext>
                  </a:extLst>
                </p:cNvPr>
                <p:cNvSpPr>
                  <a:spLocks noChangeArrowheads="1"/>
                </p:cNvSpPr>
                <p:nvPr/>
              </p:nvSpPr>
              <p:spPr bwMode="auto">
                <a:xfrm>
                  <a:off x="2247" y="1153"/>
                  <a:ext cx="112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Times New Roman" panose="02020603050405020304" pitchFamily="18" charset="0"/>
                    </a:rPr>
                    <a:t>Massif, queue courte</a:t>
                  </a:r>
                  <a:endParaRPr lang="fr-FR" altLang="fr-FR" sz="2000">
                    <a:latin typeface="Times New Roman" panose="02020603050405020304" pitchFamily="18" charset="0"/>
                  </a:endParaRPr>
                </a:p>
              </p:txBody>
            </p:sp>
            <p:sp>
              <p:nvSpPr>
                <p:cNvPr id="47126" name="Rectangle 40">
                  <a:extLst>
                    <a:ext uri="{FF2B5EF4-FFF2-40B4-BE49-F238E27FC236}">
                      <a16:creationId xmlns:a16="http://schemas.microsoft.com/office/drawing/2014/main" id="{FDD648F6-61E3-6C39-432E-72314D19426E}"/>
                    </a:ext>
                  </a:extLst>
                </p:cNvPr>
                <p:cNvSpPr>
                  <a:spLocks noChangeArrowheads="1"/>
                </p:cNvSpPr>
                <p:nvPr/>
              </p:nvSpPr>
              <p:spPr bwMode="auto">
                <a:xfrm>
                  <a:off x="2204" y="1153"/>
                  <a:ext cx="120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sp>
          <p:nvSpPr>
            <p:cNvPr id="47112" name="Rectangle 43">
              <a:extLst>
                <a:ext uri="{FF2B5EF4-FFF2-40B4-BE49-F238E27FC236}">
                  <a16:creationId xmlns:a16="http://schemas.microsoft.com/office/drawing/2014/main" id="{274FFCD4-B55D-9C1E-3953-72201BC76CF7}"/>
                </a:ext>
              </a:extLst>
            </p:cNvPr>
            <p:cNvSpPr>
              <a:spLocks noChangeArrowheads="1"/>
            </p:cNvSpPr>
            <p:nvPr/>
          </p:nvSpPr>
          <p:spPr bwMode="auto">
            <a:xfrm>
              <a:off x="-3" y="-3"/>
              <a:ext cx="3419" cy="162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5BDBC363-EF35-9580-0036-68634974366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C84976A6-147B-4AF1-9967-8758C61E559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6223335-5641-4067-8698-1934BC994F70}" type="slidenum">
              <a:rPr lang="fr-FR" altLang="fr-FR" sz="2000">
                <a:solidFill>
                  <a:srgbClr val="984807"/>
                </a:solidFill>
                <a:latin typeface="Myriad Pro" panose="020B0503030403020204" pitchFamily="34" charset="0"/>
              </a:rPr>
              <a:pPr algn="r" eaLnBrk="1" hangingPunct="1"/>
              <a:t>42</a:t>
            </a:fld>
            <a:endParaRPr lang="fr-FR" altLang="fr-FR" sz="2000">
              <a:solidFill>
                <a:srgbClr val="984807"/>
              </a:solidFill>
              <a:latin typeface="Myriad Pro" panose="020B0503030403020204" pitchFamily="34" charset="0"/>
            </a:endParaRPr>
          </a:p>
        </p:txBody>
      </p:sp>
      <p:sp>
        <p:nvSpPr>
          <p:cNvPr id="48132" name="Rectangle 1">
            <a:extLst>
              <a:ext uri="{FF2B5EF4-FFF2-40B4-BE49-F238E27FC236}">
                <a16:creationId xmlns:a16="http://schemas.microsoft.com/office/drawing/2014/main" id="{E480AB33-9FCF-118B-9528-BA328068D5F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8133" name="Rectangle 1">
            <a:extLst>
              <a:ext uri="{FF2B5EF4-FFF2-40B4-BE49-F238E27FC236}">
                <a16:creationId xmlns:a16="http://schemas.microsoft.com/office/drawing/2014/main" id="{AB040B6C-2CEB-172B-FBD5-72B31EC7A62A}"/>
              </a:ext>
            </a:extLst>
          </p:cNvPr>
          <p:cNvSpPr>
            <a:spLocks noChangeArrowheads="1"/>
          </p:cNvSpPr>
          <p:nvPr/>
        </p:nvSpPr>
        <p:spPr bwMode="auto">
          <a:xfrm>
            <a:off x="4572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couleuvres et vipères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Couleuvre à gauche	   Vipère à droite</a:t>
            </a:r>
          </a:p>
        </p:txBody>
      </p:sp>
      <p:sp>
        <p:nvSpPr>
          <p:cNvPr id="48134" name="Rectangle 7">
            <a:extLst>
              <a:ext uri="{FF2B5EF4-FFF2-40B4-BE49-F238E27FC236}">
                <a16:creationId xmlns:a16="http://schemas.microsoft.com/office/drawing/2014/main" id="{0E85ABB8-52E7-03DA-1066-3F6ED8A65838}"/>
              </a:ext>
            </a:extLst>
          </p:cNvPr>
          <p:cNvSpPr>
            <a:spLocks noChangeArrowheads="1"/>
          </p:cNvSpPr>
          <p:nvPr/>
        </p:nvSpPr>
        <p:spPr bwMode="auto">
          <a:xfrm>
            <a:off x="3095625" y="2481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8135" name="Picture 6" descr="1200x768_gauche-couleuvre-collier-grise-droite-vipere-peliade">
            <a:extLst>
              <a:ext uri="{FF2B5EF4-FFF2-40B4-BE49-F238E27FC236}">
                <a16:creationId xmlns:a16="http://schemas.microsoft.com/office/drawing/2014/main" id="{6D06A401-34C8-EBFC-E1E0-BF73C908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1025"/>
            <a:ext cx="4919663"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C30876E1-A7C8-D073-7866-F1FFC7397C9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49253572-31ED-4985-A475-AF63DBA12FA9}"/>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670A017-372D-460A-A38E-07D874B17098}" type="slidenum">
              <a:rPr lang="fr-FR" altLang="fr-FR" sz="2000">
                <a:solidFill>
                  <a:srgbClr val="984807"/>
                </a:solidFill>
                <a:latin typeface="Myriad Pro" panose="020B0503030403020204" pitchFamily="34" charset="0"/>
              </a:rPr>
              <a:pPr algn="r" eaLnBrk="1" hangingPunct="1"/>
              <a:t>43</a:t>
            </a:fld>
            <a:endParaRPr lang="fr-FR" altLang="fr-FR" sz="2000">
              <a:solidFill>
                <a:srgbClr val="984807"/>
              </a:solidFill>
              <a:latin typeface="Myriad Pro" panose="020B0503030403020204" pitchFamily="34" charset="0"/>
            </a:endParaRPr>
          </a:p>
        </p:txBody>
      </p:sp>
      <p:sp>
        <p:nvSpPr>
          <p:cNvPr id="49156" name="Rectangle 1">
            <a:extLst>
              <a:ext uri="{FF2B5EF4-FFF2-40B4-BE49-F238E27FC236}">
                <a16:creationId xmlns:a16="http://schemas.microsoft.com/office/drawing/2014/main" id="{EFD11647-FDB2-0D9A-990D-E766E368091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49157" name="Rectangle 1">
            <a:extLst>
              <a:ext uri="{FF2B5EF4-FFF2-40B4-BE49-F238E27FC236}">
                <a16:creationId xmlns:a16="http://schemas.microsoft.com/office/drawing/2014/main" id="{F992521D-8E7A-9F73-9C14-29FF1DED0224}"/>
              </a:ext>
            </a:extLst>
          </p:cNvPr>
          <p:cNvSpPr>
            <a:spLocks noChangeArrowheads="1"/>
          </p:cNvSpPr>
          <p:nvPr/>
        </p:nvSpPr>
        <p:spPr bwMode="auto">
          <a:xfrm>
            <a:off x="4572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couleuvres et vipères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8" name="Rectangle 7">
            <a:extLst>
              <a:ext uri="{FF2B5EF4-FFF2-40B4-BE49-F238E27FC236}">
                <a16:creationId xmlns:a16="http://schemas.microsoft.com/office/drawing/2014/main" id="{39729D79-9C82-1EC8-5AF7-ADE6F93698AB}"/>
              </a:ext>
            </a:extLst>
          </p:cNvPr>
          <p:cNvSpPr>
            <a:spLocks noChangeArrowheads="1"/>
          </p:cNvSpPr>
          <p:nvPr/>
        </p:nvSpPr>
        <p:spPr bwMode="auto">
          <a:xfrm>
            <a:off x="3414713"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9159" name="Picture 6" descr="article_queuecouleuvre">
            <a:extLst>
              <a:ext uri="{FF2B5EF4-FFF2-40B4-BE49-F238E27FC236}">
                <a16:creationId xmlns:a16="http://schemas.microsoft.com/office/drawing/2014/main" id="{727D5285-DCA0-3EC3-4CC7-9D6037547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3657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9">
            <a:extLst>
              <a:ext uri="{FF2B5EF4-FFF2-40B4-BE49-F238E27FC236}">
                <a16:creationId xmlns:a16="http://schemas.microsoft.com/office/drawing/2014/main" id="{C711C0CD-64E3-E884-E151-8F321F3CE14F}"/>
              </a:ext>
            </a:extLst>
          </p:cNvPr>
          <p:cNvSpPr>
            <a:spLocks noChangeArrowheads="1"/>
          </p:cNvSpPr>
          <p:nvPr/>
        </p:nvSpPr>
        <p:spPr bwMode="auto">
          <a:xfrm>
            <a:off x="3405188"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9161" name="Picture 8" descr="article_queuevipere">
            <a:extLst>
              <a:ext uri="{FF2B5EF4-FFF2-40B4-BE49-F238E27FC236}">
                <a16:creationId xmlns:a16="http://schemas.microsoft.com/office/drawing/2014/main" id="{B0130424-4F87-110A-CF24-490D13D50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37052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10">
            <a:extLst>
              <a:ext uri="{FF2B5EF4-FFF2-40B4-BE49-F238E27FC236}">
                <a16:creationId xmlns:a16="http://schemas.microsoft.com/office/drawing/2014/main" id="{47D41F7F-27D0-77F0-77C4-92953F8F74C7}"/>
              </a:ext>
            </a:extLst>
          </p:cNvPr>
          <p:cNvSpPr txBox="1">
            <a:spLocks noChangeArrowheads="1"/>
          </p:cNvSpPr>
          <p:nvPr/>
        </p:nvSpPr>
        <p:spPr bwMode="auto">
          <a:xfrm>
            <a:off x="1584325" y="4891088"/>
            <a:ext cx="544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Couleuvre				Vipère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3BB969D1-90C1-3F3C-43AE-ACFF7B776DA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7989F913-AD48-4973-9E30-E2EC7C725F2C}"/>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F745D8E-843A-4C85-9436-E722BE58BF25}" type="slidenum">
              <a:rPr lang="fr-FR" altLang="fr-FR" sz="2000">
                <a:solidFill>
                  <a:srgbClr val="984807"/>
                </a:solidFill>
                <a:latin typeface="Myriad Pro" panose="020B0503030403020204" pitchFamily="34" charset="0"/>
              </a:rPr>
              <a:pPr algn="r" eaLnBrk="1" hangingPunct="1"/>
              <a:t>44</a:t>
            </a:fld>
            <a:endParaRPr lang="fr-FR" altLang="fr-FR" sz="2000">
              <a:solidFill>
                <a:srgbClr val="984807"/>
              </a:solidFill>
              <a:latin typeface="Myriad Pro" panose="020B0503030403020204" pitchFamily="34" charset="0"/>
            </a:endParaRPr>
          </a:p>
        </p:txBody>
      </p:sp>
      <p:sp>
        <p:nvSpPr>
          <p:cNvPr id="50180" name="Rectangle 1">
            <a:extLst>
              <a:ext uri="{FF2B5EF4-FFF2-40B4-BE49-F238E27FC236}">
                <a16:creationId xmlns:a16="http://schemas.microsoft.com/office/drawing/2014/main" id="{A05A3FE2-3816-5714-1344-A7EBF51A94D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50181" name="Rectangle 1">
            <a:extLst>
              <a:ext uri="{FF2B5EF4-FFF2-40B4-BE49-F238E27FC236}">
                <a16:creationId xmlns:a16="http://schemas.microsoft.com/office/drawing/2014/main" id="{E6991C01-88F0-9546-C383-6CCD38989FDB}"/>
              </a:ext>
            </a:extLst>
          </p:cNvPr>
          <p:cNvSpPr>
            <a:spLocks noChangeArrowheads="1"/>
          </p:cNvSpPr>
          <p:nvPr/>
        </p:nvSpPr>
        <p:spPr bwMode="auto">
          <a:xfrm>
            <a:off x="457200" y="1981200"/>
            <a:ext cx="81899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serpents exotiques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Détention de serpents venimeux est interdite en France,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 peuvent être confrontés : intervention sur un feu d'appartement et indépendamment de toute intervention animalière.</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0182" name="Picture 6" descr="..\..\..\doc\DIV\Risque animalier\Images\vipère cornes.png">
            <a:extLst>
              <a:ext uri="{FF2B5EF4-FFF2-40B4-BE49-F238E27FC236}">
                <a16:creationId xmlns:a16="http://schemas.microsoft.com/office/drawing/2014/main" id="{4F095433-EDBA-CFD9-D0F4-A6F37A77B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86200"/>
            <a:ext cx="40386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77FC6CA3-1AF4-AA4F-3980-BB03DA668A3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BB93A597-33F6-4963-A35D-8C7775C5EDE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B4FF24F-8645-4FB6-BB33-66B7C625957F}" type="slidenum">
              <a:rPr lang="fr-FR" altLang="fr-FR" sz="2000">
                <a:solidFill>
                  <a:srgbClr val="984807"/>
                </a:solidFill>
                <a:latin typeface="Myriad Pro" panose="020B0503030403020204" pitchFamily="34" charset="0"/>
              </a:rPr>
              <a:pPr algn="r" eaLnBrk="1" hangingPunct="1"/>
              <a:t>45</a:t>
            </a:fld>
            <a:endParaRPr lang="fr-FR" altLang="fr-FR" sz="2000">
              <a:solidFill>
                <a:srgbClr val="984807"/>
              </a:solidFill>
              <a:latin typeface="Myriad Pro" panose="020B0503030403020204" pitchFamily="34" charset="0"/>
            </a:endParaRPr>
          </a:p>
        </p:txBody>
      </p:sp>
      <p:sp>
        <p:nvSpPr>
          <p:cNvPr id="51204" name="Rectangle 1">
            <a:extLst>
              <a:ext uri="{FF2B5EF4-FFF2-40B4-BE49-F238E27FC236}">
                <a16:creationId xmlns:a16="http://schemas.microsoft.com/office/drawing/2014/main" id="{49C83C01-CF95-AD70-9C0B-BEE65D21676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51205" name="Rectangle 1">
            <a:extLst>
              <a:ext uri="{FF2B5EF4-FFF2-40B4-BE49-F238E27FC236}">
                <a16:creationId xmlns:a16="http://schemas.microsoft.com/office/drawing/2014/main" id="{D0ABE8BE-DBD8-4F9F-7DE7-7FDD07CDC440}"/>
              </a:ext>
            </a:extLst>
          </p:cNvPr>
          <p:cNvSpPr>
            <a:spLocks noChangeArrowheads="1"/>
          </p:cNvSpPr>
          <p:nvPr/>
        </p:nvSpPr>
        <p:spPr bwMode="auto">
          <a:xfrm>
            <a:off x="457200" y="1981200"/>
            <a:ext cx="818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Serpents : serpents exotiques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06" name="Rectangle 7">
            <a:extLst>
              <a:ext uri="{FF2B5EF4-FFF2-40B4-BE49-F238E27FC236}">
                <a16:creationId xmlns:a16="http://schemas.microsoft.com/office/drawing/2014/main" id="{AAC05AAA-1585-04D7-F59D-EFA38DC40C39}"/>
              </a:ext>
            </a:extLst>
          </p:cNvPr>
          <p:cNvSpPr>
            <a:spLocks noChangeArrowheads="1"/>
          </p:cNvSpPr>
          <p:nvPr/>
        </p:nvSpPr>
        <p:spPr bwMode="auto">
          <a:xfrm>
            <a:off x="3352800"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1207" name="Picture 6" descr="exotic-looking-snakes-two-species-king-snake-21249018">
            <a:extLst>
              <a:ext uri="{FF2B5EF4-FFF2-40B4-BE49-F238E27FC236}">
                <a16:creationId xmlns:a16="http://schemas.microsoft.com/office/drawing/2014/main" id="{FFD9102E-72D8-0AD3-5CA0-EF75E3D87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962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9">
            <a:extLst>
              <a:ext uri="{FF2B5EF4-FFF2-40B4-BE49-F238E27FC236}">
                <a16:creationId xmlns:a16="http://schemas.microsoft.com/office/drawing/2014/main" id="{61524789-E4D5-98AD-3CE0-0A2EA43CA052}"/>
              </a:ext>
            </a:extLst>
          </p:cNvPr>
          <p:cNvSpPr>
            <a:spLocks noChangeArrowheads="1"/>
          </p:cNvSpPr>
          <p:nvPr/>
        </p:nvSpPr>
        <p:spPr bwMode="auto">
          <a:xfrm>
            <a:off x="3209925"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1209" name="Picture 8" descr="imagesCANMIQPO">
            <a:extLst>
              <a:ext uri="{FF2B5EF4-FFF2-40B4-BE49-F238E27FC236}">
                <a16:creationId xmlns:a16="http://schemas.microsoft.com/office/drawing/2014/main" id="{8DCECBCF-DDA7-7F62-998C-C7526771C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394335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a:extLst>
              <a:ext uri="{FF2B5EF4-FFF2-40B4-BE49-F238E27FC236}">
                <a16:creationId xmlns:a16="http://schemas.microsoft.com/office/drawing/2014/main" id="{C8DF254F-0C01-1D81-175E-066BC8BD48E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A168BA08-878D-4936-A4E6-E20A1701BFC6}"/>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D7B2818-A5F4-49F1-B458-509FDCB16532}" type="slidenum">
              <a:rPr lang="fr-FR" altLang="fr-FR" sz="2000">
                <a:solidFill>
                  <a:srgbClr val="984807"/>
                </a:solidFill>
                <a:latin typeface="Myriad Pro" panose="020B0503030403020204" pitchFamily="34" charset="0"/>
              </a:rPr>
              <a:pPr algn="r" eaLnBrk="1" hangingPunct="1"/>
              <a:t>46</a:t>
            </a:fld>
            <a:endParaRPr lang="fr-FR" altLang="fr-FR" sz="2000">
              <a:solidFill>
                <a:srgbClr val="984807"/>
              </a:solidFill>
              <a:latin typeface="Myriad Pro" panose="020B0503030403020204" pitchFamily="34" charset="0"/>
            </a:endParaRPr>
          </a:p>
        </p:txBody>
      </p:sp>
      <p:sp>
        <p:nvSpPr>
          <p:cNvPr id="52228" name="Rectangle 1">
            <a:extLst>
              <a:ext uri="{FF2B5EF4-FFF2-40B4-BE49-F238E27FC236}">
                <a16:creationId xmlns:a16="http://schemas.microsoft.com/office/drawing/2014/main" id="{0DDCC9F3-968A-2215-03EF-488BCE5983F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52229" name="Rectangle 1">
            <a:extLst>
              <a:ext uri="{FF2B5EF4-FFF2-40B4-BE49-F238E27FC236}">
                <a16:creationId xmlns:a16="http://schemas.microsoft.com/office/drawing/2014/main" id="{77DE9C88-D3C3-1D09-E71B-7F2756080D41}"/>
              </a:ext>
            </a:extLst>
          </p:cNvPr>
          <p:cNvSpPr>
            <a:spLocks noChangeArrowheads="1"/>
          </p:cNvSpPr>
          <p:nvPr/>
        </p:nvSpPr>
        <p:spPr bwMode="auto">
          <a:xfrm>
            <a:off x="457200" y="19812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Arachnides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Seront évoquées ici seulement les mygales (ou tarentules).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2 types, arboricoles ou terrestres, elles sont toujours impressionnantes de par leur taille mais très variablement dangereuses.</a:t>
            </a:r>
          </a:p>
        </p:txBody>
      </p:sp>
      <p:pic>
        <p:nvPicPr>
          <p:cNvPr id="52230" name="Picture 7" descr="..\..\..\doc\DIV\Risque animalier\Images\imagesCAWL1578.jpg">
            <a:extLst>
              <a:ext uri="{FF2B5EF4-FFF2-40B4-BE49-F238E27FC236}">
                <a16:creationId xmlns:a16="http://schemas.microsoft.com/office/drawing/2014/main" id="{5EAF7B7F-C1EC-5D22-667F-153CC0A41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148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8">
            <a:extLst>
              <a:ext uri="{FF2B5EF4-FFF2-40B4-BE49-F238E27FC236}">
                <a16:creationId xmlns:a16="http://schemas.microsoft.com/office/drawing/2014/main" id="{D5C1CE9A-2D95-414B-6872-AC80F10DAEE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854BEC08-1817-4605-957C-29D9BD11181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795CEC-928B-42B8-8FC4-5A0492DFC24D}" type="slidenum">
              <a:rPr lang="fr-FR" altLang="fr-FR" sz="2000">
                <a:solidFill>
                  <a:srgbClr val="984807"/>
                </a:solidFill>
                <a:latin typeface="Myriad Pro" panose="020B0503030403020204" pitchFamily="34" charset="0"/>
              </a:rPr>
              <a:pPr algn="r" eaLnBrk="1" hangingPunct="1"/>
              <a:t>47</a:t>
            </a:fld>
            <a:endParaRPr lang="fr-FR" altLang="fr-FR" sz="2000">
              <a:solidFill>
                <a:srgbClr val="984807"/>
              </a:solidFill>
              <a:latin typeface="Myriad Pro" panose="020B0503030403020204" pitchFamily="34" charset="0"/>
            </a:endParaRPr>
          </a:p>
        </p:txBody>
      </p:sp>
      <p:sp>
        <p:nvSpPr>
          <p:cNvPr id="53252" name="Rectangle 1">
            <a:extLst>
              <a:ext uri="{FF2B5EF4-FFF2-40B4-BE49-F238E27FC236}">
                <a16:creationId xmlns:a16="http://schemas.microsoft.com/office/drawing/2014/main" id="{C4AB0147-EE3E-9467-C37C-177C278887D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53253" name="Rectangle 1">
            <a:extLst>
              <a:ext uri="{FF2B5EF4-FFF2-40B4-BE49-F238E27FC236}">
                <a16:creationId xmlns:a16="http://schemas.microsoft.com/office/drawing/2014/main" id="{A21D7A2B-3F56-5199-847C-5161792FEA79}"/>
              </a:ext>
            </a:extLst>
          </p:cNvPr>
          <p:cNvSpPr>
            <a:spLocks noChangeArrowheads="1"/>
          </p:cNvSpPr>
          <p:nvPr/>
        </p:nvSpPr>
        <p:spPr bwMode="auto">
          <a:xfrm>
            <a:off x="457200" y="1981200"/>
            <a:ext cx="81899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Arachnides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Menacés : vont se mettre en position d’attente,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2 premières pattes relevées pour dégager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crochets à venin.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Peuvent rester très longuement dans cette position d’attente.</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Approche : le plus lentement possible, ces animaux étant très réceptifs aux vibrations.</a:t>
            </a:r>
          </a:p>
        </p:txBody>
      </p:sp>
      <p:pic>
        <p:nvPicPr>
          <p:cNvPr id="53254" name="Picture 6" descr="..\..\..\doc\DIV\Risque animalier\Images\mygale qui attaque.2.png">
            <a:extLst>
              <a:ext uri="{FF2B5EF4-FFF2-40B4-BE49-F238E27FC236}">
                <a16:creationId xmlns:a16="http://schemas.microsoft.com/office/drawing/2014/main" id="{3C04C62C-A0BA-4717-1B1F-B111B75A9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28860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8">
            <a:extLst>
              <a:ext uri="{FF2B5EF4-FFF2-40B4-BE49-F238E27FC236}">
                <a16:creationId xmlns:a16="http://schemas.microsoft.com/office/drawing/2014/main" id="{441C02BC-9F26-7E5C-5BF9-446BDF188B0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Ethologie</a:t>
            </a:r>
          </a:p>
        </p:txBody>
      </p:sp>
      <p:sp>
        <p:nvSpPr>
          <p:cNvPr id="3075" name="Espace réservé du numéro de diapositive 4">
            <a:extLst>
              <a:ext uri="{FF2B5EF4-FFF2-40B4-BE49-F238E27FC236}">
                <a16:creationId xmlns:a16="http://schemas.microsoft.com/office/drawing/2014/main" id="{EE5FCB1A-02B5-4E27-B469-CBFE0FC1BE23}"/>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EA1B45C-C136-4B18-826C-B4734F25CACD}" type="slidenum">
              <a:rPr lang="fr-FR" altLang="fr-FR" sz="2000">
                <a:solidFill>
                  <a:srgbClr val="984807"/>
                </a:solidFill>
                <a:latin typeface="Myriad Pro" panose="020B0503030403020204" pitchFamily="34" charset="0"/>
              </a:rPr>
              <a:pPr algn="r" eaLnBrk="1" hangingPunct="1"/>
              <a:t>48</a:t>
            </a:fld>
            <a:endParaRPr lang="fr-FR" altLang="fr-FR" sz="2000">
              <a:solidFill>
                <a:srgbClr val="984807"/>
              </a:solidFill>
              <a:latin typeface="Myriad Pro" panose="020B0503030403020204" pitchFamily="34" charset="0"/>
            </a:endParaRPr>
          </a:p>
        </p:txBody>
      </p:sp>
      <p:sp>
        <p:nvSpPr>
          <p:cNvPr id="54276" name="Rectangle 1">
            <a:extLst>
              <a:ext uri="{FF2B5EF4-FFF2-40B4-BE49-F238E27FC236}">
                <a16:creationId xmlns:a16="http://schemas.microsoft.com/office/drawing/2014/main" id="{9B764787-70BF-56EE-8AC8-2363EC025E95}"/>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Comportements et dangers :</a:t>
            </a:r>
          </a:p>
        </p:txBody>
      </p:sp>
      <p:sp>
        <p:nvSpPr>
          <p:cNvPr id="54277" name="Rectangle 1">
            <a:extLst>
              <a:ext uri="{FF2B5EF4-FFF2-40B4-BE49-F238E27FC236}">
                <a16:creationId xmlns:a16="http://schemas.microsoft.com/office/drawing/2014/main" id="{97BA268D-78E9-6C88-DF31-B340952A6AAB}"/>
              </a:ext>
            </a:extLst>
          </p:cNvPr>
          <p:cNvSpPr>
            <a:spLocks noChangeArrowheads="1"/>
          </p:cNvSpPr>
          <p:nvPr/>
        </p:nvSpPr>
        <p:spPr bwMode="auto">
          <a:xfrm>
            <a:off x="4572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Scorpions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Très nombreux types et là aussi de dangerosité variable.</a:t>
            </a:r>
          </a:p>
        </p:txBody>
      </p:sp>
      <p:sp>
        <p:nvSpPr>
          <p:cNvPr id="54278" name="Rectangle 7">
            <a:extLst>
              <a:ext uri="{FF2B5EF4-FFF2-40B4-BE49-F238E27FC236}">
                <a16:creationId xmlns:a16="http://schemas.microsoft.com/office/drawing/2014/main" id="{5985CBE6-2D1C-04D5-73B1-F962B43E2A69}"/>
              </a:ext>
            </a:extLst>
          </p:cNvPr>
          <p:cNvSpPr>
            <a:spLocks noChangeArrowheads="1"/>
          </p:cNvSpPr>
          <p:nvPr/>
        </p:nvSpPr>
        <p:spPr bwMode="auto">
          <a:xfrm>
            <a:off x="3662363"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4279" name="Picture 6" descr="imagesCA4VCYFG">
            <a:extLst>
              <a:ext uri="{FF2B5EF4-FFF2-40B4-BE49-F238E27FC236}">
                <a16:creationId xmlns:a16="http://schemas.microsoft.com/office/drawing/2014/main" id="{581184D8-7067-2F73-3AFB-6A439CE50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35814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9">
            <a:extLst>
              <a:ext uri="{FF2B5EF4-FFF2-40B4-BE49-F238E27FC236}">
                <a16:creationId xmlns:a16="http://schemas.microsoft.com/office/drawing/2014/main" id="{A6AA4516-E93E-F3BD-5019-F6251BB16833}"/>
              </a:ext>
            </a:extLst>
          </p:cNvPr>
          <p:cNvSpPr>
            <a:spLocks noChangeArrowheads="1"/>
          </p:cNvSpPr>
          <p:nvPr/>
        </p:nvSpPr>
        <p:spPr bwMode="auto">
          <a:xfrm>
            <a:off x="3367088"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4281" name="Picture 8" descr="imagesCATA6D9N">
            <a:extLst>
              <a:ext uri="{FF2B5EF4-FFF2-40B4-BE49-F238E27FC236}">
                <a16:creationId xmlns:a16="http://schemas.microsoft.com/office/drawing/2014/main" id="{EE78DA8B-3FB0-59E5-83BE-790DB1A83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3429000"/>
            <a:ext cx="462915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8">
            <a:extLst>
              <a:ext uri="{FF2B5EF4-FFF2-40B4-BE49-F238E27FC236}">
                <a16:creationId xmlns:a16="http://schemas.microsoft.com/office/drawing/2014/main" id="{435562EB-2338-8098-3552-9E26C3BAF38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1CEA92EC-5C6E-4002-8036-6D818E2EF20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CA56A29-9C87-4775-9D70-95368B725E0B}" type="slidenum">
              <a:rPr lang="fr-FR" altLang="fr-FR" sz="2000">
                <a:solidFill>
                  <a:srgbClr val="984807"/>
                </a:solidFill>
                <a:latin typeface="Myriad Pro" panose="020B0503030403020204" pitchFamily="34" charset="0"/>
              </a:rPr>
              <a:pPr algn="r" eaLnBrk="1" hangingPunct="1"/>
              <a:t>49</a:t>
            </a:fld>
            <a:endParaRPr lang="fr-FR" altLang="fr-FR" sz="2000">
              <a:solidFill>
                <a:srgbClr val="984807"/>
              </a:solidFill>
              <a:latin typeface="Myriad Pro" panose="020B0503030403020204" pitchFamily="34" charset="0"/>
            </a:endParaRPr>
          </a:p>
        </p:txBody>
      </p:sp>
      <p:sp>
        <p:nvSpPr>
          <p:cNvPr id="55300" name="Rectangle 1">
            <a:extLst>
              <a:ext uri="{FF2B5EF4-FFF2-40B4-BE49-F238E27FC236}">
                <a16:creationId xmlns:a16="http://schemas.microsoft.com/office/drawing/2014/main" id="{0EC6F087-61F2-F854-5C34-7B7BAAAC0D26}"/>
              </a:ext>
            </a:extLst>
          </p:cNvPr>
          <p:cNvSpPr>
            <a:spLocks noChangeArrowheads="1"/>
          </p:cNvSpPr>
          <p:nvPr/>
        </p:nvSpPr>
        <p:spPr bwMode="auto">
          <a:xfrm>
            <a:off x="457200" y="16002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Contention et éventuellement le transport : ressort des animaliers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Cependant il est possible que vous soyez obligé d'agir, d'intervenir avant l'arrivée de ces derniers.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Contention est fondamentale pour assurer votre sécurité, celle du public mais également celle de l'animal lui-même.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Penser à toujours entraver les animaux transportés si vous n'avez pas de cage.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E653AE3F-D39A-5898-61AE-32BF34F4DF4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vétérinaires SP</a:t>
            </a:r>
          </a:p>
        </p:txBody>
      </p:sp>
      <p:sp>
        <p:nvSpPr>
          <p:cNvPr id="3075" name="Espace réservé du numéro de diapositive 4">
            <a:extLst>
              <a:ext uri="{FF2B5EF4-FFF2-40B4-BE49-F238E27FC236}">
                <a16:creationId xmlns:a16="http://schemas.microsoft.com/office/drawing/2014/main" id="{0F080035-3A9D-4FFD-B691-A621DE6B9B4A}"/>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3A8CB47-EAB3-46C8-8D82-8879B1D7F205}" type="slidenum">
              <a:rPr lang="fr-FR" altLang="fr-FR" sz="2000">
                <a:solidFill>
                  <a:srgbClr val="984807"/>
                </a:solidFill>
                <a:latin typeface="Myriad Pro" panose="020B0503030403020204" pitchFamily="34" charset="0"/>
              </a:rPr>
              <a:pPr algn="r" eaLnBrk="1" hangingPunct="1"/>
              <a:t>5</a:t>
            </a:fld>
            <a:endParaRPr lang="fr-FR" altLang="fr-FR" sz="2000">
              <a:solidFill>
                <a:srgbClr val="984807"/>
              </a:solidFill>
              <a:latin typeface="Myriad Pro" panose="020B0503030403020204" pitchFamily="34" charset="0"/>
            </a:endParaRPr>
          </a:p>
        </p:txBody>
      </p:sp>
      <p:sp>
        <p:nvSpPr>
          <p:cNvPr id="8196" name="Rectangle 1">
            <a:extLst>
              <a:ext uri="{FF2B5EF4-FFF2-40B4-BE49-F238E27FC236}">
                <a16:creationId xmlns:a16="http://schemas.microsoft.com/office/drawing/2014/main" id="{D1D975A5-3470-BEC7-F6DF-D73BE1E4A48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Intervention animalières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197" name="Rectangle 1">
            <a:extLst>
              <a:ext uri="{FF2B5EF4-FFF2-40B4-BE49-F238E27FC236}">
                <a16:creationId xmlns:a16="http://schemas.microsoft.com/office/drawing/2014/main" id="{6F86C785-B3B6-CBEF-A602-342EB7160B5B}"/>
              </a:ext>
            </a:extLst>
          </p:cNvPr>
          <p:cNvSpPr>
            <a:spLocks noChangeArrowheads="1"/>
          </p:cNvSpPr>
          <p:nvPr/>
        </p:nvSpPr>
        <p:spPr bwMode="auto">
          <a:xfrm>
            <a:off x="457200" y="1981200"/>
            <a:ext cx="81899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SP régulièrement sollicités pour des interventions animalières.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Vétérinaire interviennent sur le terrain dès lors que les secours sont confrontés à une intervention nécessitant :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Sédation, neutralisation ou la capture d'animaux (domestiques ou non) dès lors qu'ils sont une menace pour des personnes ou des biens ou encore qu'ils gênent, voire compromettent l'intervention des SP sur les lieux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8">
            <a:extLst>
              <a:ext uri="{FF2B5EF4-FFF2-40B4-BE49-F238E27FC236}">
                <a16:creationId xmlns:a16="http://schemas.microsoft.com/office/drawing/2014/main" id="{690D1325-1D5E-0F5D-A191-B68CA9F61CA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BF55B123-4286-42EF-8B5C-72698BFEE0B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75C7871-B100-4E16-8167-4794883748E4}" type="slidenum">
              <a:rPr lang="fr-FR" altLang="fr-FR" sz="2000">
                <a:solidFill>
                  <a:srgbClr val="984807"/>
                </a:solidFill>
                <a:latin typeface="Myriad Pro" panose="020B0503030403020204" pitchFamily="34" charset="0"/>
              </a:rPr>
              <a:pPr algn="r" eaLnBrk="1" hangingPunct="1"/>
              <a:t>50</a:t>
            </a:fld>
            <a:endParaRPr lang="fr-FR" altLang="fr-FR" sz="2000">
              <a:solidFill>
                <a:srgbClr val="984807"/>
              </a:solidFill>
              <a:latin typeface="Myriad Pro" panose="020B0503030403020204" pitchFamily="34" charset="0"/>
            </a:endParaRPr>
          </a:p>
        </p:txBody>
      </p:sp>
      <p:sp>
        <p:nvSpPr>
          <p:cNvPr id="56324" name="Rectangle 1">
            <a:extLst>
              <a:ext uri="{FF2B5EF4-FFF2-40B4-BE49-F238E27FC236}">
                <a16:creationId xmlns:a16="http://schemas.microsoft.com/office/drawing/2014/main" id="{3E2DFF2F-BB05-7CDF-9370-9EEC3D96C0E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chat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325" name="Rectangle 1">
            <a:extLst>
              <a:ext uri="{FF2B5EF4-FFF2-40B4-BE49-F238E27FC236}">
                <a16:creationId xmlns:a16="http://schemas.microsoft.com/office/drawing/2014/main" id="{965D412A-8231-FAFF-00AC-8D45A1139265}"/>
              </a:ext>
            </a:extLst>
          </p:cNvPr>
          <p:cNvSpPr>
            <a:spLocks noChangeArrowheads="1"/>
          </p:cNvSpPr>
          <p:nvPr/>
        </p:nvSpPr>
        <p:spPr bwMode="auto">
          <a:xfrm>
            <a:off x="381000" y="19050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En portant des gants pour limiter les risques de griffures et de morsures,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Se servir d’un filet ou d’un lasso voire même d’une couverture,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On contient en leur prenant largement la peau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derrière le cou et de l’autre main les 2 postérieurs.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Technique suppose qu’on ne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porte pas de gants pour assurer une bonne prise…</a:t>
            </a:r>
          </a:p>
        </p:txBody>
      </p:sp>
      <p:pic>
        <p:nvPicPr>
          <p:cNvPr id="56326" name="Picture 7" descr="Chat">
            <a:extLst>
              <a:ext uri="{FF2B5EF4-FFF2-40B4-BE49-F238E27FC236}">
                <a16:creationId xmlns:a16="http://schemas.microsoft.com/office/drawing/2014/main" id="{070922EC-F6AA-F11A-A36D-A25241103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612"/>
          <a:stretch>
            <a:fillRect/>
          </a:stretch>
        </p:blipFill>
        <p:spPr bwMode="auto">
          <a:xfrm>
            <a:off x="6019800" y="3429000"/>
            <a:ext cx="27432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8">
            <a:extLst>
              <a:ext uri="{FF2B5EF4-FFF2-40B4-BE49-F238E27FC236}">
                <a16:creationId xmlns:a16="http://schemas.microsoft.com/office/drawing/2014/main" id="{83B08EFE-61FE-B70F-B091-7EF7A1BB369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552DC1EC-D9D7-413D-80C2-27D0B895302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FACD868-B5B2-42F9-9713-08CCB8836E80}" type="slidenum">
              <a:rPr lang="fr-FR" altLang="fr-FR" sz="2000">
                <a:solidFill>
                  <a:srgbClr val="984807"/>
                </a:solidFill>
                <a:latin typeface="Myriad Pro" panose="020B0503030403020204" pitchFamily="34" charset="0"/>
              </a:rPr>
              <a:pPr algn="r" eaLnBrk="1" hangingPunct="1"/>
              <a:t>51</a:t>
            </a:fld>
            <a:endParaRPr lang="fr-FR" altLang="fr-FR" sz="2000">
              <a:solidFill>
                <a:srgbClr val="984807"/>
              </a:solidFill>
              <a:latin typeface="Myriad Pro" panose="020B0503030403020204" pitchFamily="34" charset="0"/>
            </a:endParaRPr>
          </a:p>
        </p:txBody>
      </p:sp>
      <p:sp>
        <p:nvSpPr>
          <p:cNvPr id="57348" name="Rectangle 1">
            <a:extLst>
              <a:ext uri="{FF2B5EF4-FFF2-40B4-BE49-F238E27FC236}">
                <a16:creationId xmlns:a16="http://schemas.microsoft.com/office/drawing/2014/main" id="{D90D1D07-FA71-FB43-FBA8-5A13D2DC21D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chien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349" name="Rectangle 1">
            <a:extLst>
              <a:ext uri="{FF2B5EF4-FFF2-40B4-BE49-F238E27FC236}">
                <a16:creationId xmlns:a16="http://schemas.microsoft.com/office/drawing/2014/main" id="{ED24DA21-11BC-EF7F-6D8F-0AA664A3DF89}"/>
              </a:ext>
            </a:extLst>
          </p:cNvPr>
          <p:cNvSpPr>
            <a:spLocks noChangeArrowheads="1"/>
          </p:cNvSpPr>
          <p:nvPr/>
        </p:nvSpPr>
        <p:spPr bwMode="auto">
          <a:xfrm>
            <a:off x="457200" y="19812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Pas de cage ou transport d’un animal qui souffre, à lui entraver la gueule pour ne pas se faire mordre.</a:t>
            </a:r>
          </a:p>
        </p:txBody>
      </p:sp>
      <p:pic>
        <p:nvPicPr>
          <p:cNvPr id="57350" name="Picture 2" descr="2 lien 1">
            <a:extLst>
              <a:ext uri="{FF2B5EF4-FFF2-40B4-BE49-F238E27FC236}">
                <a16:creationId xmlns:a16="http://schemas.microsoft.com/office/drawing/2014/main" id="{D802E816-A00A-9AF3-2721-A0BCC6081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3074" descr="2 lien 2">
            <a:extLst>
              <a:ext uri="{FF2B5EF4-FFF2-40B4-BE49-F238E27FC236}">
                <a16:creationId xmlns:a16="http://schemas.microsoft.com/office/drawing/2014/main" id="{6DDCB48B-0208-4297-D08D-937C8C59F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95600"/>
            <a:ext cx="39624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8">
            <a:extLst>
              <a:ext uri="{FF2B5EF4-FFF2-40B4-BE49-F238E27FC236}">
                <a16:creationId xmlns:a16="http://schemas.microsoft.com/office/drawing/2014/main" id="{E6BC6682-D7C0-0EA9-7EA8-B6F429D6D66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67B3D34A-EC4B-4E98-802F-6A4194119B7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AEAABE1-A9E6-42AC-BCB2-0AD0EE5D8849}" type="slidenum">
              <a:rPr lang="fr-FR" altLang="fr-FR" sz="2000">
                <a:solidFill>
                  <a:srgbClr val="984807"/>
                </a:solidFill>
                <a:latin typeface="Myriad Pro" panose="020B0503030403020204" pitchFamily="34" charset="0"/>
              </a:rPr>
              <a:pPr algn="r" eaLnBrk="1" hangingPunct="1"/>
              <a:t>52</a:t>
            </a:fld>
            <a:endParaRPr lang="fr-FR" altLang="fr-FR" sz="2000">
              <a:solidFill>
                <a:srgbClr val="984807"/>
              </a:solidFill>
              <a:latin typeface="Myriad Pro" panose="020B0503030403020204" pitchFamily="34" charset="0"/>
            </a:endParaRPr>
          </a:p>
        </p:txBody>
      </p:sp>
      <p:sp>
        <p:nvSpPr>
          <p:cNvPr id="58372" name="Rectangle 1">
            <a:extLst>
              <a:ext uri="{FF2B5EF4-FFF2-40B4-BE49-F238E27FC236}">
                <a16:creationId xmlns:a16="http://schemas.microsoft.com/office/drawing/2014/main" id="{8EE5958A-4D0A-46B3-04EE-62ED07957BF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chien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8373" name="Picture 2" descr="2 lien 3">
            <a:extLst>
              <a:ext uri="{FF2B5EF4-FFF2-40B4-BE49-F238E27FC236}">
                <a16:creationId xmlns:a16="http://schemas.microsoft.com/office/drawing/2014/main" id="{ECA54BE5-1C46-68D9-2284-91B1E29F0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1930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9">
            <a:extLst>
              <a:ext uri="{FF2B5EF4-FFF2-40B4-BE49-F238E27FC236}">
                <a16:creationId xmlns:a16="http://schemas.microsoft.com/office/drawing/2014/main" id="{E0EEC954-B3E6-1CDF-F477-68F12A143A2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8382000" cy="1905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FB40D"/>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8">
            <a:extLst>
              <a:ext uri="{FF2B5EF4-FFF2-40B4-BE49-F238E27FC236}">
                <a16:creationId xmlns:a16="http://schemas.microsoft.com/office/drawing/2014/main" id="{DBCFE35F-4B4A-10D3-442C-8385504BC53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5EE0C04E-4F65-471F-B20A-2A76C609A4C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D886C44-4E75-49D5-990B-CFDFDCEA52F1}" type="slidenum">
              <a:rPr lang="fr-FR" altLang="fr-FR" sz="2000">
                <a:solidFill>
                  <a:srgbClr val="984807"/>
                </a:solidFill>
                <a:latin typeface="Myriad Pro" panose="020B0503030403020204" pitchFamily="34" charset="0"/>
              </a:rPr>
              <a:pPr algn="r" eaLnBrk="1" hangingPunct="1"/>
              <a:t>53</a:t>
            </a:fld>
            <a:endParaRPr lang="fr-FR" altLang="fr-FR" sz="2000">
              <a:solidFill>
                <a:srgbClr val="984807"/>
              </a:solidFill>
              <a:latin typeface="Myriad Pro" panose="020B0503030403020204" pitchFamily="34" charset="0"/>
            </a:endParaRPr>
          </a:p>
        </p:txBody>
      </p:sp>
      <p:sp>
        <p:nvSpPr>
          <p:cNvPr id="59396" name="Rectangle 1">
            <a:extLst>
              <a:ext uri="{FF2B5EF4-FFF2-40B4-BE49-F238E27FC236}">
                <a16:creationId xmlns:a16="http://schemas.microsoft.com/office/drawing/2014/main" id="{C5728740-DB8C-CDFE-2ACA-EA6D440A97B5}"/>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bovins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9397" name="Rectangle 1">
            <a:extLst>
              <a:ext uri="{FF2B5EF4-FFF2-40B4-BE49-F238E27FC236}">
                <a16:creationId xmlns:a16="http://schemas.microsoft.com/office/drawing/2014/main" id="{A401AA27-C80A-D1A8-E2EF-0F071FA6E99D}"/>
              </a:ext>
            </a:extLst>
          </p:cNvPr>
          <p:cNvSpPr>
            <a:spLocks noChangeArrowheads="1"/>
          </p:cNvSpPr>
          <p:nvPr/>
        </p:nvSpPr>
        <p:spPr bwMode="auto">
          <a:xfrm>
            <a:off x="457200" y="19812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Bovin menaçant ou paniqué : ne pas chercher à l’attraper, le risque physique étant trop important (valable aussi pour les chevaux).</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SP sollicités pour déplacer des animaux pas agressifs du tout mais dangereux de par leur localisation (voie ferrée par ex.).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8">
            <a:extLst>
              <a:ext uri="{FF2B5EF4-FFF2-40B4-BE49-F238E27FC236}">
                <a16:creationId xmlns:a16="http://schemas.microsoft.com/office/drawing/2014/main" id="{728A15D9-EB08-43E1-E73C-9F01090B272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8B65E516-43A3-4770-8948-57C3888CD6F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2EBF29A-0BFE-4B87-9477-8BA06C821200}" type="slidenum">
              <a:rPr lang="fr-FR" altLang="fr-FR" sz="2000">
                <a:solidFill>
                  <a:srgbClr val="984807"/>
                </a:solidFill>
                <a:latin typeface="Myriad Pro" panose="020B0503030403020204" pitchFamily="34" charset="0"/>
              </a:rPr>
              <a:pPr algn="r" eaLnBrk="1" hangingPunct="1"/>
              <a:t>54</a:t>
            </a:fld>
            <a:endParaRPr lang="fr-FR" altLang="fr-FR" sz="2000">
              <a:solidFill>
                <a:srgbClr val="984807"/>
              </a:solidFill>
              <a:latin typeface="Myriad Pro" panose="020B0503030403020204" pitchFamily="34" charset="0"/>
            </a:endParaRPr>
          </a:p>
        </p:txBody>
      </p:sp>
      <p:sp>
        <p:nvSpPr>
          <p:cNvPr id="60420" name="Rectangle 1">
            <a:extLst>
              <a:ext uri="{FF2B5EF4-FFF2-40B4-BE49-F238E27FC236}">
                <a16:creationId xmlns:a16="http://schemas.microsoft.com/office/drawing/2014/main" id="{F64D5A6F-A89D-FDE7-FBC7-F45A7AA4257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bovins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421" name="Rectangle 1">
            <a:extLst>
              <a:ext uri="{FF2B5EF4-FFF2-40B4-BE49-F238E27FC236}">
                <a16:creationId xmlns:a16="http://schemas.microsoft.com/office/drawing/2014/main" id="{E5FB035F-FE36-575B-BEC9-E2203B274F0B}"/>
              </a:ext>
            </a:extLst>
          </p:cNvPr>
          <p:cNvSpPr>
            <a:spLocks noChangeArrowheads="1"/>
          </p:cNvSpPr>
          <p:nvPr/>
        </p:nvSpPr>
        <p:spPr bwMode="auto">
          <a:xfrm>
            <a:off x="457200" y="19812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On attache une corde (nœud coulant) derrière les cornes ou le « chignon » puis on la fait passer autour du chanfrein de l’animal. </a:t>
            </a:r>
          </a:p>
        </p:txBody>
      </p:sp>
      <p:pic>
        <p:nvPicPr>
          <p:cNvPr id="60422" name="Picture 5" descr="Bovins2">
            <a:extLst>
              <a:ext uri="{FF2B5EF4-FFF2-40B4-BE49-F238E27FC236}">
                <a16:creationId xmlns:a16="http://schemas.microsoft.com/office/drawing/2014/main" id="{4CE33906-09B8-28DC-3626-B50C0CFA9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43200"/>
            <a:ext cx="2333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descr="Bovins3">
            <a:extLst>
              <a:ext uri="{FF2B5EF4-FFF2-40B4-BE49-F238E27FC236}">
                <a16:creationId xmlns:a16="http://schemas.microsoft.com/office/drawing/2014/main" id="{E0D68C2D-5EEA-2F69-FB08-96BF1AAA5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667000"/>
            <a:ext cx="21780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descr="Bovins">
            <a:extLst>
              <a:ext uri="{FF2B5EF4-FFF2-40B4-BE49-F238E27FC236}">
                <a16:creationId xmlns:a16="http://schemas.microsoft.com/office/drawing/2014/main" id="{54C5236E-40C3-D2C9-BBC2-A9AE53E14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3048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8">
            <a:extLst>
              <a:ext uri="{FF2B5EF4-FFF2-40B4-BE49-F238E27FC236}">
                <a16:creationId xmlns:a16="http://schemas.microsoft.com/office/drawing/2014/main" id="{6B0384C2-E9E6-C00D-8412-EE25DBD14D2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C5755EA8-27DF-4245-8694-873F4B4D72B5}"/>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F8FC0D-0929-4A51-95B3-CB5F70E26AF4}" type="slidenum">
              <a:rPr lang="fr-FR" altLang="fr-FR" sz="2000">
                <a:solidFill>
                  <a:srgbClr val="984807"/>
                </a:solidFill>
                <a:latin typeface="Myriad Pro" panose="020B0503030403020204" pitchFamily="34" charset="0"/>
              </a:rPr>
              <a:pPr algn="r" eaLnBrk="1" hangingPunct="1"/>
              <a:t>55</a:t>
            </a:fld>
            <a:endParaRPr lang="fr-FR" altLang="fr-FR" sz="2000">
              <a:solidFill>
                <a:srgbClr val="984807"/>
              </a:solidFill>
              <a:latin typeface="Myriad Pro" panose="020B0503030403020204" pitchFamily="34" charset="0"/>
            </a:endParaRPr>
          </a:p>
        </p:txBody>
      </p:sp>
      <p:sp>
        <p:nvSpPr>
          <p:cNvPr id="61444" name="Rectangle 1">
            <a:extLst>
              <a:ext uri="{FF2B5EF4-FFF2-40B4-BE49-F238E27FC236}">
                <a16:creationId xmlns:a16="http://schemas.microsoft.com/office/drawing/2014/main" id="{8203BE03-2BA9-A8DB-A71D-DB53146366E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bovins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45" name="Picture 4" descr="Bovins4">
            <a:extLst>
              <a:ext uri="{FF2B5EF4-FFF2-40B4-BE49-F238E27FC236}">
                <a16:creationId xmlns:a16="http://schemas.microsoft.com/office/drawing/2014/main" id="{21EB0A98-23BC-11E0-8C08-DBEEEB686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54864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8">
            <a:extLst>
              <a:ext uri="{FF2B5EF4-FFF2-40B4-BE49-F238E27FC236}">
                <a16:creationId xmlns:a16="http://schemas.microsoft.com/office/drawing/2014/main" id="{225D6B53-8FA9-B90B-4874-3DECA3503B9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7AD88DA0-F828-4C2B-A136-8BDABD96B2B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575E9BE-BE5B-4C55-A1D8-2F972E628CC7}" type="slidenum">
              <a:rPr lang="fr-FR" altLang="fr-FR" sz="2000">
                <a:solidFill>
                  <a:srgbClr val="984807"/>
                </a:solidFill>
                <a:latin typeface="Myriad Pro" panose="020B0503030403020204" pitchFamily="34" charset="0"/>
              </a:rPr>
              <a:pPr algn="r" eaLnBrk="1" hangingPunct="1"/>
              <a:t>56</a:t>
            </a:fld>
            <a:endParaRPr lang="fr-FR" altLang="fr-FR" sz="2000">
              <a:solidFill>
                <a:srgbClr val="984807"/>
              </a:solidFill>
              <a:latin typeface="Myriad Pro" panose="020B0503030403020204" pitchFamily="34" charset="0"/>
            </a:endParaRPr>
          </a:p>
        </p:txBody>
      </p:sp>
      <p:sp>
        <p:nvSpPr>
          <p:cNvPr id="62468" name="Rectangle 1">
            <a:extLst>
              <a:ext uri="{FF2B5EF4-FFF2-40B4-BE49-F238E27FC236}">
                <a16:creationId xmlns:a16="http://schemas.microsoft.com/office/drawing/2014/main" id="{E2B800DD-88A7-D4FF-BA32-63D55EE91E9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bovins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469" name="Rectangle 1">
            <a:extLst>
              <a:ext uri="{FF2B5EF4-FFF2-40B4-BE49-F238E27FC236}">
                <a16:creationId xmlns:a16="http://schemas.microsoft.com/office/drawing/2014/main" id="{254F0F30-C258-4E97-4FB8-7907040FC7F6}"/>
              </a:ext>
            </a:extLst>
          </p:cNvPr>
          <p:cNvSpPr>
            <a:spLocks noChangeArrowheads="1"/>
          </p:cNvSpPr>
          <p:nvPr/>
        </p:nvSpPr>
        <p:spPr bwMode="auto">
          <a:xfrm>
            <a:off x="4572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On peut aussi obliger l’animal à se déplacer sans le contenir en avançant vers lui et en écartant les bras, éventuellement en tapotant doucement son postérieur avec un bâton.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8">
            <a:extLst>
              <a:ext uri="{FF2B5EF4-FFF2-40B4-BE49-F238E27FC236}">
                <a16:creationId xmlns:a16="http://schemas.microsoft.com/office/drawing/2014/main" id="{30157C75-6BC4-EF4C-E48F-B3AF02F7729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5FF26C60-5BFF-4248-B376-26F1E6D23A23}"/>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425D777-3CD5-4266-87A9-8C5852415B7C}" type="slidenum">
              <a:rPr lang="fr-FR" altLang="fr-FR" sz="2000">
                <a:solidFill>
                  <a:srgbClr val="984807"/>
                </a:solidFill>
                <a:latin typeface="Myriad Pro" panose="020B0503030403020204" pitchFamily="34" charset="0"/>
              </a:rPr>
              <a:pPr algn="r" eaLnBrk="1" hangingPunct="1"/>
              <a:t>57</a:t>
            </a:fld>
            <a:endParaRPr lang="fr-FR" altLang="fr-FR" sz="2000">
              <a:solidFill>
                <a:srgbClr val="984807"/>
              </a:solidFill>
              <a:latin typeface="Myriad Pro" panose="020B0503030403020204" pitchFamily="34" charset="0"/>
            </a:endParaRPr>
          </a:p>
        </p:txBody>
      </p:sp>
      <p:sp>
        <p:nvSpPr>
          <p:cNvPr id="63492" name="Rectangle 1">
            <a:extLst>
              <a:ext uri="{FF2B5EF4-FFF2-40B4-BE49-F238E27FC236}">
                <a16:creationId xmlns:a16="http://schemas.microsoft.com/office/drawing/2014/main" id="{37B39C7B-89BF-E03E-05D6-288178CB3B6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chevaux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493" name="Rectangle 1">
            <a:extLst>
              <a:ext uri="{FF2B5EF4-FFF2-40B4-BE49-F238E27FC236}">
                <a16:creationId xmlns:a16="http://schemas.microsoft.com/office/drawing/2014/main" id="{CFCDA79C-C27C-F4CA-78CE-BA91B7DF78E7}"/>
              </a:ext>
            </a:extLst>
          </p:cNvPr>
          <p:cNvSpPr>
            <a:spLocks noChangeArrowheads="1"/>
          </p:cNvSpPr>
          <p:nvPr/>
        </p:nvSpPr>
        <p:spPr bwMode="auto">
          <a:xfrm>
            <a:off x="457200" y="1981200"/>
            <a:ext cx="818991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Prévenir le cheval de tout déplacement,</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Rester au plus près (plus on est loin, plus le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coup portera),</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Ou se mettre hors de portée.</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Ne pas faire de mouvements brusques car le</a:t>
            </a:r>
          </a:p>
          <a:p>
            <a:pPr algn="just">
              <a:lnSpc>
                <a:spcPct val="107000"/>
              </a:lnSpc>
              <a:spcBef>
                <a:spcPct val="0"/>
              </a:spcBef>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cheval est très peureux,</a:t>
            </a:r>
          </a:p>
          <a:p>
            <a:pPr algn="just">
              <a:lnSpc>
                <a:spcPct val="107000"/>
              </a:lnSpc>
              <a:spcBef>
                <a:spcPct val="0"/>
              </a:spcBef>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Ne pas passer derrière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Rester dans la zone de sécurité s’il menace.</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3494" name="Image 85" descr="Diapositive18">
            <a:extLst>
              <a:ext uri="{FF2B5EF4-FFF2-40B4-BE49-F238E27FC236}">
                <a16:creationId xmlns:a16="http://schemas.microsoft.com/office/drawing/2014/main" id="{208C509D-E0F3-90BF-1FE7-8AEEE8CF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91" t="6544" r="17914" b="17108"/>
          <a:stretch>
            <a:fillRect/>
          </a:stretch>
        </p:blipFill>
        <p:spPr bwMode="auto">
          <a:xfrm>
            <a:off x="5334000" y="914400"/>
            <a:ext cx="36052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8">
            <a:extLst>
              <a:ext uri="{FF2B5EF4-FFF2-40B4-BE49-F238E27FC236}">
                <a16:creationId xmlns:a16="http://schemas.microsoft.com/office/drawing/2014/main" id="{16455749-AC02-78EC-953D-68B57127538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B2E593F7-03FF-4FC7-ADAB-D7E4144106B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5D43AA7-8B53-4CC6-B1EF-789E7F5785ED}" type="slidenum">
              <a:rPr lang="fr-FR" altLang="fr-FR" sz="2000">
                <a:solidFill>
                  <a:srgbClr val="984807"/>
                </a:solidFill>
                <a:latin typeface="Myriad Pro" panose="020B0503030403020204" pitchFamily="34" charset="0"/>
              </a:rPr>
              <a:pPr algn="r" eaLnBrk="1" hangingPunct="1"/>
              <a:t>58</a:t>
            </a:fld>
            <a:endParaRPr lang="fr-FR" altLang="fr-FR" sz="2000">
              <a:solidFill>
                <a:srgbClr val="984807"/>
              </a:solidFill>
              <a:latin typeface="Myriad Pro" panose="020B0503030403020204" pitchFamily="34" charset="0"/>
            </a:endParaRPr>
          </a:p>
        </p:txBody>
      </p:sp>
      <p:sp>
        <p:nvSpPr>
          <p:cNvPr id="64516" name="Rectangle 1">
            <a:extLst>
              <a:ext uri="{FF2B5EF4-FFF2-40B4-BE49-F238E27FC236}">
                <a16:creationId xmlns:a16="http://schemas.microsoft.com/office/drawing/2014/main" id="{FFF04BC8-7055-FFD3-6E49-DC5F1E6524B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chevaux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517" name="Rectangle 1">
            <a:extLst>
              <a:ext uri="{FF2B5EF4-FFF2-40B4-BE49-F238E27FC236}">
                <a16:creationId xmlns:a16="http://schemas.microsoft.com/office/drawing/2014/main" id="{12BFD863-9BC5-9EAA-A3BF-9CD144F93068}"/>
              </a:ext>
            </a:extLst>
          </p:cNvPr>
          <p:cNvSpPr>
            <a:spLocks noChangeArrowheads="1"/>
          </p:cNvSpPr>
          <p:nvPr/>
        </p:nvSpPr>
        <p:spPr bwMode="auto">
          <a:xfrm>
            <a:off x="457200" y="1981200"/>
            <a:ext cx="81899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 ABORDE TOUJOURS UN CHEVAL PAR </a:t>
            </a:r>
            <a:r>
              <a:rPr lang="fr-FR" altLang="fr-FR" sz="20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a:t>
            </a: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GAUCHE</a:t>
            </a:r>
            <a:r>
              <a:rPr lang="fr-FR" altLang="fr-FR" sz="2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Toujours rechercher le propriétaire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Important : leur parler (doucement) et leur signaler constamment (en les touchant) notre présence. </a:t>
            </a:r>
          </a:p>
        </p:txBody>
      </p:sp>
      <p:pic>
        <p:nvPicPr>
          <p:cNvPr id="64518" name="Picture 6" descr="..\..\..\doc\DIV\Risque animalier\Images\img22.jpg">
            <a:extLst>
              <a:ext uri="{FF2B5EF4-FFF2-40B4-BE49-F238E27FC236}">
                <a16:creationId xmlns:a16="http://schemas.microsoft.com/office/drawing/2014/main" id="{CA6638C5-24B6-54E6-B910-C95F962BE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789363"/>
            <a:ext cx="32004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1" descr="img17">
            <a:extLst>
              <a:ext uri="{FF2B5EF4-FFF2-40B4-BE49-F238E27FC236}">
                <a16:creationId xmlns:a16="http://schemas.microsoft.com/office/drawing/2014/main" id="{38C804F7-CA0C-6B06-758E-DEF5F1703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590800"/>
            <a:ext cx="2949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re 8">
            <a:extLst>
              <a:ext uri="{FF2B5EF4-FFF2-40B4-BE49-F238E27FC236}">
                <a16:creationId xmlns:a16="http://schemas.microsoft.com/office/drawing/2014/main" id="{00A1A809-5B6A-E7C2-23DF-AEBD6059859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05D2C449-D12C-4B89-9CCD-068B8B6C6B36}"/>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14CFAFB-D27A-4276-83A6-FCD6E0CD9C17}" type="slidenum">
              <a:rPr lang="fr-FR" altLang="fr-FR" sz="2000">
                <a:solidFill>
                  <a:srgbClr val="984807"/>
                </a:solidFill>
                <a:latin typeface="Myriad Pro" panose="020B0503030403020204" pitchFamily="34" charset="0"/>
              </a:rPr>
              <a:pPr algn="r" eaLnBrk="1" hangingPunct="1"/>
              <a:t>59</a:t>
            </a:fld>
            <a:endParaRPr lang="fr-FR" altLang="fr-FR" sz="2000">
              <a:solidFill>
                <a:srgbClr val="984807"/>
              </a:solidFill>
              <a:latin typeface="Myriad Pro" panose="020B0503030403020204" pitchFamily="34" charset="0"/>
            </a:endParaRPr>
          </a:p>
        </p:txBody>
      </p:sp>
      <p:sp>
        <p:nvSpPr>
          <p:cNvPr id="65541" name="Rectangle 1">
            <a:extLst>
              <a:ext uri="{FF2B5EF4-FFF2-40B4-BE49-F238E27FC236}">
                <a16:creationId xmlns:a16="http://schemas.microsoft.com/office/drawing/2014/main" id="{864F5057-377A-F1A9-4E5F-7B101565A34D}"/>
              </a:ext>
            </a:extLst>
          </p:cNvPr>
          <p:cNvSpPr>
            <a:spLocks noChangeArrowheads="1"/>
          </p:cNvSpPr>
          <p:nvPr/>
        </p:nvSpPr>
        <p:spPr bwMode="auto">
          <a:xfrm>
            <a:off x="457200" y="19812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Si usage de longe, </a:t>
            </a: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 JAMAIS PASSER LA MAIN DANS LA CORDE</a:t>
            </a:r>
          </a:p>
        </p:txBody>
      </p:sp>
      <p:sp>
        <p:nvSpPr>
          <p:cNvPr id="65542" name="Rectangle 1">
            <a:extLst>
              <a:ext uri="{FF2B5EF4-FFF2-40B4-BE49-F238E27FC236}">
                <a16:creationId xmlns:a16="http://schemas.microsoft.com/office/drawing/2014/main" id="{283973AE-F354-BB9F-70C7-FCC5830D769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chevaux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543" name="Rectangle 9">
            <a:extLst>
              <a:ext uri="{FF2B5EF4-FFF2-40B4-BE49-F238E27FC236}">
                <a16:creationId xmlns:a16="http://schemas.microsoft.com/office/drawing/2014/main" id="{EF1AF6DC-0C75-D5A6-9EB5-99CB5012CDD7}"/>
              </a:ext>
            </a:extLst>
          </p:cNvPr>
          <p:cNvSpPr>
            <a:spLocks noChangeArrowheads="1"/>
          </p:cNvSpPr>
          <p:nvPr/>
        </p:nvSpPr>
        <p:spPr bwMode="auto">
          <a:xfrm>
            <a:off x="3952875"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5544" name="Picture 8" descr="img18">
            <a:extLst>
              <a:ext uri="{FF2B5EF4-FFF2-40B4-BE49-F238E27FC236}">
                <a16:creationId xmlns:a16="http://schemas.microsoft.com/office/drawing/2014/main" id="{2699C767-1199-5B47-7505-3A84EED97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3124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WordArt 10">
            <a:extLst>
              <a:ext uri="{FF2B5EF4-FFF2-40B4-BE49-F238E27FC236}">
                <a16:creationId xmlns:a16="http://schemas.microsoft.com/office/drawing/2014/main" id="{E6B662FB-D734-19BB-1F56-4FAF6E0B5904}"/>
              </a:ext>
            </a:extLst>
          </p:cNvPr>
          <p:cNvSpPr>
            <a:spLocks noChangeArrowheads="1" noChangeShapeType="1"/>
          </p:cNvSpPr>
          <p:nvPr/>
        </p:nvSpPr>
        <p:spPr bwMode="auto">
          <a:xfrm>
            <a:off x="6019800" y="3581400"/>
            <a:ext cx="1257300" cy="1143000"/>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fr-FR" sz="3600" kern="10">
                <a:ln w="50800">
                  <a:solidFill>
                    <a:srgbClr val="FF0000"/>
                  </a:solidFill>
                  <a:round/>
                  <a:headEnd/>
                  <a:tailEnd/>
                </a:ln>
                <a:noFill/>
                <a:latin typeface="Arial Black" panose="020B0A04020102020204" pitchFamily="34" charset="0"/>
              </a:rPr>
              <a:t>X</a:t>
            </a:r>
          </a:p>
        </p:txBody>
      </p:sp>
      <p:sp>
        <p:nvSpPr>
          <p:cNvPr id="65546" name="Rectangle 12">
            <a:extLst>
              <a:ext uri="{FF2B5EF4-FFF2-40B4-BE49-F238E27FC236}">
                <a16:creationId xmlns:a16="http://schemas.microsoft.com/office/drawing/2014/main" id="{D5BFE977-E785-50D8-DC06-D8B11C462D96}"/>
              </a:ext>
            </a:extLst>
          </p:cNvPr>
          <p:cNvSpPr>
            <a:spLocks noChangeArrowheads="1"/>
          </p:cNvSpPr>
          <p:nvPr/>
        </p:nvSpPr>
        <p:spPr bwMode="auto">
          <a:xfrm>
            <a:off x="3948113"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04C38A2D-2BBA-4ACE-35D3-47C14C52EE7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vétérinaires SP</a:t>
            </a:r>
          </a:p>
        </p:txBody>
      </p:sp>
      <p:sp>
        <p:nvSpPr>
          <p:cNvPr id="3075" name="Espace réservé du numéro de diapositive 4">
            <a:extLst>
              <a:ext uri="{FF2B5EF4-FFF2-40B4-BE49-F238E27FC236}">
                <a16:creationId xmlns:a16="http://schemas.microsoft.com/office/drawing/2014/main" id="{73138E0B-0D86-4CC1-BE8F-E04556178CB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8C89912-52BC-4B57-B8EE-CED37682B955}" type="slidenum">
              <a:rPr lang="fr-FR" altLang="fr-FR" sz="2000">
                <a:solidFill>
                  <a:srgbClr val="984807"/>
                </a:solidFill>
                <a:latin typeface="Myriad Pro" panose="020B0503030403020204" pitchFamily="34" charset="0"/>
              </a:rPr>
              <a:pPr algn="r" eaLnBrk="1" hangingPunct="1"/>
              <a:t>6</a:t>
            </a:fld>
            <a:endParaRPr lang="fr-FR" altLang="fr-FR" sz="2000">
              <a:solidFill>
                <a:srgbClr val="984807"/>
              </a:solidFill>
              <a:latin typeface="Myriad Pro" panose="020B0503030403020204" pitchFamily="34" charset="0"/>
            </a:endParaRPr>
          </a:p>
        </p:txBody>
      </p:sp>
      <p:sp>
        <p:nvSpPr>
          <p:cNvPr id="9220" name="Rectangle 1">
            <a:extLst>
              <a:ext uri="{FF2B5EF4-FFF2-40B4-BE49-F238E27FC236}">
                <a16:creationId xmlns:a16="http://schemas.microsoft.com/office/drawing/2014/main" id="{A10671AB-703B-8863-5CCC-2C5D2E12FB8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Intervention animalières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1" name="Rectangle 1">
            <a:extLst>
              <a:ext uri="{FF2B5EF4-FFF2-40B4-BE49-F238E27FC236}">
                <a16:creationId xmlns:a16="http://schemas.microsoft.com/office/drawing/2014/main" id="{2552CD00-819B-CDA6-FF65-D3126117D5B6}"/>
              </a:ext>
            </a:extLst>
          </p:cNvPr>
          <p:cNvSpPr>
            <a:spLocks noChangeArrowheads="1"/>
          </p:cNvSpPr>
          <p:nvPr/>
        </p:nvSpPr>
        <p:spPr bwMode="auto">
          <a:xfrm>
            <a:off x="457200" y="19812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Soins d'urgence aux animaux blessés ou impliqués dans un sinistre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Environnement (gestion et suivi des sols, fourrages, fleuves, rivières, points d'eau ou de captage susceptible d'être touchés par une pollution de quelque nature que ce soit)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Accident de bestiaux vivants ou de denrées alimentaires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Existence d'épizooties (ex : fièvre aphteuse, grippe aviaire).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8">
            <a:extLst>
              <a:ext uri="{FF2B5EF4-FFF2-40B4-BE49-F238E27FC236}">
                <a16:creationId xmlns:a16="http://schemas.microsoft.com/office/drawing/2014/main" id="{B995749C-6BAD-CD49-041A-F317B05D325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07C2908B-66D9-4325-9C01-B1D78CC5B47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29F0625-9381-447A-943C-26FFDC6EBC20}" type="slidenum">
              <a:rPr lang="fr-FR" altLang="fr-FR" sz="2000">
                <a:solidFill>
                  <a:srgbClr val="984807"/>
                </a:solidFill>
                <a:latin typeface="Myriad Pro" panose="020B0503030403020204" pitchFamily="34" charset="0"/>
              </a:rPr>
              <a:pPr algn="r" eaLnBrk="1" hangingPunct="1"/>
              <a:t>60</a:t>
            </a:fld>
            <a:endParaRPr lang="fr-FR" altLang="fr-FR" sz="2000">
              <a:solidFill>
                <a:srgbClr val="984807"/>
              </a:solidFill>
              <a:latin typeface="Myriad Pro" panose="020B0503030403020204" pitchFamily="34" charset="0"/>
            </a:endParaRPr>
          </a:p>
        </p:txBody>
      </p:sp>
      <p:sp>
        <p:nvSpPr>
          <p:cNvPr id="66564" name="Rectangle 1">
            <a:extLst>
              <a:ext uri="{FF2B5EF4-FFF2-40B4-BE49-F238E27FC236}">
                <a16:creationId xmlns:a16="http://schemas.microsoft.com/office/drawing/2014/main" id="{CC74AECC-B2A2-67D7-3221-7B257FCA2E8D}"/>
              </a:ext>
            </a:extLst>
          </p:cNvPr>
          <p:cNvSpPr>
            <a:spLocks noChangeArrowheads="1"/>
          </p:cNvSpPr>
          <p:nvPr/>
        </p:nvSpPr>
        <p:spPr bwMode="auto">
          <a:xfrm>
            <a:off x="457200" y="19812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Pour empêcher un cheval de se relever, si nécessaire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S'appuyer sur l'encolure</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6565" name="Rectangle 1">
            <a:extLst>
              <a:ext uri="{FF2B5EF4-FFF2-40B4-BE49-F238E27FC236}">
                <a16:creationId xmlns:a16="http://schemas.microsoft.com/office/drawing/2014/main" id="{F61C5984-D45F-C236-421C-B4BFCF71255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chevaux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6566" name="Picture 6" descr="..\..\..\doc\DIV\Risque animalier\Images\CONTEN~1.JPG">
            <a:extLst>
              <a:ext uri="{FF2B5EF4-FFF2-40B4-BE49-F238E27FC236}">
                <a16:creationId xmlns:a16="http://schemas.microsoft.com/office/drawing/2014/main" id="{6D5729D4-C20E-ECC5-8F17-63872E055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632" t="57358" r="4572" b="4947"/>
          <a:stretch>
            <a:fillRect/>
          </a:stretch>
        </p:blipFill>
        <p:spPr bwMode="auto">
          <a:xfrm>
            <a:off x="2971800" y="3048000"/>
            <a:ext cx="43434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8">
            <a:extLst>
              <a:ext uri="{FF2B5EF4-FFF2-40B4-BE49-F238E27FC236}">
                <a16:creationId xmlns:a16="http://schemas.microsoft.com/office/drawing/2014/main" id="{1E586AFD-DE29-D08F-FDDD-7C9CD1DD5B4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FD428259-5A37-4A67-A103-849C12C5D4D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6267AA-2208-4BE7-A935-0FA9895F1303}" type="slidenum">
              <a:rPr lang="fr-FR" altLang="fr-FR" sz="2000">
                <a:solidFill>
                  <a:srgbClr val="984807"/>
                </a:solidFill>
                <a:latin typeface="Myriad Pro" panose="020B0503030403020204" pitchFamily="34" charset="0"/>
              </a:rPr>
              <a:pPr algn="r" eaLnBrk="1" hangingPunct="1"/>
              <a:t>61</a:t>
            </a:fld>
            <a:endParaRPr lang="fr-FR" altLang="fr-FR" sz="2000">
              <a:solidFill>
                <a:srgbClr val="984807"/>
              </a:solidFill>
              <a:latin typeface="Myriad Pro" panose="020B0503030403020204" pitchFamily="34" charset="0"/>
            </a:endParaRPr>
          </a:p>
        </p:txBody>
      </p:sp>
      <p:sp>
        <p:nvSpPr>
          <p:cNvPr id="67588" name="Rectangle 1">
            <a:extLst>
              <a:ext uri="{FF2B5EF4-FFF2-40B4-BE49-F238E27FC236}">
                <a16:creationId xmlns:a16="http://schemas.microsoft.com/office/drawing/2014/main" id="{FE45B08C-AF84-89FD-2B65-241658075CB0}"/>
              </a:ext>
            </a:extLst>
          </p:cNvPr>
          <p:cNvSpPr>
            <a:spLocks noChangeArrowheads="1"/>
          </p:cNvSpPr>
          <p:nvPr/>
        </p:nvSpPr>
        <p:spPr bwMode="auto">
          <a:xfrm>
            <a:off x="457200" y="19812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Aborder par le dos et non vers les pattes. </a:t>
            </a:r>
          </a:p>
        </p:txBody>
      </p:sp>
      <p:sp>
        <p:nvSpPr>
          <p:cNvPr id="67589" name="Rectangle 1">
            <a:extLst>
              <a:ext uri="{FF2B5EF4-FFF2-40B4-BE49-F238E27FC236}">
                <a16:creationId xmlns:a16="http://schemas.microsoft.com/office/drawing/2014/main" id="{38DE8B6B-2ED7-8307-1748-093F793964E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chevaux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590" name="Rectangle 8">
            <a:extLst>
              <a:ext uri="{FF2B5EF4-FFF2-40B4-BE49-F238E27FC236}">
                <a16:creationId xmlns:a16="http://schemas.microsoft.com/office/drawing/2014/main" id="{883EFA53-E07A-8BBF-D5BC-D393FA99C2E5}"/>
              </a:ext>
            </a:extLst>
          </p:cNvPr>
          <p:cNvSpPr>
            <a:spLocks noChangeArrowheads="1"/>
          </p:cNvSpPr>
          <p:nvPr/>
        </p:nvSpPr>
        <p:spPr bwMode="auto">
          <a:xfrm>
            <a:off x="327660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7591" name="Picture 7" descr="img13">
            <a:extLst>
              <a:ext uri="{FF2B5EF4-FFF2-40B4-BE49-F238E27FC236}">
                <a16:creationId xmlns:a16="http://schemas.microsoft.com/office/drawing/2014/main" id="{77480B79-96EA-D196-4A48-770DBEFB8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54864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Line 9">
            <a:extLst>
              <a:ext uri="{FF2B5EF4-FFF2-40B4-BE49-F238E27FC236}">
                <a16:creationId xmlns:a16="http://schemas.microsoft.com/office/drawing/2014/main" id="{03ABB126-2908-3FD5-5C02-8B4DC2E8B190}"/>
              </a:ext>
            </a:extLst>
          </p:cNvPr>
          <p:cNvSpPr>
            <a:spLocks noChangeShapeType="1"/>
          </p:cNvSpPr>
          <p:nvPr/>
        </p:nvSpPr>
        <p:spPr bwMode="auto">
          <a:xfrm>
            <a:off x="1828800" y="4038600"/>
            <a:ext cx="4495800" cy="16764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593" name="Line 10">
            <a:extLst>
              <a:ext uri="{FF2B5EF4-FFF2-40B4-BE49-F238E27FC236}">
                <a16:creationId xmlns:a16="http://schemas.microsoft.com/office/drawing/2014/main" id="{C31C821B-5D45-A486-B459-A1DE5A62D1AA}"/>
              </a:ext>
            </a:extLst>
          </p:cNvPr>
          <p:cNvSpPr>
            <a:spLocks noChangeShapeType="1"/>
          </p:cNvSpPr>
          <p:nvPr/>
        </p:nvSpPr>
        <p:spPr bwMode="auto">
          <a:xfrm>
            <a:off x="3886200" y="2819400"/>
            <a:ext cx="3581400" cy="13716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8">
            <a:extLst>
              <a:ext uri="{FF2B5EF4-FFF2-40B4-BE49-F238E27FC236}">
                <a16:creationId xmlns:a16="http://schemas.microsoft.com/office/drawing/2014/main" id="{6F4F2161-9ED5-DEE4-566A-D213988888C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8E003311-56D5-407A-A6A4-C2B50060E0C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8151B6A-C331-42B6-9252-7E3560F57136}" type="slidenum">
              <a:rPr lang="fr-FR" altLang="fr-FR" sz="2000">
                <a:solidFill>
                  <a:srgbClr val="984807"/>
                </a:solidFill>
                <a:latin typeface="Myriad Pro" panose="020B0503030403020204" pitchFamily="34" charset="0"/>
              </a:rPr>
              <a:pPr algn="r" eaLnBrk="1" hangingPunct="1"/>
              <a:t>62</a:t>
            </a:fld>
            <a:endParaRPr lang="fr-FR" altLang="fr-FR" sz="2000">
              <a:solidFill>
                <a:srgbClr val="984807"/>
              </a:solidFill>
              <a:latin typeface="Myriad Pro" panose="020B0503030403020204" pitchFamily="34" charset="0"/>
            </a:endParaRPr>
          </a:p>
        </p:txBody>
      </p:sp>
      <p:sp>
        <p:nvSpPr>
          <p:cNvPr id="68612" name="Rectangle 1">
            <a:extLst>
              <a:ext uri="{FF2B5EF4-FFF2-40B4-BE49-F238E27FC236}">
                <a16:creationId xmlns:a16="http://schemas.microsoft.com/office/drawing/2014/main" id="{20E8C9CD-BE37-C09E-B3AE-D8F1F5120DD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chevaux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8613" name="Image 86" descr="Diapositive19">
            <a:extLst>
              <a:ext uri="{FF2B5EF4-FFF2-40B4-BE49-F238E27FC236}">
                <a16:creationId xmlns:a16="http://schemas.microsoft.com/office/drawing/2014/main" id="{16A41D9F-D618-2E5A-45B0-D6976A31D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3" t="4324" r="8388" b="10271"/>
          <a:stretch>
            <a:fillRect/>
          </a:stretch>
        </p:blipFill>
        <p:spPr bwMode="auto">
          <a:xfrm>
            <a:off x="1447800" y="2057400"/>
            <a:ext cx="601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8">
            <a:extLst>
              <a:ext uri="{FF2B5EF4-FFF2-40B4-BE49-F238E27FC236}">
                <a16:creationId xmlns:a16="http://schemas.microsoft.com/office/drawing/2014/main" id="{E39E2DFC-A56E-962C-5974-6070572B46D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2497AE95-391B-4CA9-85DD-1648532584BF}"/>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55DA88-6597-488E-B268-1020E9AC9AE4}" type="slidenum">
              <a:rPr lang="fr-FR" altLang="fr-FR" sz="2000">
                <a:solidFill>
                  <a:srgbClr val="984807"/>
                </a:solidFill>
                <a:latin typeface="Myriad Pro" panose="020B0503030403020204" pitchFamily="34" charset="0"/>
              </a:rPr>
              <a:pPr algn="r" eaLnBrk="1" hangingPunct="1"/>
              <a:t>63</a:t>
            </a:fld>
            <a:endParaRPr lang="fr-FR" altLang="fr-FR" sz="2000">
              <a:solidFill>
                <a:srgbClr val="984807"/>
              </a:solidFill>
              <a:latin typeface="Myriad Pro" panose="020B0503030403020204" pitchFamily="34" charset="0"/>
            </a:endParaRPr>
          </a:p>
        </p:txBody>
      </p:sp>
      <p:sp>
        <p:nvSpPr>
          <p:cNvPr id="69636" name="Rectangle 1">
            <a:extLst>
              <a:ext uri="{FF2B5EF4-FFF2-40B4-BE49-F238E27FC236}">
                <a16:creationId xmlns:a16="http://schemas.microsoft.com/office/drawing/2014/main" id="{63C534CC-AB94-3AD2-B7FF-2900596D7DB9}"/>
              </a:ext>
            </a:extLst>
          </p:cNvPr>
          <p:cNvSpPr>
            <a:spLocks noChangeArrowheads="1"/>
          </p:cNvSpPr>
          <p:nvPr/>
        </p:nvSpPr>
        <p:spPr bwMode="auto">
          <a:xfrm>
            <a:off x="457200" y="19812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Entraver dans la mesure du possible, même s’ils sont inconscients au moment de votre arrivée.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Toujours lier les pattes entre elles et penser à bander les yeux ce qui apaisera considérablement l’animal.</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Couvrir ou réchauffer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Protéger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Limiter la douleur (transport).</a:t>
            </a:r>
          </a:p>
        </p:txBody>
      </p:sp>
      <p:sp>
        <p:nvSpPr>
          <p:cNvPr id="69637" name="Rectangle 1">
            <a:extLst>
              <a:ext uri="{FF2B5EF4-FFF2-40B4-BE49-F238E27FC236}">
                <a16:creationId xmlns:a16="http://schemas.microsoft.com/office/drawing/2014/main" id="{9D1F6388-FB9A-4A3D-108D-4D4C5C13D22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Animaux sauvages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8">
            <a:extLst>
              <a:ext uri="{FF2B5EF4-FFF2-40B4-BE49-F238E27FC236}">
                <a16:creationId xmlns:a16="http://schemas.microsoft.com/office/drawing/2014/main" id="{21FCE71C-8A0F-0296-6CBD-68DADB58D8D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13A0E1B8-695D-4A22-A4C4-38065D892CF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FF48C73-5508-44F0-BCA9-06DFC7499432}" type="slidenum">
              <a:rPr lang="fr-FR" altLang="fr-FR" sz="2000">
                <a:solidFill>
                  <a:srgbClr val="984807"/>
                </a:solidFill>
                <a:latin typeface="Myriad Pro" panose="020B0503030403020204" pitchFamily="34" charset="0"/>
              </a:rPr>
              <a:pPr algn="r" eaLnBrk="1" hangingPunct="1"/>
              <a:t>64</a:t>
            </a:fld>
            <a:endParaRPr lang="fr-FR" altLang="fr-FR" sz="2000">
              <a:solidFill>
                <a:srgbClr val="984807"/>
              </a:solidFill>
              <a:latin typeface="Myriad Pro" panose="020B0503030403020204" pitchFamily="34" charset="0"/>
            </a:endParaRPr>
          </a:p>
        </p:txBody>
      </p:sp>
      <p:sp>
        <p:nvSpPr>
          <p:cNvPr id="70661" name="Rectangle 1">
            <a:extLst>
              <a:ext uri="{FF2B5EF4-FFF2-40B4-BE49-F238E27FC236}">
                <a16:creationId xmlns:a16="http://schemas.microsoft.com/office/drawing/2014/main" id="{F6EB7451-05F7-F89F-B7DB-C499BFE4C988}"/>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Animaux sauvages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0662" name="Image 110" descr="Diapositive34">
            <a:extLst>
              <a:ext uri="{FF2B5EF4-FFF2-40B4-BE49-F238E27FC236}">
                <a16:creationId xmlns:a16="http://schemas.microsoft.com/office/drawing/2014/main" id="{3F3C7BDC-3888-DE8C-0F9B-06B1287D4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5" r="6033" b="9598"/>
          <a:stretch>
            <a:fillRect/>
          </a:stretch>
        </p:blipFill>
        <p:spPr bwMode="auto">
          <a:xfrm>
            <a:off x="381000" y="1219200"/>
            <a:ext cx="8305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8">
            <a:extLst>
              <a:ext uri="{FF2B5EF4-FFF2-40B4-BE49-F238E27FC236}">
                <a16:creationId xmlns:a16="http://schemas.microsoft.com/office/drawing/2014/main" id="{7D2269EE-6912-3538-126E-B9C0D96ABC4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Contention </a:t>
            </a:r>
          </a:p>
        </p:txBody>
      </p:sp>
      <p:sp>
        <p:nvSpPr>
          <p:cNvPr id="3075" name="Espace réservé du numéro de diapositive 4">
            <a:extLst>
              <a:ext uri="{FF2B5EF4-FFF2-40B4-BE49-F238E27FC236}">
                <a16:creationId xmlns:a16="http://schemas.microsoft.com/office/drawing/2014/main" id="{F3D9E9F4-F3A0-4A3F-B0AE-AAAAD63062D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34F3423-F7A4-4685-AE01-2C8163621D37}" type="slidenum">
              <a:rPr lang="fr-FR" altLang="fr-FR" sz="2000">
                <a:solidFill>
                  <a:srgbClr val="984807"/>
                </a:solidFill>
                <a:latin typeface="Myriad Pro" panose="020B0503030403020204" pitchFamily="34" charset="0"/>
              </a:rPr>
              <a:pPr algn="r" eaLnBrk="1" hangingPunct="1"/>
              <a:t>65</a:t>
            </a:fld>
            <a:endParaRPr lang="fr-FR" altLang="fr-FR" sz="2000">
              <a:solidFill>
                <a:srgbClr val="984807"/>
              </a:solidFill>
              <a:latin typeface="Myriad Pro" panose="020B0503030403020204" pitchFamily="34" charset="0"/>
            </a:endParaRPr>
          </a:p>
        </p:txBody>
      </p:sp>
      <p:sp>
        <p:nvSpPr>
          <p:cNvPr id="71684" name="Rectangle 1">
            <a:extLst>
              <a:ext uri="{FF2B5EF4-FFF2-40B4-BE49-F238E27FC236}">
                <a16:creationId xmlns:a16="http://schemas.microsoft.com/office/drawing/2014/main" id="{88E3DE5A-627F-3866-0D15-E33A7B7E6F10}"/>
              </a:ext>
            </a:extLst>
          </p:cNvPr>
          <p:cNvSpPr>
            <a:spLocks noChangeArrowheads="1"/>
          </p:cNvSpPr>
          <p:nvPr/>
        </p:nvSpPr>
        <p:spPr bwMode="auto">
          <a:xfrm>
            <a:off x="457200" y="19812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Transport des oiseaux (rapaces par exemple)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Utiliser une boite la plus petite possible (pour éviter que l’animal ne se blesse ou aggrave ses lésions)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Percez quelques trous pour assurer le renouvellement de l’air. </a:t>
            </a:r>
          </a:p>
        </p:txBody>
      </p:sp>
      <p:sp>
        <p:nvSpPr>
          <p:cNvPr id="71685" name="Rectangle 1">
            <a:extLst>
              <a:ext uri="{FF2B5EF4-FFF2-40B4-BE49-F238E27FC236}">
                <a16:creationId xmlns:a16="http://schemas.microsoft.com/office/drawing/2014/main" id="{9B30F181-6A5D-A09B-5A71-0E7BABFA0E2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Animaux sauvages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8">
            <a:extLst>
              <a:ext uri="{FF2B5EF4-FFF2-40B4-BE49-F238E27FC236}">
                <a16:creationId xmlns:a16="http://schemas.microsoft.com/office/drawing/2014/main" id="{7849947A-5C26-CFEE-3402-B2FA5497A8C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Techniques d'approche / grandes règles </a:t>
            </a:r>
          </a:p>
        </p:txBody>
      </p:sp>
      <p:sp>
        <p:nvSpPr>
          <p:cNvPr id="3075" name="Espace réservé du numéro de diapositive 4">
            <a:extLst>
              <a:ext uri="{FF2B5EF4-FFF2-40B4-BE49-F238E27FC236}">
                <a16:creationId xmlns:a16="http://schemas.microsoft.com/office/drawing/2014/main" id="{C0643614-2921-473D-A98D-511E6BEF625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E2E5EF9-D85A-42A7-8098-CB9167FF8AA6}" type="slidenum">
              <a:rPr lang="fr-FR" altLang="fr-FR" sz="2000">
                <a:solidFill>
                  <a:srgbClr val="984807"/>
                </a:solidFill>
                <a:latin typeface="Myriad Pro" panose="020B0503030403020204" pitchFamily="34" charset="0"/>
              </a:rPr>
              <a:pPr algn="r" eaLnBrk="1" hangingPunct="1"/>
              <a:t>66</a:t>
            </a:fld>
            <a:endParaRPr lang="fr-FR" altLang="fr-FR" sz="2000">
              <a:solidFill>
                <a:srgbClr val="984807"/>
              </a:solidFill>
              <a:latin typeface="Myriad Pro" panose="020B0503030403020204" pitchFamily="34" charset="0"/>
            </a:endParaRPr>
          </a:p>
        </p:txBody>
      </p:sp>
      <p:sp>
        <p:nvSpPr>
          <p:cNvPr id="72708" name="Rectangle 1">
            <a:extLst>
              <a:ext uri="{FF2B5EF4-FFF2-40B4-BE49-F238E27FC236}">
                <a16:creationId xmlns:a16="http://schemas.microsoft.com/office/drawing/2014/main" id="{16EB8E57-C2F5-4756-ACF3-5525EADB5657}"/>
              </a:ext>
            </a:extLst>
          </p:cNvPr>
          <p:cNvSpPr>
            <a:spLocks noChangeArrowheads="1"/>
          </p:cNvSpPr>
          <p:nvPr/>
        </p:nvSpPr>
        <p:spPr bwMode="auto">
          <a:xfrm>
            <a:off x="476250" y="1755775"/>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 Ne jamais fixer un animal dans les yeux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interprété par l’animal comme un défi au risque donc de déclencher l’attaque.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 Éviter l’approche par derrière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risque d’être surpris et de déclencher instinctivement son attaque sans avoir eu la possibilité matérielle de menacer.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S’il vous voit arriver par derrière, il peut prendre un ascendant sur vous (surtout espèces sociales).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8">
            <a:extLst>
              <a:ext uri="{FF2B5EF4-FFF2-40B4-BE49-F238E27FC236}">
                <a16:creationId xmlns:a16="http://schemas.microsoft.com/office/drawing/2014/main" id="{F198C02C-B6A3-DDB3-AE84-FA9D942AC4B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Techniques d'approche / grandes règles </a:t>
            </a:r>
          </a:p>
        </p:txBody>
      </p:sp>
      <p:sp>
        <p:nvSpPr>
          <p:cNvPr id="3075" name="Espace réservé du numéro de diapositive 4">
            <a:extLst>
              <a:ext uri="{FF2B5EF4-FFF2-40B4-BE49-F238E27FC236}">
                <a16:creationId xmlns:a16="http://schemas.microsoft.com/office/drawing/2014/main" id="{B851CD6F-62D1-4943-A953-19DB4EB71855}"/>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7DDCAC5-4F9A-4E2C-A6B9-79BF84E7C4DF}" type="slidenum">
              <a:rPr lang="fr-FR" altLang="fr-FR" sz="2000">
                <a:solidFill>
                  <a:srgbClr val="984807"/>
                </a:solidFill>
                <a:latin typeface="Myriad Pro" panose="020B0503030403020204" pitchFamily="34" charset="0"/>
              </a:rPr>
              <a:pPr algn="r" eaLnBrk="1" hangingPunct="1"/>
              <a:t>67</a:t>
            </a:fld>
            <a:endParaRPr lang="fr-FR" altLang="fr-FR" sz="2000">
              <a:solidFill>
                <a:srgbClr val="984807"/>
              </a:solidFill>
              <a:latin typeface="Myriad Pro" panose="020B0503030403020204" pitchFamily="34" charset="0"/>
            </a:endParaRPr>
          </a:p>
        </p:txBody>
      </p:sp>
      <p:sp>
        <p:nvSpPr>
          <p:cNvPr id="73732" name="Rectangle 1">
            <a:extLst>
              <a:ext uri="{FF2B5EF4-FFF2-40B4-BE49-F238E27FC236}">
                <a16:creationId xmlns:a16="http://schemas.microsoft.com/office/drawing/2014/main" id="{A9CFBF18-67DC-2725-D828-07C095B4E22E}"/>
              </a:ext>
            </a:extLst>
          </p:cNvPr>
          <p:cNvSpPr>
            <a:spLocks noChangeArrowheads="1"/>
          </p:cNvSpPr>
          <p:nvPr/>
        </p:nvSpPr>
        <p:spPr bwMode="auto">
          <a:xfrm>
            <a:off x="533400" y="1905000"/>
            <a:ext cx="81899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 Ne pas avancer en droite ligne vers l’animal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peut être interprétée par l’animal comme un défi.</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 Avancer donc de 3/4 face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éventuellement, pour les chiens en regardant leur crête dorsale ou entre leurs épaules (le regard, de haut en bas, vous désigne comme un individu dominant, sans que pour autant vous ne défiez l’animal).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8">
            <a:extLst>
              <a:ext uri="{FF2B5EF4-FFF2-40B4-BE49-F238E27FC236}">
                <a16:creationId xmlns:a16="http://schemas.microsoft.com/office/drawing/2014/main" id="{B2827F3A-8BAA-0A6C-10CE-336CB4F24D0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Techniques d'approche / grandes règles </a:t>
            </a:r>
          </a:p>
        </p:txBody>
      </p:sp>
      <p:sp>
        <p:nvSpPr>
          <p:cNvPr id="3075" name="Espace réservé du numéro de diapositive 4">
            <a:extLst>
              <a:ext uri="{FF2B5EF4-FFF2-40B4-BE49-F238E27FC236}">
                <a16:creationId xmlns:a16="http://schemas.microsoft.com/office/drawing/2014/main" id="{800FDDA8-E18C-41E8-8F60-4DE0DFD4B25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5732B67-A0D3-49B0-9734-35DBD91F2CAC}" type="slidenum">
              <a:rPr lang="fr-FR" altLang="fr-FR" sz="2000">
                <a:solidFill>
                  <a:srgbClr val="984807"/>
                </a:solidFill>
                <a:latin typeface="Myriad Pro" panose="020B0503030403020204" pitchFamily="34" charset="0"/>
              </a:rPr>
              <a:pPr algn="r" eaLnBrk="1" hangingPunct="1"/>
              <a:t>68</a:t>
            </a:fld>
            <a:endParaRPr lang="fr-FR" altLang="fr-FR" sz="2000">
              <a:solidFill>
                <a:srgbClr val="984807"/>
              </a:solidFill>
              <a:latin typeface="Myriad Pro" panose="020B0503030403020204" pitchFamily="34" charset="0"/>
            </a:endParaRPr>
          </a:p>
        </p:txBody>
      </p:sp>
      <p:sp>
        <p:nvSpPr>
          <p:cNvPr id="74756" name="Rectangle 1">
            <a:extLst>
              <a:ext uri="{FF2B5EF4-FFF2-40B4-BE49-F238E27FC236}">
                <a16:creationId xmlns:a16="http://schemas.microsoft.com/office/drawing/2014/main" id="{15C64BF8-4167-255D-DA5D-DDD76DE35656}"/>
              </a:ext>
            </a:extLst>
          </p:cNvPr>
          <p:cNvSpPr>
            <a:spLocks noChangeArrowheads="1"/>
          </p:cNvSpPr>
          <p:nvPr/>
        </p:nvSpPr>
        <p:spPr bwMode="auto">
          <a:xfrm>
            <a:off x="381000" y="19050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 Nombre d’intervenants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au minimum 2, parfois 3 mais pas plus = risque d’affoler l’animal et de provoquer sa fuite ou des réactions de panique.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Intervenir seul </a:t>
            </a:r>
            <a:r>
              <a:rPr lang="fr-FR" altLang="fr-FR"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sort de toutes les consignes de prudence élémentaire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l’animal ne peut pas focaliser son attention sur plusieurs individus en même temps.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8">
            <a:extLst>
              <a:ext uri="{FF2B5EF4-FFF2-40B4-BE49-F238E27FC236}">
                <a16:creationId xmlns:a16="http://schemas.microsoft.com/office/drawing/2014/main" id="{66F2D9D2-B4C4-D311-99B5-E84CF6EEDAE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Techniques d'approche / grandes règles </a:t>
            </a:r>
          </a:p>
        </p:txBody>
      </p:sp>
      <p:sp>
        <p:nvSpPr>
          <p:cNvPr id="3075" name="Espace réservé du numéro de diapositive 4">
            <a:extLst>
              <a:ext uri="{FF2B5EF4-FFF2-40B4-BE49-F238E27FC236}">
                <a16:creationId xmlns:a16="http://schemas.microsoft.com/office/drawing/2014/main" id="{800FDDA8-E18C-41E8-8F60-4DE0DFD4B25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BC64292-50F9-4F30-928C-FFBECBADADBE}" type="slidenum">
              <a:rPr lang="fr-FR" altLang="fr-FR" sz="2000">
                <a:solidFill>
                  <a:srgbClr val="984807"/>
                </a:solidFill>
                <a:latin typeface="Myriad Pro" panose="020B0503030403020204" pitchFamily="34" charset="0"/>
              </a:rPr>
              <a:pPr algn="r" eaLnBrk="1" hangingPunct="1"/>
              <a:t>69</a:t>
            </a:fld>
            <a:endParaRPr lang="fr-FR" altLang="fr-FR" sz="2000">
              <a:solidFill>
                <a:srgbClr val="984807"/>
              </a:solidFill>
              <a:latin typeface="Myriad Pro" panose="020B0503030403020204" pitchFamily="34" charset="0"/>
            </a:endParaRPr>
          </a:p>
        </p:txBody>
      </p:sp>
      <p:sp>
        <p:nvSpPr>
          <p:cNvPr id="102404" name="Rectangle 1">
            <a:extLst>
              <a:ext uri="{FF2B5EF4-FFF2-40B4-BE49-F238E27FC236}">
                <a16:creationId xmlns:a16="http://schemas.microsoft.com/office/drawing/2014/main" id="{E7A0070A-66C7-C8B1-B04A-E613CD907086}"/>
              </a:ext>
            </a:extLst>
          </p:cNvPr>
          <p:cNvSpPr>
            <a:spLocks noChangeArrowheads="1"/>
          </p:cNvSpPr>
          <p:nvPr/>
        </p:nvSpPr>
        <p:spPr bwMode="auto">
          <a:xfrm>
            <a:off x="457200" y="1447800"/>
            <a:ext cx="81899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Doit-on parler quand on veut approcher un animal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Certains préfèrent se taire, mais si vous préférez parler, faites le de manière douce, continue, pour apaiser l’animal.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Il est exclu de donner des ordres à un animal qui ne vous connaît pas (risque de déclenchement de l’attaque !) ou de parler fort, a fortiori de pousser des cris (panique et raccourcissement de la distance de fuite).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EFE99FE5-1955-8DF5-3823-78DC4537017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vétérinaires SP</a:t>
            </a:r>
          </a:p>
        </p:txBody>
      </p:sp>
      <p:sp>
        <p:nvSpPr>
          <p:cNvPr id="3075" name="Espace réservé du numéro de diapositive 4">
            <a:extLst>
              <a:ext uri="{FF2B5EF4-FFF2-40B4-BE49-F238E27FC236}">
                <a16:creationId xmlns:a16="http://schemas.microsoft.com/office/drawing/2014/main" id="{ABD26758-084A-49DF-8B9C-3EF99543D8B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0402A54-CB23-41B8-88F4-A96606ACB6AD}" type="slidenum">
              <a:rPr lang="fr-FR" altLang="fr-FR" sz="2000">
                <a:solidFill>
                  <a:srgbClr val="984807"/>
                </a:solidFill>
                <a:latin typeface="Myriad Pro" panose="020B0503030403020204" pitchFamily="34" charset="0"/>
              </a:rPr>
              <a:pPr algn="r" eaLnBrk="1" hangingPunct="1"/>
              <a:t>7</a:t>
            </a:fld>
            <a:endParaRPr lang="fr-FR" altLang="fr-FR" sz="2000">
              <a:solidFill>
                <a:srgbClr val="984807"/>
              </a:solidFill>
              <a:latin typeface="Myriad Pro" panose="020B0503030403020204" pitchFamily="34" charset="0"/>
            </a:endParaRPr>
          </a:p>
        </p:txBody>
      </p:sp>
      <p:sp>
        <p:nvSpPr>
          <p:cNvPr id="10244" name="Rectangle 1">
            <a:extLst>
              <a:ext uri="{FF2B5EF4-FFF2-40B4-BE49-F238E27FC236}">
                <a16:creationId xmlns:a16="http://schemas.microsoft.com/office/drawing/2014/main" id="{744E99B8-1F0D-735C-41D8-FA37CB8390F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Autres missions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5" name="Rectangle 1">
            <a:extLst>
              <a:ext uri="{FF2B5EF4-FFF2-40B4-BE49-F238E27FC236}">
                <a16:creationId xmlns:a16="http://schemas.microsoft.com/office/drawing/2014/main" id="{066C4714-D443-AB74-8F9E-2C37571F1A77}"/>
              </a:ext>
            </a:extLst>
          </p:cNvPr>
          <p:cNvSpPr>
            <a:spLocks noChangeArrowheads="1"/>
          </p:cNvSpPr>
          <p:nvPr/>
        </p:nvSpPr>
        <p:spPr bwMode="auto">
          <a:xfrm>
            <a:off x="685800" y="1981200"/>
            <a:ext cx="7696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Référents du SDMIS en matière alimentaire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Suivi et contrôle des denrées alimentaires à la disposition du personnel, etc.</a:t>
            </a:r>
          </a:p>
          <a:p>
            <a:pPr>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Prévention des Toxi Infections Alimentaires Collectives (TIAC) pouvant éventuellement affecter les SP (ex : salmonelloses, listérioses,).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8">
            <a:extLst>
              <a:ext uri="{FF2B5EF4-FFF2-40B4-BE49-F238E27FC236}">
                <a16:creationId xmlns:a16="http://schemas.microsoft.com/office/drawing/2014/main" id="{BBE5E77D-9F6E-977F-E885-9BED136753A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Matériels utilisés par les animaliers </a:t>
            </a:r>
          </a:p>
        </p:txBody>
      </p:sp>
      <p:sp>
        <p:nvSpPr>
          <p:cNvPr id="3075" name="Espace réservé du numéro de diapositive 4">
            <a:extLst>
              <a:ext uri="{FF2B5EF4-FFF2-40B4-BE49-F238E27FC236}">
                <a16:creationId xmlns:a16="http://schemas.microsoft.com/office/drawing/2014/main" id="{D0DCDDE7-26DC-4369-8869-E4AF7910817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7D8F873-FEB0-4EDD-A34A-D8549FBED297}" type="slidenum">
              <a:rPr lang="fr-FR" altLang="fr-FR" sz="2000">
                <a:solidFill>
                  <a:srgbClr val="984807"/>
                </a:solidFill>
                <a:latin typeface="Myriad Pro" panose="020B0503030403020204" pitchFamily="34" charset="0"/>
              </a:rPr>
              <a:pPr algn="r" eaLnBrk="1" hangingPunct="1"/>
              <a:t>70</a:t>
            </a:fld>
            <a:endParaRPr lang="fr-FR" altLang="fr-FR" sz="2000">
              <a:solidFill>
                <a:srgbClr val="984807"/>
              </a:solidFill>
              <a:latin typeface="Myriad Pro" panose="020B0503030403020204" pitchFamily="34" charset="0"/>
            </a:endParaRPr>
          </a:p>
        </p:txBody>
      </p:sp>
      <p:sp>
        <p:nvSpPr>
          <p:cNvPr id="75781" name="Rectangle 1">
            <a:extLst>
              <a:ext uri="{FF2B5EF4-FFF2-40B4-BE49-F238E27FC236}">
                <a16:creationId xmlns:a16="http://schemas.microsoft.com/office/drawing/2014/main" id="{998FDF81-384B-BFA6-FCD6-50C3DC841B6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Lassos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5782" name="Picture 6" descr="..\..\..\doc\DIV\Risque animalier\Images\sans-titre.png">
            <a:extLst>
              <a:ext uri="{FF2B5EF4-FFF2-40B4-BE49-F238E27FC236}">
                <a16:creationId xmlns:a16="http://schemas.microsoft.com/office/drawing/2014/main" id="{5F0875F8-43F3-7FD3-5876-CE24FAD10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3500438"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descr="..\..\..\doc\DIV\Risque animalier\Images\lasso.png">
            <a:extLst>
              <a:ext uri="{FF2B5EF4-FFF2-40B4-BE49-F238E27FC236}">
                <a16:creationId xmlns:a16="http://schemas.microsoft.com/office/drawing/2014/main" id="{5B22B6BF-7DDD-2360-C22B-35547F369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471" b="17491"/>
          <a:stretch>
            <a:fillRect/>
          </a:stretch>
        </p:blipFill>
        <p:spPr bwMode="auto">
          <a:xfrm>
            <a:off x="381000" y="2286000"/>
            <a:ext cx="4343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6" name="Picture 6" descr="..\..\..\doc\DIV\Risque animalier\Images\imagesCA41XXHI.jpg">
            <a:extLst>
              <a:ext uri="{FF2B5EF4-FFF2-40B4-BE49-F238E27FC236}">
                <a16:creationId xmlns:a16="http://schemas.microsoft.com/office/drawing/2014/main" id="{CE8AA254-7D4C-7FD4-C893-C91D02030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3898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itre 8">
            <a:extLst>
              <a:ext uri="{FF2B5EF4-FFF2-40B4-BE49-F238E27FC236}">
                <a16:creationId xmlns:a16="http://schemas.microsoft.com/office/drawing/2014/main" id="{B8BC229B-C56B-EC59-4F8B-B6278CDAD4C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Matériels utilisés par les animaliers </a:t>
            </a:r>
          </a:p>
        </p:txBody>
      </p:sp>
      <p:sp>
        <p:nvSpPr>
          <p:cNvPr id="3075" name="Espace réservé du numéro de diapositive 4">
            <a:extLst>
              <a:ext uri="{FF2B5EF4-FFF2-40B4-BE49-F238E27FC236}">
                <a16:creationId xmlns:a16="http://schemas.microsoft.com/office/drawing/2014/main" id="{C3A3E1CA-858B-489D-A46C-9123918B4864}"/>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5692007-91EC-4571-A4EE-DB897DA4CEEF}" type="slidenum">
              <a:rPr lang="fr-FR" altLang="fr-FR" sz="2000">
                <a:solidFill>
                  <a:srgbClr val="984807"/>
                </a:solidFill>
                <a:latin typeface="Myriad Pro" panose="020B0503030403020204" pitchFamily="34" charset="0"/>
              </a:rPr>
              <a:pPr algn="r" eaLnBrk="1" hangingPunct="1"/>
              <a:t>71</a:t>
            </a:fld>
            <a:endParaRPr lang="fr-FR" altLang="fr-FR" sz="2000">
              <a:solidFill>
                <a:srgbClr val="984807"/>
              </a:solidFill>
              <a:latin typeface="Myriad Pro" panose="020B0503030403020204" pitchFamily="34" charset="0"/>
            </a:endParaRPr>
          </a:p>
        </p:txBody>
      </p:sp>
      <p:sp>
        <p:nvSpPr>
          <p:cNvPr id="76804" name="Rectangle 1">
            <a:extLst>
              <a:ext uri="{FF2B5EF4-FFF2-40B4-BE49-F238E27FC236}">
                <a16:creationId xmlns:a16="http://schemas.microsoft.com/office/drawing/2014/main" id="{40999880-AC84-6D0C-D80D-B1F7CF942E95}"/>
              </a:ext>
            </a:extLst>
          </p:cNvPr>
          <p:cNvSpPr>
            <a:spLocks noChangeArrowheads="1"/>
          </p:cNvSpPr>
          <p:nvPr/>
        </p:nvSpPr>
        <p:spPr bwMode="auto">
          <a:xfrm>
            <a:off x="457200" y="1981200"/>
            <a:ext cx="81899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2 types de filets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à marcher,</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à lancer avec des bords plombés pour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ne pas se mettre en vrille lorsqu’on les lance.</a:t>
            </a:r>
          </a:p>
        </p:txBody>
      </p:sp>
      <p:sp>
        <p:nvSpPr>
          <p:cNvPr id="76805" name="Rectangle 1">
            <a:extLst>
              <a:ext uri="{FF2B5EF4-FFF2-40B4-BE49-F238E27FC236}">
                <a16:creationId xmlns:a16="http://schemas.microsoft.com/office/drawing/2014/main" id="{8306B41F-F56D-3BEC-E1CB-1E802781F3C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Filets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8">
            <a:extLst>
              <a:ext uri="{FF2B5EF4-FFF2-40B4-BE49-F238E27FC236}">
                <a16:creationId xmlns:a16="http://schemas.microsoft.com/office/drawing/2014/main" id="{B11EDE5F-77E4-AA5F-7A1E-AD66BFC1166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Matériels utilisés par les animaliers </a:t>
            </a:r>
          </a:p>
        </p:txBody>
      </p:sp>
      <p:sp>
        <p:nvSpPr>
          <p:cNvPr id="3075" name="Espace réservé du numéro de diapositive 4">
            <a:extLst>
              <a:ext uri="{FF2B5EF4-FFF2-40B4-BE49-F238E27FC236}">
                <a16:creationId xmlns:a16="http://schemas.microsoft.com/office/drawing/2014/main" id="{7AAAA059-9C1D-4FCD-A0D8-3F7C7017C2D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CCF1D42-302A-42B9-AEBA-C1A4FC1D65DF}" type="slidenum">
              <a:rPr lang="fr-FR" altLang="fr-FR" sz="2000">
                <a:solidFill>
                  <a:srgbClr val="984807"/>
                </a:solidFill>
                <a:latin typeface="Myriad Pro" panose="020B0503030403020204" pitchFamily="34" charset="0"/>
              </a:rPr>
              <a:pPr algn="r" eaLnBrk="1" hangingPunct="1"/>
              <a:t>72</a:t>
            </a:fld>
            <a:endParaRPr lang="fr-FR" altLang="fr-FR" sz="2000">
              <a:solidFill>
                <a:srgbClr val="984807"/>
              </a:solidFill>
              <a:latin typeface="Myriad Pro" panose="020B0503030403020204" pitchFamily="34" charset="0"/>
            </a:endParaRPr>
          </a:p>
        </p:txBody>
      </p:sp>
      <p:sp>
        <p:nvSpPr>
          <p:cNvPr id="77828" name="Rectangle 1">
            <a:extLst>
              <a:ext uri="{FF2B5EF4-FFF2-40B4-BE49-F238E27FC236}">
                <a16:creationId xmlns:a16="http://schemas.microsoft.com/office/drawing/2014/main" id="{825880EE-0AB2-AA70-D4C8-97E04D6D665F}"/>
              </a:ext>
            </a:extLst>
          </p:cNvPr>
          <p:cNvSpPr>
            <a:spLocks noChangeArrowheads="1"/>
          </p:cNvSpPr>
          <p:nvPr/>
        </p:nvSpPr>
        <p:spPr bwMode="auto">
          <a:xfrm>
            <a:off x="457200" y="18288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Capture des chats,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Capture des serpents. </a:t>
            </a:r>
          </a:p>
        </p:txBody>
      </p:sp>
      <p:sp>
        <p:nvSpPr>
          <p:cNvPr id="77829" name="Rectangle 1">
            <a:extLst>
              <a:ext uri="{FF2B5EF4-FFF2-40B4-BE49-F238E27FC236}">
                <a16:creationId xmlns:a16="http://schemas.microsoft.com/office/drawing/2014/main" id="{CE897A14-172B-FBAF-6589-1A6260C7CCD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Pinces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7830" name="Picture 6" descr="..\..\..\doc\DIV\Risque animalier\Images\pince à chat.png">
            <a:extLst>
              <a:ext uri="{FF2B5EF4-FFF2-40B4-BE49-F238E27FC236}">
                <a16:creationId xmlns:a16="http://schemas.microsoft.com/office/drawing/2014/main" id="{F59F788F-1C48-5881-82CB-1C97CD280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371600"/>
            <a:ext cx="46434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8">
            <a:extLst>
              <a:ext uri="{FF2B5EF4-FFF2-40B4-BE49-F238E27FC236}">
                <a16:creationId xmlns:a16="http://schemas.microsoft.com/office/drawing/2014/main" id="{AFFBC61D-31CC-8CAC-F6C3-C3205D14B39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Matériels utilisés par les animaliers </a:t>
            </a:r>
          </a:p>
        </p:txBody>
      </p:sp>
      <p:sp>
        <p:nvSpPr>
          <p:cNvPr id="3075" name="Espace réservé du numéro de diapositive 4">
            <a:extLst>
              <a:ext uri="{FF2B5EF4-FFF2-40B4-BE49-F238E27FC236}">
                <a16:creationId xmlns:a16="http://schemas.microsoft.com/office/drawing/2014/main" id="{F30A9329-01B6-49AC-BD2E-B9607C7A9D9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5FE815D-E266-4193-869E-BDC6C290C585}" type="slidenum">
              <a:rPr lang="fr-FR" altLang="fr-FR" sz="2000">
                <a:solidFill>
                  <a:srgbClr val="984807"/>
                </a:solidFill>
                <a:latin typeface="Myriad Pro" panose="020B0503030403020204" pitchFamily="34" charset="0"/>
              </a:rPr>
              <a:pPr algn="r" eaLnBrk="1" hangingPunct="1"/>
              <a:t>73</a:t>
            </a:fld>
            <a:endParaRPr lang="fr-FR" altLang="fr-FR" sz="2000">
              <a:solidFill>
                <a:srgbClr val="984807"/>
              </a:solidFill>
              <a:latin typeface="Myriad Pro" panose="020B0503030403020204" pitchFamily="34" charset="0"/>
            </a:endParaRPr>
          </a:p>
        </p:txBody>
      </p:sp>
      <p:sp>
        <p:nvSpPr>
          <p:cNvPr id="78852" name="Rectangle 1">
            <a:extLst>
              <a:ext uri="{FF2B5EF4-FFF2-40B4-BE49-F238E27FC236}">
                <a16:creationId xmlns:a16="http://schemas.microsoft.com/office/drawing/2014/main" id="{598310EB-B39A-BF5A-E907-85736DD8E73F}"/>
              </a:ext>
            </a:extLst>
          </p:cNvPr>
          <p:cNvSpPr>
            <a:spLocks noChangeArrowheads="1"/>
          </p:cNvSpPr>
          <p:nvPr/>
        </p:nvSpPr>
        <p:spPr bwMode="auto">
          <a:xfrm>
            <a:off x="457200" y="19812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Capture d’animaux de petite taille mais agressifs et/ou mordeurs (ex. chats, petits singes, etc.). </a:t>
            </a:r>
          </a:p>
        </p:txBody>
      </p:sp>
      <p:sp>
        <p:nvSpPr>
          <p:cNvPr id="78853" name="Rectangle 1">
            <a:extLst>
              <a:ext uri="{FF2B5EF4-FFF2-40B4-BE49-F238E27FC236}">
                <a16:creationId xmlns:a16="http://schemas.microsoft.com/office/drawing/2014/main" id="{77B3B8D8-17E4-BACA-882D-CC24E1C58D2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Épuisettes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8854" name="Picture 6" descr="..\..\..\doc\DIV\Risque animalier\Images\imagesCAV4WR14.jpg">
            <a:extLst>
              <a:ext uri="{FF2B5EF4-FFF2-40B4-BE49-F238E27FC236}">
                <a16:creationId xmlns:a16="http://schemas.microsoft.com/office/drawing/2014/main" id="{63489F69-6823-6776-108F-7259CD7FF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438400"/>
            <a:ext cx="46482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8">
            <a:extLst>
              <a:ext uri="{FF2B5EF4-FFF2-40B4-BE49-F238E27FC236}">
                <a16:creationId xmlns:a16="http://schemas.microsoft.com/office/drawing/2014/main" id="{1E2CE9EB-E474-6C1D-4868-3AE5BEF2771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Matériels utilisés par les animaliers </a:t>
            </a:r>
          </a:p>
        </p:txBody>
      </p:sp>
      <p:sp>
        <p:nvSpPr>
          <p:cNvPr id="3075" name="Espace réservé du numéro de diapositive 4">
            <a:extLst>
              <a:ext uri="{FF2B5EF4-FFF2-40B4-BE49-F238E27FC236}">
                <a16:creationId xmlns:a16="http://schemas.microsoft.com/office/drawing/2014/main" id="{014CD950-BBF5-4794-BEA1-28C6E1D68CB9}"/>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568C9C8-191B-4D35-83E4-303CF32694C5}" type="slidenum">
              <a:rPr lang="fr-FR" altLang="fr-FR" sz="2000">
                <a:solidFill>
                  <a:srgbClr val="984807"/>
                </a:solidFill>
                <a:latin typeface="Myriad Pro" panose="020B0503030403020204" pitchFamily="34" charset="0"/>
              </a:rPr>
              <a:pPr algn="r" eaLnBrk="1" hangingPunct="1"/>
              <a:t>74</a:t>
            </a:fld>
            <a:endParaRPr lang="fr-FR" altLang="fr-FR" sz="2000">
              <a:solidFill>
                <a:srgbClr val="984807"/>
              </a:solidFill>
              <a:latin typeface="Myriad Pro" panose="020B0503030403020204" pitchFamily="34" charset="0"/>
            </a:endParaRPr>
          </a:p>
        </p:txBody>
      </p:sp>
      <p:sp>
        <p:nvSpPr>
          <p:cNvPr id="79876" name="Rectangle 1">
            <a:extLst>
              <a:ext uri="{FF2B5EF4-FFF2-40B4-BE49-F238E27FC236}">
                <a16:creationId xmlns:a16="http://schemas.microsoft.com/office/drawing/2014/main" id="{5E56B84A-31CC-0D5F-FC34-1DDE5C8506F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Crochets à serpents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9877" name="Picture 6" descr="..\..\..\doc\DIV\Risque animalier\Images\imagesCASETX0P.jpg">
            <a:extLst>
              <a:ext uri="{FF2B5EF4-FFF2-40B4-BE49-F238E27FC236}">
                <a16:creationId xmlns:a16="http://schemas.microsoft.com/office/drawing/2014/main" id="{D2CD32A4-C603-CFDD-FBB2-5D38669C6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05038"/>
            <a:ext cx="3425825"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7">
            <a:extLst>
              <a:ext uri="{FF2B5EF4-FFF2-40B4-BE49-F238E27FC236}">
                <a16:creationId xmlns:a16="http://schemas.microsoft.com/office/drawing/2014/main" id="{C6AB7968-29BF-7A6E-7EB9-CA708739A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3810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8">
            <a:extLst>
              <a:ext uri="{FF2B5EF4-FFF2-40B4-BE49-F238E27FC236}">
                <a16:creationId xmlns:a16="http://schemas.microsoft.com/office/drawing/2014/main" id="{49965B38-BD5B-459E-0F52-C6615FA1FDF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Matériels utilisés par les animaliers </a:t>
            </a:r>
          </a:p>
        </p:txBody>
      </p:sp>
      <p:sp>
        <p:nvSpPr>
          <p:cNvPr id="3075" name="Espace réservé du numéro de diapositive 4">
            <a:extLst>
              <a:ext uri="{FF2B5EF4-FFF2-40B4-BE49-F238E27FC236}">
                <a16:creationId xmlns:a16="http://schemas.microsoft.com/office/drawing/2014/main" id="{23B445B1-AF2B-461F-A7E2-86A6E40CE2B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DAF7BBD-45D9-4B80-A5A3-0D881EB928C8}" type="slidenum">
              <a:rPr lang="fr-FR" altLang="fr-FR" sz="2000">
                <a:solidFill>
                  <a:srgbClr val="984807"/>
                </a:solidFill>
                <a:latin typeface="Myriad Pro" panose="020B0503030403020204" pitchFamily="34" charset="0"/>
              </a:rPr>
              <a:pPr algn="r" eaLnBrk="1" hangingPunct="1"/>
              <a:t>75</a:t>
            </a:fld>
            <a:endParaRPr lang="fr-FR" altLang="fr-FR" sz="2000">
              <a:solidFill>
                <a:srgbClr val="984807"/>
              </a:solidFill>
              <a:latin typeface="Myriad Pro" panose="020B0503030403020204" pitchFamily="34" charset="0"/>
            </a:endParaRPr>
          </a:p>
        </p:txBody>
      </p:sp>
      <p:sp>
        <p:nvSpPr>
          <p:cNvPr id="80900" name="Rectangle 1">
            <a:extLst>
              <a:ext uri="{FF2B5EF4-FFF2-40B4-BE49-F238E27FC236}">
                <a16:creationId xmlns:a16="http://schemas.microsoft.com/office/drawing/2014/main" id="{DCC4576F-8658-7E32-5A9A-6CB71706D139}"/>
              </a:ext>
            </a:extLst>
          </p:cNvPr>
          <p:cNvSpPr>
            <a:spLocks noChangeArrowheads="1"/>
          </p:cNvSpPr>
          <p:nvPr/>
        </p:nvSpPr>
        <p:spPr bwMode="auto">
          <a:xfrm>
            <a:off x="4572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Anesthésie à distance au moyen d'un fusil ou pistolet hypodermique. </a:t>
            </a:r>
          </a:p>
        </p:txBody>
      </p:sp>
      <p:sp>
        <p:nvSpPr>
          <p:cNvPr id="80901" name="Rectangle 1">
            <a:extLst>
              <a:ext uri="{FF2B5EF4-FFF2-40B4-BE49-F238E27FC236}">
                <a16:creationId xmlns:a16="http://schemas.microsoft.com/office/drawing/2014/main" id="{5538E8CF-A1DA-A2E3-1B27-DD19802B3C7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Télé anesthésie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0902" name="Rectangle 7">
            <a:extLst>
              <a:ext uri="{FF2B5EF4-FFF2-40B4-BE49-F238E27FC236}">
                <a16:creationId xmlns:a16="http://schemas.microsoft.com/office/drawing/2014/main" id="{B0EB73BA-A67B-B816-99E2-709BD640011C}"/>
              </a:ext>
            </a:extLst>
          </p:cNvPr>
          <p:cNvSpPr>
            <a:spLocks noChangeArrowheads="1"/>
          </p:cNvSpPr>
          <p:nvPr/>
        </p:nvSpPr>
        <p:spPr bwMode="auto">
          <a:xfrm>
            <a:off x="192405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0903" name="Picture 6" descr="508">
            <a:extLst>
              <a:ext uri="{FF2B5EF4-FFF2-40B4-BE49-F238E27FC236}">
                <a16:creationId xmlns:a16="http://schemas.microsoft.com/office/drawing/2014/main" id="{B9BB05E8-7C43-1C22-AD9A-D24C42EAE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05200"/>
            <a:ext cx="80772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8">
            <a:extLst>
              <a:ext uri="{FF2B5EF4-FFF2-40B4-BE49-F238E27FC236}">
                <a16:creationId xmlns:a16="http://schemas.microsoft.com/office/drawing/2014/main" id="{180FFEF9-474C-62FD-0B84-1B1539D0519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Procédures d'évacuation des animaux </a:t>
            </a:r>
          </a:p>
        </p:txBody>
      </p:sp>
      <p:sp>
        <p:nvSpPr>
          <p:cNvPr id="3075" name="Espace réservé du numéro de diapositive 4">
            <a:extLst>
              <a:ext uri="{FF2B5EF4-FFF2-40B4-BE49-F238E27FC236}">
                <a16:creationId xmlns:a16="http://schemas.microsoft.com/office/drawing/2014/main" id="{E782C9C6-CB30-4FD5-9225-9FEC108CED5F}"/>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FF24826-8F87-4D70-9CD3-747539E8C080}" type="slidenum">
              <a:rPr lang="fr-FR" altLang="fr-FR" sz="2000">
                <a:solidFill>
                  <a:srgbClr val="984807"/>
                </a:solidFill>
                <a:latin typeface="Myriad Pro" panose="020B0503030403020204" pitchFamily="34" charset="0"/>
              </a:rPr>
              <a:pPr algn="r" eaLnBrk="1" hangingPunct="1"/>
              <a:t>76</a:t>
            </a:fld>
            <a:endParaRPr lang="fr-FR" altLang="fr-FR" sz="2000">
              <a:solidFill>
                <a:srgbClr val="984807"/>
              </a:solidFill>
              <a:latin typeface="Myriad Pro" panose="020B0503030403020204" pitchFamily="34" charset="0"/>
            </a:endParaRPr>
          </a:p>
        </p:txBody>
      </p:sp>
      <p:sp>
        <p:nvSpPr>
          <p:cNvPr id="82948" name="Rectangle 1">
            <a:extLst>
              <a:ext uri="{FF2B5EF4-FFF2-40B4-BE49-F238E27FC236}">
                <a16:creationId xmlns:a16="http://schemas.microsoft.com/office/drawing/2014/main" id="{FF736DA0-5C08-892E-97E8-9F3CF8390688}"/>
              </a:ext>
            </a:extLst>
          </p:cNvPr>
          <p:cNvSpPr>
            <a:spLocks noChangeArrowheads="1"/>
          </p:cNvSpPr>
          <p:nvPr/>
        </p:nvSpPr>
        <p:spPr bwMode="auto">
          <a:xfrm>
            <a:off x="457200" y="15240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Sauf cas particuliers, les équipes animalières s'occupent, en collaboration avec le vétérinaire de l'évacuation des animaux. </a:t>
            </a:r>
          </a:p>
        </p:txBody>
      </p:sp>
      <p:pic>
        <p:nvPicPr>
          <p:cNvPr id="82949" name="Picture 6" descr="..\..\..\doc\DIV\Risque animalier\Images\08.jpg">
            <a:extLst>
              <a:ext uri="{FF2B5EF4-FFF2-40B4-BE49-F238E27FC236}">
                <a16:creationId xmlns:a16="http://schemas.microsoft.com/office/drawing/2014/main" id="{CAC8F8CA-5F39-2EF8-2A91-E898AF3C0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45720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8">
            <a:extLst>
              <a:ext uri="{FF2B5EF4-FFF2-40B4-BE49-F238E27FC236}">
                <a16:creationId xmlns:a16="http://schemas.microsoft.com/office/drawing/2014/main" id="{DDE22868-D469-B8FF-C080-95575CFF927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Risques liés aux interventions animalières </a:t>
            </a:r>
          </a:p>
        </p:txBody>
      </p:sp>
      <p:sp>
        <p:nvSpPr>
          <p:cNvPr id="3075" name="Espace réservé du numéro de diapositive 4">
            <a:extLst>
              <a:ext uri="{FF2B5EF4-FFF2-40B4-BE49-F238E27FC236}">
                <a16:creationId xmlns:a16="http://schemas.microsoft.com/office/drawing/2014/main" id="{FB1FFBBE-87AD-42A9-8FB6-27BC8A5B17B5}"/>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AC3BB81-6489-411B-B8F0-4D39AB8F1FC5}" type="slidenum">
              <a:rPr lang="fr-FR" altLang="fr-FR" sz="2000">
                <a:solidFill>
                  <a:srgbClr val="984807"/>
                </a:solidFill>
                <a:latin typeface="Myriad Pro" panose="020B0503030403020204" pitchFamily="34" charset="0"/>
              </a:rPr>
              <a:pPr algn="r" eaLnBrk="1" hangingPunct="1"/>
              <a:t>77</a:t>
            </a:fld>
            <a:endParaRPr lang="fr-FR" altLang="fr-FR" sz="2000">
              <a:solidFill>
                <a:srgbClr val="984807"/>
              </a:solidFill>
              <a:latin typeface="Myriad Pro" panose="020B0503030403020204" pitchFamily="34" charset="0"/>
            </a:endParaRPr>
          </a:p>
        </p:txBody>
      </p:sp>
      <p:sp>
        <p:nvSpPr>
          <p:cNvPr id="83972" name="Rectangle 1">
            <a:extLst>
              <a:ext uri="{FF2B5EF4-FFF2-40B4-BE49-F238E27FC236}">
                <a16:creationId xmlns:a16="http://schemas.microsoft.com/office/drawing/2014/main" id="{F0647E68-97B1-45CB-E523-0AA85E32A921}"/>
              </a:ext>
            </a:extLst>
          </p:cNvPr>
          <p:cNvSpPr>
            <a:spLocks noChangeArrowheads="1"/>
          </p:cNvSpPr>
          <p:nvPr/>
        </p:nvSpPr>
        <p:spPr bwMode="auto">
          <a:xfrm>
            <a:off x="457200" y="19812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1. Pour l'animal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Coup de chaleur pour un animal enfermé dans un véhicule au soleil.</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Noyade pour un cheval ou un bovin tombé dans une piscine</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Accident de circulation pour un animal divaguant sur la voie publique,</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Mort lors d'un incendie dans une écurie ou une étable : affolement des bêtes qui ont tendance à retourner dans le feu.</a:t>
            </a:r>
          </a:p>
        </p:txBody>
      </p:sp>
      <p:sp>
        <p:nvSpPr>
          <p:cNvPr id="83973" name="Rectangle 1">
            <a:extLst>
              <a:ext uri="{FF2B5EF4-FFF2-40B4-BE49-F238E27FC236}">
                <a16:creationId xmlns:a16="http://schemas.microsoft.com/office/drawing/2014/main" id="{7486B779-C01D-2C71-7E88-86B41A5F30A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Risques physiques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8">
            <a:extLst>
              <a:ext uri="{FF2B5EF4-FFF2-40B4-BE49-F238E27FC236}">
                <a16:creationId xmlns:a16="http://schemas.microsoft.com/office/drawing/2014/main" id="{0B8659D3-18B7-546E-394F-B2DCD27C5D3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Risques liés aux interventions animalières </a:t>
            </a:r>
          </a:p>
        </p:txBody>
      </p:sp>
      <p:sp>
        <p:nvSpPr>
          <p:cNvPr id="3075" name="Espace réservé du numéro de diapositive 4">
            <a:extLst>
              <a:ext uri="{FF2B5EF4-FFF2-40B4-BE49-F238E27FC236}">
                <a16:creationId xmlns:a16="http://schemas.microsoft.com/office/drawing/2014/main" id="{DDC31BA6-11B1-4532-8394-C08C2E3F102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233469E-613F-4D04-9695-BB95F20E2B3D}" type="slidenum">
              <a:rPr lang="fr-FR" altLang="fr-FR" sz="2000">
                <a:solidFill>
                  <a:srgbClr val="984807"/>
                </a:solidFill>
                <a:latin typeface="Myriad Pro" panose="020B0503030403020204" pitchFamily="34" charset="0"/>
              </a:rPr>
              <a:pPr algn="r" eaLnBrk="1" hangingPunct="1"/>
              <a:t>78</a:t>
            </a:fld>
            <a:endParaRPr lang="fr-FR" altLang="fr-FR" sz="2000">
              <a:solidFill>
                <a:srgbClr val="984807"/>
              </a:solidFill>
              <a:latin typeface="Myriad Pro" panose="020B0503030403020204" pitchFamily="34" charset="0"/>
            </a:endParaRPr>
          </a:p>
        </p:txBody>
      </p:sp>
      <p:sp>
        <p:nvSpPr>
          <p:cNvPr id="84996" name="Rectangle 1">
            <a:extLst>
              <a:ext uri="{FF2B5EF4-FFF2-40B4-BE49-F238E27FC236}">
                <a16:creationId xmlns:a16="http://schemas.microsoft.com/office/drawing/2014/main" id="{AB30A8E1-1930-01A4-1693-BB709CF0BFFA}"/>
              </a:ext>
            </a:extLst>
          </p:cNvPr>
          <p:cNvSpPr>
            <a:spLocks noChangeArrowheads="1"/>
          </p:cNvSpPr>
          <p:nvPr/>
        </p:nvSpPr>
        <p:spPr bwMode="auto">
          <a:xfrm>
            <a:off x="457200" y="1981200"/>
            <a:ext cx="81899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2. Pour le SP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Contusion, fractures lors de ruade, coups de sabots,</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Morsures, griffures,</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Piétinement bousculade, charges de l'animal</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Coup de cornes,</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Envenimation,</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Etc.</a:t>
            </a:r>
          </a:p>
        </p:txBody>
      </p:sp>
      <p:sp>
        <p:nvSpPr>
          <p:cNvPr id="84997" name="Rectangle 1">
            <a:extLst>
              <a:ext uri="{FF2B5EF4-FFF2-40B4-BE49-F238E27FC236}">
                <a16:creationId xmlns:a16="http://schemas.microsoft.com/office/drawing/2014/main" id="{2D784190-2A90-B060-8954-23538B85636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Risques physiques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8">
            <a:extLst>
              <a:ext uri="{FF2B5EF4-FFF2-40B4-BE49-F238E27FC236}">
                <a16:creationId xmlns:a16="http://schemas.microsoft.com/office/drawing/2014/main" id="{4363D5C6-5A8F-B13F-B425-3017ED69D3E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Risques liés aux interventions animalières </a:t>
            </a:r>
          </a:p>
        </p:txBody>
      </p:sp>
      <p:sp>
        <p:nvSpPr>
          <p:cNvPr id="3075" name="Espace réservé du numéro de diapositive 4">
            <a:extLst>
              <a:ext uri="{FF2B5EF4-FFF2-40B4-BE49-F238E27FC236}">
                <a16:creationId xmlns:a16="http://schemas.microsoft.com/office/drawing/2014/main" id="{98412197-3097-4AC5-B64D-E7FF766CAC8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2E3305A-A120-474F-9252-614D1C6B5F0A}" type="slidenum">
              <a:rPr lang="fr-FR" altLang="fr-FR" sz="2000">
                <a:solidFill>
                  <a:srgbClr val="984807"/>
                </a:solidFill>
                <a:latin typeface="Myriad Pro" panose="020B0503030403020204" pitchFamily="34" charset="0"/>
              </a:rPr>
              <a:pPr algn="r" eaLnBrk="1" hangingPunct="1"/>
              <a:t>79</a:t>
            </a:fld>
            <a:endParaRPr lang="fr-FR" altLang="fr-FR" sz="2000">
              <a:solidFill>
                <a:srgbClr val="984807"/>
              </a:solidFill>
              <a:latin typeface="Myriad Pro" panose="020B0503030403020204" pitchFamily="34" charset="0"/>
            </a:endParaRPr>
          </a:p>
        </p:txBody>
      </p:sp>
      <p:sp>
        <p:nvSpPr>
          <p:cNvPr id="86020" name="Rectangle 1">
            <a:extLst>
              <a:ext uri="{FF2B5EF4-FFF2-40B4-BE49-F238E27FC236}">
                <a16:creationId xmlns:a16="http://schemas.microsoft.com/office/drawing/2014/main" id="{AD2CCD29-BBC4-D267-5A0B-1C5EA907D1E4}"/>
              </a:ext>
            </a:extLst>
          </p:cNvPr>
          <p:cNvSpPr>
            <a:spLocks noChangeArrowheads="1"/>
          </p:cNvSpPr>
          <p:nvPr/>
        </p:nvSpPr>
        <p:spPr bwMode="auto">
          <a:xfrm>
            <a:off x="457200" y="19812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Maladies animales transmissibles à l’homme (et réciproquement)</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Exemple :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la rage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Encéphalite virale, transmissible par tous les animaux à sang chaud, toujours mortelle sans soins. Il n’y a pas de transmission inter humaine.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Attention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penser à cette affection chaque fois que vous verrez un animal sauvage (notamment renard) présentant un comportement « désinhibé »</a:t>
            </a:r>
          </a:p>
        </p:txBody>
      </p:sp>
      <p:sp>
        <p:nvSpPr>
          <p:cNvPr id="86021" name="Rectangle 1">
            <a:extLst>
              <a:ext uri="{FF2B5EF4-FFF2-40B4-BE49-F238E27FC236}">
                <a16:creationId xmlns:a16="http://schemas.microsoft.com/office/drawing/2014/main" id="{4C092826-FB17-8326-4A51-8108FF10BD6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Zoonoses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07EAA702-B373-2A89-BF3D-B8EA4B7FF88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vétérinaires SP</a:t>
            </a:r>
          </a:p>
        </p:txBody>
      </p:sp>
      <p:sp>
        <p:nvSpPr>
          <p:cNvPr id="3075" name="Espace réservé du numéro de diapositive 4">
            <a:extLst>
              <a:ext uri="{FF2B5EF4-FFF2-40B4-BE49-F238E27FC236}">
                <a16:creationId xmlns:a16="http://schemas.microsoft.com/office/drawing/2014/main" id="{6702A9FC-726E-413C-82D3-BD3E9FE50015}"/>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FF86385-1037-44A9-B864-6DC125E85995}" type="slidenum">
              <a:rPr lang="fr-FR" altLang="fr-FR" sz="2000">
                <a:solidFill>
                  <a:srgbClr val="984807"/>
                </a:solidFill>
                <a:latin typeface="Myriad Pro" panose="020B0503030403020204" pitchFamily="34" charset="0"/>
              </a:rPr>
              <a:pPr algn="r" eaLnBrk="1" hangingPunct="1"/>
              <a:t>8</a:t>
            </a:fld>
            <a:endParaRPr lang="fr-FR" altLang="fr-FR" sz="2000">
              <a:solidFill>
                <a:srgbClr val="984807"/>
              </a:solidFill>
              <a:latin typeface="Myriad Pro" panose="020B0503030403020204" pitchFamily="34" charset="0"/>
            </a:endParaRPr>
          </a:p>
        </p:txBody>
      </p:sp>
      <p:sp>
        <p:nvSpPr>
          <p:cNvPr id="13316" name="Rectangle 1">
            <a:extLst>
              <a:ext uri="{FF2B5EF4-FFF2-40B4-BE49-F238E27FC236}">
                <a16:creationId xmlns:a16="http://schemas.microsoft.com/office/drawing/2014/main" id="{E4185748-90E6-67B0-0C74-9AD8E145CFA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Autres missions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317" name="Rectangle 1">
            <a:extLst>
              <a:ext uri="{FF2B5EF4-FFF2-40B4-BE49-F238E27FC236}">
                <a16:creationId xmlns:a16="http://schemas.microsoft.com/office/drawing/2014/main" id="{F6C33F43-8FF6-61ED-DFE9-B9EEF466EBFA}"/>
              </a:ext>
            </a:extLst>
          </p:cNvPr>
          <p:cNvSpPr>
            <a:spLocks noChangeArrowheads="1"/>
          </p:cNvSpPr>
          <p:nvPr/>
        </p:nvSpPr>
        <p:spPr bwMode="auto">
          <a:xfrm>
            <a:off x="476250" y="173355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Docteur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Assure le suivi sanitaire des chiens CYN du SDMIS.</a:t>
            </a:r>
          </a:p>
        </p:txBody>
      </p:sp>
      <p:pic>
        <p:nvPicPr>
          <p:cNvPr id="13318" name="Picture 6" descr="..\..\..\doc\DIV\Risque animalier\Images\imagesCA1HHLFV.jpg">
            <a:extLst>
              <a:ext uri="{FF2B5EF4-FFF2-40B4-BE49-F238E27FC236}">
                <a16:creationId xmlns:a16="http://schemas.microsoft.com/office/drawing/2014/main" id="{FF49A094-D0B5-50AB-8AA1-F170B58A2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0"/>
            <a:ext cx="22129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8">
            <a:extLst>
              <a:ext uri="{FF2B5EF4-FFF2-40B4-BE49-F238E27FC236}">
                <a16:creationId xmlns:a16="http://schemas.microsoft.com/office/drawing/2014/main" id="{CD183C17-50A7-C1B8-CFEC-CC9F3C57EC4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Risques liés aux interventions animalières </a:t>
            </a:r>
          </a:p>
        </p:txBody>
      </p:sp>
      <p:sp>
        <p:nvSpPr>
          <p:cNvPr id="3075" name="Espace réservé du numéro de diapositive 4">
            <a:extLst>
              <a:ext uri="{FF2B5EF4-FFF2-40B4-BE49-F238E27FC236}">
                <a16:creationId xmlns:a16="http://schemas.microsoft.com/office/drawing/2014/main" id="{E90EB7E2-2297-4250-9DEB-5C7501134A1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07E0526-A991-4578-9C58-31AECB711EF6}" type="slidenum">
              <a:rPr lang="fr-FR" altLang="fr-FR" sz="2000">
                <a:solidFill>
                  <a:srgbClr val="984807"/>
                </a:solidFill>
                <a:latin typeface="Myriad Pro" panose="020B0503030403020204" pitchFamily="34" charset="0"/>
              </a:rPr>
              <a:pPr algn="r" eaLnBrk="1" hangingPunct="1"/>
              <a:t>80</a:t>
            </a:fld>
            <a:endParaRPr lang="fr-FR" altLang="fr-FR" sz="2000">
              <a:solidFill>
                <a:srgbClr val="984807"/>
              </a:solidFill>
              <a:latin typeface="Myriad Pro" panose="020B0503030403020204" pitchFamily="34" charset="0"/>
            </a:endParaRPr>
          </a:p>
        </p:txBody>
      </p:sp>
      <p:sp>
        <p:nvSpPr>
          <p:cNvPr id="87044" name="Rectangle 1">
            <a:extLst>
              <a:ext uri="{FF2B5EF4-FFF2-40B4-BE49-F238E27FC236}">
                <a16:creationId xmlns:a16="http://schemas.microsoft.com/office/drawing/2014/main" id="{8C71D6F0-3C16-D284-B062-23FDDCE74F88}"/>
              </a:ext>
            </a:extLst>
          </p:cNvPr>
          <p:cNvSpPr>
            <a:spLocks noChangeArrowheads="1"/>
          </p:cNvSpPr>
          <p:nvPr/>
        </p:nvSpPr>
        <p:spPr bwMode="auto">
          <a:xfrm>
            <a:off x="414338" y="2349500"/>
            <a:ext cx="819626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Sécurité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Port des EPI,</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Travail en binôme.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Limiter les risques de morsure.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Apprécier la situation et demander des renforts (vétérinaire – animaliers).</a:t>
            </a:r>
          </a:p>
        </p:txBody>
      </p:sp>
      <p:sp>
        <p:nvSpPr>
          <p:cNvPr id="87045" name="Rectangle 1">
            <a:extLst>
              <a:ext uri="{FF2B5EF4-FFF2-40B4-BE49-F238E27FC236}">
                <a16:creationId xmlns:a16="http://schemas.microsoft.com/office/drawing/2014/main" id="{0030CE91-35B7-ECA0-BB5F-D73B9A8B117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Attitudes réflexes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8">
            <a:extLst>
              <a:ext uri="{FF2B5EF4-FFF2-40B4-BE49-F238E27FC236}">
                <a16:creationId xmlns:a16="http://schemas.microsoft.com/office/drawing/2014/main" id="{9DFCF705-00AD-29C6-59FA-B4C8BE54BCB4}"/>
              </a:ext>
            </a:extLst>
          </p:cNvPr>
          <p:cNvSpPr>
            <a:spLocks noGrp="1"/>
          </p:cNvSpPr>
          <p:nvPr>
            <p:ph type="title"/>
          </p:nvPr>
        </p:nvSpPr>
        <p:spPr>
          <a:xfrm>
            <a:off x="1116013" y="274638"/>
            <a:ext cx="7742237" cy="939800"/>
          </a:xfrm>
        </p:spPr>
        <p:txBody>
          <a:bodyPr/>
          <a:lstStyle/>
          <a:p>
            <a:pPr eaLnBrk="1" hangingPunct="1"/>
            <a:endParaRPr lang="fr-FR" altLang="fr-FR" sz="3200" b="1">
              <a:solidFill>
                <a:srgbClr val="984807"/>
              </a:solidFill>
            </a:endParaRPr>
          </a:p>
        </p:txBody>
      </p:sp>
      <p:sp>
        <p:nvSpPr>
          <p:cNvPr id="3075" name="Espace réservé du numéro de diapositive 4">
            <a:extLst>
              <a:ext uri="{FF2B5EF4-FFF2-40B4-BE49-F238E27FC236}">
                <a16:creationId xmlns:a16="http://schemas.microsoft.com/office/drawing/2014/main" id="{E6372FCE-3800-4978-8F75-125949D9B62B}"/>
              </a:ext>
            </a:extLst>
          </p:cNvPr>
          <p:cNvSpPr>
            <a:spLocks noGrp="1"/>
          </p:cNvSpPr>
          <p:nvPr>
            <p:ph type="sldNum" sz="quarter" idx="12"/>
          </p:nvPr>
        </p:nvSpPr>
        <p:spPr bwMode="auto">
          <a:xfrm>
            <a:off x="6786563" y="6278563"/>
            <a:ext cx="2133600" cy="365125"/>
          </a:xfrm>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80F057-665E-411C-B87C-E14432CFB956}" type="slidenum">
              <a:rPr lang="fr-FR" altLang="fr-FR" sz="2000">
                <a:solidFill>
                  <a:srgbClr val="984807"/>
                </a:solidFill>
                <a:latin typeface="Myriad Pro" panose="020B0503030403020204" pitchFamily="34" charset="0"/>
              </a:rPr>
              <a:pPr/>
              <a:t>81</a:t>
            </a:fld>
            <a:endParaRPr lang="fr-FR" altLang="fr-FR" sz="2000">
              <a:solidFill>
                <a:srgbClr val="984807"/>
              </a:solidFill>
              <a:latin typeface="Myriad Pro" panose="020B0503030403020204" pitchFamily="34" charset="0"/>
            </a:endParaRPr>
          </a:p>
        </p:txBody>
      </p:sp>
      <p:sp>
        <p:nvSpPr>
          <p:cNvPr id="89092" name="Rectangle 7">
            <a:extLst>
              <a:ext uri="{FF2B5EF4-FFF2-40B4-BE49-F238E27FC236}">
                <a16:creationId xmlns:a16="http://schemas.microsoft.com/office/drawing/2014/main" id="{2F90CD48-3625-C840-C8B4-BF4F0FFDF37E}"/>
              </a:ext>
            </a:extLst>
          </p:cNvPr>
          <p:cNvSpPr>
            <a:spLocks noChangeArrowheads="1"/>
          </p:cNvSpPr>
          <p:nvPr/>
        </p:nvSpPr>
        <p:spPr bwMode="auto">
          <a:xfrm>
            <a:off x="314325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9093" name="Picture 6" descr="3055092507_1_3_1OwbFaYi">
            <a:extLst>
              <a:ext uri="{FF2B5EF4-FFF2-40B4-BE49-F238E27FC236}">
                <a16:creationId xmlns:a16="http://schemas.microsoft.com/office/drawing/2014/main" id="{AFB4CE4A-78AF-6E57-758A-1ED44FB29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05200"/>
            <a:ext cx="38481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9">
            <a:extLst>
              <a:ext uri="{FF2B5EF4-FFF2-40B4-BE49-F238E27FC236}">
                <a16:creationId xmlns:a16="http://schemas.microsoft.com/office/drawing/2014/main" id="{C8DBD88E-F25A-7F77-A53D-EDBD91E2D968}"/>
              </a:ext>
            </a:extLst>
          </p:cNvPr>
          <p:cNvSpPr>
            <a:spLocks noChangeArrowheads="1"/>
          </p:cNvSpPr>
          <p:nvPr/>
        </p:nvSpPr>
        <p:spPr bwMode="auto">
          <a:xfrm>
            <a:off x="308610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9095" name="Picture 8" descr="17634717_1389362644462771_1981576196709345963_n">
            <a:extLst>
              <a:ext uri="{FF2B5EF4-FFF2-40B4-BE49-F238E27FC236}">
                <a16:creationId xmlns:a16="http://schemas.microsoft.com/office/drawing/2014/main" id="{A7C71B70-2DAD-5781-D1C7-67FCA3528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8">
            <a:extLst>
              <a:ext uri="{FF2B5EF4-FFF2-40B4-BE49-F238E27FC236}">
                <a16:creationId xmlns:a16="http://schemas.microsoft.com/office/drawing/2014/main" id="{FAADDE0D-356B-AC5C-E68C-F3D5423BE51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3075" name="Espace réservé du numéro de diapositive 4">
            <a:extLst>
              <a:ext uri="{FF2B5EF4-FFF2-40B4-BE49-F238E27FC236}">
                <a16:creationId xmlns:a16="http://schemas.microsoft.com/office/drawing/2014/main" id="{BA9B311C-2BA0-4DD8-A11B-8740B30B56F4}"/>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01AAB15-E754-4715-98C3-791703E82E80}" type="slidenum">
              <a:rPr lang="fr-FR" altLang="fr-FR" sz="2000">
                <a:solidFill>
                  <a:srgbClr val="984807"/>
                </a:solidFill>
                <a:latin typeface="Myriad Pro" panose="020B0503030403020204" pitchFamily="34" charset="0"/>
              </a:rPr>
              <a:pPr algn="r" eaLnBrk="1" hangingPunct="1"/>
              <a:t>82</a:t>
            </a:fld>
            <a:endParaRPr lang="fr-FR" altLang="fr-FR" sz="2000">
              <a:solidFill>
                <a:srgbClr val="984807"/>
              </a:solidFill>
              <a:latin typeface="Myriad Pro" panose="020B0503030403020204" pitchFamily="34" charset="0"/>
            </a:endParaRPr>
          </a:p>
        </p:txBody>
      </p:sp>
      <p:cxnSp>
        <p:nvCxnSpPr>
          <p:cNvPr id="5" name="Connecteur droit 4">
            <a:extLst>
              <a:ext uri="{FF2B5EF4-FFF2-40B4-BE49-F238E27FC236}">
                <a16:creationId xmlns:a16="http://schemas.microsoft.com/office/drawing/2014/main" id="{E8B37D2A-2B7F-4CBD-917E-FE94DB15773E}"/>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0117" name="ZoneTexte 12">
            <a:extLst>
              <a:ext uri="{FF2B5EF4-FFF2-40B4-BE49-F238E27FC236}">
                <a16:creationId xmlns:a16="http://schemas.microsoft.com/office/drawing/2014/main" id="{3ADB6954-6CBB-D817-8352-729A574C4683}"/>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90118" name="ZoneTexte 15">
            <a:extLst>
              <a:ext uri="{FF2B5EF4-FFF2-40B4-BE49-F238E27FC236}">
                <a16:creationId xmlns:a16="http://schemas.microsoft.com/office/drawing/2014/main" id="{89F84B48-04E6-8E3E-C424-23780037FDA8}"/>
              </a:ext>
            </a:extLst>
          </p:cNvPr>
          <p:cNvSpPr txBox="1">
            <a:spLocks noChangeArrowheads="1"/>
          </p:cNvSpPr>
          <p:nvPr/>
        </p:nvSpPr>
        <p:spPr bwMode="auto">
          <a:xfrm>
            <a:off x="457200" y="1295400"/>
            <a:ext cx="4038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Missions des vétérinaires SP</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Missions des SP</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Ethologie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Contentions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Techniques d'approche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Matériels utilisés par les animaliers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Procédures d'évacuation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Risques liés aux animaux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19240482-02EE-3705-3560-109458E184C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Missions des SP</a:t>
            </a:r>
          </a:p>
        </p:txBody>
      </p:sp>
      <p:sp>
        <p:nvSpPr>
          <p:cNvPr id="3075" name="Espace réservé du numéro de diapositive 4">
            <a:extLst>
              <a:ext uri="{FF2B5EF4-FFF2-40B4-BE49-F238E27FC236}">
                <a16:creationId xmlns:a16="http://schemas.microsoft.com/office/drawing/2014/main" id="{E9D13D9B-CE15-4EF9-A5A8-54DB37CF5FF3}"/>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B6AE86C-E846-4EA8-8534-E7B3A5426326}" type="slidenum">
              <a:rPr lang="fr-FR" altLang="fr-FR" sz="2000">
                <a:solidFill>
                  <a:srgbClr val="984807"/>
                </a:solidFill>
                <a:latin typeface="Myriad Pro" panose="020B0503030403020204" pitchFamily="34" charset="0"/>
              </a:rPr>
              <a:pPr algn="r" eaLnBrk="1" hangingPunct="1"/>
              <a:t>9</a:t>
            </a:fld>
            <a:endParaRPr lang="fr-FR" altLang="fr-FR" sz="2000">
              <a:solidFill>
                <a:srgbClr val="984807"/>
              </a:solidFill>
              <a:latin typeface="Myriad Pro" panose="020B0503030403020204" pitchFamily="34" charset="0"/>
            </a:endParaRPr>
          </a:p>
        </p:txBody>
      </p:sp>
      <p:sp>
        <p:nvSpPr>
          <p:cNvPr id="14340" name="Rectangle 1">
            <a:extLst>
              <a:ext uri="{FF2B5EF4-FFF2-40B4-BE49-F238E27FC236}">
                <a16:creationId xmlns:a16="http://schemas.microsoft.com/office/drawing/2014/main" id="{F00F9D46-87FE-DE32-DC99-E5C5F5668A20}"/>
              </a:ext>
            </a:extLst>
          </p:cNvPr>
          <p:cNvSpPr>
            <a:spLocks noChangeArrowheads="1"/>
          </p:cNvSpPr>
          <p:nvPr/>
        </p:nvSpPr>
        <p:spPr bwMode="auto">
          <a:xfrm>
            <a:off x="381000" y="14478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CGCT (code général des collectivité territoriales) les définit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Neutralisation des animaux dangereux   = protection des personnes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Assistance aux animaux		= protection des êtres vivants et sensibles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Cas particulier de la faune sauvage	=  faune sauvage et exotique.</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865</TotalTime>
  <Words>3291</Words>
  <Application>Microsoft Office PowerPoint</Application>
  <PresentationFormat>Affichage à l'écran (4:3)</PresentationFormat>
  <Paragraphs>650</Paragraphs>
  <Slides>82</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82</vt:i4>
      </vt:variant>
    </vt:vector>
  </HeadingPairs>
  <TitlesOfParts>
    <vt:vector size="90" baseType="lpstr">
      <vt:lpstr>Arial</vt:lpstr>
      <vt:lpstr>Myriad Pro</vt:lpstr>
      <vt:lpstr>Calibri</vt:lpstr>
      <vt:lpstr>Times New Roman</vt:lpstr>
      <vt:lpstr>Symbol</vt:lpstr>
      <vt:lpstr>Wingdings</vt:lpstr>
      <vt:lpstr>GCCAR</vt:lpstr>
      <vt:lpstr>Diapositive Microsoft PowerPoint</vt:lpstr>
      <vt:lpstr>Risques animalier</vt:lpstr>
      <vt:lpstr>Les risques animaliers</vt:lpstr>
      <vt:lpstr>Missions des vétérinaires SP</vt:lpstr>
      <vt:lpstr>Missions des vétérinaires SP</vt:lpstr>
      <vt:lpstr>Missions des vétérinaires SP</vt:lpstr>
      <vt:lpstr>Missions des vétérinaires SP</vt:lpstr>
      <vt:lpstr>Missions des vétérinaires SP</vt:lpstr>
      <vt:lpstr>Missions des vétérinaires SP</vt:lpstr>
      <vt:lpstr>Missions des SP</vt:lpstr>
      <vt:lpstr>Missions des SP</vt:lpstr>
      <vt:lpstr>Missions des SP</vt:lpstr>
      <vt:lpstr>Missions des SP</vt:lpstr>
      <vt:lpstr>Ethologie </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Ethologie</vt:lpstr>
      <vt:lpstr>Contention </vt:lpstr>
      <vt:lpstr>Contention </vt:lpstr>
      <vt:lpstr>Contention </vt:lpstr>
      <vt:lpstr>Contention </vt:lpstr>
      <vt:lpstr>Contention </vt:lpstr>
      <vt:lpstr>Contention </vt:lpstr>
      <vt:lpstr>Contention </vt:lpstr>
      <vt:lpstr>Contention </vt:lpstr>
      <vt:lpstr>Contention </vt:lpstr>
      <vt:lpstr>Contention </vt:lpstr>
      <vt:lpstr>Contention </vt:lpstr>
      <vt:lpstr>Contention </vt:lpstr>
      <vt:lpstr>Contention </vt:lpstr>
      <vt:lpstr>Contention </vt:lpstr>
      <vt:lpstr>Contention </vt:lpstr>
      <vt:lpstr>Contention </vt:lpstr>
      <vt:lpstr>Contention </vt:lpstr>
      <vt:lpstr>Techniques d'approche / grandes règles </vt:lpstr>
      <vt:lpstr>Techniques d'approche / grandes règles </vt:lpstr>
      <vt:lpstr>Techniques d'approche / grandes règles </vt:lpstr>
      <vt:lpstr>Techniques d'approche / grandes règles </vt:lpstr>
      <vt:lpstr>Matériels utilisés par les animaliers </vt:lpstr>
      <vt:lpstr>Matériels utilisés par les animaliers </vt:lpstr>
      <vt:lpstr>Matériels utilisés par les animaliers </vt:lpstr>
      <vt:lpstr>Matériels utilisés par les animaliers </vt:lpstr>
      <vt:lpstr>Matériels utilisés par les animaliers </vt:lpstr>
      <vt:lpstr>Matériels utilisés par les animaliers </vt:lpstr>
      <vt:lpstr>Procédures d'évacuation des animaux </vt:lpstr>
      <vt:lpstr>Risques liés aux interventions animalières </vt:lpstr>
      <vt:lpstr>Risques liés aux interventions animalières </vt:lpstr>
      <vt:lpstr>Risques liés aux interventions animalières </vt:lpstr>
      <vt:lpstr>Risques liés aux interventions animalières </vt:lpstr>
      <vt:lpstr>Présentation PowerPoint</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93</cp:revision>
  <cp:lastPrinted>2015-08-06T08:01:37Z</cp:lastPrinted>
  <dcterms:created xsi:type="dcterms:W3CDTF">2015-08-05T10:19:35Z</dcterms:created>
  <dcterms:modified xsi:type="dcterms:W3CDTF">2025-01-14T16:42:53Z</dcterms:modified>
</cp:coreProperties>
</file>