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1" r:id="rId3"/>
    <p:sldId id="270" r:id="rId4"/>
    <p:sldId id="301" r:id="rId5"/>
    <p:sldId id="329" r:id="rId6"/>
    <p:sldId id="300" r:id="rId7"/>
    <p:sldId id="274" r:id="rId8"/>
    <p:sldId id="275" r:id="rId9"/>
    <p:sldId id="276" r:id="rId10"/>
    <p:sldId id="330" r:id="rId11"/>
    <p:sldId id="277" r:id="rId12"/>
    <p:sldId id="278" r:id="rId13"/>
    <p:sldId id="331" r:id="rId14"/>
    <p:sldId id="302" r:id="rId15"/>
    <p:sldId id="303" r:id="rId16"/>
    <p:sldId id="332" r:id="rId17"/>
    <p:sldId id="306" r:id="rId18"/>
    <p:sldId id="304" r:id="rId19"/>
    <p:sldId id="327" r:id="rId20"/>
    <p:sldId id="323" r:id="rId21"/>
    <p:sldId id="307" r:id="rId22"/>
    <p:sldId id="333" r:id="rId23"/>
    <p:sldId id="305" r:id="rId24"/>
    <p:sldId id="279" r:id="rId25"/>
    <p:sldId id="273" r:id="rId26"/>
    <p:sldId id="285" r:id="rId27"/>
    <p:sldId id="340" r:id="rId28"/>
    <p:sldId id="339" r:id="rId29"/>
    <p:sldId id="341" r:id="rId30"/>
    <p:sldId id="342" r:id="rId31"/>
    <p:sldId id="343" r:id="rId32"/>
    <p:sldId id="344" r:id="rId33"/>
    <p:sldId id="334" r:id="rId34"/>
    <p:sldId id="308" r:id="rId35"/>
    <p:sldId id="309" r:id="rId36"/>
    <p:sldId id="310" r:id="rId37"/>
    <p:sldId id="324" r:id="rId38"/>
    <p:sldId id="325" r:id="rId39"/>
    <p:sldId id="328" r:id="rId40"/>
    <p:sldId id="311" r:id="rId41"/>
    <p:sldId id="286" r:id="rId42"/>
    <p:sldId id="318" r:id="rId43"/>
    <p:sldId id="319" r:id="rId44"/>
    <p:sldId id="320" r:id="rId45"/>
    <p:sldId id="312" r:id="rId46"/>
    <p:sldId id="335" r:id="rId47"/>
    <p:sldId id="326" r:id="rId48"/>
    <p:sldId id="336" r:id="rId49"/>
    <p:sldId id="321" r:id="rId50"/>
    <p:sldId id="337" r:id="rId51"/>
    <p:sldId id="338" r:id="rId52"/>
    <p:sldId id="295" r:id="rId53"/>
    <p:sldId id="272" r:id="rId5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53" autoAdjust="0"/>
  </p:normalViewPr>
  <p:slideViewPr>
    <p:cSldViewPr>
      <p:cViewPr>
        <p:scale>
          <a:sx n="66" d="100"/>
          <a:sy n="66" d="100"/>
        </p:scale>
        <p:origin x="1238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51D0E6-81D9-4123-2E87-454D01E58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1D509A-7476-584A-CBD8-A37C6FD867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7B2D1BB-4D34-4BBB-9D67-77891995A632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09061EB-7926-2172-CF63-D764AAA6B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560F518-9BDB-D853-8535-18A7E34B7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8546C2-7775-2C55-6417-2F8F1D9723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0F4DFD-FDA3-B8CC-BC1F-1C84B7B17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D35B39-A5AB-4612-BDED-AA7602EAF0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563DCE-FCBD-A2B7-C92B-256658B3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8522-E972-4E2A-AF9C-429BBAF1B98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03B3E-89E6-AF79-F0E8-D461A7AC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57789-4456-7FF3-7EA0-72FD28FA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A662-7AE8-4CAF-9B23-BFBC47F6C2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992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CE830-DBE6-DE8B-3E4F-51E6A52C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5A37-00AB-49EC-A21E-BBCDE81E4C5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B0AEC1-9644-37AF-00AA-80F1C1AD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282EC-A090-9B4A-C5A9-FB3CD997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3A56-9641-4CEC-8A34-7BAAC3F9B7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571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CE5B1-B3AA-BE3D-1E2D-B1274D2E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EA70-5E97-4045-A121-F14938EC3B9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C1DD7-B0F7-DB29-C744-23E4F0C5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F1096-0DB9-F007-A655-08FA0689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D3F9-5050-4C18-89FB-EB1F84FB9F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13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65ED3-1B21-722E-02E9-F074DD92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B1B7-105B-48DD-9994-75646E7A83D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59AEF-3F2F-B3F0-C2FB-806F956C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E4DA92-6AAA-BED2-74AC-6297C16A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EA8B-2F1B-46DF-A89A-6AC7E3A6B4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742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770A0-028C-C886-2BCA-073E12D1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E30F-6671-47B6-9519-3F2C9FDE69C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BAA5B-06B1-1AD3-2A31-648DA3BF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8517A5-2E99-B6A3-91A9-68E2AE16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A123-A627-4E4C-8E1B-1CF7069390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32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48AD749-270F-F627-7BF2-634617B0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7ACD-CA13-4653-AA62-961FA3DC3B8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B70EE25-0E67-F260-9C17-3E8B6540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A9F080F-FDD4-35EF-EBFA-E46C1635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3AAB-1999-4F39-A8CE-5C0B650C86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968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14B4A85-498A-DFF5-A9DF-BE1266A8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B538-F054-4EC1-8ADB-D7EECE18FA7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C756C3B-CD9C-E8FC-2069-DF5961EE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F89777D-2768-2F35-779D-E5F1FBCF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4C64-EED0-4AF9-9E1E-F6794331F8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83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74C4F90-7551-779A-E7B6-477ADF88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66AB-883B-428C-8D2B-FB922C6B83C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ABB92C4-C38A-A48C-AF60-8511879B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DC393AC-5DC9-BB6E-5DB7-F7BF2169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D357-D081-4F38-967C-1AA6841AE0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9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E4B784F-73CB-DF83-74A5-DCB7CA2C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6D6E-E577-4080-A47A-E83ED1011AB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082B286-398C-FC0D-18AA-B62BBED8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9D19066-D412-50FD-92A7-7A96B0E8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256E-7153-4BFA-9318-39E752D662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59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2D56CD6-B2D3-F81B-6486-EB99D4C2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88CA-2A73-4E5F-AD24-885D18A3A16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57FCD35-4894-DD55-9EA0-4B3F728F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01A3E6C-7434-CCC3-03B1-7E78511C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FDBF-F6A2-4CC7-B2FC-F70FD7DFFB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29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C612641-8FD3-62B7-9D21-C517E929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723B-B937-4848-8EE4-6BE6242CAF9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389F7C8-DEC5-C907-2747-CB686106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05ABDFB-ED5D-6AD4-D87F-C87ECB4C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6876-14C3-4D62-96AD-5DEDB6AB46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32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97BEB1EB-BF54-0E62-5D0E-417E5918A4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771FE8A-2925-7EE1-8351-CE3A2B4B61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166CC-CF2B-7200-EDF0-896FE9F0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D3300-A5ED-4277-907F-1FA165A22CE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2388B-AD6E-7973-6A98-5F9FB4B2B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D503F-D79E-F809-8C77-EDA55421B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180C8814-31DD-43B3-B451-ADFE7B5A5D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E7853C9-42F9-C126-6C2F-0121E834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4450"/>
            <a:ext cx="8388350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Neutralisation des hyménoptères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59D12A6C-8054-E35B-0844-8F8112C9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7A204D22-18CF-2165-9DB8-9845706C90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1EC8199C-41DA-BEF0-3D92-ABDBBD942F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D04E99-132A-4073-9D3E-4442B9A7428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64435384-D8F0-C1E5-AD94-56FDA646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Guêpes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792B1C31-B229-4853-8F5B-2A73C897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905000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Taille variant de 10 à 19 mm, morphologie proche des abeilles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Tête notamment dotée de mandibules et d'une paire d'antennes,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paire d’yeux composés, et de 3 ocelles infrarouges,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Thorax :  avec 6 pattes et 4 ailes membraneuses, d’un abdomen aux couleurs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vives, avec à l'extrémité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aiguillon relié à une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glande à venin. </a:t>
            </a:r>
          </a:p>
        </p:txBody>
      </p:sp>
      <p:sp>
        <p:nvSpPr>
          <p:cNvPr id="12294" name="Rectangle 1031">
            <a:extLst>
              <a:ext uri="{FF2B5EF4-FFF2-40B4-BE49-F238E27FC236}">
                <a16:creationId xmlns:a16="http://schemas.microsoft.com/office/drawing/2014/main" id="{772A27BB-4DFA-7D5E-9AD2-A555BFDF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2295" name="Picture 1030">
            <a:extLst>
              <a:ext uri="{FF2B5EF4-FFF2-40B4-BE49-F238E27FC236}">
                <a16:creationId xmlns:a16="http://schemas.microsoft.com/office/drawing/2014/main" id="{9BBE943F-B6F2-AFD3-2FE8-7426865E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" b="4942"/>
          <a:stretch>
            <a:fillRect/>
          </a:stretch>
        </p:blipFill>
        <p:spPr bwMode="auto">
          <a:xfrm>
            <a:off x="3671888" y="4324350"/>
            <a:ext cx="524827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7D764879-5CCB-371A-EDDA-E2A47D7B0A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CF21B37A-D402-F569-BFA8-7EFAEA9061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BF27B1-0DE3-4378-A224-CDF5727411E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06E91373-3AD6-8DA1-F49E-344FAF5DC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Guêpes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85938567-EDB2-C093-2C80-4C336B31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piquer de nombreuses fois du fait de son aiguillon en pic très pointue.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1031">
            <a:extLst>
              <a:ext uri="{FF2B5EF4-FFF2-40B4-BE49-F238E27FC236}">
                <a16:creationId xmlns:a16="http://schemas.microsoft.com/office/drawing/2014/main" id="{E65221B4-F8DC-E806-32A0-93E95B31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3319" name="Picture 1030">
            <a:extLst>
              <a:ext uri="{FF2B5EF4-FFF2-40B4-BE49-F238E27FC236}">
                <a16:creationId xmlns:a16="http://schemas.microsoft.com/office/drawing/2014/main" id="{B7228543-18AE-09A3-CCFF-4167F4EB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8862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119" descr="http://media.meltybuzz.fr/article-956784-ajust_930/un-essaim-d-abeilles.jpg">
            <a:extLst>
              <a:ext uri="{FF2B5EF4-FFF2-40B4-BE49-F238E27FC236}">
                <a16:creationId xmlns:a16="http://schemas.microsoft.com/office/drawing/2014/main" id="{D900B738-B3C0-3B57-DB40-0C2CF5C8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4153" r="16043" b="14377"/>
          <a:stretch>
            <a:fillRect/>
          </a:stretch>
        </p:blipFill>
        <p:spPr bwMode="auto">
          <a:xfrm>
            <a:off x="5867400" y="3124200"/>
            <a:ext cx="2352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0">
            <a:extLst>
              <a:ext uri="{FF2B5EF4-FFF2-40B4-BE49-F238E27FC236}">
                <a16:creationId xmlns:a16="http://schemas.microsoft.com/office/drawing/2014/main" id="{FDC1C57E-2EA5-110C-3C9D-83370159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5" b="4770"/>
          <a:stretch>
            <a:fillRect/>
          </a:stretch>
        </p:blipFill>
        <p:spPr bwMode="auto">
          <a:xfrm>
            <a:off x="2411413" y="2636838"/>
            <a:ext cx="4044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re 8">
            <a:extLst>
              <a:ext uri="{FF2B5EF4-FFF2-40B4-BE49-F238E27FC236}">
                <a16:creationId xmlns:a16="http://schemas.microsoft.com/office/drawing/2014/main" id="{90C883B4-370D-E5A7-2AC1-BF7A8AEDB6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4340" name="Espace réservé du numéro de diapositive 4">
            <a:extLst>
              <a:ext uri="{FF2B5EF4-FFF2-40B4-BE49-F238E27FC236}">
                <a16:creationId xmlns:a16="http://schemas.microsoft.com/office/drawing/2014/main" id="{6D445E1F-8DB0-4C14-D5AA-694D946F44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90026B6-73DF-431F-A61B-35C8EC8609F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BDE6BCE9-919B-59A9-EB26-E30779B2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246188"/>
            <a:ext cx="3725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européen</a:t>
            </a:r>
            <a:endParaRPr lang="fr-FR" altLang="fr-FR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0">
            <a:extLst>
              <a:ext uri="{FF2B5EF4-FFF2-40B4-BE49-F238E27FC236}">
                <a16:creationId xmlns:a16="http://schemas.microsoft.com/office/drawing/2014/main" id="{7AC4E46D-4DCA-C576-C886-343BB730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5" b="4770"/>
          <a:stretch>
            <a:fillRect/>
          </a:stretch>
        </p:blipFill>
        <p:spPr bwMode="auto">
          <a:xfrm>
            <a:off x="4775200" y="3213100"/>
            <a:ext cx="40449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8">
            <a:extLst>
              <a:ext uri="{FF2B5EF4-FFF2-40B4-BE49-F238E27FC236}">
                <a16:creationId xmlns:a16="http://schemas.microsoft.com/office/drawing/2014/main" id="{46BD73F1-EBF8-1A79-E074-0491384526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5364" name="Espace réservé du numéro de diapositive 4">
            <a:extLst>
              <a:ext uri="{FF2B5EF4-FFF2-40B4-BE49-F238E27FC236}">
                <a16:creationId xmlns:a16="http://schemas.microsoft.com/office/drawing/2014/main" id="{FD5AD4E5-3377-5A05-9F45-024A6E7FC9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5B71DD-3174-4875-BDA5-B80CEFE5119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1C52BDB3-058B-EBEA-F6E2-06120F78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européen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6" name="Rectangle 1">
            <a:extLst>
              <a:ext uri="{FF2B5EF4-FFF2-40B4-BE49-F238E27FC236}">
                <a16:creationId xmlns:a16="http://schemas.microsoft.com/office/drawing/2014/main" id="{69AA6668-7BAA-CC59-57D9-C06CFEFCD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895475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Ressemblant à une guêpe mais 3 fois plus gros importante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Reine atteint jusqu'à 35 mm,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Ouvrières font de 18 à 25 mm et les bourdons de 21 à 28 mm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Rayé de jaune et de noir sur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l'abdomen, la tête peut arborer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couleur rouge orangée, 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évoque plus un scarabée qu'une guêpe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 il vole.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AF0284E6-D3C4-5339-703F-B0FADF5C1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17DD3818-E035-1202-6108-3ED9D5BD48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578454-EE11-4905-835E-763588F3A9A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5648A4A0-E4D1-A7EF-9086-BBC990B21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européen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00224B63-5E03-15BF-D1B9-512EFED4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Piqûre douloureuse à cause du diamètre du dard et de la composition du venin </a:t>
            </a:r>
            <a:r>
              <a:rPr lang="fr-FR" altLang="fr-FR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toxicité inférieure à celle du venin d’abeilles.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Attaquent ceux qui passent à proximité (moins de 5 m) de leur nid, mais le nombre d’ouvrières n’est jamais suffisant pour aboutir au décès d’un adulte en bonne santé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I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mminence de l’attaque peut se reconnaître à un changement dans leur bourdonnement.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83735DF3-66CD-5DE3-4833-FB1EDEAA7D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073F49C8-20C5-4355-63E7-5D7E1C45E1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499477-8463-4FAF-8B78-AD7AFB98447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9119E948-78B5-D4D3-5656-93163D3BD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européen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">
            <a:extLst>
              <a:ext uri="{FF2B5EF4-FFF2-40B4-BE49-F238E27FC236}">
                <a16:creationId xmlns:a16="http://schemas.microsoft.com/office/drawing/2014/main" id="{7B65AA71-2309-78DC-9FEF-384B6770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95475"/>
            <a:ext cx="8189912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 ces zones, le frelon est un insecte pacifique </a:t>
            </a:r>
            <a:r>
              <a:rPr lang="fr-FR" altLang="fr-FR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pas effaroucher par des gestes brusques.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Très impopulaires, car contrairement aux guêpes, ils sont attirés par la lumière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suffit d’allumer la lumière dans une autre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pièce pour le faire sortir d’une pièce donnée.</a:t>
            </a:r>
          </a:p>
        </p:txBody>
      </p:sp>
      <p:pic>
        <p:nvPicPr>
          <p:cNvPr id="17414" name="Image 120" descr="http://www.loir-et-cher.gouv.fr/local/cache-vignettes/L251xH254/nid_frelon_cle7c97e8-75635.gif">
            <a:extLst>
              <a:ext uri="{FF2B5EF4-FFF2-40B4-BE49-F238E27FC236}">
                <a16:creationId xmlns:a16="http://schemas.microsoft.com/office/drawing/2014/main" id="{57C47ACB-B36E-2C28-0C2D-BAEE3F28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3" b="10362"/>
          <a:stretch>
            <a:fillRect/>
          </a:stretch>
        </p:blipFill>
        <p:spPr bwMode="auto">
          <a:xfrm>
            <a:off x="6381750" y="3706813"/>
            <a:ext cx="2476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76BDB378-318F-B96E-D95A-BB5FD8A904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F8FE435B-0B26-BA14-A383-70EB924E6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33CC46-131B-4DEF-A979-F59E60FF463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43B741DB-EC26-9113-BF02-A40291B1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341438"/>
            <a:ext cx="37988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 asiatique</a:t>
            </a:r>
            <a:endParaRPr lang="fr-FR" altLang="fr-FR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7" descr="DO 2018-007 - Interventions pour hyménoptères_Page_06">
            <a:extLst>
              <a:ext uri="{FF2B5EF4-FFF2-40B4-BE49-F238E27FC236}">
                <a16:creationId xmlns:a16="http://schemas.microsoft.com/office/drawing/2014/main" id="{2D6EC625-91D6-56CD-8D05-A74CD25C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53691" r="60071" b="26770"/>
          <a:stretch>
            <a:fillRect/>
          </a:stretch>
        </p:blipFill>
        <p:spPr bwMode="auto">
          <a:xfrm>
            <a:off x="2411413" y="2030413"/>
            <a:ext cx="4589462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FC82A0B1-4F10-2DFD-C778-64CBD43299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CCAA59D0-F1C2-0D70-3468-D0F62788CB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9B4D96-7D77-4C9B-83AE-533397DE26C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24DB57DE-B5BA-2399-F453-8A71ABF4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asiatique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52A222D2-9510-6085-6A72-D805A15E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Apparu depuis 2004 dans le Sud de la France, ne ressemble à aucun autre frelon vivant sur le territoire français.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Taille variant entre 25 et 30 mm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Livrée foncée brun très noir, permettant de le distinguer ;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Thorax est brun noir, velouté, et les segments abdominaux bruns, bordés d’une fine bande jaune.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Seul le 4</a:t>
            </a:r>
            <a:r>
              <a:rPr lang="fr-FR" altLang="fr-FR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segment de l’abdomen est presque entièrement jaune orangé.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FAD432FB-9FFB-6C49-276F-EF0B3E4310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16E4A6D5-1BD8-E0AB-20C0-B9B11C98E6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C8352B-B208-4248-B3F4-EBD1183E056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25D30A01-3D53-65C0-09C6-B401546B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asiatique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B5D3B579-54CD-5083-47CB-AC699BD0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71675"/>
            <a:ext cx="35814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Pattes brunes sont jaunes aux extrémités, la tête est noire et la face jaune orangée ;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Seules les femelles fécondées survivent isolément l’hiver.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7" descr="DO 2018-007 - Interventions pour hyménoptères_Page_06">
            <a:extLst>
              <a:ext uri="{FF2B5EF4-FFF2-40B4-BE49-F238E27FC236}">
                <a16:creationId xmlns:a16="http://schemas.microsoft.com/office/drawing/2014/main" id="{A2FFC209-1012-8B23-F70D-896CBC73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53691" r="60071" b="26770"/>
          <a:stretch>
            <a:fillRect/>
          </a:stretch>
        </p:blipFill>
        <p:spPr bwMode="auto">
          <a:xfrm>
            <a:off x="4159250" y="1316038"/>
            <a:ext cx="4589463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E92C2F76-E6C5-E93D-329E-184455F841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D7630278-5C5E-B40F-5C35-5855ADC60B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52834D-A5EC-4B58-97F5-EBFA7EBD09C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F2E9516F-214C-93D3-5E57-C2B11F2E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asiatique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06856A6E-A987-0E2E-BEBD-4ACA04C88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85975"/>
            <a:ext cx="3941762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 en colonie, bien adaptée à notre environnement,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Nids trouvés dans des haies, des logettes ou dans des sous-pentes de toit. </a:t>
            </a:r>
            <a:endParaRPr lang="fr-FR" altLang="fr-FR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10" name="Picture 7" descr="DO 2018-007 - Interventions pour hyménoptères_Page_06">
            <a:extLst>
              <a:ext uri="{FF2B5EF4-FFF2-40B4-BE49-F238E27FC236}">
                <a16:creationId xmlns:a16="http://schemas.microsoft.com/office/drawing/2014/main" id="{B81510A7-A8FC-235B-5654-C23FD5DC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t="53691" r="60071" b="26770"/>
          <a:stretch>
            <a:fillRect/>
          </a:stretch>
        </p:blipFill>
        <p:spPr bwMode="auto">
          <a:xfrm>
            <a:off x="4572000" y="1697038"/>
            <a:ext cx="417671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E75A1153-F83F-3008-BF99-0485F0BC8F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4919D429-905C-CD8E-7A66-AD7F1F7B4B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FED6405-4798-406B-B912-445BA8EB9E5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E996F1C-10CD-1D21-556D-DCE93EE0510D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0287F50A-1F64-6502-227E-68BBA4E0A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72053781-F9B6-EA2B-6A9A-951C81D14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participer à la neutralisation d'hyménoptères au sein d'une équipe.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1244648C-27BE-6A89-A8FD-2BC7D596C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Différents insectes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Neutralisation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9198FF0B-DA16-0C89-61CA-678AF913E9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EC75D812-405E-E9ED-301F-D38A13AF9B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2B421B-A23A-490A-93EA-901293C4C0D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AB4C2B99-F0B3-C2E7-E581-DCF60D95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asiatique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8AAE3031-6DE7-7659-8441-B1B22160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839913"/>
            <a:ext cx="84423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Nid de forme ovoïde pouvant atteindre 80 cm de Ø et 1 m de L, situés dans les arbres souvent à des H importantes, parfois &gt; à 20 m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1" descr="DO 2018-007 - Interventions pour hyménoptères_Page_06">
            <a:extLst>
              <a:ext uri="{FF2B5EF4-FFF2-40B4-BE49-F238E27FC236}">
                <a16:creationId xmlns:a16="http://schemas.microsoft.com/office/drawing/2014/main" id="{D2A65DA3-7DF9-41E0-E527-AB919702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9818" r="15642" b="61447"/>
          <a:stretch>
            <a:fillRect/>
          </a:stretch>
        </p:blipFill>
        <p:spPr bwMode="auto">
          <a:xfrm>
            <a:off x="611188" y="3054350"/>
            <a:ext cx="81613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2">
            <a:extLst>
              <a:ext uri="{FF2B5EF4-FFF2-40B4-BE49-F238E27FC236}">
                <a16:creationId xmlns:a16="http://schemas.microsoft.com/office/drawing/2014/main" id="{7F4A10C2-D2A0-0C1A-5933-4DCD7EA9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fr-FR" altLang="fr-FR" sz="1800">
                <a:latin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6D6CEC38-39A7-C5A5-27DE-3EA5DA7B32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D0A25BDC-6BC0-EF52-80BA-C44B5E44CE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14154A-B027-4130-8264-5C6E9305A895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FDC7BF84-3044-5F87-72F6-BB94BAF0A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4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Bourdons </a:t>
            </a:r>
            <a:endParaRPr lang="fr-FR" altLang="fr-FR" sz="4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10">
            <a:extLst>
              <a:ext uri="{FF2B5EF4-FFF2-40B4-BE49-F238E27FC236}">
                <a16:creationId xmlns:a16="http://schemas.microsoft.com/office/drawing/2014/main" id="{1AA9008E-47AC-CFE0-15F7-2A8B64AD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/>
          <a:stretch>
            <a:fillRect/>
          </a:stretch>
        </p:blipFill>
        <p:spPr bwMode="auto">
          <a:xfrm>
            <a:off x="1835150" y="2247900"/>
            <a:ext cx="5018088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25B5DA3A-98C4-FAE6-A90C-0BDB40916C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65F21897-AA6F-C19E-3D28-6CD3166E95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CC385F-205C-4430-B3B9-B19EEB99834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9AA13E1A-936A-BCA6-D4DB-91657BD0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Bourdons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1">
            <a:extLst>
              <a:ext uri="{FF2B5EF4-FFF2-40B4-BE49-F238E27FC236}">
                <a16:creationId xmlns:a16="http://schemas.microsoft.com/office/drawing/2014/main" id="{A72EA051-53FF-E37C-4A8F-6B4034EB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1835150"/>
            <a:ext cx="81899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caractérise par une silhouette trapue et une importante pilosité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les rencontre dans les régions froides et tempérées.</a:t>
            </a: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nourrissent du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nectar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fleurs et récoltent le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pollen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nourrir les larves.</a:t>
            </a:r>
          </a:p>
        </p:txBody>
      </p:sp>
      <p:pic>
        <p:nvPicPr>
          <p:cNvPr id="24582" name="Picture 6" descr="I:\Images\Sapeurs-Pompiers\DIV\Risque animalier\Bourdon_A.bmp">
            <a:extLst>
              <a:ext uri="{FF2B5EF4-FFF2-40B4-BE49-F238E27FC236}">
                <a16:creationId xmlns:a16="http://schemas.microsoft.com/office/drawing/2014/main" id="{4F685571-50BE-5246-CB6A-D24EA72E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535363"/>
            <a:ext cx="33432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C5AC97E2-89D9-76F0-E5D1-162FC479A0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5603" name="Espace réservé du numéro de diapositive 4">
            <a:extLst>
              <a:ext uri="{FF2B5EF4-FFF2-40B4-BE49-F238E27FC236}">
                <a16:creationId xmlns:a16="http://schemas.microsoft.com/office/drawing/2014/main" id="{6940EFEF-DE1F-10D1-3A3C-532B14291E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38FFAFF-0125-4E4C-8607-B8F7063181A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FF842C81-19F5-6DEA-6D6E-3010872E4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Bourdons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2A630E23-5634-09E4-50A1-4F8266A8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887538"/>
            <a:ext cx="81899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Femelle peut piquer si elle se sent menacée ; elle peut même piquer plusieurs fois de suite.</a:t>
            </a: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Mâle ne possède pas de dard, il ne peut pas piquer.</a:t>
            </a:r>
            <a:endParaRPr lang="fr-FR" altLang="fr-FR" sz="240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importante dans la coloration des individus à l’intérieure d’une même espèce.</a:t>
            </a: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Pacifique : si l’on essaye de caresser un bourdon en train de buriner, celui-ci tentera simplement de vous repousser avec ses pattes.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8">
            <a:extLst>
              <a:ext uri="{FF2B5EF4-FFF2-40B4-BE49-F238E27FC236}">
                <a16:creationId xmlns:a16="http://schemas.microsoft.com/office/drawing/2014/main" id="{4098750F-D750-F624-CDD4-131A11295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26627" name="Espace réservé du numéro de diapositive 4">
            <a:extLst>
              <a:ext uri="{FF2B5EF4-FFF2-40B4-BE49-F238E27FC236}">
                <a16:creationId xmlns:a16="http://schemas.microsoft.com/office/drawing/2014/main" id="{58C2D65D-87D0-3EFC-24B6-E282550872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77FE03-F742-410E-914F-3582D6D7F25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8AEAE0C9-2798-B237-00BE-52268EC5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Bourdons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Rectangle 1">
            <a:extLst>
              <a:ext uri="{FF2B5EF4-FFF2-40B4-BE49-F238E27FC236}">
                <a16:creationId xmlns:a16="http://schemas.microsoft.com/office/drawing/2014/main" id="{0C550048-AD6C-4709-8CDE-F576336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 de faux-bourdon est donné au mâle de l’abeille.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Faux bourdon				Bourdon</a:t>
            </a:r>
          </a:p>
        </p:txBody>
      </p:sp>
      <p:sp>
        <p:nvSpPr>
          <p:cNvPr id="26630" name="Rectangle 7">
            <a:extLst>
              <a:ext uri="{FF2B5EF4-FFF2-40B4-BE49-F238E27FC236}">
                <a16:creationId xmlns:a16="http://schemas.microsoft.com/office/drawing/2014/main" id="{C4EE6551-E9FE-F74E-C2F0-09FAC316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6631" name="Picture 6">
            <a:extLst>
              <a:ext uri="{FF2B5EF4-FFF2-40B4-BE49-F238E27FC236}">
                <a16:creationId xmlns:a16="http://schemas.microsoft.com/office/drawing/2014/main" id="{1EFD94F6-7B6A-3141-BA54-20A2A1EB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527300"/>
            <a:ext cx="83566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FDF9D965-5708-B24A-9F34-C53A680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268413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27651" name="Espace réservé du numéro de diapositive 4">
            <a:extLst>
              <a:ext uri="{FF2B5EF4-FFF2-40B4-BE49-F238E27FC236}">
                <a16:creationId xmlns:a16="http://schemas.microsoft.com/office/drawing/2014/main" id="{923C6CC6-C011-2D52-BA88-24FCBCB3A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B22D9-01E2-4FA6-9472-3EAA42923F9A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27652" name="Image 4">
            <a:extLst>
              <a:ext uri="{FF2B5EF4-FFF2-40B4-BE49-F238E27FC236}">
                <a16:creationId xmlns:a16="http://schemas.microsoft.com/office/drawing/2014/main" id="{E09C472F-A4B3-415D-3B7F-511A628A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279082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4">
            <a:extLst>
              <a:ext uri="{FF2B5EF4-FFF2-40B4-BE49-F238E27FC236}">
                <a16:creationId xmlns:a16="http://schemas.microsoft.com/office/drawing/2014/main" id="{277846AE-92D9-6D5E-0C85-E6A71604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3115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6">
            <a:extLst>
              <a:ext uri="{FF2B5EF4-FFF2-40B4-BE49-F238E27FC236}">
                <a16:creationId xmlns:a16="http://schemas.microsoft.com/office/drawing/2014/main" id="{EBFC42E0-56FB-2805-7B18-A3ABD797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89413"/>
            <a:ext cx="35004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4">
            <a:extLst>
              <a:ext uri="{FF2B5EF4-FFF2-40B4-BE49-F238E27FC236}">
                <a16:creationId xmlns:a16="http://schemas.microsoft.com/office/drawing/2014/main" id="{F3ABC6DC-F7E3-C889-E09D-05339416D8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0944F0-1A86-4C23-9056-A882F49AE1D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0EEE151D-A2D8-CAE1-6838-F1E1A381D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juin 2024 : SDMIS n’intervient sur les hyménoptères uniquement qu’en situation d’urgence.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Titre 8">
            <a:extLst>
              <a:ext uri="{FF2B5EF4-FFF2-40B4-BE49-F238E27FC236}">
                <a16:creationId xmlns:a16="http://schemas.microsoft.com/office/drawing/2014/main" id="{948211E3-0B5D-CB2A-17A7-35DA857B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  <p:pic>
        <p:nvPicPr>
          <p:cNvPr id="28677" name="Image 3">
            <a:extLst>
              <a:ext uri="{FF2B5EF4-FFF2-40B4-BE49-F238E27FC236}">
                <a16:creationId xmlns:a16="http://schemas.microsoft.com/office/drawing/2014/main" id="{71C981F8-8959-84F8-2AFE-EFC03A6B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5733" r="6738" b="54681"/>
          <a:stretch>
            <a:fillRect/>
          </a:stretch>
        </p:blipFill>
        <p:spPr bwMode="auto">
          <a:xfrm>
            <a:off x="1866900" y="2441575"/>
            <a:ext cx="54102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DE31AD2-A18F-75BA-AD49-287B7165283E}"/>
              </a:ext>
            </a:extLst>
          </p:cNvPr>
          <p:cNvCxnSpPr/>
          <p:nvPr/>
        </p:nvCxnSpPr>
        <p:spPr>
          <a:xfrm>
            <a:off x="7053263" y="3328988"/>
            <a:ext cx="0" cy="1068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DBD62476-60EE-0062-737E-68F6E3D2DD8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ED2E134-555C-42E6-A385-155D546F5D1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9700" name="Titre 8">
            <a:extLst>
              <a:ext uri="{FF2B5EF4-FFF2-40B4-BE49-F238E27FC236}">
                <a16:creationId xmlns:a16="http://schemas.microsoft.com/office/drawing/2014/main" id="{E3BAE9C4-1EAA-1F90-0F4C-6FE605F4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29701" name="Rectangle 1">
            <a:extLst>
              <a:ext uri="{FF2B5EF4-FFF2-40B4-BE49-F238E27FC236}">
                <a16:creationId xmlns:a16="http://schemas.microsoft.com/office/drawing/2014/main" id="{1A8C48BD-198F-C536-ABFA-5FE214BC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1365250"/>
            <a:ext cx="2073275" cy="849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Appel pour hyménoptères</a:t>
            </a:r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355102A9-37E1-BE0F-0060-F7AF91CB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22788"/>
            <a:ext cx="3495675" cy="8493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Urgence avérée :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Envoi d’une réponse SP</a:t>
            </a:r>
          </a:p>
        </p:txBody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69ECDDBA-B258-F073-C575-7B5969CB4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4397375"/>
            <a:ext cx="2924175" cy="939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Absence d’urgence : 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Pas d’envoi SP</a:t>
            </a:r>
          </a:p>
        </p:txBody>
      </p:sp>
      <p:pic>
        <p:nvPicPr>
          <p:cNvPr id="29704" name="Image 1">
            <a:extLst>
              <a:ext uri="{FF2B5EF4-FFF2-40B4-BE49-F238E27FC236}">
                <a16:creationId xmlns:a16="http://schemas.microsoft.com/office/drawing/2014/main" id="{686946C0-ECEC-40A0-1996-BF648599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290638"/>
            <a:ext cx="28860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5" name="Object 6">
            <a:extLst>
              <a:ext uri="{FF2B5EF4-FFF2-40B4-BE49-F238E27FC236}">
                <a16:creationId xmlns:a16="http://schemas.microsoft.com/office/drawing/2014/main" id="{5C2A2375-EE14-6DFB-2831-2E088DAC2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309688"/>
          <a:ext cx="1309688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771900" imgH="4610100" progId="CorelDraw.Graphic.9">
                  <p:embed/>
                </p:oleObj>
              </mc:Choice>
              <mc:Fallback>
                <p:oleObj name="CorelDRAW" r:id="rId3" imgW="3771900" imgH="4610100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309688"/>
                        <a:ext cx="1309688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6" name="Image 120" descr="http://www.loir-et-cher.gouv.fr/local/cache-vignettes/L251xH254/nid_frelon_cle7c97e8-75635.gif">
            <a:extLst>
              <a:ext uri="{FF2B5EF4-FFF2-40B4-BE49-F238E27FC236}">
                <a16:creationId xmlns:a16="http://schemas.microsoft.com/office/drawing/2014/main" id="{20CEBC91-5ABA-B4C1-C45A-287F1F3C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3" b="10362"/>
          <a:stretch>
            <a:fillRect/>
          </a:stretch>
        </p:blipFill>
        <p:spPr bwMode="auto">
          <a:xfrm>
            <a:off x="179388" y="1119188"/>
            <a:ext cx="13081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867193F-918B-C71C-3DAB-50ADBD8397A6}"/>
              </a:ext>
            </a:extLst>
          </p:cNvPr>
          <p:cNvCxnSpPr>
            <a:cxnSpLocks/>
          </p:cNvCxnSpPr>
          <p:nvPr/>
        </p:nvCxnSpPr>
        <p:spPr>
          <a:xfrm flipH="1">
            <a:off x="2687638" y="3059113"/>
            <a:ext cx="3030537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4">
            <a:extLst>
              <a:ext uri="{FF2B5EF4-FFF2-40B4-BE49-F238E27FC236}">
                <a16:creationId xmlns:a16="http://schemas.microsoft.com/office/drawing/2014/main" id="{2180A1A7-65A3-A583-0F8C-654FADEEA9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983382-46FF-4F16-88EC-BD4194D4EBF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8689E057-4F93-64F2-B1C9-11FFA702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Extrait du logigramme à disposition des opérateurs CTA- CODIS</a:t>
            </a:r>
          </a:p>
        </p:txBody>
      </p:sp>
      <p:sp>
        <p:nvSpPr>
          <p:cNvPr id="30724" name="Titre 8">
            <a:extLst>
              <a:ext uri="{FF2B5EF4-FFF2-40B4-BE49-F238E27FC236}">
                <a16:creationId xmlns:a16="http://schemas.microsoft.com/office/drawing/2014/main" id="{B524E0C3-04FF-B530-4922-9955C6E1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C2CE132E-758B-D576-C72A-790F6890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24117" r="6892" b="54076"/>
          <a:stretch>
            <a:fillRect/>
          </a:stretch>
        </p:blipFill>
        <p:spPr bwMode="auto">
          <a:xfrm>
            <a:off x="323850" y="2036763"/>
            <a:ext cx="842803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4">
            <a:extLst>
              <a:ext uri="{FF2B5EF4-FFF2-40B4-BE49-F238E27FC236}">
                <a16:creationId xmlns:a16="http://schemas.microsoft.com/office/drawing/2014/main" id="{50DE4836-461E-0DDF-1CC3-011C281CC3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5B93AF-9318-4AE2-ACD2-206AC0F7541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7108" name="Rectangle 1">
            <a:extLst>
              <a:ext uri="{FF2B5EF4-FFF2-40B4-BE49-F238E27FC236}">
                <a16:creationId xmlns:a16="http://schemas.microsoft.com/office/drawing/2014/main" id="{93331A6C-FE39-8A9F-AE04-3E1C5AEE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3121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Situation d’urgence :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pouvant se dérouler en 2 temps :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phase d’action réflexe (facultative),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phase de destruction planifiée ;</a:t>
            </a:r>
          </a:p>
        </p:txBody>
      </p:sp>
      <p:sp>
        <p:nvSpPr>
          <p:cNvPr id="31748" name="Titre 8">
            <a:extLst>
              <a:ext uri="{FF2B5EF4-FFF2-40B4-BE49-F238E27FC236}">
                <a16:creationId xmlns:a16="http://schemas.microsoft.com/office/drawing/2014/main" id="{F99BC3B4-A29C-B55B-EF72-E719939F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FFEC016A-316A-DD6C-0CFD-DC4535D8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B3AE6EDE-C2A2-DE45-1CB0-3EA58F2F5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1F6F35-29C6-49D7-9592-46DB8C7EDD3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DAC1F879-E49E-BD88-BBE2-DB2659D8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125" name="Rectangle 9">
            <a:extLst>
              <a:ext uri="{FF2B5EF4-FFF2-40B4-BE49-F238E27FC236}">
                <a16:creationId xmlns:a16="http://schemas.microsoft.com/office/drawing/2014/main" id="{044BA5DD-BA3E-0890-3AB8-4D90ECC6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6" name="Picture 8" descr="reine">
            <a:extLst>
              <a:ext uri="{FF2B5EF4-FFF2-40B4-BE49-F238E27FC236}">
                <a16:creationId xmlns:a16="http://schemas.microsoft.com/office/drawing/2014/main" id="{73592594-9637-FCA6-4530-C93B45EA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638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1">
            <a:extLst>
              <a:ext uri="{FF2B5EF4-FFF2-40B4-BE49-F238E27FC236}">
                <a16:creationId xmlns:a16="http://schemas.microsoft.com/office/drawing/2014/main" id="{7B3A881A-33C6-AC44-C33A-3CBB6F08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8" name="Picture 10">
            <a:extLst>
              <a:ext uri="{FF2B5EF4-FFF2-40B4-BE49-F238E27FC236}">
                <a16:creationId xmlns:a16="http://schemas.microsoft.com/office/drawing/2014/main" id="{94A0B0FA-4FB0-CD1B-8015-053635D4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/>
          <a:stretch>
            <a:fillRect/>
          </a:stretch>
        </p:blipFill>
        <p:spPr bwMode="auto">
          <a:xfrm>
            <a:off x="533400" y="1447800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>
            <a:extLst>
              <a:ext uri="{FF2B5EF4-FFF2-40B4-BE49-F238E27FC236}">
                <a16:creationId xmlns:a16="http://schemas.microsoft.com/office/drawing/2014/main" id="{9CEC0A30-F57D-6AD5-BDC0-7750A311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5" b="4770"/>
          <a:stretch>
            <a:fillRect/>
          </a:stretch>
        </p:blipFill>
        <p:spPr bwMode="auto">
          <a:xfrm>
            <a:off x="4267200" y="4267200"/>
            <a:ext cx="2286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4">
            <a:extLst>
              <a:ext uri="{FF2B5EF4-FFF2-40B4-BE49-F238E27FC236}">
                <a16:creationId xmlns:a16="http://schemas.microsoft.com/office/drawing/2014/main" id="{CF317998-9D2F-0A40-4CDD-391E5FE0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31" name="Picture 13">
            <a:extLst>
              <a:ext uri="{FF2B5EF4-FFF2-40B4-BE49-F238E27FC236}">
                <a16:creationId xmlns:a16="http://schemas.microsoft.com/office/drawing/2014/main" id="{0DB96BE5-51C3-C00C-7BF7-49ABE7F2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4"/>
          <a:stretch>
            <a:fillRect/>
          </a:stretch>
        </p:blipFill>
        <p:spPr bwMode="auto">
          <a:xfrm>
            <a:off x="6934200" y="2514600"/>
            <a:ext cx="17287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8">
            <a:extLst>
              <a:ext uri="{FF2B5EF4-FFF2-40B4-BE49-F238E27FC236}">
                <a16:creationId xmlns:a16="http://schemas.microsoft.com/office/drawing/2014/main" id="{A0266082-596B-D265-8560-B82E78BA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33" name="Picture 17">
            <a:extLst>
              <a:ext uri="{FF2B5EF4-FFF2-40B4-BE49-F238E27FC236}">
                <a16:creationId xmlns:a16="http://schemas.microsoft.com/office/drawing/2014/main" id="{D8F6F7FE-8CC5-FC99-9CD9-5007A056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2"/>
          <a:stretch>
            <a:fillRect/>
          </a:stretch>
        </p:blipFill>
        <p:spPr bwMode="auto">
          <a:xfrm>
            <a:off x="4038600" y="1524000"/>
            <a:ext cx="2495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4">
            <a:extLst>
              <a:ext uri="{FF2B5EF4-FFF2-40B4-BE49-F238E27FC236}">
                <a16:creationId xmlns:a16="http://schemas.microsoft.com/office/drawing/2014/main" id="{CAE90868-13C2-E7DD-D8C1-49748DD3CDD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678794-D10A-4800-B109-457D1948EFC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2771" name="Titre 8">
            <a:extLst>
              <a:ext uri="{FF2B5EF4-FFF2-40B4-BE49-F238E27FC236}">
                <a16:creationId xmlns:a16="http://schemas.microsoft.com/office/drawing/2014/main" id="{BD88E422-2D5E-54E3-D3BB-444CF4C8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EF05D875-7364-5BEE-732A-B5E7E736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20131" r="10596" b="35226"/>
          <a:stretch>
            <a:fillRect/>
          </a:stretch>
        </p:blipFill>
        <p:spPr bwMode="auto">
          <a:xfrm>
            <a:off x="1331913" y="1230313"/>
            <a:ext cx="62880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4">
            <a:extLst>
              <a:ext uri="{FF2B5EF4-FFF2-40B4-BE49-F238E27FC236}">
                <a16:creationId xmlns:a16="http://schemas.microsoft.com/office/drawing/2014/main" id="{3EBB72B6-8D5A-B24F-F891-9DD1DEA795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28D984-A489-4C9E-8DAB-D6B35CC61A6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7108" name="Rectangle 1">
            <a:extLst>
              <a:ext uri="{FF2B5EF4-FFF2-40B4-BE49-F238E27FC236}">
                <a16:creationId xmlns:a16="http://schemas.microsoft.com/office/drawing/2014/main" id="{E5F4ED7A-B407-F234-A2F0-28DE33F5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3121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Aucune urgence :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L’appelant est redirigé vers :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apiculteur : pour les abeilles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Frelons asiatiques : groupement de défense sanitaire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Société spécialisée : autres hyménoptères.</a:t>
            </a:r>
          </a:p>
        </p:txBody>
      </p:sp>
      <p:sp>
        <p:nvSpPr>
          <p:cNvPr id="33796" name="Titre 8">
            <a:extLst>
              <a:ext uri="{FF2B5EF4-FFF2-40B4-BE49-F238E27FC236}">
                <a16:creationId xmlns:a16="http://schemas.microsoft.com/office/drawing/2014/main" id="{1BA901AB-9C38-AE47-BBDE-CD142D12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numéro de diapositive 4">
            <a:extLst>
              <a:ext uri="{FF2B5EF4-FFF2-40B4-BE49-F238E27FC236}">
                <a16:creationId xmlns:a16="http://schemas.microsoft.com/office/drawing/2014/main" id="{2EDEBE1D-0FF2-5A45-9A5F-18F00F1586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B997DA7-6520-4A34-9E00-7B3D06A320F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3C2D5348-01F9-2633-C645-F9AC8339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Groupement de défense sanitaire :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Particuliers et les collectivités territoriales peuvent effectuer le signalement d’un nid de frelons asiatiques, en vue d’une intervention pour destruction via le site dédié </a:t>
            </a:r>
          </a:p>
          <a:p>
            <a:pPr algn="just"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www.frelonsasiatiques.fr</a:t>
            </a:r>
          </a:p>
        </p:txBody>
      </p:sp>
      <p:sp>
        <p:nvSpPr>
          <p:cNvPr id="34820" name="Titre 8">
            <a:extLst>
              <a:ext uri="{FF2B5EF4-FFF2-40B4-BE49-F238E27FC236}">
                <a16:creationId xmlns:a16="http://schemas.microsoft.com/office/drawing/2014/main" id="{87430B67-53EB-0C27-952E-E8F83BF2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Neutralisation des hyménoptères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F9F3DC56-5E98-FB1C-85DD-87C3BC83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35843" name="Espace réservé du numéro de diapositive 4">
            <a:extLst>
              <a:ext uri="{FF2B5EF4-FFF2-40B4-BE49-F238E27FC236}">
                <a16:creationId xmlns:a16="http://schemas.microsoft.com/office/drawing/2014/main" id="{47251B57-A604-A1FF-16B2-EE4C6ED3A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700F8-76F3-4C89-A13D-A058E6386D7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EFBB58CC-27D6-BEC1-D9AA-87550EFAC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1665DF75-C8C5-EC51-9C76-114591977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de protection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Combinaison de protection,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Casque,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gants.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nettoyer après chaque intervention.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attention au bon état de la tenue et au serrage au niveau des poignets et des chevilles, des fermetures éclairs,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846" name="Image 4">
            <a:extLst>
              <a:ext uri="{FF2B5EF4-FFF2-40B4-BE49-F238E27FC236}">
                <a16:creationId xmlns:a16="http://schemas.microsoft.com/office/drawing/2014/main" id="{E2EBFDC5-AE46-9FB4-8C81-867A7FE9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281113"/>
            <a:ext cx="41370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B4E3B1B5-921A-FCFA-3544-7F163F29E5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36867" name="Espace réservé du numéro de diapositive 4">
            <a:extLst>
              <a:ext uri="{FF2B5EF4-FFF2-40B4-BE49-F238E27FC236}">
                <a16:creationId xmlns:a16="http://schemas.microsoft.com/office/drawing/2014/main" id="{B1D300D0-761E-2667-D908-0F7C85CF2C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18785A-B071-4B63-BF05-E7D5574FD17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5EA22797-0499-09B0-8D80-A6D92A1F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1">
            <a:extLst>
              <a:ext uri="{FF2B5EF4-FFF2-40B4-BE49-F238E27FC236}">
                <a16:creationId xmlns:a16="http://schemas.microsoft.com/office/drawing/2014/main" id="{257A3CC2-5DE2-D7A8-3803-AD601651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632936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fois enfilée,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Contrôle croisé des EPI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particulière sur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Points d’entrée éventuels des insectes :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aucun point d’entrée possible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Etat de la grille de protection de la face.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040AC466-B19A-BDE3-5A0B-D40D4E5C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r="80093" b="48877"/>
          <a:stretch>
            <a:fillRect/>
          </a:stretch>
        </p:blipFill>
        <p:spPr bwMode="auto">
          <a:xfrm>
            <a:off x="6843713" y="1524000"/>
            <a:ext cx="1733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>
            <a:extLst>
              <a:ext uri="{FF2B5EF4-FFF2-40B4-BE49-F238E27FC236}">
                <a16:creationId xmlns:a16="http://schemas.microsoft.com/office/drawing/2014/main" id="{3A170477-5707-7AC4-0B73-088F3F3C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t="27823" r="38269" b="40898"/>
          <a:stretch>
            <a:fillRect/>
          </a:stretch>
        </p:blipFill>
        <p:spPr bwMode="auto">
          <a:xfrm>
            <a:off x="4529138" y="1835150"/>
            <a:ext cx="41862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re 8">
            <a:extLst>
              <a:ext uri="{FF2B5EF4-FFF2-40B4-BE49-F238E27FC236}">
                <a16:creationId xmlns:a16="http://schemas.microsoft.com/office/drawing/2014/main" id="{4D610873-34C9-95BB-56DC-18CAA2A026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37892" name="Espace réservé du numéro de diapositive 4">
            <a:extLst>
              <a:ext uri="{FF2B5EF4-FFF2-40B4-BE49-F238E27FC236}">
                <a16:creationId xmlns:a16="http://schemas.microsoft.com/office/drawing/2014/main" id="{E7DAE697-0818-DA60-6088-AFF01593D7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D6F6395-A8ED-4E61-B386-E04262C5889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212446B5-D25F-9B2B-CA36-E3458161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Matériel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1">
            <a:extLst>
              <a:ext uri="{FF2B5EF4-FFF2-40B4-BE49-F238E27FC236}">
                <a16:creationId xmlns:a16="http://schemas.microsoft.com/office/drawing/2014/main" id="{7EE4B048-CEF9-AF69-E033-8145C1D1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 matériel de destruction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Vaporisateur à pression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rincer après chaque intervention.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805F0A7E-2BE4-C493-A24B-EA5B03CEFD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38915" name="Espace réservé du numéro de diapositive 4">
            <a:extLst>
              <a:ext uri="{FF2B5EF4-FFF2-40B4-BE49-F238E27FC236}">
                <a16:creationId xmlns:a16="http://schemas.microsoft.com/office/drawing/2014/main" id="{629C9AD2-D8FD-C32B-DD75-64BA5FA149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85EB9DC-0B7F-48B5-ABD7-456EE8E0E2A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F6A999F3-1790-2221-A8A1-E2B6F35A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Le produit insecticide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pas fumer à proximité du produit,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pas ingérer,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pas se frotter les yeux,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laver les mains et rincer le matériel.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917" name="Image 4">
            <a:extLst>
              <a:ext uri="{FF2B5EF4-FFF2-40B4-BE49-F238E27FC236}">
                <a16:creationId xmlns:a16="http://schemas.microsoft.com/office/drawing/2014/main" id="{801190D4-9A67-6D8B-35C0-194A8909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8420" r="27319" b="10310"/>
          <a:stretch>
            <a:fillRect/>
          </a:stretch>
        </p:blipFill>
        <p:spPr bwMode="auto">
          <a:xfrm>
            <a:off x="5883275" y="1876425"/>
            <a:ext cx="3036888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14A26BBF-AEB7-B025-DD02-4FC8566C4D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39939" name="Espace réservé du numéro de diapositive 4">
            <a:extLst>
              <a:ext uri="{FF2B5EF4-FFF2-40B4-BE49-F238E27FC236}">
                <a16:creationId xmlns:a16="http://schemas.microsoft.com/office/drawing/2014/main" id="{BB646DF8-8614-2E4B-AA43-CC5614F7C4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544873-3721-4E9D-9E7B-DE25FC9F1D7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81533EF5-2C8B-8DB5-5BA6-610EF97EA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189912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Cas des frelons asiatiques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≠ de comportement avec le frelon européen : mesures adaptées 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Projette son venin à travers la grille du masque de l’EPI : 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oculaire sous l’EPI</a:t>
            </a:r>
          </a:p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quelques mètres deviennent très agressifs et l’intrus est attaqué par plusieurs 10</a:t>
            </a:r>
            <a:r>
              <a:rPr lang="fr-FR" altLang="fr-FR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aine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d’individus voire la presque totalité du nid.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8">
            <a:extLst>
              <a:ext uri="{FF2B5EF4-FFF2-40B4-BE49-F238E27FC236}">
                <a16:creationId xmlns:a16="http://schemas.microsoft.com/office/drawing/2014/main" id="{C96F3D5F-8641-BC89-47D0-183FF6CD4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0963" name="Espace réservé du numéro de diapositive 4">
            <a:extLst>
              <a:ext uri="{FF2B5EF4-FFF2-40B4-BE49-F238E27FC236}">
                <a16:creationId xmlns:a16="http://schemas.microsoft.com/office/drawing/2014/main" id="{F49A0D3C-54F6-52BA-6558-29B66D697C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B9CAE1-F832-4BE5-A2F1-9A9BA87096B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0964" name="Rectangle 1">
            <a:extLst>
              <a:ext uri="{FF2B5EF4-FFF2-40B4-BE49-F238E27FC236}">
                <a16:creationId xmlns:a16="http://schemas.microsoft.com/office/drawing/2014/main" id="{FABAE230-1242-5041-A7DC-3F04C083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1899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Cas des frelons asiatiques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les combinaisons de protection anti-guêpe/frelons en dotation dans les casernes ne protègent pas des piqûres de frelons asiatiques.</a:t>
            </a:r>
            <a:endParaRPr lang="fr-FR" altLang="fr-FR" sz="24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du nid nécessite la mise en œuvre de matériel de protection individuelle et de destruction spécifique ainsi qu’une technique adaptée.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3C4D6094-F75E-E089-6DDC-CF8784CF25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1987" name="Espace réservé du numéro de diapositive 4">
            <a:extLst>
              <a:ext uri="{FF2B5EF4-FFF2-40B4-BE49-F238E27FC236}">
                <a16:creationId xmlns:a16="http://schemas.microsoft.com/office/drawing/2014/main" id="{5811F7CB-91AE-F9C6-6066-2536FA6233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660EF28-FC20-4DE7-8189-E8C199F495C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1988" name="Rectangle 1">
            <a:extLst>
              <a:ext uri="{FF2B5EF4-FFF2-40B4-BE49-F238E27FC236}">
                <a16:creationId xmlns:a16="http://schemas.microsoft.com/office/drawing/2014/main" id="{E40ABA0F-07A6-2E53-2DF0-C71AB1597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18991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Cas des frelons asiatiques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destruction est du ressort exclusif de l’équipe animalière.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Equipe animalière alertée après avis du vétérinaire d’astreinte.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5B017197-2072-9547-EA03-29B82A040D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C87936F9-4869-4D6C-EE57-6AD8B381E8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5CC4F7-6118-4D68-B909-33F80AAE0AD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5C531B6B-4F61-6583-C436-5BF595D00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423988"/>
            <a:ext cx="192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Abeilles </a:t>
            </a:r>
            <a:endParaRPr lang="fr-FR" altLang="fr-FR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9">
            <a:extLst>
              <a:ext uri="{FF2B5EF4-FFF2-40B4-BE49-F238E27FC236}">
                <a16:creationId xmlns:a16="http://schemas.microsoft.com/office/drawing/2014/main" id="{766831A3-958A-B23C-6257-8DF406D8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6150" name="Picture 8">
            <a:extLst>
              <a:ext uri="{FF2B5EF4-FFF2-40B4-BE49-F238E27FC236}">
                <a16:creationId xmlns:a16="http://schemas.microsoft.com/office/drawing/2014/main" id="{121FD3C0-6026-8085-A7C5-236CB0B2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3" b="17935"/>
          <a:stretch>
            <a:fillRect/>
          </a:stretch>
        </p:blipFill>
        <p:spPr bwMode="auto">
          <a:xfrm>
            <a:off x="611188" y="2260600"/>
            <a:ext cx="29241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>
            <a:extLst>
              <a:ext uri="{FF2B5EF4-FFF2-40B4-BE49-F238E27FC236}">
                <a16:creationId xmlns:a16="http://schemas.microsoft.com/office/drawing/2014/main" id="{B67A9063-9D9A-DEF9-8DB3-98A34B26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2"/>
          <a:stretch>
            <a:fillRect/>
          </a:stretch>
        </p:blipFill>
        <p:spPr bwMode="auto">
          <a:xfrm>
            <a:off x="4699000" y="3081338"/>
            <a:ext cx="39052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8">
            <a:extLst>
              <a:ext uri="{FF2B5EF4-FFF2-40B4-BE49-F238E27FC236}">
                <a16:creationId xmlns:a16="http://schemas.microsoft.com/office/drawing/2014/main" id="{0B49F78B-3024-FD64-6324-AEAE33B632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3011" name="Espace réservé du numéro de diapositive 4">
            <a:extLst>
              <a:ext uri="{FF2B5EF4-FFF2-40B4-BE49-F238E27FC236}">
                <a16:creationId xmlns:a16="http://schemas.microsoft.com/office/drawing/2014/main" id="{A0B857A4-E2AE-A9C3-77F0-49953AA229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24CC26-7BC9-4B40-AD35-8B85B12D1FD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3012" name="Rectangle 1">
            <a:extLst>
              <a:ext uri="{FF2B5EF4-FFF2-40B4-BE49-F238E27FC236}">
                <a16:creationId xmlns:a16="http://schemas.microsoft.com/office/drawing/2014/main" id="{71276E30-EB31-0936-FA40-3C0AFF38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destruction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">
            <a:extLst>
              <a:ext uri="{FF2B5EF4-FFF2-40B4-BE49-F238E27FC236}">
                <a16:creationId xmlns:a16="http://schemas.microsoft.com/office/drawing/2014/main" id="{27F654BA-FA81-654D-2B54-013E0929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268538"/>
            <a:ext cx="81899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des essaims d'abeilles n'est effectuée que lorsqu'il est impossible de le récupérer (cheminée par exemple).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 à la personne d'appeler un apiculteur dans tous les cas où l'essaim peut être récupérer.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8">
            <a:extLst>
              <a:ext uri="{FF2B5EF4-FFF2-40B4-BE49-F238E27FC236}">
                <a16:creationId xmlns:a16="http://schemas.microsoft.com/office/drawing/2014/main" id="{FD75DAEA-E8F8-1F53-3AC8-753EB045FC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4035" name="Espace réservé du numéro de diapositive 4">
            <a:extLst>
              <a:ext uri="{FF2B5EF4-FFF2-40B4-BE49-F238E27FC236}">
                <a16:creationId xmlns:a16="http://schemas.microsoft.com/office/drawing/2014/main" id="{7518F1B8-86DB-71D1-63F0-3B3B66B74E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D2546B-C87C-4584-B1F4-55A0A777140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0F6350CB-BC48-8858-8BD5-EDD35B52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destruction :</a:t>
            </a:r>
          </a:p>
        </p:txBody>
      </p:sp>
      <p:sp>
        <p:nvSpPr>
          <p:cNvPr id="44037" name="Rectangle 1">
            <a:extLst>
              <a:ext uri="{FF2B5EF4-FFF2-40B4-BE49-F238E27FC236}">
                <a16:creationId xmlns:a16="http://schemas.microsoft.com/office/drawing/2014/main" id="{47372881-4A5F-E4ED-FB63-EB160740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1835150"/>
            <a:ext cx="81899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des nids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Nid suspendu :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pulvériser le nid, prendre un sac et récupérer le nid ;</a:t>
            </a:r>
          </a:p>
        </p:txBody>
      </p:sp>
      <p:pic>
        <p:nvPicPr>
          <p:cNvPr id="44038" name="Image 1">
            <a:extLst>
              <a:ext uri="{FF2B5EF4-FFF2-40B4-BE49-F238E27FC236}">
                <a16:creationId xmlns:a16="http://schemas.microsoft.com/office/drawing/2014/main" id="{7CC5ACAC-8305-71C4-34F3-6CD9E7D97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95625"/>
            <a:ext cx="35337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1003350B-F929-C46F-FC4F-C04043B4B2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5059" name="Espace réservé du numéro de diapositive 4">
            <a:extLst>
              <a:ext uri="{FF2B5EF4-FFF2-40B4-BE49-F238E27FC236}">
                <a16:creationId xmlns:a16="http://schemas.microsoft.com/office/drawing/2014/main" id="{81D04DFF-9866-D316-EA12-30F39B4573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85B704-7B70-4748-8A4D-93B31AC6B76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5060" name="Rectangle 1">
            <a:extLst>
              <a:ext uri="{FF2B5EF4-FFF2-40B4-BE49-F238E27FC236}">
                <a16:creationId xmlns:a16="http://schemas.microsoft.com/office/drawing/2014/main" id="{41D7E84A-6E66-1334-DF43-10CF11994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destruction :</a:t>
            </a:r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id="{C4063A0D-D082-95A7-5BE9-A2023CE3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des nids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Nid enterré :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pulvériser au ras du sol et creuser ;</a:t>
            </a:r>
          </a:p>
        </p:txBody>
      </p:sp>
      <p:pic>
        <p:nvPicPr>
          <p:cNvPr id="45062" name="Image 1">
            <a:extLst>
              <a:ext uri="{FF2B5EF4-FFF2-40B4-BE49-F238E27FC236}">
                <a16:creationId xmlns:a16="http://schemas.microsoft.com/office/drawing/2014/main" id="{5AABF9D1-75CE-A0BE-4498-F31E1FCA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478213"/>
            <a:ext cx="315753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Image 2">
            <a:extLst>
              <a:ext uri="{FF2B5EF4-FFF2-40B4-BE49-F238E27FC236}">
                <a16:creationId xmlns:a16="http://schemas.microsoft.com/office/drawing/2014/main" id="{B695D258-4972-1D59-A696-5126A11EC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297238"/>
            <a:ext cx="490537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8">
            <a:extLst>
              <a:ext uri="{FF2B5EF4-FFF2-40B4-BE49-F238E27FC236}">
                <a16:creationId xmlns:a16="http://schemas.microsoft.com/office/drawing/2014/main" id="{9F50B9EB-661D-197F-70FA-AACF3F32F0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6083" name="Espace réservé du numéro de diapositive 4">
            <a:extLst>
              <a:ext uri="{FF2B5EF4-FFF2-40B4-BE49-F238E27FC236}">
                <a16:creationId xmlns:a16="http://schemas.microsoft.com/office/drawing/2014/main" id="{D6ACDA62-CA14-83C3-A1EE-EFA19433D9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FBEFEB-A2F9-4D17-B358-B2FBA7FCC37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6084" name="Rectangle 1">
            <a:extLst>
              <a:ext uri="{FF2B5EF4-FFF2-40B4-BE49-F238E27FC236}">
                <a16:creationId xmlns:a16="http://schemas.microsoft.com/office/drawing/2014/main" id="{F74BC057-246F-7BC9-9A5F-FE024A76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destruction :</a:t>
            </a:r>
          </a:p>
        </p:txBody>
      </p:sp>
      <p:sp>
        <p:nvSpPr>
          <p:cNvPr id="46085" name="Rectangle 1">
            <a:extLst>
              <a:ext uri="{FF2B5EF4-FFF2-40B4-BE49-F238E27FC236}">
                <a16:creationId xmlns:a16="http://schemas.microsoft.com/office/drawing/2014/main" id="{7B619C17-BE31-A1C1-111A-0E23D232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782763"/>
            <a:ext cx="81899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des nids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Nid dans un mur :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pulvériser l'entrée du nid et creuser si nécessaire ;</a:t>
            </a:r>
          </a:p>
        </p:txBody>
      </p:sp>
      <p:pic>
        <p:nvPicPr>
          <p:cNvPr id="46086" name="Image 1">
            <a:extLst>
              <a:ext uri="{FF2B5EF4-FFF2-40B4-BE49-F238E27FC236}">
                <a16:creationId xmlns:a16="http://schemas.microsoft.com/office/drawing/2014/main" id="{C0F8E4D8-F394-401B-735E-DF58E1ED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43300"/>
            <a:ext cx="336708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 2">
            <a:extLst>
              <a:ext uri="{FF2B5EF4-FFF2-40B4-BE49-F238E27FC236}">
                <a16:creationId xmlns:a16="http://schemas.microsoft.com/office/drawing/2014/main" id="{503DE526-2349-C925-77B1-088E9710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29025"/>
            <a:ext cx="31559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8">
            <a:extLst>
              <a:ext uri="{FF2B5EF4-FFF2-40B4-BE49-F238E27FC236}">
                <a16:creationId xmlns:a16="http://schemas.microsoft.com/office/drawing/2014/main" id="{96638506-8C73-EC2C-FCDF-76F35D20B6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7107" name="Espace réservé du numéro de diapositive 4">
            <a:extLst>
              <a:ext uri="{FF2B5EF4-FFF2-40B4-BE49-F238E27FC236}">
                <a16:creationId xmlns:a16="http://schemas.microsoft.com/office/drawing/2014/main" id="{81BBA995-C97A-1FDA-5FF2-86B5D3F2ED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25B58E-26EF-4B3C-8E02-A44BB86F92F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7108" name="Rectangle 1">
            <a:extLst>
              <a:ext uri="{FF2B5EF4-FFF2-40B4-BE49-F238E27FC236}">
                <a16:creationId xmlns:a16="http://schemas.microsoft.com/office/drawing/2014/main" id="{28BA7666-2F8E-2E8D-AAE1-4CE077D5D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destruction :</a:t>
            </a:r>
          </a:p>
        </p:txBody>
      </p:sp>
      <p:sp>
        <p:nvSpPr>
          <p:cNvPr id="47109" name="Rectangle 1">
            <a:extLst>
              <a:ext uri="{FF2B5EF4-FFF2-40B4-BE49-F238E27FC236}">
                <a16:creationId xmlns:a16="http://schemas.microsoft.com/office/drawing/2014/main" id="{77DF0A06-D53B-282E-D114-5AD5E98B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des nids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Nid sous une toiture :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dégarnir la toiture, laine de verre, lambris et traiter le nid.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aux dégradations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s'assurer que le nid soit directement accessible avant de faire trop de dégâts.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Prévenir le propriétaire lorsque des dégradations sont nécessaires.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8">
            <a:extLst>
              <a:ext uri="{FF2B5EF4-FFF2-40B4-BE49-F238E27FC236}">
                <a16:creationId xmlns:a16="http://schemas.microsoft.com/office/drawing/2014/main" id="{D6B0007A-84C4-1B39-81A5-A24523D34B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8131" name="Espace réservé du numéro de diapositive 4">
            <a:extLst>
              <a:ext uri="{FF2B5EF4-FFF2-40B4-BE49-F238E27FC236}">
                <a16:creationId xmlns:a16="http://schemas.microsoft.com/office/drawing/2014/main" id="{FCDDC980-A847-9729-52F6-8B97E87172A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134248-3059-4D1E-A3E9-FCA7E6E9EE4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559E26D3-8ABD-DA27-4F56-1B32B74B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Méthodologie d’intervention pour prévenir tout risque de piqûre :</a:t>
            </a:r>
          </a:p>
        </p:txBody>
      </p:sp>
      <p:sp>
        <p:nvSpPr>
          <p:cNvPr id="48133" name="Rectangle 1">
            <a:extLst>
              <a:ext uri="{FF2B5EF4-FFF2-40B4-BE49-F238E27FC236}">
                <a16:creationId xmlns:a16="http://schemas.microsoft.com/office/drawing/2014/main" id="{BA98277B-5703-CAAB-2333-7FED3AED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89200"/>
            <a:ext cx="81899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Equipement et déséquipement hors de la zone de danger (30 mètres) y compris pour la reconnaissance.</a:t>
            </a:r>
          </a:p>
          <a:p>
            <a:pPr>
              <a:lnSpc>
                <a:spcPct val="107000"/>
              </a:lnSpc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Mise à l’écart (environ 50 mètres) des personnes non équipées (SP et tiers) préalablement à l’engagement,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45C0B2E7-5653-5CE3-1D0F-498AA9B900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49155" name="Espace réservé du numéro de diapositive 4">
            <a:extLst>
              <a:ext uri="{FF2B5EF4-FFF2-40B4-BE49-F238E27FC236}">
                <a16:creationId xmlns:a16="http://schemas.microsoft.com/office/drawing/2014/main" id="{F5919C39-63F9-CD94-F899-3A604A9D33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06C1C4-E113-4615-A0B1-86D61392D08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9156" name="Rectangle 1">
            <a:extLst>
              <a:ext uri="{FF2B5EF4-FFF2-40B4-BE49-F238E27FC236}">
                <a16:creationId xmlns:a16="http://schemas.microsoft.com/office/drawing/2014/main" id="{3C54574D-AB29-6FAE-B2D6-96AA90C9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Méthodologie d’intervention pour prévenir tout risque de piqûre :</a:t>
            </a:r>
          </a:p>
        </p:txBody>
      </p:sp>
      <p:sp>
        <p:nvSpPr>
          <p:cNvPr id="49157" name="Rectangle 1">
            <a:extLst>
              <a:ext uri="{FF2B5EF4-FFF2-40B4-BE49-F238E27FC236}">
                <a16:creationId xmlns:a16="http://schemas.microsoft.com/office/drawing/2014/main" id="{C30F764A-6DB0-654F-175A-B9A65217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89200"/>
            <a:ext cx="81899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Vérification du port conforme des EPI avant engagement de tout intervenant,</a:t>
            </a:r>
          </a:p>
          <a:p>
            <a:pPr>
              <a:lnSpc>
                <a:spcPct val="107000"/>
              </a:lnSpc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Utilisation des produits insecticides appropriés.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8">
            <a:extLst>
              <a:ext uri="{FF2B5EF4-FFF2-40B4-BE49-F238E27FC236}">
                <a16:creationId xmlns:a16="http://schemas.microsoft.com/office/drawing/2014/main" id="{76BC8859-4488-CB63-08F7-0445083DC0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50179" name="Espace réservé du numéro de diapositive 4">
            <a:extLst>
              <a:ext uri="{FF2B5EF4-FFF2-40B4-BE49-F238E27FC236}">
                <a16:creationId xmlns:a16="http://schemas.microsoft.com/office/drawing/2014/main" id="{3A5E47FA-1B0F-9B06-D6C6-38B3D32D53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6C60097-A9E0-4524-8BA9-5E192B04D31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43CC6F0F-2BF3-3B0D-D289-873DA858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à prendre :</a:t>
            </a:r>
          </a:p>
        </p:txBody>
      </p:sp>
      <p:sp>
        <p:nvSpPr>
          <p:cNvPr id="50181" name="Rectangle 1">
            <a:extLst>
              <a:ext uri="{FF2B5EF4-FFF2-40B4-BE49-F238E27FC236}">
                <a16:creationId xmlns:a16="http://schemas.microsoft.com/office/drawing/2014/main" id="{4D7D86E1-64EE-9E3E-C072-DBBAB0BFC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349500"/>
            <a:ext cx="81899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jamais détruire le nid avec de l'essence 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pas allumer de feu dans un conduit de cheminée dans lequel se trouve un nid 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Eviter l'inhalation et la projection de produit dans les yeux 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8">
            <a:extLst>
              <a:ext uri="{FF2B5EF4-FFF2-40B4-BE49-F238E27FC236}">
                <a16:creationId xmlns:a16="http://schemas.microsoft.com/office/drawing/2014/main" id="{D671595B-9390-E3C2-575F-BC58475D15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51203" name="Espace réservé du numéro de diapositive 4">
            <a:extLst>
              <a:ext uri="{FF2B5EF4-FFF2-40B4-BE49-F238E27FC236}">
                <a16:creationId xmlns:a16="http://schemas.microsoft.com/office/drawing/2014/main" id="{EA352A76-FC75-3EA4-3535-A39118A7F9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B3AC05-4382-4CD0-80AA-F94AB3937BA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04" name="Rectangle 1">
            <a:extLst>
              <a:ext uri="{FF2B5EF4-FFF2-40B4-BE49-F238E27FC236}">
                <a16:creationId xmlns:a16="http://schemas.microsoft.com/office/drawing/2014/main" id="{657FE4D2-0AE5-FDFF-9421-563F5743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à prendre :</a:t>
            </a:r>
          </a:p>
        </p:txBody>
      </p:sp>
      <p:sp>
        <p:nvSpPr>
          <p:cNvPr id="51205" name="Rectangle 1">
            <a:extLst>
              <a:ext uri="{FF2B5EF4-FFF2-40B4-BE49-F238E27FC236}">
                <a16:creationId xmlns:a16="http://schemas.microsoft.com/office/drawing/2014/main" id="{1469931A-D42E-9A08-7762-2B775F3B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4010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travail en hauteur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(toit, arbre)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LSPCC ;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compris sur une échelle à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166FCA3E-52D0-F677-F96E-26D23BB5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6" t="29893" b="39572"/>
          <a:stretch>
            <a:fillRect/>
          </a:stretch>
        </p:blipFill>
        <p:spPr bwMode="auto">
          <a:xfrm>
            <a:off x="5268913" y="2422525"/>
            <a:ext cx="3335337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8">
            <a:extLst>
              <a:ext uri="{FF2B5EF4-FFF2-40B4-BE49-F238E27FC236}">
                <a16:creationId xmlns:a16="http://schemas.microsoft.com/office/drawing/2014/main" id="{D913CA3B-4D94-D0E9-7208-9B93BB293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52227" name="Espace réservé du numéro de diapositive 4">
            <a:extLst>
              <a:ext uri="{FF2B5EF4-FFF2-40B4-BE49-F238E27FC236}">
                <a16:creationId xmlns:a16="http://schemas.microsoft.com/office/drawing/2014/main" id="{BDB8B1B5-DA2D-D05C-FA2C-9F58AC12CF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0D139D-6785-4C72-B6AA-02665277AAB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2228" name="Rectangle 1">
            <a:extLst>
              <a:ext uri="{FF2B5EF4-FFF2-40B4-BE49-F238E27FC236}">
                <a16:creationId xmlns:a16="http://schemas.microsoft.com/office/drawing/2014/main" id="{24033538-CE05-FC61-8211-D8ACF6284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Précautions à prendre :</a:t>
            </a:r>
          </a:p>
        </p:txBody>
      </p:sp>
      <p:sp>
        <p:nvSpPr>
          <p:cNvPr id="52229" name="Rectangle 1">
            <a:extLst>
              <a:ext uri="{FF2B5EF4-FFF2-40B4-BE49-F238E27FC236}">
                <a16:creationId xmlns:a16="http://schemas.microsoft.com/office/drawing/2014/main" id="{3BAABF0F-BE66-C220-13F0-B6FFA85EA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0575"/>
            <a:ext cx="81899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Piqûres provoquent une vive inflammation locale 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Peuvent être graves voire mortelles,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(en fonction du nombre, du siège,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l'état de santé de la victime,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d'allergie…).</a:t>
            </a:r>
          </a:p>
        </p:txBody>
      </p:sp>
      <p:pic>
        <p:nvPicPr>
          <p:cNvPr id="52230" name="Picture 6" descr="I:\Images\secourisme\humoristique\Clipart\Dubouillon insecte.TIF">
            <a:extLst>
              <a:ext uri="{FF2B5EF4-FFF2-40B4-BE49-F238E27FC236}">
                <a16:creationId xmlns:a16="http://schemas.microsoft.com/office/drawing/2014/main" id="{9D3771C1-0BF9-5F49-F261-91DBCCF5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05075"/>
            <a:ext cx="33305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D4F8B9E6-5484-474D-F7ED-C19C0C2A1D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CE3DA015-BAE0-B0B3-51A4-52DAA4C912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853657-6F25-433A-839B-FC5ACF3BA80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2ADB2D29-4A50-7788-3147-11B57DFB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Abeilles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41555163-848D-4561-1F8A-4EA01EF5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Corps divisé en 3 parties 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Tête :  qui porte 2 grands yeux latéraux composés (4 000 facettes), 3 yeux simples ou ocelles, 2 antennes coudées.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Appareil buccal à la fois lécheur (possédant une langue) et suceur (formant un canal aspirateur)</a:t>
            </a:r>
            <a:endParaRPr lang="fr-FR" altLang="fr-FR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C38A0F8C-DB38-F462-2C5D-12AD50BE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175" name="Picture 8">
            <a:extLst>
              <a:ext uri="{FF2B5EF4-FFF2-40B4-BE49-F238E27FC236}">
                <a16:creationId xmlns:a16="http://schemas.microsoft.com/office/drawing/2014/main" id="{14EC1138-8EED-529B-C0A5-9E062592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3" b="17935"/>
          <a:stretch>
            <a:fillRect/>
          </a:stretch>
        </p:blipFill>
        <p:spPr bwMode="auto">
          <a:xfrm>
            <a:off x="5724525" y="4064000"/>
            <a:ext cx="26384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8">
            <a:extLst>
              <a:ext uri="{FF2B5EF4-FFF2-40B4-BE49-F238E27FC236}">
                <a16:creationId xmlns:a16="http://schemas.microsoft.com/office/drawing/2014/main" id="{1148E824-A330-8BE9-976C-612261064A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Neutralisation des hyménoptères</a:t>
            </a:r>
          </a:p>
        </p:txBody>
      </p:sp>
      <p:sp>
        <p:nvSpPr>
          <p:cNvPr id="53251" name="Espace réservé du numéro de diapositive 4">
            <a:extLst>
              <a:ext uri="{FF2B5EF4-FFF2-40B4-BE49-F238E27FC236}">
                <a16:creationId xmlns:a16="http://schemas.microsoft.com/office/drawing/2014/main" id="{D5F180AB-1EA8-BB08-B5D4-A69B5738AA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C07249-F190-4242-BC13-438736D8A8A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0BF2BD3D-FC5E-C931-B2E4-EAD9FA17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844675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Conduite à tenir :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Extraire le dard, 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Tamponner avec un antiseptique 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Surveiller.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aggravation, consulter un médecin ou transport à l'hôpital 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4859DF71-1663-E476-5889-40372CEC9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Plages horaires</a:t>
            </a:r>
          </a:p>
        </p:txBody>
      </p:sp>
      <p:sp>
        <p:nvSpPr>
          <p:cNvPr id="54275" name="Espace réservé du numéro de diapositive 4">
            <a:extLst>
              <a:ext uri="{FF2B5EF4-FFF2-40B4-BE49-F238E27FC236}">
                <a16:creationId xmlns:a16="http://schemas.microsoft.com/office/drawing/2014/main" id="{38B5AAE5-6651-68A6-B2A2-E268FFA413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51A949-C28D-4EF0-BF22-EB25A2537B8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4276" name="Rectangle 1">
            <a:extLst>
              <a:ext uri="{FF2B5EF4-FFF2-40B4-BE49-F238E27FC236}">
                <a16:creationId xmlns:a16="http://schemas.microsoft.com/office/drawing/2014/main" id="{2559E42A-FD3B-B018-A285-3940D17E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lire :</a:t>
            </a:r>
          </a:p>
        </p:txBody>
      </p:sp>
      <p:pic>
        <p:nvPicPr>
          <p:cNvPr id="54277" name="Picture 1">
            <a:extLst>
              <a:ext uri="{FF2B5EF4-FFF2-40B4-BE49-F238E27FC236}">
                <a16:creationId xmlns:a16="http://schemas.microsoft.com/office/drawing/2014/main" id="{4FEEEBE4-00D9-3580-74B7-64C15E869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5862" r="8559" b="75278"/>
          <a:stretch>
            <a:fillRect/>
          </a:stretch>
        </p:blipFill>
        <p:spPr bwMode="auto">
          <a:xfrm>
            <a:off x="442913" y="2073275"/>
            <a:ext cx="8245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4">
            <a:extLst>
              <a:ext uri="{FF2B5EF4-FFF2-40B4-BE49-F238E27FC236}">
                <a16:creationId xmlns:a16="http://schemas.microsoft.com/office/drawing/2014/main" id="{B5416C7B-50E2-73BB-BADD-995BE24EA8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8B517-1EDF-49B2-B3C7-B5D4F729AF6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1A7ADF0C-EE07-92A1-F8FB-38CCC2C9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0213"/>
            <a:ext cx="81899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Détruire un nid d'hyménoptères,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b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n’est pas anodin !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3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sont des insectes dont le comportement peut changer rapidement.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8">
            <a:extLst>
              <a:ext uri="{FF2B5EF4-FFF2-40B4-BE49-F238E27FC236}">
                <a16:creationId xmlns:a16="http://schemas.microsoft.com/office/drawing/2014/main" id="{BFB2B0E7-3262-CE44-D6EB-266D590685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56323" name="Espace réservé du numéro de diapositive 4">
            <a:extLst>
              <a:ext uri="{FF2B5EF4-FFF2-40B4-BE49-F238E27FC236}">
                <a16:creationId xmlns:a16="http://schemas.microsoft.com/office/drawing/2014/main" id="{9C4CC0DF-BB21-2E27-B773-B13104F7A0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9450A7-FF66-4711-BBB8-4B137154099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5C22F8-F376-4402-16A6-089D4C7DA46A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ZoneTexte 12">
            <a:extLst>
              <a:ext uri="{FF2B5EF4-FFF2-40B4-BE49-F238E27FC236}">
                <a16:creationId xmlns:a16="http://schemas.microsoft.com/office/drawing/2014/main" id="{63A42AB0-37A0-CFD0-33DD-FBB9C26C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6" name="ZoneTexte 15">
            <a:extLst>
              <a:ext uri="{FF2B5EF4-FFF2-40B4-BE49-F238E27FC236}">
                <a16:creationId xmlns:a16="http://schemas.microsoft.com/office/drawing/2014/main" id="{BE5BF3AA-5076-4100-6E51-E628E5D4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Différents insectes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Neutralisation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2E822C11-C7A0-BD81-9039-C64A9EA7B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ABF0C983-6650-410A-AA70-98A938CF02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A6DBC01-2591-43F8-91E5-3EBAA7AF445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9F89B486-1EAF-F151-4146-91C250EE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Abeilles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34E35EC1-4C99-40D8-4139-46B18CFA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915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Thorax : 3 anneaux fusionnés, portant chacun 1 paire de pattes ; les 6 pattes de l’abeille se terminent par 2 crochets, ainsi qu’un organe adhésif leur permettant de prendre prise sur de nombreux types de surfaces.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Abdomen formé de 7 segments dont 6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 apparents et composés de plaques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rigides.</a:t>
            </a:r>
          </a:p>
        </p:txBody>
      </p:sp>
      <p:sp>
        <p:nvSpPr>
          <p:cNvPr id="8198" name="Rectangle 7">
            <a:extLst>
              <a:ext uri="{FF2B5EF4-FFF2-40B4-BE49-F238E27FC236}">
                <a16:creationId xmlns:a16="http://schemas.microsoft.com/office/drawing/2014/main" id="{6ADFB456-6219-0403-541D-A8D3DA25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29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8199" name="Picture 8">
            <a:extLst>
              <a:ext uri="{FF2B5EF4-FFF2-40B4-BE49-F238E27FC236}">
                <a16:creationId xmlns:a16="http://schemas.microsoft.com/office/drawing/2014/main" id="{4223F9BD-72D5-9A09-FAE9-BC7C1714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3" r="44392" b="17935"/>
          <a:stretch>
            <a:fillRect/>
          </a:stretch>
        </p:blipFill>
        <p:spPr bwMode="auto">
          <a:xfrm>
            <a:off x="5565775" y="3397250"/>
            <a:ext cx="3121025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659118E1-0D2A-2C16-85B2-9F4AACE3E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5407C289-3BE4-638C-AD37-20874EDD9D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3B2904-5BF3-4A6F-BE46-843668F9584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27B300E0-7B46-B7B9-07B2-AAD565EA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Abeilles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46686364-7645-4024-CCEF-13EF3304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Femelles : l’abdomen présente à son extrémité un aiguillon venimeux appelé dard.</a:t>
            </a: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Piqûre généralement sans danger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certaines personnes peuvent présenter une intolérance au venin de l’abeille ; intolérance pouvant aller jusqu’au choc anaphylactique et engager le pronostic vital voire aller à la mort.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N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pas hésiter à consulter un médecin.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BA155FD5-05EE-CB84-2947-8B01D3845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3EE579E3-0306-0FB5-46A3-013094B059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6CF8FF-A2E2-4B3A-BD27-F8F20F0EB82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7594F5FD-6447-A7A3-F9CB-CFC3C2AF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Abeilles :</a:t>
            </a:r>
            <a:endParaRPr lang="fr-FR" altLang="fr-FR" sz="2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18F406C3-23B3-D195-16D0-F3F0BB2B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Après la piqûre, l’abeille meurt.</a:t>
            </a: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Désolidarisation du dard de l’abeille, entraîne un déchirement interne de l’abdomen.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b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essayant de retirer le dard, il ne faut surtout pas presser la glande venimeuse car cela a pour effet d’injecter le venin.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5C16D700-473E-0684-765E-3F9AAB70B7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Différents insectes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83A788D6-4628-1FBA-B656-36673B01ED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AC8B88-943C-4A24-8A4E-969660C67A7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34AAB03E-0551-BAA3-65F1-A7B6F358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1322388"/>
            <a:ext cx="2725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Guêpes</a:t>
            </a:r>
            <a:endParaRPr lang="fr-FR" altLang="fr-FR" sz="3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1031">
            <a:extLst>
              <a:ext uri="{FF2B5EF4-FFF2-40B4-BE49-F238E27FC236}">
                <a16:creationId xmlns:a16="http://schemas.microsoft.com/office/drawing/2014/main" id="{6F82FD5F-4780-C8AE-EF17-B6CF39431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235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1270" name="Picture 1030">
            <a:extLst>
              <a:ext uri="{FF2B5EF4-FFF2-40B4-BE49-F238E27FC236}">
                <a16:creationId xmlns:a16="http://schemas.microsoft.com/office/drawing/2014/main" id="{9172857D-DD6B-E30E-ED31-3FF67B86B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" b="4942"/>
          <a:stretch>
            <a:fillRect/>
          </a:stretch>
        </p:blipFill>
        <p:spPr bwMode="auto">
          <a:xfrm>
            <a:off x="1042988" y="2565400"/>
            <a:ext cx="72421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840</TotalTime>
  <Words>1867</Words>
  <Application>Microsoft Office PowerPoint</Application>
  <PresentationFormat>Affichage à l'écran (4:3)</PresentationFormat>
  <Paragraphs>361</Paragraphs>
  <Slides>53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1" baseType="lpstr">
      <vt:lpstr>Arial</vt:lpstr>
      <vt:lpstr>Myriad Pro</vt:lpstr>
      <vt:lpstr>Calibri</vt:lpstr>
      <vt:lpstr>Times New Roman</vt:lpstr>
      <vt:lpstr>Wingdings</vt:lpstr>
      <vt:lpstr>Algerian</vt:lpstr>
      <vt:lpstr>GCCAR</vt:lpstr>
      <vt:lpstr>CorelDRAW</vt:lpstr>
      <vt:lpstr>Neutralisation des hyménoptères</vt:lpstr>
      <vt:lpstr>Neutralisation des hyménoptères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Différents insectes</vt:lpstr>
      <vt:lpstr>Neutralisation des hyménoptères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Neutralisation des hyménoptères</vt:lpstr>
      <vt:lpstr>Plages horaires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85</cp:revision>
  <cp:lastPrinted>2015-08-06T08:01:37Z</cp:lastPrinted>
  <dcterms:created xsi:type="dcterms:W3CDTF">2015-08-05T10:19:35Z</dcterms:created>
  <dcterms:modified xsi:type="dcterms:W3CDTF">2025-01-14T16:43:18Z</dcterms:modified>
</cp:coreProperties>
</file>