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6" r:id="rId2"/>
    <p:sldId id="271" r:id="rId3"/>
    <p:sldId id="270" r:id="rId4"/>
    <p:sldId id="450" r:id="rId5"/>
    <p:sldId id="418" r:id="rId6"/>
    <p:sldId id="419" r:id="rId7"/>
    <p:sldId id="420" r:id="rId8"/>
    <p:sldId id="457" r:id="rId9"/>
    <p:sldId id="421" r:id="rId10"/>
    <p:sldId id="451" r:id="rId11"/>
    <p:sldId id="422" r:id="rId12"/>
    <p:sldId id="491" r:id="rId13"/>
    <p:sldId id="492" r:id="rId14"/>
    <p:sldId id="424" r:id="rId15"/>
    <p:sldId id="425" r:id="rId16"/>
    <p:sldId id="452" r:id="rId17"/>
    <p:sldId id="426" r:id="rId18"/>
    <p:sldId id="428" r:id="rId19"/>
    <p:sldId id="488" r:id="rId20"/>
    <p:sldId id="427" r:id="rId21"/>
    <p:sldId id="429" r:id="rId22"/>
    <p:sldId id="431" r:id="rId23"/>
    <p:sldId id="433" r:id="rId24"/>
    <p:sldId id="455" r:id="rId25"/>
    <p:sldId id="434" r:id="rId26"/>
    <p:sldId id="456" r:id="rId27"/>
    <p:sldId id="435" r:id="rId28"/>
    <p:sldId id="432" r:id="rId29"/>
    <p:sldId id="436" r:id="rId30"/>
    <p:sldId id="437" r:id="rId31"/>
    <p:sldId id="438" r:id="rId32"/>
    <p:sldId id="458" r:id="rId33"/>
    <p:sldId id="439" r:id="rId34"/>
    <p:sldId id="440" r:id="rId35"/>
    <p:sldId id="441" r:id="rId36"/>
    <p:sldId id="459" r:id="rId37"/>
    <p:sldId id="442" r:id="rId38"/>
    <p:sldId id="443" r:id="rId39"/>
    <p:sldId id="444" r:id="rId40"/>
    <p:sldId id="490" r:id="rId41"/>
    <p:sldId id="445" r:id="rId42"/>
    <p:sldId id="446" r:id="rId43"/>
    <p:sldId id="447" r:id="rId44"/>
    <p:sldId id="474" r:id="rId45"/>
    <p:sldId id="475" r:id="rId46"/>
    <p:sldId id="476" r:id="rId47"/>
    <p:sldId id="448" r:id="rId48"/>
    <p:sldId id="477" r:id="rId49"/>
    <p:sldId id="449" r:id="rId50"/>
    <p:sldId id="461" r:id="rId51"/>
    <p:sldId id="460" r:id="rId52"/>
    <p:sldId id="462" r:id="rId53"/>
    <p:sldId id="463" r:id="rId54"/>
    <p:sldId id="464" r:id="rId55"/>
    <p:sldId id="478" r:id="rId56"/>
    <p:sldId id="479" r:id="rId57"/>
    <p:sldId id="480" r:id="rId58"/>
    <p:sldId id="466" r:id="rId59"/>
    <p:sldId id="481" r:id="rId60"/>
    <p:sldId id="482" r:id="rId61"/>
    <p:sldId id="485" r:id="rId62"/>
    <p:sldId id="483" r:id="rId63"/>
    <p:sldId id="467" r:id="rId64"/>
    <p:sldId id="486" r:id="rId65"/>
    <p:sldId id="468" r:id="rId66"/>
    <p:sldId id="469" r:id="rId67"/>
    <p:sldId id="470" r:id="rId68"/>
    <p:sldId id="471" r:id="rId69"/>
    <p:sldId id="472" r:id="rId70"/>
    <p:sldId id="473" r:id="rId71"/>
    <p:sldId id="465" r:id="rId72"/>
    <p:sldId id="276" r:id="rId73"/>
    <p:sldId id="286" r:id="rId74"/>
    <p:sldId id="304" r:id="rId75"/>
    <p:sldId id="287" r:id="rId76"/>
    <p:sldId id="324" r:id="rId77"/>
    <p:sldId id="325" r:id="rId78"/>
    <p:sldId id="334" r:id="rId79"/>
    <p:sldId id="335" r:id="rId80"/>
    <p:sldId id="326" r:id="rId81"/>
    <p:sldId id="336" r:id="rId82"/>
    <p:sldId id="328" r:id="rId83"/>
    <p:sldId id="376" r:id="rId84"/>
    <p:sldId id="377" r:id="rId85"/>
    <p:sldId id="378" r:id="rId86"/>
    <p:sldId id="405" r:id="rId87"/>
    <p:sldId id="272" r:id="rId88"/>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202"/>
    <a:srgbClr val="0B2C91"/>
    <a:srgbClr val="5BE4FF"/>
    <a:srgbClr val="6F2C91"/>
    <a:srgbClr val="C8B2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3" autoAdjust="0"/>
  </p:normalViewPr>
  <p:slideViewPr>
    <p:cSldViewPr>
      <p:cViewPr varScale="1">
        <p:scale>
          <a:sx n="85" d="100"/>
          <a:sy n="85" d="100"/>
        </p:scale>
        <p:origin x="136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09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E7BA2B5-95C7-3EB4-F08D-6D8FF85C519D}"/>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D01813DC-E1A6-12C2-F93C-D16C494D0240}"/>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B6D069C0-E55C-488C-84D7-522A4798C3A6}" type="datetimeFigureOut">
              <a:rPr lang="fr-FR"/>
              <a:pPr>
                <a:defRPr/>
              </a:pPr>
              <a:t>14/01/2025</a:t>
            </a:fld>
            <a:endParaRPr lang="fr-FR"/>
          </a:p>
        </p:txBody>
      </p:sp>
      <p:sp>
        <p:nvSpPr>
          <p:cNvPr id="4" name="Espace réservé de l'image des diapositives 3">
            <a:extLst>
              <a:ext uri="{FF2B5EF4-FFF2-40B4-BE49-F238E27FC236}">
                <a16:creationId xmlns:a16="http://schemas.microsoft.com/office/drawing/2014/main" id="{D2EB8F41-8424-B852-DB6F-0E4B705A001A}"/>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29431FA0-45DD-49F8-4E70-85F4C52CB886}"/>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521FBF51-EAE3-DD1A-C53E-7EE21AC69A77}"/>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0547B034-1129-AE55-BD59-173430D827EB}"/>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BADAF75-48C1-4AB2-B552-09F3ABEA2124}"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939472B-821C-FB02-1975-41A2C70F5258}"/>
              </a:ext>
            </a:extLst>
          </p:cNvPr>
          <p:cNvSpPr>
            <a:spLocks noGrp="1"/>
          </p:cNvSpPr>
          <p:nvPr>
            <p:ph type="dt" sz="half" idx="10"/>
          </p:nvPr>
        </p:nvSpPr>
        <p:spPr/>
        <p:txBody>
          <a:bodyPr/>
          <a:lstStyle>
            <a:lvl1pPr>
              <a:defRPr/>
            </a:lvl1pPr>
          </a:lstStyle>
          <a:p>
            <a:pPr>
              <a:defRPr/>
            </a:pPr>
            <a:fld id="{B88F29EC-D0FF-49F1-9AB4-228D8333892F}"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D2E6F3C3-814F-BF38-1E34-21B7E765E7EF}"/>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01943CC-B331-A5D4-26B9-A88DE4761386}"/>
              </a:ext>
            </a:extLst>
          </p:cNvPr>
          <p:cNvSpPr>
            <a:spLocks noGrp="1"/>
          </p:cNvSpPr>
          <p:nvPr>
            <p:ph type="sldNum" sz="quarter" idx="12"/>
          </p:nvPr>
        </p:nvSpPr>
        <p:spPr/>
        <p:txBody>
          <a:bodyPr/>
          <a:lstStyle>
            <a:lvl1pPr>
              <a:defRPr/>
            </a:lvl1pPr>
          </a:lstStyle>
          <a:p>
            <a:pPr>
              <a:defRPr/>
            </a:pPr>
            <a:fld id="{EA648F5F-618A-491D-87CC-307399CD7080}" type="slidenum">
              <a:rPr lang="fr-FR" altLang="fr-FR"/>
              <a:pPr>
                <a:defRPr/>
              </a:pPr>
              <a:t>‹N°›</a:t>
            </a:fld>
            <a:endParaRPr lang="fr-FR" altLang="fr-FR"/>
          </a:p>
        </p:txBody>
      </p:sp>
    </p:spTree>
    <p:extLst>
      <p:ext uri="{BB962C8B-B14F-4D97-AF65-F5344CB8AC3E}">
        <p14:creationId xmlns:p14="http://schemas.microsoft.com/office/powerpoint/2010/main" val="2762761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6D38822-DC89-79E0-1F61-72E034349B10}"/>
              </a:ext>
            </a:extLst>
          </p:cNvPr>
          <p:cNvSpPr>
            <a:spLocks noGrp="1"/>
          </p:cNvSpPr>
          <p:nvPr>
            <p:ph type="dt" sz="half" idx="10"/>
          </p:nvPr>
        </p:nvSpPr>
        <p:spPr/>
        <p:txBody>
          <a:bodyPr/>
          <a:lstStyle>
            <a:lvl1pPr>
              <a:defRPr/>
            </a:lvl1pPr>
          </a:lstStyle>
          <a:p>
            <a:pPr>
              <a:defRPr/>
            </a:pPr>
            <a:fld id="{7D677BDE-3463-4179-9A58-87EF01C935E2}"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B515F6BA-A47F-70E2-E5D0-C9136E3F9F75}"/>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4B06A7F2-8D11-CF64-AAC1-0FB647006881}"/>
              </a:ext>
            </a:extLst>
          </p:cNvPr>
          <p:cNvSpPr>
            <a:spLocks noGrp="1"/>
          </p:cNvSpPr>
          <p:nvPr>
            <p:ph type="sldNum" sz="quarter" idx="12"/>
          </p:nvPr>
        </p:nvSpPr>
        <p:spPr/>
        <p:txBody>
          <a:bodyPr/>
          <a:lstStyle>
            <a:lvl1pPr>
              <a:defRPr/>
            </a:lvl1pPr>
          </a:lstStyle>
          <a:p>
            <a:pPr>
              <a:defRPr/>
            </a:pPr>
            <a:fld id="{C73AB6B3-2E1D-488A-86F9-9CFBBA350EFF}" type="slidenum">
              <a:rPr lang="fr-FR" altLang="fr-FR"/>
              <a:pPr>
                <a:defRPr/>
              </a:pPr>
              <a:t>‹N°›</a:t>
            </a:fld>
            <a:endParaRPr lang="fr-FR" altLang="fr-FR"/>
          </a:p>
        </p:txBody>
      </p:sp>
    </p:spTree>
    <p:extLst>
      <p:ext uri="{BB962C8B-B14F-4D97-AF65-F5344CB8AC3E}">
        <p14:creationId xmlns:p14="http://schemas.microsoft.com/office/powerpoint/2010/main" val="53635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D314DF-BD05-7E14-CAE1-52FA448BE47C}"/>
              </a:ext>
            </a:extLst>
          </p:cNvPr>
          <p:cNvSpPr>
            <a:spLocks noGrp="1"/>
          </p:cNvSpPr>
          <p:nvPr>
            <p:ph type="dt" sz="half" idx="10"/>
          </p:nvPr>
        </p:nvSpPr>
        <p:spPr/>
        <p:txBody>
          <a:bodyPr/>
          <a:lstStyle>
            <a:lvl1pPr>
              <a:defRPr/>
            </a:lvl1pPr>
          </a:lstStyle>
          <a:p>
            <a:pPr>
              <a:defRPr/>
            </a:pPr>
            <a:fld id="{ED2006EA-C020-4CB5-8E2E-57292801191B}"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2C750864-C503-2BC8-FC24-B9CAD7C17BE3}"/>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B7944434-75A7-81F4-EF6E-3004AB8A3D0A}"/>
              </a:ext>
            </a:extLst>
          </p:cNvPr>
          <p:cNvSpPr>
            <a:spLocks noGrp="1"/>
          </p:cNvSpPr>
          <p:nvPr>
            <p:ph type="sldNum" sz="quarter" idx="12"/>
          </p:nvPr>
        </p:nvSpPr>
        <p:spPr/>
        <p:txBody>
          <a:bodyPr/>
          <a:lstStyle>
            <a:lvl1pPr>
              <a:defRPr/>
            </a:lvl1pPr>
          </a:lstStyle>
          <a:p>
            <a:pPr>
              <a:defRPr/>
            </a:pPr>
            <a:fld id="{0B7DBD90-CBB9-4781-A067-264DB2E2A0EA}" type="slidenum">
              <a:rPr lang="fr-FR" altLang="fr-FR"/>
              <a:pPr>
                <a:defRPr/>
              </a:pPr>
              <a:t>‹N°›</a:t>
            </a:fld>
            <a:endParaRPr lang="fr-FR" altLang="fr-FR"/>
          </a:p>
        </p:txBody>
      </p:sp>
    </p:spTree>
    <p:extLst>
      <p:ext uri="{BB962C8B-B14F-4D97-AF65-F5344CB8AC3E}">
        <p14:creationId xmlns:p14="http://schemas.microsoft.com/office/powerpoint/2010/main" val="275001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0860D81-F706-1B50-79D9-A303872D465C}"/>
              </a:ext>
            </a:extLst>
          </p:cNvPr>
          <p:cNvSpPr>
            <a:spLocks noGrp="1"/>
          </p:cNvSpPr>
          <p:nvPr>
            <p:ph type="dt" sz="half" idx="10"/>
          </p:nvPr>
        </p:nvSpPr>
        <p:spPr/>
        <p:txBody>
          <a:bodyPr/>
          <a:lstStyle>
            <a:lvl1pPr>
              <a:defRPr/>
            </a:lvl1pPr>
          </a:lstStyle>
          <a:p>
            <a:pPr>
              <a:defRPr/>
            </a:pPr>
            <a:fld id="{D0A34148-0792-4C21-9413-525A92AD8880}"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A9560EF3-10C0-B3F1-AC5E-600FC45A7CF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55DC515B-0EDA-558A-DDC7-5E7EE1900091}"/>
              </a:ext>
            </a:extLst>
          </p:cNvPr>
          <p:cNvSpPr>
            <a:spLocks noGrp="1"/>
          </p:cNvSpPr>
          <p:nvPr>
            <p:ph type="sldNum" sz="quarter" idx="12"/>
          </p:nvPr>
        </p:nvSpPr>
        <p:spPr/>
        <p:txBody>
          <a:bodyPr/>
          <a:lstStyle>
            <a:lvl1pPr>
              <a:defRPr/>
            </a:lvl1pPr>
          </a:lstStyle>
          <a:p>
            <a:pPr>
              <a:defRPr/>
            </a:pPr>
            <a:fld id="{7DD9DCFF-B003-4304-8184-929CC31760ED}" type="slidenum">
              <a:rPr lang="fr-FR" altLang="fr-FR"/>
              <a:pPr>
                <a:defRPr/>
              </a:pPr>
              <a:t>‹N°›</a:t>
            </a:fld>
            <a:endParaRPr lang="fr-FR" altLang="fr-FR"/>
          </a:p>
        </p:txBody>
      </p:sp>
    </p:spTree>
    <p:extLst>
      <p:ext uri="{BB962C8B-B14F-4D97-AF65-F5344CB8AC3E}">
        <p14:creationId xmlns:p14="http://schemas.microsoft.com/office/powerpoint/2010/main" val="330108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D1345A97-75BA-D378-2BB7-5145C50A1DCB}"/>
              </a:ext>
            </a:extLst>
          </p:cNvPr>
          <p:cNvSpPr>
            <a:spLocks noGrp="1"/>
          </p:cNvSpPr>
          <p:nvPr>
            <p:ph type="dt" sz="half" idx="10"/>
          </p:nvPr>
        </p:nvSpPr>
        <p:spPr/>
        <p:txBody>
          <a:bodyPr/>
          <a:lstStyle>
            <a:lvl1pPr>
              <a:defRPr/>
            </a:lvl1pPr>
          </a:lstStyle>
          <a:p>
            <a:pPr>
              <a:defRPr/>
            </a:pPr>
            <a:fld id="{63A910A8-781C-4F52-8674-C82DFB95AFFD}"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639EC616-C6C0-36F9-A68B-5DE8C7175867}"/>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38539249-E079-46D7-6632-6C912007A319}"/>
              </a:ext>
            </a:extLst>
          </p:cNvPr>
          <p:cNvSpPr>
            <a:spLocks noGrp="1"/>
          </p:cNvSpPr>
          <p:nvPr>
            <p:ph type="sldNum" sz="quarter" idx="12"/>
          </p:nvPr>
        </p:nvSpPr>
        <p:spPr/>
        <p:txBody>
          <a:bodyPr/>
          <a:lstStyle>
            <a:lvl1pPr>
              <a:defRPr/>
            </a:lvl1pPr>
          </a:lstStyle>
          <a:p>
            <a:pPr>
              <a:defRPr/>
            </a:pPr>
            <a:fld id="{DD4A9269-6354-4691-92A6-033A97F99088}" type="slidenum">
              <a:rPr lang="fr-FR" altLang="fr-FR"/>
              <a:pPr>
                <a:defRPr/>
              </a:pPr>
              <a:t>‹N°›</a:t>
            </a:fld>
            <a:endParaRPr lang="fr-FR" altLang="fr-FR"/>
          </a:p>
        </p:txBody>
      </p:sp>
    </p:spTree>
    <p:extLst>
      <p:ext uri="{BB962C8B-B14F-4D97-AF65-F5344CB8AC3E}">
        <p14:creationId xmlns:p14="http://schemas.microsoft.com/office/powerpoint/2010/main" val="282196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176878F7-349A-E821-BD77-F11891602302}"/>
              </a:ext>
            </a:extLst>
          </p:cNvPr>
          <p:cNvSpPr>
            <a:spLocks noGrp="1"/>
          </p:cNvSpPr>
          <p:nvPr>
            <p:ph type="dt" sz="half" idx="10"/>
          </p:nvPr>
        </p:nvSpPr>
        <p:spPr/>
        <p:txBody>
          <a:bodyPr/>
          <a:lstStyle>
            <a:lvl1pPr>
              <a:defRPr/>
            </a:lvl1pPr>
          </a:lstStyle>
          <a:p>
            <a:pPr>
              <a:defRPr/>
            </a:pPr>
            <a:fld id="{4F6BC8DB-753F-4CDE-91FA-673F2CD0AC4C}"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62E596CC-E3EF-58DA-2CEC-35EDBE9C5865}"/>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200048AF-DF64-05AC-AD08-516B513EE28C}"/>
              </a:ext>
            </a:extLst>
          </p:cNvPr>
          <p:cNvSpPr>
            <a:spLocks noGrp="1"/>
          </p:cNvSpPr>
          <p:nvPr>
            <p:ph type="sldNum" sz="quarter" idx="12"/>
          </p:nvPr>
        </p:nvSpPr>
        <p:spPr/>
        <p:txBody>
          <a:bodyPr/>
          <a:lstStyle>
            <a:lvl1pPr>
              <a:defRPr/>
            </a:lvl1pPr>
          </a:lstStyle>
          <a:p>
            <a:pPr>
              <a:defRPr/>
            </a:pPr>
            <a:fld id="{B55F6497-D405-4DF8-AA3F-64CC4437E64A}" type="slidenum">
              <a:rPr lang="fr-FR" altLang="fr-FR"/>
              <a:pPr>
                <a:defRPr/>
              </a:pPr>
              <a:t>‹N°›</a:t>
            </a:fld>
            <a:endParaRPr lang="fr-FR" altLang="fr-FR"/>
          </a:p>
        </p:txBody>
      </p:sp>
    </p:spTree>
    <p:extLst>
      <p:ext uri="{BB962C8B-B14F-4D97-AF65-F5344CB8AC3E}">
        <p14:creationId xmlns:p14="http://schemas.microsoft.com/office/powerpoint/2010/main" val="2924044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378F90DA-5919-BD17-37DF-66CC41F784DF}"/>
              </a:ext>
            </a:extLst>
          </p:cNvPr>
          <p:cNvSpPr>
            <a:spLocks noGrp="1"/>
          </p:cNvSpPr>
          <p:nvPr>
            <p:ph type="dt" sz="half" idx="10"/>
          </p:nvPr>
        </p:nvSpPr>
        <p:spPr/>
        <p:txBody>
          <a:bodyPr/>
          <a:lstStyle>
            <a:lvl1pPr>
              <a:defRPr/>
            </a:lvl1pPr>
          </a:lstStyle>
          <a:p>
            <a:pPr>
              <a:defRPr/>
            </a:pPr>
            <a:fld id="{7A540EAC-CCFB-4530-9721-230F85996B26}" type="datetime1">
              <a:rPr lang="fr-FR"/>
              <a:pPr>
                <a:defRPr/>
              </a:pPr>
              <a:t>14/01/2025</a:t>
            </a:fld>
            <a:endParaRPr lang="fr-FR"/>
          </a:p>
        </p:txBody>
      </p:sp>
      <p:sp>
        <p:nvSpPr>
          <p:cNvPr id="8" name="Espace réservé du pied de page 4">
            <a:extLst>
              <a:ext uri="{FF2B5EF4-FFF2-40B4-BE49-F238E27FC236}">
                <a16:creationId xmlns:a16="http://schemas.microsoft.com/office/drawing/2014/main" id="{9F820FCF-7C42-46EE-9121-2DF33B9D3172}"/>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DFB3EE27-E622-B02B-7D2D-AE87376B7847}"/>
              </a:ext>
            </a:extLst>
          </p:cNvPr>
          <p:cNvSpPr>
            <a:spLocks noGrp="1"/>
          </p:cNvSpPr>
          <p:nvPr>
            <p:ph type="sldNum" sz="quarter" idx="12"/>
          </p:nvPr>
        </p:nvSpPr>
        <p:spPr/>
        <p:txBody>
          <a:bodyPr/>
          <a:lstStyle>
            <a:lvl1pPr>
              <a:defRPr/>
            </a:lvl1pPr>
          </a:lstStyle>
          <a:p>
            <a:pPr>
              <a:defRPr/>
            </a:pPr>
            <a:fld id="{29ADA5A3-D989-4632-89CA-B4CF2DAF7F55}" type="slidenum">
              <a:rPr lang="fr-FR" altLang="fr-FR"/>
              <a:pPr>
                <a:defRPr/>
              </a:pPr>
              <a:t>‹N°›</a:t>
            </a:fld>
            <a:endParaRPr lang="fr-FR" altLang="fr-FR"/>
          </a:p>
        </p:txBody>
      </p:sp>
    </p:spTree>
    <p:extLst>
      <p:ext uri="{BB962C8B-B14F-4D97-AF65-F5344CB8AC3E}">
        <p14:creationId xmlns:p14="http://schemas.microsoft.com/office/powerpoint/2010/main" val="3884785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0081342C-D480-862C-23D6-98531855CB86}"/>
              </a:ext>
            </a:extLst>
          </p:cNvPr>
          <p:cNvSpPr>
            <a:spLocks noGrp="1"/>
          </p:cNvSpPr>
          <p:nvPr>
            <p:ph type="dt" sz="half" idx="10"/>
          </p:nvPr>
        </p:nvSpPr>
        <p:spPr/>
        <p:txBody>
          <a:bodyPr/>
          <a:lstStyle>
            <a:lvl1pPr>
              <a:defRPr/>
            </a:lvl1pPr>
          </a:lstStyle>
          <a:p>
            <a:pPr>
              <a:defRPr/>
            </a:pPr>
            <a:fld id="{69B1DFCD-9B50-4A4E-AF3B-6EDC9ABAB2B7}" type="datetime1">
              <a:rPr lang="fr-FR"/>
              <a:pPr>
                <a:defRPr/>
              </a:pPr>
              <a:t>14/01/2025</a:t>
            </a:fld>
            <a:endParaRPr lang="fr-FR"/>
          </a:p>
        </p:txBody>
      </p:sp>
      <p:sp>
        <p:nvSpPr>
          <p:cNvPr id="4" name="Espace réservé du pied de page 4">
            <a:extLst>
              <a:ext uri="{FF2B5EF4-FFF2-40B4-BE49-F238E27FC236}">
                <a16:creationId xmlns:a16="http://schemas.microsoft.com/office/drawing/2014/main" id="{019FA1AD-E401-E668-40EA-CBE2C540E1A5}"/>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8B08619C-7C73-2A94-AF98-CD05E22DD17F}"/>
              </a:ext>
            </a:extLst>
          </p:cNvPr>
          <p:cNvSpPr>
            <a:spLocks noGrp="1"/>
          </p:cNvSpPr>
          <p:nvPr>
            <p:ph type="sldNum" sz="quarter" idx="12"/>
          </p:nvPr>
        </p:nvSpPr>
        <p:spPr/>
        <p:txBody>
          <a:bodyPr/>
          <a:lstStyle>
            <a:lvl1pPr>
              <a:defRPr/>
            </a:lvl1pPr>
          </a:lstStyle>
          <a:p>
            <a:pPr>
              <a:defRPr/>
            </a:pPr>
            <a:fld id="{C20D4195-E12E-46F2-995F-5FC0F854066D}" type="slidenum">
              <a:rPr lang="fr-FR" altLang="fr-FR"/>
              <a:pPr>
                <a:defRPr/>
              </a:pPr>
              <a:t>‹N°›</a:t>
            </a:fld>
            <a:endParaRPr lang="fr-FR" altLang="fr-FR"/>
          </a:p>
        </p:txBody>
      </p:sp>
    </p:spTree>
    <p:extLst>
      <p:ext uri="{BB962C8B-B14F-4D97-AF65-F5344CB8AC3E}">
        <p14:creationId xmlns:p14="http://schemas.microsoft.com/office/powerpoint/2010/main" val="25291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2027798E-489C-D161-B0C2-3B55ACEEC52B}"/>
              </a:ext>
            </a:extLst>
          </p:cNvPr>
          <p:cNvSpPr>
            <a:spLocks noGrp="1"/>
          </p:cNvSpPr>
          <p:nvPr>
            <p:ph type="dt" sz="half" idx="10"/>
          </p:nvPr>
        </p:nvSpPr>
        <p:spPr/>
        <p:txBody>
          <a:bodyPr/>
          <a:lstStyle>
            <a:lvl1pPr>
              <a:defRPr/>
            </a:lvl1pPr>
          </a:lstStyle>
          <a:p>
            <a:pPr>
              <a:defRPr/>
            </a:pPr>
            <a:fld id="{7F8A70E0-73DD-456F-BF76-AFC104484FE2}" type="datetime1">
              <a:rPr lang="fr-FR"/>
              <a:pPr>
                <a:defRPr/>
              </a:pPr>
              <a:t>14/01/2025</a:t>
            </a:fld>
            <a:endParaRPr lang="fr-FR"/>
          </a:p>
        </p:txBody>
      </p:sp>
      <p:sp>
        <p:nvSpPr>
          <p:cNvPr id="3" name="Espace réservé du pied de page 4">
            <a:extLst>
              <a:ext uri="{FF2B5EF4-FFF2-40B4-BE49-F238E27FC236}">
                <a16:creationId xmlns:a16="http://schemas.microsoft.com/office/drawing/2014/main" id="{D6058C73-8DFE-DAC2-894B-C437AB208A43}"/>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329A6D2A-CB4F-A112-9046-AD6E388DFB75}"/>
              </a:ext>
            </a:extLst>
          </p:cNvPr>
          <p:cNvSpPr>
            <a:spLocks noGrp="1"/>
          </p:cNvSpPr>
          <p:nvPr>
            <p:ph type="sldNum" sz="quarter" idx="12"/>
          </p:nvPr>
        </p:nvSpPr>
        <p:spPr/>
        <p:txBody>
          <a:bodyPr/>
          <a:lstStyle>
            <a:lvl1pPr>
              <a:defRPr/>
            </a:lvl1pPr>
          </a:lstStyle>
          <a:p>
            <a:pPr>
              <a:defRPr/>
            </a:pPr>
            <a:fld id="{78243251-F519-44CB-9894-FC186AF01069}" type="slidenum">
              <a:rPr lang="fr-FR" altLang="fr-FR"/>
              <a:pPr>
                <a:defRPr/>
              </a:pPr>
              <a:t>‹N°›</a:t>
            </a:fld>
            <a:endParaRPr lang="fr-FR" altLang="fr-FR"/>
          </a:p>
        </p:txBody>
      </p:sp>
    </p:spTree>
    <p:extLst>
      <p:ext uri="{BB962C8B-B14F-4D97-AF65-F5344CB8AC3E}">
        <p14:creationId xmlns:p14="http://schemas.microsoft.com/office/powerpoint/2010/main" val="426980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ECD72180-24E0-C01F-83D3-B18384AB1F7B}"/>
              </a:ext>
            </a:extLst>
          </p:cNvPr>
          <p:cNvSpPr>
            <a:spLocks noGrp="1"/>
          </p:cNvSpPr>
          <p:nvPr>
            <p:ph type="dt" sz="half" idx="10"/>
          </p:nvPr>
        </p:nvSpPr>
        <p:spPr/>
        <p:txBody>
          <a:bodyPr/>
          <a:lstStyle>
            <a:lvl1pPr>
              <a:defRPr/>
            </a:lvl1pPr>
          </a:lstStyle>
          <a:p>
            <a:pPr>
              <a:defRPr/>
            </a:pPr>
            <a:fld id="{B2CF171B-9A2D-4200-8D00-E7CE9F1437F6}"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C02DE6C7-EF2D-C32D-53BE-8DF270E019C9}"/>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B86AC1AA-1A02-DE05-AE1E-E0378F158DBC}"/>
              </a:ext>
            </a:extLst>
          </p:cNvPr>
          <p:cNvSpPr>
            <a:spLocks noGrp="1"/>
          </p:cNvSpPr>
          <p:nvPr>
            <p:ph type="sldNum" sz="quarter" idx="12"/>
          </p:nvPr>
        </p:nvSpPr>
        <p:spPr/>
        <p:txBody>
          <a:bodyPr/>
          <a:lstStyle>
            <a:lvl1pPr>
              <a:defRPr/>
            </a:lvl1pPr>
          </a:lstStyle>
          <a:p>
            <a:pPr>
              <a:defRPr/>
            </a:pPr>
            <a:fld id="{48C8ED93-4E2D-4500-9686-4CE9569420F7}" type="slidenum">
              <a:rPr lang="fr-FR" altLang="fr-FR"/>
              <a:pPr>
                <a:defRPr/>
              </a:pPr>
              <a:t>‹N°›</a:t>
            </a:fld>
            <a:endParaRPr lang="fr-FR" altLang="fr-FR"/>
          </a:p>
        </p:txBody>
      </p:sp>
    </p:spTree>
    <p:extLst>
      <p:ext uri="{BB962C8B-B14F-4D97-AF65-F5344CB8AC3E}">
        <p14:creationId xmlns:p14="http://schemas.microsoft.com/office/powerpoint/2010/main" val="138654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B511B9DF-17EA-7B9B-1F48-533D23F6B92F}"/>
              </a:ext>
            </a:extLst>
          </p:cNvPr>
          <p:cNvSpPr>
            <a:spLocks noGrp="1"/>
          </p:cNvSpPr>
          <p:nvPr>
            <p:ph type="dt" sz="half" idx="10"/>
          </p:nvPr>
        </p:nvSpPr>
        <p:spPr/>
        <p:txBody>
          <a:bodyPr/>
          <a:lstStyle>
            <a:lvl1pPr>
              <a:defRPr/>
            </a:lvl1pPr>
          </a:lstStyle>
          <a:p>
            <a:pPr>
              <a:defRPr/>
            </a:pPr>
            <a:fld id="{B64B6B0C-368D-40DB-9181-17EA42543A77}"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DAFD2440-A9D8-706C-DCA1-1D6DD7CC34DB}"/>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3F0BA5DC-BBA3-EA7D-E173-D75B8847C921}"/>
              </a:ext>
            </a:extLst>
          </p:cNvPr>
          <p:cNvSpPr>
            <a:spLocks noGrp="1"/>
          </p:cNvSpPr>
          <p:nvPr>
            <p:ph type="sldNum" sz="quarter" idx="12"/>
          </p:nvPr>
        </p:nvSpPr>
        <p:spPr/>
        <p:txBody>
          <a:bodyPr/>
          <a:lstStyle>
            <a:lvl1pPr>
              <a:defRPr/>
            </a:lvl1pPr>
          </a:lstStyle>
          <a:p>
            <a:pPr>
              <a:defRPr/>
            </a:pPr>
            <a:fld id="{697848C9-F301-4527-B639-0F9C2E4BFCF5}" type="slidenum">
              <a:rPr lang="fr-FR" altLang="fr-FR"/>
              <a:pPr>
                <a:defRPr/>
              </a:pPr>
              <a:t>‹N°›</a:t>
            </a:fld>
            <a:endParaRPr lang="fr-FR" altLang="fr-FR"/>
          </a:p>
        </p:txBody>
      </p:sp>
    </p:spTree>
    <p:extLst>
      <p:ext uri="{BB962C8B-B14F-4D97-AF65-F5344CB8AC3E}">
        <p14:creationId xmlns:p14="http://schemas.microsoft.com/office/powerpoint/2010/main" val="4173630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D77E87E4-821B-0BE4-9DA9-4E79C78E6CD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FF898EF6-C577-D7AD-C5B9-B743325A31D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FA6A3788-54D9-B89F-06DC-EA0A1F3A3E9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4B09BCB-9BBB-4E94-80E7-DCBF9DE03188}"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C789737B-E453-9EFB-A2D7-56363AA7D2B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763BC060-A38E-2398-C000-A3E0BF3712F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Myriad Pro"/>
              </a:defRPr>
            </a:lvl1pPr>
          </a:lstStyle>
          <a:p>
            <a:pPr>
              <a:defRPr/>
            </a:pPr>
            <a:fld id="{73BFC391-A377-4BAE-9892-015A50A646CC}"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6.wmf"/><Relationship Id="rId3" Type="http://schemas.openxmlformats.org/officeDocument/2006/relationships/image" Target="../media/image9.wmf"/><Relationship Id="rId7" Type="http://schemas.openxmlformats.org/officeDocument/2006/relationships/image" Target="../media/image13.png"/><Relationship Id="rId12" Type="http://schemas.openxmlformats.org/officeDocument/2006/relationships/oleObject" Target="../embeddings/oleObject4.bin"/><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5.wmf"/><Relationship Id="rId5" Type="http://schemas.openxmlformats.org/officeDocument/2006/relationships/image" Target="../media/image11.png"/><Relationship Id="rId15" Type="http://schemas.openxmlformats.org/officeDocument/2006/relationships/image" Target="../media/image18.jpeg"/><Relationship Id="rId10" Type="http://schemas.openxmlformats.org/officeDocument/2006/relationships/oleObject" Target="../embeddings/oleObject3.bin"/><Relationship Id="rId4" Type="http://schemas.openxmlformats.org/officeDocument/2006/relationships/image" Target="../media/image10.png"/><Relationship Id="rId9" Type="http://schemas.openxmlformats.org/officeDocument/2006/relationships/image" Target="../media/image14.wmf"/><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29.jpeg"/><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6.wmf"/><Relationship Id="rId3" Type="http://schemas.openxmlformats.org/officeDocument/2006/relationships/image" Target="../media/image9.wmf"/><Relationship Id="rId7" Type="http://schemas.openxmlformats.org/officeDocument/2006/relationships/image" Target="../media/image13.png"/><Relationship Id="rId12" Type="http://schemas.openxmlformats.org/officeDocument/2006/relationships/oleObject" Target="../embeddings/oleObject4.bin"/><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5.wmf"/><Relationship Id="rId5" Type="http://schemas.openxmlformats.org/officeDocument/2006/relationships/image" Target="../media/image11.png"/><Relationship Id="rId10" Type="http://schemas.openxmlformats.org/officeDocument/2006/relationships/oleObject" Target="../embeddings/oleObject3.bin"/><Relationship Id="rId4" Type="http://schemas.openxmlformats.org/officeDocument/2006/relationships/image" Target="../media/image10.png"/><Relationship Id="rId9" Type="http://schemas.openxmlformats.org/officeDocument/2006/relationships/image" Target="../media/image14.wmf"/><Relationship Id="rId14" Type="http://schemas.openxmlformats.org/officeDocument/2006/relationships/image" Target="../media/image17.png"/></Relationships>
</file>

<file path=ppt/slides/_rels/slide8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32.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8.wmf"/><Relationship Id="rId5" Type="http://schemas.openxmlformats.org/officeDocument/2006/relationships/oleObject" Target="../embeddings/oleObject5.bin"/><Relationship Id="rId4" Type="http://schemas.openxmlformats.org/officeDocument/2006/relationships/image" Target="../media/image30.png"/></Relationships>
</file>

<file path=ppt/slides/_rels/slide8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29.jpeg"/><Relationship Id="rId4" Type="http://schemas.openxmlformats.org/officeDocument/2006/relationships/image" Target="../media/image24.jpeg"/></Relationships>
</file>

<file path=ppt/slides/_rels/slide8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020EA03A-D40B-F3B6-8755-758CAEBB1AFC}"/>
              </a:ext>
            </a:extLst>
          </p:cNvPr>
          <p:cNvSpPr>
            <a:spLocks noGrp="1"/>
          </p:cNvSpPr>
          <p:nvPr>
            <p:ph type="title"/>
          </p:nvPr>
        </p:nvSpPr>
        <p:spPr>
          <a:xfrm>
            <a:off x="1187450" y="44450"/>
            <a:ext cx="7705725" cy="1152525"/>
          </a:xfrm>
        </p:spPr>
        <p:txBody>
          <a:bodyPr/>
          <a:lstStyle/>
          <a:p>
            <a:pPr eaLnBrk="1" hangingPunct="1">
              <a:defRPr/>
            </a:pPr>
            <a:r>
              <a:rPr lang="fr-FR" altLang="fr-FR" dirty="0">
                <a:solidFill>
                  <a:schemeClr val="bg1"/>
                </a:solidFill>
                <a:effectLst>
                  <a:outerShdw blurRad="38100" dist="38100" dir="2700000" algn="tl">
                    <a:srgbClr val="C0C0C0"/>
                  </a:outerShdw>
                </a:effectLst>
              </a:rPr>
              <a:t>NOVI</a:t>
            </a:r>
          </a:p>
        </p:txBody>
      </p:sp>
      <p:sp>
        <p:nvSpPr>
          <p:cNvPr id="3075" name="ZoneTexte 5">
            <a:extLst>
              <a:ext uri="{FF2B5EF4-FFF2-40B4-BE49-F238E27FC236}">
                <a16:creationId xmlns:a16="http://schemas.microsoft.com/office/drawing/2014/main" id="{668E9407-FDA8-D4DB-B01B-D061CD0CD4A9}"/>
              </a:ext>
            </a:extLst>
          </p:cNvPr>
          <p:cNvSpPr txBox="1">
            <a:spLocks noChangeArrowheads="1"/>
          </p:cNvSpPr>
          <p:nvPr/>
        </p:nvSpPr>
        <p:spPr bwMode="auto">
          <a:xfrm>
            <a:off x="28575" y="61658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200" b="1">
                <a:solidFill>
                  <a:srgbClr val="441202"/>
                </a:solidFill>
                <a:latin typeface="Times New Roman" panose="02020603050405020304" pitchFamily="18" charset="0"/>
              </a:rPr>
              <a:t>ADMJSP / </a:t>
            </a:r>
            <a:r>
              <a:rPr lang="fr-FR" altLang="fr-FR" sz="1200">
                <a:solidFill>
                  <a:srgbClr val="441202"/>
                </a:solidFill>
                <a:latin typeface="Times New Roman" panose="02020603050405020304" pitchFamily="18" charset="0"/>
              </a:rPr>
              <a:t>Pôle Pédagogie – 2024 – Version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8">
            <a:extLst>
              <a:ext uri="{FF2B5EF4-FFF2-40B4-BE49-F238E27FC236}">
                <a16:creationId xmlns:a16="http://schemas.microsoft.com/office/drawing/2014/main" id="{B2FFAA08-1E98-1D0F-368E-9FF09673234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PRIMO-INTERVENANTS</a:t>
            </a:r>
          </a:p>
        </p:txBody>
      </p:sp>
      <p:sp>
        <p:nvSpPr>
          <p:cNvPr id="12291" name="Espace réservé du numéro de diapositive 4">
            <a:extLst>
              <a:ext uri="{FF2B5EF4-FFF2-40B4-BE49-F238E27FC236}">
                <a16:creationId xmlns:a16="http://schemas.microsoft.com/office/drawing/2014/main" id="{F697A212-3084-7184-FDBB-C5C27A17970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A41E782-CA2A-469C-92C5-F9566A7C2994}" type="slidenum">
              <a:rPr lang="fr-FR" altLang="fr-FR" sz="2000">
                <a:solidFill>
                  <a:srgbClr val="984807"/>
                </a:solidFill>
              </a:rPr>
              <a:pPr algn="r" eaLnBrk="1" hangingPunct="1">
                <a:spcBef>
                  <a:spcPct val="0"/>
                </a:spcBef>
                <a:buFontTx/>
                <a:buNone/>
              </a:pPr>
              <a:t>10</a:t>
            </a:fld>
            <a:endParaRPr lang="fr-FR" altLang="fr-FR" sz="2000">
              <a:solidFill>
                <a:srgbClr val="984807"/>
              </a:solidFill>
            </a:endParaRPr>
          </a:p>
        </p:txBody>
      </p:sp>
      <p:sp>
        <p:nvSpPr>
          <p:cNvPr id="12292" name="Text Box 5">
            <a:extLst>
              <a:ext uri="{FF2B5EF4-FFF2-40B4-BE49-F238E27FC236}">
                <a16:creationId xmlns:a16="http://schemas.microsoft.com/office/drawing/2014/main" id="{82763FDC-7B5B-2F77-294E-79F8F5285358}"/>
              </a:ext>
            </a:extLst>
          </p:cNvPr>
          <p:cNvSpPr txBox="1">
            <a:spLocks noChangeArrowheads="1"/>
          </p:cNvSpPr>
          <p:nvPr/>
        </p:nvSpPr>
        <p:spPr bwMode="auto">
          <a:xfrm>
            <a:off x="466725" y="1328738"/>
            <a:ext cx="76739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1</a:t>
            </a:r>
            <a:r>
              <a:rPr lang="fr-FR" altLang="fr-FR" sz="2400" baseline="30000">
                <a:solidFill>
                  <a:srgbClr val="000000"/>
                </a:solidFill>
                <a:latin typeface="Times New Roman" panose="02020603050405020304" pitchFamily="18" charset="0"/>
                <a:cs typeface="Times New Roman" panose="02020603050405020304" pitchFamily="18" charset="0"/>
              </a:rPr>
              <a:t>er</a:t>
            </a:r>
            <a:r>
              <a:rPr lang="fr-FR" altLang="fr-FR" sz="2400">
                <a:solidFill>
                  <a:srgbClr val="000000"/>
                </a:solidFill>
                <a:latin typeface="Times New Roman" panose="02020603050405020304" pitchFamily="18" charset="0"/>
                <a:cs typeface="Times New Roman" panose="02020603050405020304" pitchFamily="18" charset="0"/>
              </a:rPr>
              <a:t> moyens à se présenter sur les lieux : </a:t>
            </a:r>
          </a:p>
        </p:txBody>
      </p:sp>
      <p:pic>
        <p:nvPicPr>
          <p:cNvPr id="12293" name="Image 19" descr="Afficher l'image d'origine">
            <a:extLst>
              <a:ext uri="{FF2B5EF4-FFF2-40B4-BE49-F238E27FC236}">
                <a16:creationId xmlns:a16="http://schemas.microsoft.com/office/drawing/2014/main" id="{829E6C28-47A4-57FC-0388-F44AFAEA60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2105025"/>
            <a:ext cx="24844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Image 20">
            <a:extLst>
              <a:ext uri="{FF2B5EF4-FFF2-40B4-BE49-F238E27FC236}">
                <a16:creationId xmlns:a16="http://schemas.microsoft.com/office/drawing/2014/main" id="{C0234DE4-3104-2266-737C-EBDE5DDF9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4164013"/>
            <a:ext cx="1512888"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Image 21" descr="Afficher l'image d'origine">
            <a:extLst>
              <a:ext uri="{FF2B5EF4-FFF2-40B4-BE49-F238E27FC236}">
                <a16:creationId xmlns:a16="http://schemas.microsoft.com/office/drawing/2014/main" id="{106D31C8-12AD-E5FA-E219-9934477E22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0575" y="4673600"/>
            <a:ext cx="25304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
            <a:extLst>
              <a:ext uri="{FF2B5EF4-FFF2-40B4-BE49-F238E27FC236}">
                <a16:creationId xmlns:a16="http://schemas.microsoft.com/office/drawing/2014/main" id="{A618599A-938A-2CB9-D7BA-EEEDDEAEF7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2305050"/>
            <a:ext cx="19542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8">
            <a:extLst>
              <a:ext uri="{FF2B5EF4-FFF2-40B4-BE49-F238E27FC236}">
                <a16:creationId xmlns:a16="http://schemas.microsoft.com/office/drawing/2014/main" id="{6A82F82C-33C7-150E-DFE1-95A359BE6B2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PRIMO-INTERVENANTS</a:t>
            </a:r>
          </a:p>
        </p:txBody>
      </p:sp>
      <p:sp>
        <p:nvSpPr>
          <p:cNvPr id="13315" name="Espace réservé du numéro de diapositive 4">
            <a:extLst>
              <a:ext uri="{FF2B5EF4-FFF2-40B4-BE49-F238E27FC236}">
                <a16:creationId xmlns:a16="http://schemas.microsoft.com/office/drawing/2014/main" id="{97B2EE5E-0CA1-C678-9D8B-3D1BC294F43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7F65E1E-A711-4E7D-8971-6E927D7A9E1F}" type="slidenum">
              <a:rPr lang="fr-FR" altLang="fr-FR" sz="2000">
                <a:solidFill>
                  <a:srgbClr val="984807"/>
                </a:solidFill>
              </a:rPr>
              <a:pPr algn="r" eaLnBrk="1" hangingPunct="1">
                <a:spcBef>
                  <a:spcPct val="0"/>
                </a:spcBef>
                <a:buFontTx/>
                <a:buNone/>
              </a:pPr>
              <a:t>11</a:t>
            </a:fld>
            <a:endParaRPr lang="fr-FR" altLang="fr-FR" sz="2000">
              <a:solidFill>
                <a:srgbClr val="984807"/>
              </a:solidFill>
            </a:endParaRPr>
          </a:p>
        </p:txBody>
      </p:sp>
      <p:sp>
        <p:nvSpPr>
          <p:cNvPr id="10244" name="Text Box 5">
            <a:extLst>
              <a:ext uri="{FF2B5EF4-FFF2-40B4-BE49-F238E27FC236}">
                <a16:creationId xmlns:a16="http://schemas.microsoft.com/office/drawing/2014/main" id="{98D0890A-0F38-2E52-4D78-07C57B52E450}"/>
              </a:ext>
            </a:extLst>
          </p:cNvPr>
          <p:cNvSpPr txBox="1">
            <a:spLocks noChangeArrowheads="1"/>
          </p:cNvSpPr>
          <p:nvPr/>
        </p:nvSpPr>
        <p:spPr bwMode="auto">
          <a:xfrm>
            <a:off x="457200" y="1371600"/>
            <a:ext cx="8291513" cy="3416300"/>
          </a:xfrm>
          <a:prstGeom prst="rect">
            <a:avLst/>
          </a:prstGeom>
          <a:noFill/>
          <a:ln>
            <a:noFill/>
          </a:ln>
          <a:effec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Leurs missions consistent à :  </a:t>
            </a:r>
          </a:p>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 </a:t>
            </a:r>
          </a:p>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 Réaliser une 1</a:t>
            </a:r>
            <a:r>
              <a:rPr lang="fr-FR" sz="2400" baseline="30000" dirty="0">
                <a:solidFill>
                  <a:srgbClr val="000000"/>
                </a:solidFill>
                <a:latin typeface="Times New Roman" panose="02020603050405020304" pitchFamily="18" charset="0"/>
                <a:ea typeface="Times New Roman" panose="02020603050405020304" pitchFamily="18" charset="0"/>
              </a:rPr>
              <a:t>ère</a:t>
            </a:r>
            <a:r>
              <a:rPr lang="fr-FR" sz="2400" dirty="0">
                <a:solidFill>
                  <a:srgbClr val="000000"/>
                </a:solidFill>
                <a:latin typeface="Times New Roman" panose="02020603050405020304" pitchFamily="18" charset="0"/>
                <a:ea typeface="Times New Roman" panose="02020603050405020304" pitchFamily="18" charset="0"/>
              </a:rPr>
              <a:t>  évaluation de la situation ;  </a:t>
            </a:r>
          </a:p>
          <a:p>
            <a:pPr marL="342900" indent="-342900">
              <a:buFontTx/>
              <a:buChar char="-"/>
              <a:defRPr/>
            </a:pPr>
            <a:r>
              <a:rPr lang="fr-FR" sz="2400" dirty="0">
                <a:solidFill>
                  <a:srgbClr val="000000"/>
                </a:solidFill>
                <a:latin typeface="Times New Roman" panose="02020603050405020304" pitchFamily="18" charset="0"/>
                <a:ea typeface="Times New Roman" panose="02020603050405020304" pitchFamily="18" charset="0"/>
              </a:rPr>
              <a:t>Informer les différents centres opérationnels </a:t>
            </a:r>
          </a:p>
          <a:p>
            <a:pPr marL="342900" indent="-342900">
              <a:buFontTx/>
              <a:buChar char="-"/>
              <a:defRPr/>
            </a:pPr>
            <a:r>
              <a:rPr lang="fr-FR" sz="2400" dirty="0">
                <a:solidFill>
                  <a:srgbClr val="000000"/>
                </a:solidFill>
                <a:latin typeface="Times New Roman" panose="02020603050405020304" pitchFamily="18" charset="0"/>
                <a:ea typeface="Times New Roman" panose="02020603050405020304" pitchFamily="18" charset="0"/>
              </a:rPr>
              <a:t>Mettre en place un 1</a:t>
            </a:r>
            <a:r>
              <a:rPr lang="fr-FR" sz="2400" baseline="30000" dirty="0">
                <a:solidFill>
                  <a:srgbClr val="000000"/>
                </a:solidFill>
                <a:latin typeface="Times New Roman" panose="02020603050405020304" pitchFamily="18" charset="0"/>
                <a:ea typeface="Times New Roman" panose="02020603050405020304" pitchFamily="18" charset="0"/>
              </a:rPr>
              <a:t>er</a:t>
            </a:r>
            <a:r>
              <a:rPr lang="fr-FR" sz="2400" dirty="0">
                <a:solidFill>
                  <a:srgbClr val="000000"/>
                </a:solidFill>
                <a:latin typeface="Times New Roman" panose="02020603050405020304" pitchFamily="18" charset="0"/>
                <a:ea typeface="Times New Roman" panose="02020603050405020304" pitchFamily="18" charset="0"/>
              </a:rPr>
              <a:t> périmètre de sécurité et proposer un PRM ; </a:t>
            </a:r>
          </a:p>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 Mettre en œuvre les 1</a:t>
            </a:r>
            <a:r>
              <a:rPr lang="fr-FR" sz="2400" baseline="30000" dirty="0">
                <a:solidFill>
                  <a:srgbClr val="000000"/>
                </a:solidFill>
                <a:latin typeface="Times New Roman" panose="02020603050405020304" pitchFamily="18" charset="0"/>
                <a:ea typeface="Times New Roman" panose="02020603050405020304" pitchFamily="18" charset="0"/>
              </a:rPr>
              <a:t>ère</a:t>
            </a:r>
            <a:r>
              <a:rPr lang="fr-FR" sz="2400" dirty="0">
                <a:solidFill>
                  <a:srgbClr val="000000"/>
                </a:solidFill>
                <a:latin typeface="Times New Roman" panose="02020603050405020304" pitchFamily="18" charset="0"/>
                <a:ea typeface="Times New Roman" panose="02020603050405020304" pitchFamily="18" charset="0"/>
              </a:rPr>
              <a:t> mesures, notamment en termes de traitement des victimes.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8">
            <a:extLst>
              <a:ext uri="{FF2B5EF4-FFF2-40B4-BE49-F238E27FC236}">
                <a16:creationId xmlns:a16="http://schemas.microsoft.com/office/drawing/2014/main" id="{FF993A69-F188-CAE3-4CEC-7A41DBA7766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PRIMO-INTERVENANTS</a:t>
            </a:r>
          </a:p>
        </p:txBody>
      </p:sp>
      <p:sp>
        <p:nvSpPr>
          <p:cNvPr id="14339" name="Espace réservé du numéro de diapositive 4">
            <a:extLst>
              <a:ext uri="{FF2B5EF4-FFF2-40B4-BE49-F238E27FC236}">
                <a16:creationId xmlns:a16="http://schemas.microsoft.com/office/drawing/2014/main" id="{F849D6AD-8B93-6665-E181-4E886262507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7781EB4-0161-4AE9-ABE0-0476A1520A54}" type="slidenum">
              <a:rPr lang="fr-FR" altLang="fr-FR" sz="2000">
                <a:solidFill>
                  <a:srgbClr val="984807"/>
                </a:solidFill>
              </a:rPr>
              <a:pPr algn="r" eaLnBrk="1" hangingPunct="1">
                <a:spcBef>
                  <a:spcPct val="0"/>
                </a:spcBef>
                <a:buFontTx/>
                <a:buNone/>
              </a:pPr>
              <a:t>12</a:t>
            </a:fld>
            <a:endParaRPr lang="fr-FR" altLang="fr-FR" sz="2000">
              <a:solidFill>
                <a:srgbClr val="984807"/>
              </a:solidFill>
            </a:endParaRPr>
          </a:p>
        </p:txBody>
      </p:sp>
      <p:sp>
        <p:nvSpPr>
          <p:cNvPr id="14340" name="Text Box 5">
            <a:extLst>
              <a:ext uri="{FF2B5EF4-FFF2-40B4-BE49-F238E27FC236}">
                <a16:creationId xmlns:a16="http://schemas.microsoft.com/office/drawing/2014/main" id="{D3070BC9-8C5E-618F-60EC-707E7CDB9BCF}"/>
              </a:ext>
            </a:extLst>
          </p:cNvPr>
          <p:cNvSpPr txBox="1">
            <a:spLocks noChangeArrowheads="1"/>
          </p:cNvSpPr>
          <p:nvPr/>
        </p:nvSpPr>
        <p:spPr bwMode="auto">
          <a:xfrm>
            <a:off x="425450" y="1412875"/>
            <a:ext cx="8291513"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solidFill>
                  <a:srgbClr val="000000"/>
                </a:solidFill>
                <a:latin typeface="Times New Roman" panose="02020603050405020304" pitchFamily="18" charset="0"/>
                <a:cs typeface="Times New Roman" panose="02020603050405020304" pitchFamily="18" charset="0"/>
              </a:rPr>
              <a:t>Damage control :</a:t>
            </a:r>
            <a:r>
              <a:rPr lang="fr-FR" altLang="fr-FR" sz="2400" u="sng">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Doctrine de soin consistant à prodiguer en 1</a:t>
            </a:r>
            <a:r>
              <a:rPr lang="fr-FR" altLang="fr-FR" sz="2400" baseline="30000">
                <a:solidFill>
                  <a:srgbClr val="000000"/>
                </a:solidFill>
                <a:latin typeface="Times New Roman" panose="02020603050405020304" pitchFamily="18" charset="0"/>
                <a:cs typeface="Times New Roman" panose="02020603050405020304" pitchFamily="18" charset="0"/>
              </a:rPr>
              <a:t>ère</a:t>
            </a:r>
            <a:r>
              <a:rPr lang="fr-FR" altLang="fr-FR" sz="2400">
                <a:solidFill>
                  <a:srgbClr val="000000"/>
                </a:solidFill>
                <a:latin typeface="Times New Roman" panose="02020603050405020304" pitchFamily="18" charset="0"/>
                <a:cs typeface="Times New Roman" panose="02020603050405020304" pitchFamily="18" charset="0"/>
              </a:rPr>
              <a:t> intention les soins indispensables (arrêt des grandes hémorragies, sécurisation des voies aériennes…) pour assurer la survie du blessé sans chercher à traiter définitivement la totalité de ses lésions dont le traitement médical est différé de quelques heures.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8">
            <a:extLst>
              <a:ext uri="{FF2B5EF4-FFF2-40B4-BE49-F238E27FC236}">
                <a16:creationId xmlns:a16="http://schemas.microsoft.com/office/drawing/2014/main" id="{D17CCFCC-A7AE-0997-D9D0-A1156CB2471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PRIMO-INTERVENANTS</a:t>
            </a:r>
          </a:p>
        </p:txBody>
      </p:sp>
      <p:sp>
        <p:nvSpPr>
          <p:cNvPr id="15363" name="Espace réservé du numéro de diapositive 4">
            <a:extLst>
              <a:ext uri="{FF2B5EF4-FFF2-40B4-BE49-F238E27FC236}">
                <a16:creationId xmlns:a16="http://schemas.microsoft.com/office/drawing/2014/main" id="{67C89B70-508F-DA7B-89CC-046882878E3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4928473-25AD-460C-8A68-1983E171AE78}" type="slidenum">
              <a:rPr lang="fr-FR" altLang="fr-FR" sz="2000">
                <a:solidFill>
                  <a:srgbClr val="984807"/>
                </a:solidFill>
              </a:rPr>
              <a:pPr algn="r" eaLnBrk="1" hangingPunct="1">
                <a:spcBef>
                  <a:spcPct val="0"/>
                </a:spcBef>
                <a:buFontTx/>
                <a:buNone/>
              </a:pPr>
              <a:t>13</a:t>
            </a:fld>
            <a:endParaRPr lang="fr-FR" altLang="fr-FR" sz="2000">
              <a:solidFill>
                <a:srgbClr val="984807"/>
              </a:solidFill>
            </a:endParaRPr>
          </a:p>
        </p:txBody>
      </p:sp>
      <p:sp>
        <p:nvSpPr>
          <p:cNvPr id="15364" name="Text Box 5">
            <a:extLst>
              <a:ext uri="{FF2B5EF4-FFF2-40B4-BE49-F238E27FC236}">
                <a16:creationId xmlns:a16="http://schemas.microsoft.com/office/drawing/2014/main" id="{87A9AE82-A05D-E4CF-563B-668EDA35F7E5}"/>
              </a:ext>
            </a:extLst>
          </p:cNvPr>
          <p:cNvSpPr txBox="1">
            <a:spLocks noChangeArrowheads="1"/>
          </p:cNvSpPr>
          <p:nvPr/>
        </p:nvSpPr>
        <p:spPr bwMode="auto">
          <a:xfrm>
            <a:off x="457200" y="1371600"/>
            <a:ext cx="8291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solidFill>
                  <a:srgbClr val="000000"/>
                </a:solidFill>
                <a:latin typeface="Times New Roman" panose="02020603050405020304" pitchFamily="18" charset="0"/>
                <a:cs typeface="Times New Roman" panose="02020603050405020304" pitchFamily="18" charset="0"/>
              </a:rPr>
              <a:t>Damage control :</a:t>
            </a:r>
            <a:r>
              <a:rPr lang="fr-FR" altLang="fr-FR" sz="2400" u="sng">
                <a:solidFill>
                  <a:srgbClr val="000000"/>
                </a:solidFill>
                <a:latin typeface="Times New Roman" panose="02020603050405020304" pitchFamily="18" charset="0"/>
                <a:cs typeface="Times New Roman" panose="02020603050405020304" pitchFamily="18" charset="0"/>
              </a:rPr>
              <a:t> </a:t>
            </a:r>
          </a:p>
        </p:txBody>
      </p:sp>
      <p:sp>
        <p:nvSpPr>
          <p:cNvPr id="15365" name="Rectangle 2">
            <a:extLst>
              <a:ext uri="{FF2B5EF4-FFF2-40B4-BE49-F238E27FC236}">
                <a16:creationId xmlns:a16="http://schemas.microsoft.com/office/drawing/2014/main" id="{F8835F1A-324B-B598-A4FD-1E577A81C5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15366" name="Picture 1">
            <a:extLst>
              <a:ext uri="{FF2B5EF4-FFF2-40B4-BE49-F238E27FC236}">
                <a16:creationId xmlns:a16="http://schemas.microsoft.com/office/drawing/2014/main" id="{10C81132-1C1B-8438-0E08-344868DB4C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2205038"/>
            <a:ext cx="83216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8">
            <a:extLst>
              <a:ext uri="{FF2B5EF4-FFF2-40B4-BE49-F238E27FC236}">
                <a16:creationId xmlns:a16="http://schemas.microsoft.com/office/drawing/2014/main" id="{2F753386-3168-1238-DF11-ADE528E27D2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PRIMO-INTERVENANTS</a:t>
            </a:r>
          </a:p>
        </p:txBody>
      </p:sp>
      <p:sp>
        <p:nvSpPr>
          <p:cNvPr id="16387" name="Espace réservé du numéro de diapositive 4">
            <a:extLst>
              <a:ext uri="{FF2B5EF4-FFF2-40B4-BE49-F238E27FC236}">
                <a16:creationId xmlns:a16="http://schemas.microsoft.com/office/drawing/2014/main" id="{32626768-CEE8-D69A-108B-9BFA25A7A03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AC59F71-EFA2-438A-A8C9-CEAD9FD52B83}" type="slidenum">
              <a:rPr lang="fr-FR" altLang="fr-FR" sz="2000">
                <a:solidFill>
                  <a:srgbClr val="984807"/>
                </a:solidFill>
              </a:rPr>
              <a:pPr algn="r" eaLnBrk="1" hangingPunct="1">
                <a:spcBef>
                  <a:spcPct val="0"/>
                </a:spcBef>
                <a:buFontTx/>
                <a:buNone/>
              </a:pPr>
              <a:t>14</a:t>
            </a:fld>
            <a:endParaRPr lang="fr-FR" altLang="fr-FR" sz="2000">
              <a:solidFill>
                <a:srgbClr val="984807"/>
              </a:solidFill>
            </a:endParaRPr>
          </a:p>
        </p:txBody>
      </p:sp>
      <p:sp>
        <p:nvSpPr>
          <p:cNvPr id="12292" name="Text Box 5">
            <a:extLst>
              <a:ext uri="{FF2B5EF4-FFF2-40B4-BE49-F238E27FC236}">
                <a16:creationId xmlns:a16="http://schemas.microsoft.com/office/drawing/2014/main" id="{CD1092EF-E681-D6EB-AE02-6FB9DE6BCBC5}"/>
              </a:ext>
            </a:extLst>
          </p:cNvPr>
          <p:cNvSpPr txBox="1">
            <a:spLocks noChangeArrowheads="1"/>
          </p:cNvSpPr>
          <p:nvPr/>
        </p:nvSpPr>
        <p:spPr bwMode="auto">
          <a:xfrm>
            <a:off x="323850" y="1341438"/>
            <a:ext cx="8280400" cy="4302125"/>
          </a:xfrm>
          <a:prstGeom prst="rect">
            <a:avLst/>
          </a:prstGeom>
          <a:noFill/>
          <a:ln>
            <a:noFill/>
          </a:ln>
          <a:effec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1</a:t>
            </a:r>
            <a:r>
              <a:rPr lang="fr-FR" sz="2400" baseline="30000" dirty="0">
                <a:solidFill>
                  <a:srgbClr val="000000"/>
                </a:solidFill>
                <a:latin typeface="Times New Roman" panose="02020603050405020304" pitchFamily="18" charset="0"/>
                <a:ea typeface="Times New Roman" panose="02020603050405020304" pitchFamily="18" charset="0"/>
              </a:rPr>
              <a:t>er</a:t>
            </a:r>
            <a:r>
              <a:rPr lang="fr-FR" sz="2400" dirty="0">
                <a:solidFill>
                  <a:srgbClr val="000000"/>
                </a:solidFill>
                <a:latin typeface="Times New Roman" panose="02020603050405020304" pitchFamily="18" charset="0"/>
                <a:ea typeface="Times New Roman" panose="02020603050405020304" pitchFamily="18" charset="0"/>
              </a:rPr>
              <a:t> intervenants évaluent globalement la situation et veillent à :  </a:t>
            </a:r>
          </a:p>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 </a:t>
            </a:r>
          </a:p>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 Transmettre un bilan circonstanciel et médical,</a:t>
            </a:r>
          </a:p>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 Choisir les lieux d’implantation des PRV ; </a:t>
            </a:r>
          </a:p>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 Catégoriser les 1</a:t>
            </a:r>
            <a:r>
              <a:rPr lang="fr-FR" sz="2400" baseline="30000" dirty="0">
                <a:solidFill>
                  <a:srgbClr val="000000"/>
                </a:solidFill>
                <a:latin typeface="Times New Roman" panose="02020603050405020304" pitchFamily="18" charset="0"/>
                <a:ea typeface="Times New Roman" panose="02020603050405020304" pitchFamily="18" charset="0"/>
              </a:rPr>
              <a:t>ère</a:t>
            </a:r>
            <a:r>
              <a:rPr lang="fr-FR" sz="2400" dirty="0">
                <a:solidFill>
                  <a:srgbClr val="000000"/>
                </a:solidFill>
                <a:latin typeface="Times New Roman" panose="02020603050405020304" pitchFamily="18" charset="0"/>
                <a:ea typeface="Times New Roman" panose="02020603050405020304" pitchFamily="18" charset="0"/>
              </a:rPr>
              <a:t> victimes ;  </a:t>
            </a:r>
          </a:p>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 Mettre en œuvre la protection du site (zonage, déviations de la circulation) ; </a:t>
            </a:r>
          </a:p>
          <a:p>
            <a:pPr marL="342900" indent="-342900">
              <a:buFontTx/>
              <a:buChar char="-"/>
              <a:defRPr/>
            </a:pPr>
            <a:r>
              <a:rPr lang="fr-FR" sz="2400" dirty="0">
                <a:solidFill>
                  <a:srgbClr val="000000"/>
                </a:solidFill>
                <a:latin typeface="Times New Roman" panose="02020603050405020304" pitchFamily="18" charset="0"/>
                <a:ea typeface="Times New Roman" panose="02020603050405020304" pitchFamily="18" charset="0"/>
              </a:rPr>
              <a:t>Regrouper les impliqués </a:t>
            </a:r>
          </a:p>
          <a:p>
            <a:pPr marL="342900" indent="-342900">
              <a:buFontTx/>
              <a:buChar char="-"/>
              <a:defRPr/>
            </a:pPr>
            <a:r>
              <a:rPr lang="fr-FR" sz="2400" dirty="0">
                <a:solidFill>
                  <a:srgbClr val="000000"/>
                </a:solidFill>
                <a:latin typeface="Times New Roman" panose="02020603050405020304" pitchFamily="18" charset="0"/>
                <a:ea typeface="Times New Roman" panose="02020603050405020304" pitchFamily="18" charset="0"/>
              </a:rPr>
              <a:t>Débuter le conditionnement et la prise en charge médicale des victimes et leur évacuation rapide et régulée.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8">
            <a:extLst>
              <a:ext uri="{FF2B5EF4-FFF2-40B4-BE49-F238E27FC236}">
                <a16:creationId xmlns:a16="http://schemas.microsoft.com/office/drawing/2014/main" id="{4F7E4460-E2BD-77A7-2EAE-595E0BFC2AA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PRIMO-INTERVENANTS</a:t>
            </a:r>
          </a:p>
        </p:txBody>
      </p:sp>
      <p:sp>
        <p:nvSpPr>
          <p:cNvPr id="17411" name="Espace réservé du numéro de diapositive 4">
            <a:extLst>
              <a:ext uri="{FF2B5EF4-FFF2-40B4-BE49-F238E27FC236}">
                <a16:creationId xmlns:a16="http://schemas.microsoft.com/office/drawing/2014/main" id="{47DEC747-1869-6EB5-0725-DFC69EA49A1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B3BAE91-133F-4C91-8D28-54AC60BB3AF0}" type="slidenum">
              <a:rPr lang="fr-FR" altLang="fr-FR" sz="2000">
                <a:solidFill>
                  <a:srgbClr val="984807"/>
                </a:solidFill>
              </a:rPr>
              <a:pPr algn="r" eaLnBrk="1" hangingPunct="1">
                <a:spcBef>
                  <a:spcPct val="0"/>
                </a:spcBef>
                <a:buFontTx/>
                <a:buNone/>
              </a:pPr>
              <a:t>15</a:t>
            </a:fld>
            <a:endParaRPr lang="fr-FR" altLang="fr-FR" sz="2000">
              <a:solidFill>
                <a:srgbClr val="984807"/>
              </a:solidFill>
            </a:endParaRPr>
          </a:p>
        </p:txBody>
      </p:sp>
      <p:sp>
        <p:nvSpPr>
          <p:cNvPr id="17412" name="Text Box 5">
            <a:extLst>
              <a:ext uri="{FF2B5EF4-FFF2-40B4-BE49-F238E27FC236}">
                <a16:creationId xmlns:a16="http://schemas.microsoft.com/office/drawing/2014/main" id="{776CA801-01A3-3B6A-E1C6-3825D8E6326A}"/>
              </a:ext>
            </a:extLst>
          </p:cNvPr>
          <p:cNvSpPr txBox="1">
            <a:spLocks noChangeArrowheads="1"/>
          </p:cNvSpPr>
          <p:nvPr/>
        </p:nvSpPr>
        <p:spPr bwMode="auto">
          <a:xfrm>
            <a:off x="457200" y="1371600"/>
            <a:ext cx="8291513"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solidFill>
                  <a:srgbClr val="000000"/>
                </a:solidFill>
                <a:latin typeface="Times New Roman" panose="02020603050405020304" pitchFamily="18" charset="0"/>
                <a:cs typeface="Times New Roman" panose="02020603050405020304" pitchFamily="18" charset="0"/>
              </a:rPr>
              <a:t>Sécurisation et organisation de la zone d’intervention :</a:t>
            </a:r>
            <a:endParaRPr lang="fr-FR" altLang="fr-FR" sz="24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En cas d’acte de menace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solidFill>
                  <a:srgbClr val="000000"/>
                </a:solidFill>
                <a:latin typeface="Times New Roman" panose="02020603050405020304" pitchFamily="18" charset="0"/>
                <a:cs typeface="Times New Roman" panose="02020603050405020304" pitchFamily="18" charset="0"/>
              </a:rPr>
              <a:t>zonage adapté et défini avec les FSI.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COS définit le zonage dans une crise à </a:t>
            </a:r>
            <a:r>
              <a:rPr lang="fr-FR" altLang="fr-FR" sz="2400" b="1" u="sng">
                <a:solidFill>
                  <a:srgbClr val="000000"/>
                </a:solidFill>
                <a:latin typeface="Times New Roman" panose="02020603050405020304" pitchFamily="18" charset="0"/>
                <a:cs typeface="Times New Roman" panose="02020603050405020304" pitchFamily="18" charset="0"/>
              </a:rPr>
              <a:t>dominante sécurité civile</a:t>
            </a:r>
            <a:r>
              <a:rPr lang="fr-FR" altLang="fr-FR" sz="2400">
                <a:solidFill>
                  <a:srgbClr val="000000"/>
                </a:solidFill>
                <a:latin typeface="Times New Roman" panose="02020603050405020304" pitchFamily="18" charset="0"/>
                <a:cs typeface="Times New Roman" panose="02020603050405020304" pitchFamily="18" charset="0"/>
              </a:rPr>
              <a:t>, il est force menante. </a:t>
            </a:r>
          </a:p>
          <a:p>
            <a:pPr>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COPG est responsable de la mise en œuvre des mesures de sécurisation et de gestion des flux afin de permettre l’intervention en toute sécurité, il est force concourante.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8">
            <a:extLst>
              <a:ext uri="{FF2B5EF4-FFF2-40B4-BE49-F238E27FC236}">
                <a16:creationId xmlns:a16="http://schemas.microsoft.com/office/drawing/2014/main" id="{2692ACCA-08D2-B4CD-EB19-1618F0E9809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PRIMO-INTERVENANTS</a:t>
            </a:r>
          </a:p>
        </p:txBody>
      </p:sp>
      <p:sp>
        <p:nvSpPr>
          <p:cNvPr id="18435" name="Espace réservé du numéro de diapositive 4">
            <a:extLst>
              <a:ext uri="{FF2B5EF4-FFF2-40B4-BE49-F238E27FC236}">
                <a16:creationId xmlns:a16="http://schemas.microsoft.com/office/drawing/2014/main" id="{03C550CD-A2B0-47C3-D697-93BEE688A73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3D77AB3-17E9-441C-B155-F10188770139}" type="slidenum">
              <a:rPr lang="fr-FR" altLang="fr-FR" sz="2000">
                <a:solidFill>
                  <a:srgbClr val="984807"/>
                </a:solidFill>
              </a:rPr>
              <a:pPr algn="r" eaLnBrk="1" hangingPunct="1">
                <a:spcBef>
                  <a:spcPct val="0"/>
                </a:spcBef>
                <a:buFontTx/>
                <a:buNone/>
              </a:pPr>
              <a:t>16</a:t>
            </a:fld>
            <a:endParaRPr lang="fr-FR" altLang="fr-FR" sz="2000">
              <a:solidFill>
                <a:srgbClr val="984807"/>
              </a:solidFill>
            </a:endParaRPr>
          </a:p>
        </p:txBody>
      </p:sp>
      <p:sp>
        <p:nvSpPr>
          <p:cNvPr id="18436" name="Text Box 5">
            <a:extLst>
              <a:ext uri="{FF2B5EF4-FFF2-40B4-BE49-F238E27FC236}">
                <a16:creationId xmlns:a16="http://schemas.microsoft.com/office/drawing/2014/main" id="{E115D0B2-0FF7-D264-B4A7-E9FFBFCDA85E}"/>
              </a:ext>
            </a:extLst>
          </p:cNvPr>
          <p:cNvSpPr txBox="1">
            <a:spLocks noChangeArrowheads="1"/>
          </p:cNvSpPr>
          <p:nvPr/>
        </p:nvSpPr>
        <p:spPr bwMode="auto">
          <a:xfrm>
            <a:off x="457200" y="1371600"/>
            <a:ext cx="8291513" cy="437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solidFill>
                  <a:srgbClr val="000000"/>
                </a:solidFill>
                <a:latin typeface="Times New Roman" panose="02020603050405020304" pitchFamily="18" charset="0"/>
                <a:cs typeface="Times New Roman" panose="02020603050405020304" pitchFamily="18" charset="0"/>
              </a:rPr>
              <a:t>Objectifs du zonage :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Définir un schéma tactique de crise interservices ;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Assurer l’ordre public ;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Garantir la sécurité des intervenants et des civils sur les lieux</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Protéger la zone d’intervention de toute intrusion (journalistes, familles, …) ;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Gérer les flux entrants et sortants.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Périmètres des zones d’intervention : modulables et évolutifs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8">
            <a:extLst>
              <a:ext uri="{FF2B5EF4-FFF2-40B4-BE49-F238E27FC236}">
                <a16:creationId xmlns:a16="http://schemas.microsoft.com/office/drawing/2014/main" id="{2BF0B608-3E49-9BD1-1D17-E1543368F90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PRIMO-INTERVENANTS</a:t>
            </a:r>
          </a:p>
        </p:txBody>
      </p:sp>
      <p:sp>
        <p:nvSpPr>
          <p:cNvPr id="19459" name="Espace réservé du numéro de diapositive 4">
            <a:extLst>
              <a:ext uri="{FF2B5EF4-FFF2-40B4-BE49-F238E27FC236}">
                <a16:creationId xmlns:a16="http://schemas.microsoft.com/office/drawing/2014/main" id="{E1C8DEDA-4954-F2A1-EC97-DFEF6B0F0FC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0E2922F-06FF-4A9D-B0C7-065BAB7E2989}" type="slidenum">
              <a:rPr lang="fr-FR" altLang="fr-FR" sz="2000">
                <a:solidFill>
                  <a:srgbClr val="984807"/>
                </a:solidFill>
              </a:rPr>
              <a:pPr algn="r" eaLnBrk="1" hangingPunct="1">
                <a:spcBef>
                  <a:spcPct val="0"/>
                </a:spcBef>
                <a:buFontTx/>
                <a:buNone/>
              </a:pPr>
              <a:t>17</a:t>
            </a:fld>
            <a:endParaRPr lang="fr-FR" altLang="fr-FR" sz="2000">
              <a:solidFill>
                <a:srgbClr val="984807"/>
              </a:solidFill>
            </a:endParaRPr>
          </a:p>
        </p:txBody>
      </p:sp>
      <p:pic>
        <p:nvPicPr>
          <p:cNvPr id="19460" name="Picture 5">
            <a:extLst>
              <a:ext uri="{FF2B5EF4-FFF2-40B4-BE49-F238E27FC236}">
                <a16:creationId xmlns:a16="http://schemas.microsoft.com/office/drawing/2014/main" id="{E7E19D2C-F7B3-A6A1-2D2E-C7B5A97D7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052513"/>
            <a:ext cx="76263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8">
            <a:extLst>
              <a:ext uri="{FF2B5EF4-FFF2-40B4-BE49-F238E27FC236}">
                <a16:creationId xmlns:a16="http://schemas.microsoft.com/office/drawing/2014/main" id="{C5FA7A3F-4109-2606-67B1-7214C424EA8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20483" name="Espace réservé du numéro de diapositive 4">
            <a:extLst>
              <a:ext uri="{FF2B5EF4-FFF2-40B4-BE49-F238E27FC236}">
                <a16:creationId xmlns:a16="http://schemas.microsoft.com/office/drawing/2014/main" id="{FB293102-63A4-2305-B30A-289A15F7854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5E4B8E6-02D7-46CF-88E8-22B02CA795D3}" type="slidenum">
              <a:rPr lang="fr-FR" altLang="fr-FR" sz="2000">
                <a:solidFill>
                  <a:srgbClr val="984807"/>
                </a:solidFill>
              </a:rPr>
              <a:pPr algn="r" eaLnBrk="1" hangingPunct="1">
                <a:spcBef>
                  <a:spcPct val="0"/>
                </a:spcBef>
                <a:buFontTx/>
                <a:buNone/>
              </a:pPr>
              <a:t>18</a:t>
            </a:fld>
            <a:endParaRPr lang="fr-FR" altLang="fr-FR" sz="2000">
              <a:solidFill>
                <a:srgbClr val="984807"/>
              </a:solidFill>
            </a:endParaRPr>
          </a:p>
        </p:txBody>
      </p:sp>
      <p:sp>
        <p:nvSpPr>
          <p:cNvPr id="20484" name="Text Box 5">
            <a:extLst>
              <a:ext uri="{FF2B5EF4-FFF2-40B4-BE49-F238E27FC236}">
                <a16:creationId xmlns:a16="http://schemas.microsoft.com/office/drawing/2014/main" id="{3BDD0BA4-B304-ACA7-A56F-A69354516A85}"/>
              </a:ext>
            </a:extLst>
          </p:cNvPr>
          <p:cNvSpPr txBox="1">
            <a:spLocks noChangeArrowheads="1"/>
          </p:cNvSpPr>
          <p:nvPr/>
        </p:nvSpPr>
        <p:spPr bwMode="auto">
          <a:xfrm>
            <a:off x="376238" y="1389063"/>
            <a:ext cx="8391525" cy="371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solidFill>
                  <a:srgbClr val="000000"/>
                </a:solidFill>
                <a:latin typeface="Times New Roman" panose="02020603050405020304" pitchFamily="18" charset="0"/>
                <a:cs typeface="Times New Roman" panose="02020603050405020304" pitchFamily="18" charset="0"/>
              </a:rPr>
              <a:t>Action primaire :</a:t>
            </a:r>
          </a:p>
          <a:p>
            <a:pPr>
              <a:buFont typeface="Arial" panose="020B0604020202020204" pitchFamily="34" charset="0"/>
              <a:buNone/>
            </a:pPr>
            <a:endParaRPr lang="fr-FR" altLang="fr-FR" sz="2400" b="1" u="sng">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S</a:t>
            </a:r>
            <a:r>
              <a:rPr lang="fr-FR" altLang="fr-FR" sz="2400">
                <a:solidFill>
                  <a:srgbClr val="000000"/>
                </a:solidFill>
                <a:latin typeface="Times New Roman" panose="02020603050405020304" pitchFamily="18" charset="0"/>
                <a:cs typeface="Times New Roman" panose="02020603050405020304" pitchFamily="18" charset="0"/>
              </a:rPr>
              <a:t>upprimer les causes de l’évènement (extinction du feu, désincarcération, zone d’attentat etc.), d’en limiter ses effets et d’effectuer l’extraction des victimes et impliqués.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Est mise en place par la 1</a:t>
            </a:r>
            <a:r>
              <a:rPr lang="fr-FR" altLang="fr-FR" sz="2400" baseline="30000">
                <a:solidFill>
                  <a:srgbClr val="000000"/>
                </a:solidFill>
                <a:latin typeface="Times New Roman" panose="02020603050405020304" pitchFamily="18" charset="0"/>
                <a:cs typeface="Times New Roman" panose="02020603050405020304" pitchFamily="18" charset="0"/>
              </a:rPr>
              <a:t>ère</a:t>
            </a:r>
            <a:r>
              <a:rPr lang="fr-FR" altLang="fr-FR" sz="2400">
                <a:solidFill>
                  <a:srgbClr val="000000"/>
                </a:solidFill>
                <a:latin typeface="Times New Roman" panose="02020603050405020304" pitchFamily="18" charset="0"/>
                <a:cs typeface="Times New Roman" panose="02020603050405020304" pitchFamily="18" charset="0"/>
              </a:rPr>
              <a:t> vague d’intervenants chargée de la reconnaissance et de la mise en œuvre des gestes de secours pour les victimes,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a:extLst>
              <a:ext uri="{FF2B5EF4-FFF2-40B4-BE49-F238E27FC236}">
                <a16:creationId xmlns:a16="http://schemas.microsoft.com/office/drawing/2014/main" id="{937529D6-E590-0AAE-ED0E-DCE55FE92492}"/>
              </a:ext>
            </a:extLst>
          </p:cNvPr>
          <p:cNvGraphicFramePr>
            <a:graphicFrameLocks noChangeAspect="1"/>
          </p:cNvGraphicFramePr>
          <p:nvPr/>
        </p:nvGraphicFramePr>
        <p:xfrm>
          <a:off x="8382000" y="4941888"/>
          <a:ext cx="2362200" cy="1458912"/>
        </p:xfrm>
        <a:graphic>
          <a:graphicData uri="http://schemas.openxmlformats.org/presentationml/2006/ole">
            <mc:AlternateContent xmlns:mc="http://schemas.openxmlformats.org/markup-compatibility/2006">
              <mc:Choice xmlns:v="urn:schemas-microsoft-com:vml" Requires="v">
                <p:oleObj name="CorelDRAW" r:id="rId2" imgW="2752725" imgH="1695450" progId="CorelDraw.Graphic.9">
                  <p:embed/>
                </p:oleObj>
              </mc:Choice>
              <mc:Fallback>
                <p:oleObj name="CorelDRAW" r:id="rId2" imgW="2752725" imgH="1695450" progId="CorelDraw.Graphic.9">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4941888"/>
                        <a:ext cx="2362200"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7" name="Text Box 5">
            <a:extLst>
              <a:ext uri="{FF2B5EF4-FFF2-40B4-BE49-F238E27FC236}">
                <a16:creationId xmlns:a16="http://schemas.microsoft.com/office/drawing/2014/main" id="{CD816D09-9F66-6006-2B6D-290E6FDC791C}"/>
              </a:ext>
            </a:extLst>
          </p:cNvPr>
          <p:cNvSpPr txBox="1">
            <a:spLocks noChangeArrowheads="1"/>
          </p:cNvSpPr>
          <p:nvPr/>
        </p:nvSpPr>
        <p:spPr bwMode="auto">
          <a:xfrm>
            <a:off x="457200" y="1219200"/>
            <a:ext cx="27082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rPr>
              <a:t>Actions primaires :</a:t>
            </a:r>
          </a:p>
        </p:txBody>
      </p:sp>
      <p:pic>
        <p:nvPicPr>
          <p:cNvPr id="21508" name="Picture 6" descr="D:\secourisme\C.D. Clipart S.P\Couleur\Interventionsgif\inter09.gif">
            <a:extLst>
              <a:ext uri="{FF2B5EF4-FFF2-40B4-BE49-F238E27FC236}">
                <a16:creationId xmlns:a16="http://schemas.microsoft.com/office/drawing/2014/main" id="{BABA4DDE-3445-A2F6-2F6A-0FBED8CF94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9475" y="2798763"/>
            <a:ext cx="11318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D:\secourisme\C.D. Clipart S.P\Couleur\Interventionsgif\inter08.gif">
            <a:extLst>
              <a:ext uri="{FF2B5EF4-FFF2-40B4-BE49-F238E27FC236}">
                <a16:creationId xmlns:a16="http://schemas.microsoft.com/office/drawing/2014/main" id="{D3CF74DD-C7C9-6B52-39A0-E779DB80DA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25" y="2819400"/>
            <a:ext cx="11969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D:\secourisme\C.D. Clipart S.P\Couleur\Interventionsgif\Inter026.gif">
            <a:extLst>
              <a:ext uri="{FF2B5EF4-FFF2-40B4-BE49-F238E27FC236}">
                <a16:creationId xmlns:a16="http://schemas.microsoft.com/office/drawing/2014/main" id="{C0930EA5-3B6E-7A5F-8010-0F54D56CF5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2895600"/>
            <a:ext cx="1098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9" descr="D:\secourisme\C.D. Clipart S.P\Couleur\Matériel\mat030.bmp">
            <a:extLst>
              <a:ext uri="{FF2B5EF4-FFF2-40B4-BE49-F238E27FC236}">
                <a16:creationId xmlns:a16="http://schemas.microsoft.com/office/drawing/2014/main" id="{A000EC57-0C78-1AE7-D374-35896B7481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953000"/>
            <a:ext cx="3505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512" name="Object 10">
            <a:extLst>
              <a:ext uri="{FF2B5EF4-FFF2-40B4-BE49-F238E27FC236}">
                <a16:creationId xmlns:a16="http://schemas.microsoft.com/office/drawing/2014/main" id="{4F396916-43BF-1A10-DF4E-3AEE9E39224A}"/>
              </a:ext>
            </a:extLst>
          </p:cNvPr>
          <p:cNvGraphicFramePr>
            <a:graphicFrameLocks noChangeAspect="1"/>
          </p:cNvGraphicFramePr>
          <p:nvPr/>
        </p:nvGraphicFramePr>
        <p:xfrm>
          <a:off x="7467600" y="5105400"/>
          <a:ext cx="1281113" cy="1203325"/>
        </p:xfrm>
        <a:graphic>
          <a:graphicData uri="http://schemas.openxmlformats.org/presentationml/2006/ole">
            <mc:AlternateContent xmlns:mc="http://schemas.openxmlformats.org/markup-compatibility/2006">
              <mc:Choice xmlns:v="urn:schemas-microsoft-com:vml" Requires="v">
                <p:oleObj name="CorelDRAW" r:id="rId8" imgW="2762250" imgH="2590800" progId="CorelDraw.Graphic.9">
                  <p:embed/>
                </p:oleObj>
              </mc:Choice>
              <mc:Fallback>
                <p:oleObj name="CorelDRAW" r:id="rId8" imgW="2762250" imgH="2590800" progId="CorelDraw.Graphic.9">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7600" y="5105400"/>
                        <a:ext cx="1281113"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3" name="Object 12">
            <a:extLst>
              <a:ext uri="{FF2B5EF4-FFF2-40B4-BE49-F238E27FC236}">
                <a16:creationId xmlns:a16="http://schemas.microsoft.com/office/drawing/2014/main" id="{21B8D0B6-41AC-587B-3EBE-AB0F93C0E62B}"/>
              </a:ext>
            </a:extLst>
          </p:cNvPr>
          <p:cNvGraphicFramePr>
            <a:graphicFrameLocks noChangeAspect="1"/>
          </p:cNvGraphicFramePr>
          <p:nvPr/>
        </p:nvGraphicFramePr>
        <p:xfrm>
          <a:off x="1901825" y="2532063"/>
          <a:ext cx="650875" cy="2057400"/>
        </p:xfrm>
        <a:graphic>
          <a:graphicData uri="http://schemas.openxmlformats.org/presentationml/2006/ole">
            <mc:AlternateContent xmlns:mc="http://schemas.openxmlformats.org/markup-compatibility/2006">
              <mc:Choice xmlns:v="urn:schemas-microsoft-com:vml" Requires="v">
                <p:oleObj name="CorelDRAW" r:id="rId10" imgW="1466850" imgH="4657725" progId="CorelDraw.Graphic.9">
                  <p:embed/>
                </p:oleObj>
              </mc:Choice>
              <mc:Fallback>
                <p:oleObj name="CorelDRAW" r:id="rId10" imgW="1466850" imgH="4657725" progId="CorelDraw.Graphic.9">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1825" y="2532063"/>
                        <a:ext cx="6508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4" name="Object 13">
            <a:extLst>
              <a:ext uri="{FF2B5EF4-FFF2-40B4-BE49-F238E27FC236}">
                <a16:creationId xmlns:a16="http://schemas.microsoft.com/office/drawing/2014/main" id="{334F91A7-C37B-34BE-36E3-75D2AF1CF4B0}"/>
              </a:ext>
            </a:extLst>
          </p:cNvPr>
          <p:cNvGraphicFramePr>
            <a:graphicFrameLocks noChangeAspect="1"/>
          </p:cNvGraphicFramePr>
          <p:nvPr/>
        </p:nvGraphicFramePr>
        <p:xfrm>
          <a:off x="6170613" y="2532063"/>
          <a:ext cx="842962" cy="2116137"/>
        </p:xfrm>
        <a:graphic>
          <a:graphicData uri="http://schemas.openxmlformats.org/presentationml/2006/ole">
            <mc:AlternateContent xmlns:mc="http://schemas.openxmlformats.org/markup-compatibility/2006">
              <mc:Choice xmlns:v="urn:schemas-microsoft-com:vml" Requires="v">
                <p:oleObj name="CorelDRAW" r:id="rId12" imgW="1504950" imgH="3771900" progId="CorelDraw.Graphic.9">
                  <p:embed/>
                </p:oleObj>
              </mc:Choice>
              <mc:Fallback>
                <p:oleObj name="CorelDRAW" r:id="rId12" imgW="1504950" imgH="3771900" progId="CorelDraw.Graphic.9">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70613" y="2532063"/>
                        <a:ext cx="842962"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5" name="AutoShape 14">
            <a:extLst>
              <a:ext uri="{FF2B5EF4-FFF2-40B4-BE49-F238E27FC236}">
                <a16:creationId xmlns:a16="http://schemas.microsoft.com/office/drawing/2014/main" id="{0ADAC131-B22D-7994-C6F6-CC420ADE2DAC}"/>
              </a:ext>
            </a:extLst>
          </p:cNvPr>
          <p:cNvSpPr>
            <a:spLocks noChangeArrowheads="1"/>
          </p:cNvSpPr>
          <p:nvPr/>
        </p:nvSpPr>
        <p:spPr bwMode="auto">
          <a:xfrm>
            <a:off x="304800" y="2438400"/>
            <a:ext cx="8458200" cy="2286000"/>
          </a:xfrm>
          <a:prstGeom prst="wedgeRectCallout">
            <a:avLst>
              <a:gd name="adj1" fmla="val 42116"/>
              <a:gd name="adj2" fmla="val 78889"/>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endParaRPr lang="fr-FR" altLang="fr-FR" sz="2400">
              <a:latin typeface="Times New Roman" panose="02020603050405020304" pitchFamily="18" charset="0"/>
            </a:endParaRPr>
          </a:p>
        </p:txBody>
      </p:sp>
      <p:pic>
        <p:nvPicPr>
          <p:cNvPr id="128015" name="Picture 15" descr="D:\secourisme\C.D. Clipart S.P\Couleur\Interventionsgif\inter010.gif">
            <a:extLst>
              <a:ext uri="{FF2B5EF4-FFF2-40B4-BE49-F238E27FC236}">
                <a16:creationId xmlns:a16="http://schemas.microsoft.com/office/drawing/2014/main" id="{E1061C31-57CB-1D76-AEE0-56357686837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3200" y="5135563"/>
            <a:ext cx="25146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6" name="Picture 16" descr="D:\secourisme\C.D. Clipart S.P\Couleur\Interventionsgif\inter010.gif">
            <a:extLst>
              <a:ext uri="{FF2B5EF4-FFF2-40B4-BE49-F238E27FC236}">
                <a16:creationId xmlns:a16="http://schemas.microsoft.com/office/drawing/2014/main" id="{7E8AB78C-6920-15C6-A5BB-FD207E48878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5600" y="5105400"/>
            <a:ext cx="25146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7" name="Picture 17" descr="D:\secourisme\C.D. Clipart S.P\Couleur\Interventionsgif\inter010.gif">
            <a:extLst>
              <a:ext uri="{FF2B5EF4-FFF2-40B4-BE49-F238E27FC236}">
                <a16:creationId xmlns:a16="http://schemas.microsoft.com/office/drawing/2014/main" id="{D0841C19-165E-B7FB-4621-D85C60E6042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19400" y="5105400"/>
            <a:ext cx="25146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8" name="Picture 18" descr="D:\secourisme\C.D. Clipart S.P\Couleur\Interventionsgif\inter010.gif">
            <a:extLst>
              <a:ext uri="{FF2B5EF4-FFF2-40B4-BE49-F238E27FC236}">
                <a16:creationId xmlns:a16="http://schemas.microsoft.com/office/drawing/2014/main" id="{E5B7D9C6-F67B-068F-678C-6483B50B815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3200" y="5105400"/>
            <a:ext cx="25146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9" name="Picture 19" descr="D:\secourisme\C.D. Clipart S.P\Couleur\Interventionsgif\inter010.gif">
            <a:extLst>
              <a:ext uri="{FF2B5EF4-FFF2-40B4-BE49-F238E27FC236}">
                <a16:creationId xmlns:a16="http://schemas.microsoft.com/office/drawing/2014/main" id="{F80C23CA-BCEC-502A-66D0-42AAF2B2D2F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4600" y="5181600"/>
            <a:ext cx="25146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Titre 8">
            <a:extLst>
              <a:ext uri="{FF2B5EF4-FFF2-40B4-BE49-F238E27FC236}">
                <a16:creationId xmlns:a16="http://schemas.microsoft.com/office/drawing/2014/main" id="{6A6C8FC0-6307-67DD-40A7-0B9318A88CD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pic>
        <p:nvPicPr>
          <p:cNvPr id="21522" name="Picture 7" descr="G:\Cr5XqRYUIAEsmi0.jpg">
            <a:extLst>
              <a:ext uri="{FF2B5EF4-FFF2-40B4-BE49-F238E27FC236}">
                <a16:creationId xmlns:a16="http://schemas.microsoft.com/office/drawing/2014/main" id="{59900810-6902-600E-52F3-B38AE1E03C0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40898" r="49828"/>
          <a:stretch>
            <a:fillRect/>
          </a:stretch>
        </p:blipFill>
        <p:spPr bwMode="auto">
          <a:xfrm>
            <a:off x="3173413" y="2819400"/>
            <a:ext cx="1166812"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1000"/>
                                  </p:stCondLst>
                                  <p:childTnLst>
                                    <p:set>
                                      <p:cBhvr>
                                        <p:cTn id="6" dur="1" fill="hold">
                                          <p:stCondLst>
                                            <p:cond delay="0"/>
                                          </p:stCondLst>
                                        </p:cTn>
                                        <p:tgtEl>
                                          <p:spTgt spid="128015"/>
                                        </p:tgtEl>
                                        <p:attrNameLst>
                                          <p:attrName>style.visibility</p:attrName>
                                        </p:attrNameLst>
                                      </p:cBhvr>
                                      <p:to>
                                        <p:strVal val="visible"/>
                                      </p:to>
                                    </p:set>
                                    <p:anim calcmode="lin" valueType="num">
                                      <p:cBhvr additive="base">
                                        <p:cTn id="7" dur="5000" fill="hold"/>
                                        <p:tgtEl>
                                          <p:spTgt spid="128015"/>
                                        </p:tgtEl>
                                        <p:attrNameLst>
                                          <p:attrName>ppt_x</p:attrName>
                                        </p:attrNameLst>
                                      </p:cBhvr>
                                      <p:tavLst>
                                        <p:tav tm="0">
                                          <p:val>
                                            <p:strVal val="1+#ppt_w/2"/>
                                          </p:val>
                                        </p:tav>
                                        <p:tav tm="100000">
                                          <p:val>
                                            <p:strVal val="#ppt_x"/>
                                          </p:val>
                                        </p:tav>
                                      </p:tavLst>
                                    </p:anim>
                                    <p:anim calcmode="lin" valueType="num">
                                      <p:cBhvr additive="base">
                                        <p:cTn id="8" dur="5000" fill="hold"/>
                                        <p:tgtEl>
                                          <p:spTgt spid="12801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6000"/>
                            </p:stCondLst>
                            <p:childTnLst>
                              <p:par>
                                <p:cTn id="10" presetID="7" presetClass="entr" presetSubtype="2" fill="hold" nodeType="afterEffect">
                                  <p:stCondLst>
                                    <p:cond delay="1000"/>
                                  </p:stCondLst>
                                  <p:childTnLst>
                                    <p:set>
                                      <p:cBhvr>
                                        <p:cTn id="11" dur="1" fill="hold">
                                          <p:stCondLst>
                                            <p:cond delay="0"/>
                                          </p:stCondLst>
                                        </p:cTn>
                                        <p:tgtEl>
                                          <p:spTgt spid="128016"/>
                                        </p:tgtEl>
                                        <p:attrNameLst>
                                          <p:attrName>style.visibility</p:attrName>
                                        </p:attrNameLst>
                                      </p:cBhvr>
                                      <p:to>
                                        <p:strVal val="visible"/>
                                      </p:to>
                                    </p:set>
                                    <p:anim calcmode="lin" valueType="num">
                                      <p:cBhvr additive="base">
                                        <p:cTn id="12" dur="5000" fill="hold"/>
                                        <p:tgtEl>
                                          <p:spTgt spid="128016"/>
                                        </p:tgtEl>
                                        <p:attrNameLst>
                                          <p:attrName>ppt_x</p:attrName>
                                        </p:attrNameLst>
                                      </p:cBhvr>
                                      <p:tavLst>
                                        <p:tav tm="0">
                                          <p:val>
                                            <p:strVal val="1+#ppt_w/2"/>
                                          </p:val>
                                        </p:tav>
                                        <p:tav tm="100000">
                                          <p:val>
                                            <p:strVal val="#ppt_x"/>
                                          </p:val>
                                        </p:tav>
                                      </p:tavLst>
                                    </p:anim>
                                    <p:anim calcmode="lin" valueType="num">
                                      <p:cBhvr additive="base">
                                        <p:cTn id="13" dur="5000" fill="hold"/>
                                        <p:tgtEl>
                                          <p:spTgt spid="12801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2000"/>
                            </p:stCondLst>
                            <p:childTnLst>
                              <p:par>
                                <p:cTn id="15" presetID="7" presetClass="entr" presetSubtype="2" fill="hold" nodeType="afterEffect">
                                  <p:stCondLst>
                                    <p:cond delay="1000"/>
                                  </p:stCondLst>
                                  <p:childTnLst>
                                    <p:set>
                                      <p:cBhvr>
                                        <p:cTn id="16" dur="1" fill="hold">
                                          <p:stCondLst>
                                            <p:cond delay="0"/>
                                          </p:stCondLst>
                                        </p:cTn>
                                        <p:tgtEl>
                                          <p:spTgt spid="128017"/>
                                        </p:tgtEl>
                                        <p:attrNameLst>
                                          <p:attrName>style.visibility</p:attrName>
                                        </p:attrNameLst>
                                      </p:cBhvr>
                                      <p:to>
                                        <p:strVal val="visible"/>
                                      </p:to>
                                    </p:set>
                                    <p:anim calcmode="lin" valueType="num">
                                      <p:cBhvr additive="base">
                                        <p:cTn id="17" dur="5000" fill="hold"/>
                                        <p:tgtEl>
                                          <p:spTgt spid="128017"/>
                                        </p:tgtEl>
                                        <p:attrNameLst>
                                          <p:attrName>ppt_x</p:attrName>
                                        </p:attrNameLst>
                                      </p:cBhvr>
                                      <p:tavLst>
                                        <p:tav tm="0">
                                          <p:val>
                                            <p:strVal val="1+#ppt_w/2"/>
                                          </p:val>
                                        </p:tav>
                                        <p:tav tm="100000">
                                          <p:val>
                                            <p:strVal val="#ppt_x"/>
                                          </p:val>
                                        </p:tav>
                                      </p:tavLst>
                                    </p:anim>
                                    <p:anim calcmode="lin" valueType="num">
                                      <p:cBhvr additive="base">
                                        <p:cTn id="18" dur="5000" fill="hold"/>
                                        <p:tgtEl>
                                          <p:spTgt spid="12801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8000"/>
                            </p:stCondLst>
                            <p:childTnLst>
                              <p:par>
                                <p:cTn id="20" presetID="7" presetClass="entr" presetSubtype="2" fill="hold" nodeType="afterEffect">
                                  <p:stCondLst>
                                    <p:cond delay="1000"/>
                                  </p:stCondLst>
                                  <p:childTnLst>
                                    <p:set>
                                      <p:cBhvr>
                                        <p:cTn id="21" dur="1" fill="hold">
                                          <p:stCondLst>
                                            <p:cond delay="0"/>
                                          </p:stCondLst>
                                        </p:cTn>
                                        <p:tgtEl>
                                          <p:spTgt spid="128018"/>
                                        </p:tgtEl>
                                        <p:attrNameLst>
                                          <p:attrName>style.visibility</p:attrName>
                                        </p:attrNameLst>
                                      </p:cBhvr>
                                      <p:to>
                                        <p:strVal val="visible"/>
                                      </p:to>
                                    </p:set>
                                    <p:anim calcmode="lin" valueType="num">
                                      <p:cBhvr additive="base">
                                        <p:cTn id="22" dur="5000" fill="hold"/>
                                        <p:tgtEl>
                                          <p:spTgt spid="128018"/>
                                        </p:tgtEl>
                                        <p:attrNameLst>
                                          <p:attrName>ppt_x</p:attrName>
                                        </p:attrNameLst>
                                      </p:cBhvr>
                                      <p:tavLst>
                                        <p:tav tm="0">
                                          <p:val>
                                            <p:strVal val="1+#ppt_w/2"/>
                                          </p:val>
                                        </p:tav>
                                        <p:tav tm="100000">
                                          <p:val>
                                            <p:strVal val="#ppt_x"/>
                                          </p:val>
                                        </p:tav>
                                      </p:tavLst>
                                    </p:anim>
                                    <p:anim calcmode="lin" valueType="num">
                                      <p:cBhvr additive="base">
                                        <p:cTn id="23" dur="5000" fill="hold"/>
                                        <p:tgtEl>
                                          <p:spTgt spid="12801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4000"/>
                            </p:stCondLst>
                            <p:childTnLst>
                              <p:par>
                                <p:cTn id="25" presetID="7" presetClass="entr" presetSubtype="2" fill="hold" nodeType="afterEffect">
                                  <p:stCondLst>
                                    <p:cond delay="1000"/>
                                  </p:stCondLst>
                                  <p:childTnLst>
                                    <p:set>
                                      <p:cBhvr>
                                        <p:cTn id="26" dur="1" fill="hold">
                                          <p:stCondLst>
                                            <p:cond delay="0"/>
                                          </p:stCondLst>
                                        </p:cTn>
                                        <p:tgtEl>
                                          <p:spTgt spid="128019"/>
                                        </p:tgtEl>
                                        <p:attrNameLst>
                                          <p:attrName>style.visibility</p:attrName>
                                        </p:attrNameLst>
                                      </p:cBhvr>
                                      <p:to>
                                        <p:strVal val="visible"/>
                                      </p:to>
                                    </p:set>
                                    <p:anim calcmode="lin" valueType="num">
                                      <p:cBhvr additive="base">
                                        <p:cTn id="27" dur="5000" fill="hold"/>
                                        <p:tgtEl>
                                          <p:spTgt spid="128019"/>
                                        </p:tgtEl>
                                        <p:attrNameLst>
                                          <p:attrName>ppt_x</p:attrName>
                                        </p:attrNameLst>
                                      </p:cBhvr>
                                      <p:tavLst>
                                        <p:tav tm="0">
                                          <p:val>
                                            <p:strVal val="1+#ppt_w/2"/>
                                          </p:val>
                                        </p:tav>
                                        <p:tav tm="100000">
                                          <p:val>
                                            <p:strVal val="#ppt_x"/>
                                          </p:val>
                                        </p:tav>
                                      </p:tavLst>
                                    </p:anim>
                                    <p:anim calcmode="lin" valueType="num">
                                      <p:cBhvr additive="base">
                                        <p:cTn id="28" dur="5000" fill="hold"/>
                                        <p:tgtEl>
                                          <p:spTgt spid="1280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8">
            <a:extLst>
              <a:ext uri="{FF2B5EF4-FFF2-40B4-BE49-F238E27FC236}">
                <a16:creationId xmlns:a16="http://schemas.microsoft.com/office/drawing/2014/main" id="{22057814-28C9-0AD6-E383-2A684BBB2EA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SMV - NOVI</a:t>
            </a:r>
          </a:p>
        </p:txBody>
      </p:sp>
      <p:sp>
        <p:nvSpPr>
          <p:cNvPr id="4099" name="Espace réservé du numéro de diapositive 4">
            <a:extLst>
              <a:ext uri="{FF2B5EF4-FFF2-40B4-BE49-F238E27FC236}">
                <a16:creationId xmlns:a16="http://schemas.microsoft.com/office/drawing/2014/main" id="{B3BC86A1-9262-28E5-AF4D-4B2A1CCC58E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A165DCA-31C0-42FB-9046-3D7C7EBF354C}" type="slidenum">
              <a:rPr lang="fr-FR" altLang="fr-FR" sz="2000">
                <a:solidFill>
                  <a:srgbClr val="984807"/>
                </a:solidFill>
              </a:rPr>
              <a:pPr algn="r" eaLnBrk="1" hangingPunct="1">
                <a:spcBef>
                  <a:spcPct val="0"/>
                </a:spcBef>
                <a:buFontTx/>
                <a:buNone/>
              </a:pPr>
              <a:t>2</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5CE8ABE1-7355-80D6-B526-AB39E8DE396F}"/>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1" name="ZoneTexte 16">
            <a:extLst>
              <a:ext uri="{FF2B5EF4-FFF2-40B4-BE49-F238E27FC236}">
                <a16:creationId xmlns:a16="http://schemas.microsoft.com/office/drawing/2014/main" id="{339A233A-7BD6-D9EB-6254-4FE450B33B39}"/>
              </a:ext>
            </a:extLst>
          </p:cNvPr>
          <p:cNvSpPr txBox="1">
            <a:spLocks noChangeArrowheads="1"/>
          </p:cNvSpPr>
          <p:nvPr/>
        </p:nvSpPr>
        <p:spPr bwMode="auto">
          <a:xfrm>
            <a:off x="4572000" y="1916113"/>
            <a:ext cx="430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Arial" panose="020B0604020202020204" pitchFamily="34" charset="0"/>
              </a:rPr>
              <a:t>Objectifs</a:t>
            </a:r>
          </a:p>
        </p:txBody>
      </p:sp>
      <p:sp>
        <p:nvSpPr>
          <p:cNvPr id="4102" name="ZoneTexte 20">
            <a:extLst>
              <a:ext uri="{FF2B5EF4-FFF2-40B4-BE49-F238E27FC236}">
                <a16:creationId xmlns:a16="http://schemas.microsoft.com/office/drawing/2014/main" id="{3D5CEA96-ED01-30D2-6FD1-753FBC02AADA}"/>
              </a:ext>
            </a:extLst>
          </p:cNvPr>
          <p:cNvSpPr txBox="1">
            <a:spLocks noChangeArrowheads="1"/>
          </p:cNvSpPr>
          <p:nvPr/>
        </p:nvSpPr>
        <p:spPr bwMode="auto">
          <a:xfrm>
            <a:off x="4811713" y="2632075"/>
            <a:ext cx="38211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90000"/>
              </a:lnSpc>
              <a:spcBef>
                <a:spcPct val="0"/>
              </a:spcBef>
              <a:buClr>
                <a:schemeClr val="hlink"/>
              </a:buClr>
              <a:buFontTx/>
              <a:buChar char=" "/>
            </a:pPr>
            <a:r>
              <a:rPr lang="fr-FR" altLang="fr-FR" sz="2000">
                <a:latin typeface="Times New Roman" panose="02020603050405020304" pitchFamily="18" charset="0"/>
                <a:cs typeface="Arial" panose="020B0604020202020204" pitchFamily="34" charset="0"/>
              </a:rPr>
              <a:t>A la fin de cette partie, vous serez capable d’assurer la prise en charge initiale de multiples victimes, vous situer au sein d’un dispositif NOVI,</a:t>
            </a:r>
          </a:p>
        </p:txBody>
      </p:sp>
      <p:sp>
        <p:nvSpPr>
          <p:cNvPr id="4103" name="ZoneTexte 15">
            <a:extLst>
              <a:ext uri="{FF2B5EF4-FFF2-40B4-BE49-F238E27FC236}">
                <a16:creationId xmlns:a16="http://schemas.microsoft.com/office/drawing/2014/main" id="{E46F5820-ABD4-9944-3ADB-8067A248802A}"/>
              </a:ext>
            </a:extLst>
          </p:cNvPr>
          <p:cNvSpPr txBox="1">
            <a:spLocks noChangeArrowheads="1"/>
          </p:cNvSpPr>
          <p:nvPr/>
        </p:nvSpPr>
        <p:spPr bwMode="auto">
          <a:xfrm>
            <a:off x="533400" y="1905000"/>
            <a:ext cx="3733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Définition – Généralités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Rôle des primo intervenants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 Déploiement NOVI</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Multi-sites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SINUS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8">
            <a:extLst>
              <a:ext uri="{FF2B5EF4-FFF2-40B4-BE49-F238E27FC236}">
                <a16:creationId xmlns:a16="http://schemas.microsoft.com/office/drawing/2014/main" id="{0E9DB154-CC3F-55CA-3229-51F180D6818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22531" name="Espace réservé du numéro de diapositive 4">
            <a:extLst>
              <a:ext uri="{FF2B5EF4-FFF2-40B4-BE49-F238E27FC236}">
                <a16:creationId xmlns:a16="http://schemas.microsoft.com/office/drawing/2014/main" id="{1F10C810-C261-C547-4AA6-7E830B6660F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8EB46D0-A140-4B0B-8A6B-EB6D150676C3}" type="slidenum">
              <a:rPr lang="fr-FR" altLang="fr-FR" sz="2000">
                <a:solidFill>
                  <a:srgbClr val="984807"/>
                </a:solidFill>
              </a:rPr>
              <a:pPr algn="r" eaLnBrk="1" hangingPunct="1">
                <a:spcBef>
                  <a:spcPct val="0"/>
                </a:spcBef>
                <a:buFontTx/>
                <a:buNone/>
              </a:pPr>
              <a:t>20</a:t>
            </a:fld>
            <a:endParaRPr lang="fr-FR" altLang="fr-FR" sz="2000">
              <a:solidFill>
                <a:srgbClr val="984807"/>
              </a:solidFill>
            </a:endParaRPr>
          </a:p>
        </p:txBody>
      </p:sp>
      <p:pic>
        <p:nvPicPr>
          <p:cNvPr id="22532" name="Picture 5">
            <a:extLst>
              <a:ext uri="{FF2B5EF4-FFF2-40B4-BE49-F238E27FC236}">
                <a16:creationId xmlns:a16="http://schemas.microsoft.com/office/drawing/2014/main" id="{EB68BFB0-3B8A-444C-0B5F-BB74981F9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303213"/>
            <a:ext cx="8305800" cy="586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8">
            <a:extLst>
              <a:ext uri="{FF2B5EF4-FFF2-40B4-BE49-F238E27FC236}">
                <a16:creationId xmlns:a16="http://schemas.microsoft.com/office/drawing/2014/main" id="{234679BB-311C-CF4D-CBB7-91D549398DE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23555" name="Espace réservé du numéro de diapositive 4">
            <a:extLst>
              <a:ext uri="{FF2B5EF4-FFF2-40B4-BE49-F238E27FC236}">
                <a16:creationId xmlns:a16="http://schemas.microsoft.com/office/drawing/2014/main" id="{0E9A2E11-BA9B-B0DB-ED19-2E494FD5B69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2EADA05-22BD-4F0A-B5EC-BFD6683321E4}" type="slidenum">
              <a:rPr lang="fr-FR" altLang="fr-FR" sz="2000">
                <a:solidFill>
                  <a:srgbClr val="984807"/>
                </a:solidFill>
              </a:rPr>
              <a:pPr algn="r" eaLnBrk="1" hangingPunct="1">
                <a:spcBef>
                  <a:spcPct val="0"/>
                </a:spcBef>
                <a:buFontTx/>
                <a:buNone/>
              </a:pPr>
              <a:t>21</a:t>
            </a:fld>
            <a:endParaRPr lang="fr-FR" altLang="fr-FR" sz="2000">
              <a:solidFill>
                <a:srgbClr val="984807"/>
              </a:solidFill>
            </a:endParaRPr>
          </a:p>
        </p:txBody>
      </p:sp>
      <p:pic>
        <p:nvPicPr>
          <p:cNvPr id="23556" name="Picture 5">
            <a:extLst>
              <a:ext uri="{FF2B5EF4-FFF2-40B4-BE49-F238E27FC236}">
                <a16:creationId xmlns:a16="http://schemas.microsoft.com/office/drawing/2014/main" id="{6919EA90-F118-6ED3-D141-39A02B0C6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3" y="231775"/>
            <a:ext cx="8593137" cy="604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8">
            <a:extLst>
              <a:ext uri="{FF2B5EF4-FFF2-40B4-BE49-F238E27FC236}">
                <a16:creationId xmlns:a16="http://schemas.microsoft.com/office/drawing/2014/main" id="{ACE73D58-3977-DC46-9FB7-3EBFFEC2B36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ACTIVATION PLAN NOVI</a:t>
            </a:r>
          </a:p>
        </p:txBody>
      </p:sp>
      <p:sp>
        <p:nvSpPr>
          <p:cNvPr id="24579" name="Espace réservé du numéro de diapositive 4">
            <a:extLst>
              <a:ext uri="{FF2B5EF4-FFF2-40B4-BE49-F238E27FC236}">
                <a16:creationId xmlns:a16="http://schemas.microsoft.com/office/drawing/2014/main" id="{7F057CB1-F419-586C-ACF6-D2F76878519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48AB9D7-50E6-4D06-84A6-9F5B5283471B}" type="slidenum">
              <a:rPr lang="fr-FR" altLang="fr-FR" sz="2000">
                <a:solidFill>
                  <a:srgbClr val="984807"/>
                </a:solidFill>
              </a:rPr>
              <a:pPr algn="r" eaLnBrk="1" hangingPunct="1">
                <a:spcBef>
                  <a:spcPct val="0"/>
                </a:spcBef>
                <a:buFontTx/>
                <a:buNone/>
              </a:pPr>
              <a:t>22</a:t>
            </a:fld>
            <a:endParaRPr lang="fr-FR" altLang="fr-FR" sz="2000">
              <a:solidFill>
                <a:srgbClr val="984807"/>
              </a:solidFill>
            </a:endParaRPr>
          </a:p>
        </p:txBody>
      </p:sp>
      <p:sp>
        <p:nvSpPr>
          <p:cNvPr id="19460" name="Text Box 5">
            <a:extLst>
              <a:ext uri="{FF2B5EF4-FFF2-40B4-BE49-F238E27FC236}">
                <a16:creationId xmlns:a16="http://schemas.microsoft.com/office/drawing/2014/main" id="{A0D14BD5-6482-33BB-63E6-1A934F666E16}"/>
              </a:ext>
            </a:extLst>
          </p:cNvPr>
          <p:cNvSpPr txBox="1">
            <a:spLocks noChangeArrowheads="1"/>
          </p:cNvSpPr>
          <p:nvPr/>
        </p:nvSpPr>
        <p:spPr bwMode="auto">
          <a:xfrm>
            <a:off x="457200" y="1371600"/>
            <a:ext cx="8291513" cy="4746625"/>
          </a:xfrm>
          <a:prstGeom prst="rect">
            <a:avLst/>
          </a:prstGeom>
          <a:noFill/>
          <a:ln>
            <a:noFill/>
          </a:ln>
          <a:effec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400" b="1" u="sng" dirty="0">
                <a:solidFill>
                  <a:srgbClr val="000000"/>
                </a:solidFill>
                <a:latin typeface="Times New Roman" panose="02020603050405020304" pitchFamily="18" charset="0"/>
                <a:ea typeface="Times New Roman" panose="02020603050405020304" pitchFamily="18" charset="0"/>
              </a:rPr>
              <a:t>Critères de déclenchement :</a:t>
            </a:r>
            <a:endParaRPr lang="fr-FR" sz="2400" dirty="0">
              <a:solidFill>
                <a:srgbClr val="000000"/>
              </a:solidFill>
              <a:latin typeface="Times New Roman" panose="02020603050405020304" pitchFamily="18" charset="0"/>
              <a:ea typeface="Times New Roman" panose="02020603050405020304" pitchFamily="18" charset="0"/>
            </a:endParaRPr>
          </a:p>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 </a:t>
            </a:r>
          </a:p>
          <a:p>
            <a:pPr>
              <a:buFont typeface="Arial" panose="020B0604020202020204" pitchFamily="34" charset="0"/>
              <a:buNone/>
              <a:defRPr/>
            </a:pPr>
            <a:r>
              <a:rPr lang="fr-FR" altLang="fr-FR"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sz="2400" dirty="0">
                <a:solidFill>
                  <a:srgbClr val="000000"/>
                </a:solidFill>
                <a:latin typeface="Times New Roman" panose="02020603050405020304" pitchFamily="18" charset="0"/>
                <a:ea typeface="Times New Roman" panose="02020603050405020304" pitchFamily="18" charset="0"/>
              </a:rPr>
              <a:t>Pas de notion de « seuil d’activation » </a:t>
            </a:r>
          </a:p>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Activation laissée à l’appréciation du Préfet, sur proposition des acteurs intervenant sur les critères suivant : </a:t>
            </a:r>
          </a:p>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 </a:t>
            </a:r>
          </a:p>
          <a:p>
            <a:pPr marL="342900" indent="-342900">
              <a:tabLst>
                <a:tab pos="228600" algn="l"/>
              </a:tabLst>
              <a:defRPr/>
            </a:pPr>
            <a:r>
              <a:rPr lang="fr-FR" sz="2400" dirty="0">
                <a:solidFill>
                  <a:srgbClr val="000000"/>
                </a:solidFill>
                <a:latin typeface="Times New Roman" panose="02020603050405020304" pitchFamily="18" charset="0"/>
                <a:ea typeface="Times New Roman" panose="02020603050405020304" pitchFamily="18" charset="0"/>
              </a:rPr>
              <a:t>Evénement entraînant de nombreuses victimes ;  </a:t>
            </a:r>
          </a:p>
          <a:p>
            <a:pPr marL="342900" indent="-342900">
              <a:defRPr/>
            </a:pPr>
            <a:r>
              <a:rPr lang="fr-FR" sz="2400" dirty="0">
                <a:solidFill>
                  <a:srgbClr val="000000"/>
                </a:solidFill>
                <a:latin typeface="Times New Roman" panose="02020603050405020304" pitchFamily="18" charset="0"/>
                <a:ea typeface="Times New Roman" panose="02020603050405020304" pitchFamily="18" charset="0"/>
              </a:rPr>
              <a:t>Besoin sanitaire massif et urgent dû au grand nombre de victimes et de leur pathologie ;  </a:t>
            </a:r>
          </a:p>
          <a:p>
            <a:pPr marL="342900" indent="-342900">
              <a:defRPr/>
            </a:pPr>
            <a:r>
              <a:rPr lang="fr-FR" sz="2400" dirty="0">
                <a:solidFill>
                  <a:srgbClr val="000000"/>
                </a:solidFill>
                <a:latin typeface="Times New Roman" panose="02020603050405020304" pitchFamily="18" charset="0"/>
                <a:ea typeface="Times New Roman" panose="02020603050405020304" pitchFamily="18" charset="0"/>
              </a:rPr>
              <a:t>Dépassement de la réponse courante des services ;  </a:t>
            </a:r>
          </a:p>
          <a:p>
            <a:pPr marL="342900" indent="-342900">
              <a:defRPr/>
            </a:pPr>
            <a:r>
              <a:rPr lang="fr-FR" sz="2400" dirty="0">
                <a:solidFill>
                  <a:srgbClr val="000000"/>
                </a:solidFill>
                <a:latin typeface="Times New Roman" panose="02020603050405020304" pitchFamily="18" charset="0"/>
                <a:ea typeface="Times New Roman" panose="02020603050405020304" pitchFamily="18" charset="0"/>
              </a:rPr>
              <a:t>Nécessité d’une direction interservices par le préfet.  </a:t>
            </a:r>
          </a:p>
        </p:txBody>
      </p:sp>
      <p:pic>
        <p:nvPicPr>
          <p:cNvPr id="24581" name="Picture 6" descr="képi préfet">
            <a:extLst>
              <a:ext uri="{FF2B5EF4-FFF2-40B4-BE49-F238E27FC236}">
                <a16:creationId xmlns:a16="http://schemas.microsoft.com/office/drawing/2014/main" id="{A4D0C387-631D-21E7-EA43-E39F3815C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1475" y="1246188"/>
            <a:ext cx="2027238"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8">
            <a:extLst>
              <a:ext uri="{FF2B5EF4-FFF2-40B4-BE49-F238E27FC236}">
                <a16:creationId xmlns:a16="http://schemas.microsoft.com/office/drawing/2014/main" id="{A8EABB14-F014-3930-A29B-FB8B557543D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ACTIVATION PLAN NOVI</a:t>
            </a:r>
          </a:p>
        </p:txBody>
      </p:sp>
      <p:sp>
        <p:nvSpPr>
          <p:cNvPr id="25603" name="Espace réservé du numéro de diapositive 4">
            <a:extLst>
              <a:ext uri="{FF2B5EF4-FFF2-40B4-BE49-F238E27FC236}">
                <a16:creationId xmlns:a16="http://schemas.microsoft.com/office/drawing/2014/main" id="{73F36AF3-5FF4-2295-D3E6-000139E47BD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13CE6CF-FF6D-436B-8BBF-1D83EE0FE764}" type="slidenum">
              <a:rPr lang="fr-FR" altLang="fr-FR" sz="2000">
                <a:solidFill>
                  <a:srgbClr val="984807"/>
                </a:solidFill>
              </a:rPr>
              <a:pPr algn="r" eaLnBrk="1" hangingPunct="1">
                <a:spcBef>
                  <a:spcPct val="0"/>
                </a:spcBef>
                <a:buFontTx/>
                <a:buNone/>
              </a:pPr>
              <a:t>23</a:t>
            </a:fld>
            <a:endParaRPr lang="fr-FR" altLang="fr-FR" sz="2000">
              <a:solidFill>
                <a:srgbClr val="984807"/>
              </a:solidFill>
            </a:endParaRPr>
          </a:p>
        </p:txBody>
      </p:sp>
      <p:pic>
        <p:nvPicPr>
          <p:cNvPr id="25604" name="Picture 5">
            <a:extLst>
              <a:ext uri="{FF2B5EF4-FFF2-40B4-BE49-F238E27FC236}">
                <a16:creationId xmlns:a16="http://schemas.microsoft.com/office/drawing/2014/main" id="{E0DF18FA-379D-CF21-ABC4-E55D8E8A7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78" t="13943" r="7582" b="14545"/>
          <a:stretch>
            <a:fillRect/>
          </a:stretch>
        </p:blipFill>
        <p:spPr bwMode="auto">
          <a:xfrm>
            <a:off x="2124075" y="269875"/>
            <a:ext cx="4992688" cy="631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8">
            <a:extLst>
              <a:ext uri="{FF2B5EF4-FFF2-40B4-BE49-F238E27FC236}">
                <a16:creationId xmlns:a16="http://schemas.microsoft.com/office/drawing/2014/main" id="{C390A5B1-6C25-F4A2-0DF8-23AC4075311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26627" name="Espace réservé du numéro de diapositive 4">
            <a:extLst>
              <a:ext uri="{FF2B5EF4-FFF2-40B4-BE49-F238E27FC236}">
                <a16:creationId xmlns:a16="http://schemas.microsoft.com/office/drawing/2014/main" id="{94A6FA66-3695-FFA8-7F08-B1E93F12AFF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D031C20-4ED8-4C5D-8368-424C8B1C1DA6}" type="slidenum">
              <a:rPr lang="fr-FR" altLang="fr-FR" sz="2000">
                <a:solidFill>
                  <a:srgbClr val="984807"/>
                </a:solidFill>
              </a:rPr>
              <a:pPr algn="r" eaLnBrk="1" hangingPunct="1">
                <a:spcBef>
                  <a:spcPct val="0"/>
                </a:spcBef>
                <a:buFontTx/>
                <a:buNone/>
              </a:pPr>
              <a:t>24</a:t>
            </a:fld>
            <a:endParaRPr lang="fr-FR" altLang="fr-FR" sz="2000">
              <a:solidFill>
                <a:srgbClr val="984807"/>
              </a:solidFill>
            </a:endParaRPr>
          </a:p>
        </p:txBody>
      </p:sp>
      <p:sp>
        <p:nvSpPr>
          <p:cNvPr id="26628" name="Text Box 5">
            <a:extLst>
              <a:ext uri="{FF2B5EF4-FFF2-40B4-BE49-F238E27FC236}">
                <a16:creationId xmlns:a16="http://schemas.microsoft.com/office/drawing/2014/main" id="{90095F05-3B38-6D8F-6E02-B67798BBB38F}"/>
              </a:ext>
            </a:extLst>
          </p:cNvPr>
          <p:cNvSpPr txBox="1">
            <a:spLocks noChangeArrowheads="1"/>
          </p:cNvSpPr>
          <p:nvPr/>
        </p:nvSpPr>
        <p:spPr bwMode="auto">
          <a:xfrm>
            <a:off x="457200" y="1371600"/>
            <a:ext cx="8218488" cy="4302125"/>
          </a:xfrm>
          <a:prstGeom prst="rect">
            <a:avLst/>
          </a:prstGeom>
          <a:noFill/>
          <a:ln>
            <a:noFill/>
          </a:ln>
          <a:effec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altLang="fr-FR" sz="2400" b="1" u="sng" dirty="0">
                <a:solidFill>
                  <a:srgbClr val="000000"/>
                </a:solidFill>
                <a:latin typeface="Times New Roman" panose="02020603050405020304" pitchFamily="18" charset="0"/>
                <a:cs typeface="Times New Roman" panose="02020603050405020304" pitchFamily="18" charset="0"/>
              </a:rPr>
              <a:t>Fonctions médicales : DSM – MRS – MRA –  Médecin responsable PMA – Médecin évacuation </a:t>
            </a:r>
            <a:endParaRPr lang="fr-FR" altLang="fr-FR" sz="2400" dirty="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fr-FR" altLang="fr-FR" sz="2400" dirty="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defRPr/>
            </a:pPr>
            <a:r>
              <a:rPr lang="fr-FR" altLang="fr-FR" sz="2400" dirty="0">
                <a:solidFill>
                  <a:srgbClr val="000000"/>
                </a:solidFill>
                <a:latin typeface="Times New Roman" panose="02020603050405020304" pitchFamily="18" charset="0"/>
                <a:cs typeface="Times New Roman" panose="02020603050405020304" pitchFamily="18" charset="0"/>
              </a:rPr>
              <a:t>2 médecins sont positionnés dans les structures de commandement : </a:t>
            </a:r>
          </a:p>
          <a:p>
            <a:pPr>
              <a:buFont typeface="Arial" panose="020B0604020202020204" pitchFamily="34" charset="0"/>
              <a:buNone/>
              <a:defRPr/>
            </a:pPr>
            <a:r>
              <a:rPr lang="fr-FR" altLang="fr-FR" sz="2400" dirty="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defRPr/>
            </a:pPr>
            <a:r>
              <a:rPr lang="fr-FR" altLang="fr-FR" sz="2400" dirty="0">
                <a:solidFill>
                  <a:srgbClr val="000000"/>
                </a:solidFill>
                <a:latin typeface="Times New Roman" panose="02020603050405020304" pitchFamily="18" charset="0"/>
                <a:cs typeface="Times New Roman" panose="02020603050405020304" pitchFamily="18" charset="0"/>
              </a:rPr>
              <a:t>- DSM au PCO </a:t>
            </a:r>
            <a:r>
              <a:rPr lang="fr-FR" altLang="fr-FR"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dirty="0">
                <a:solidFill>
                  <a:srgbClr val="000000"/>
                </a:solidFill>
                <a:latin typeface="Times New Roman" panose="02020603050405020304" pitchFamily="18" charset="0"/>
                <a:cs typeface="Times New Roman" panose="02020603050405020304" pitchFamily="18" charset="0"/>
              </a:rPr>
              <a:t> médecin SAMU ou SDMIS ; </a:t>
            </a:r>
          </a:p>
          <a:p>
            <a:pPr>
              <a:buFont typeface="Arial" panose="020B0604020202020204" pitchFamily="34" charset="0"/>
              <a:buNone/>
              <a:defRPr/>
            </a:pPr>
            <a:r>
              <a:rPr lang="fr-FR" altLang="fr-FR" sz="2400" dirty="0">
                <a:solidFill>
                  <a:srgbClr val="000000"/>
                </a:solidFill>
                <a:latin typeface="Times New Roman" panose="02020603050405020304" pitchFamily="18" charset="0"/>
                <a:cs typeface="Times New Roman" panose="02020603050405020304" pitchFamily="18" charset="0"/>
              </a:rPr>
              <a:t> </a:t>
            </a:r>
          </a:p>
          <a:p>
            <a:pPr marL="342900" indent="-342900">
              <a:buFontTx/>
              <a:buChar char="-"/>
              <a:defRPr/>
            </a:pPr>
            <a:r>
              <a:rPr lang="fr-FR" altLang="fr-FR" sz="2400" dirty="0">
                <a:solidFill>
                  <a:srgbClr val="000000"/>
                </a:solidFill>
                <a:latin typeface="Times New Roman" panose="02020603050405020304" pitchFamily="18" charset="0"/>
                <a:cs typeface="Times New Roman" panose="02020603050405020304" pitchFamily="18" charset="0"/>
              </a:rPr>
              <a:t>Médecin Responsable de Site (MRS) au PC services </a:t>
            </a:r>
          </a:p>
          <a:p>
            <a:pPr>
              <a:buFont typeface="Arial" panose="020B0604020202020204" pitchFamily="34" charset="0"/>
              <a:buNone/>
              <a:defRPr/>
            </a:pPr>
            <a:r>
              <a:rPr lang="fr-FR" altLang="fr-FR"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dirty="0">
                <a:solidFill>
                  <a:srgbClr val="000000"/>
                </a:solidFill>
                <a:latin typeface="Times New Roman" panose="02020603050405020304" pitchFamily="18" charset="0"/>
                <a:cs typeface="Times New Roman" panose="02020603050405020304" pitchFamily="18" charset="0"/>
              </a:rPr>
              <a:t> médecin SAMU ou SDMIS. </a:t>
            </a:r>
          </a:p>
        </p:txBody>
      </p:sp>
      <p:pic>
        <p:nvPicPr>
          <p:cNvPr id="26629" name="Picture 7" descr="MEDPC026">
            <a:extLst>
              <a:ext uri="{FF2B5EF4-FFF2-40B4-BE49-F238E27FC236}">
                <a16:creationId xmlns:a16="http://schemas.microsoft.com/office/drawing/2014/main" id="{ED8D22C2-66A0-52AA-BB45-841BADE85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575" y="2133600"/>
            <a:ext cx="103822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8">
            <a:extLst>
              <a:ext uri="{FF2B5EF4-FFF2-40B4-BE49-F238E27FC236}">
                <a16:creationId xmlns:a16="http://schemas.microsoft.com/office/drawing/2014/main" id="{E15F9847-4E9F-335B-09AC-E53F7103000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27651" name="Espace réservé du numéro de diapositive 4">
            <a:extLst>
              <a:ext uri="{FF2B5EF4-FFF2-40B4-BE49-F238E27FC236}">
                <a16:creationId xmlns:a16="http://schemas.microsoft.com/office/drawing/2014/main" id="{453CD0E3-AFB1-8463-DB0D-6B727D3F748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3BF814E-68BF-4164-A255-3ABCD3F42F9D}" type="slidenum">
              <a:rPr lang="fr-FR" altLang="fr-FR" sz="2000">
                <a:solidFill>
                  <a:srgbClr val="984807"/>
                </a:solidFill>
              </a:rPr>
              <a:pPr algn="r" eaLnBrk="1" hangingPunct="1">
                <a:spcBef>
                  <a:spcPct val="0"/>
                </a:spcBef>
                <a:buFontTx/>
                <a:buNone/>
              </a:pPr>
              <a:t>25</a:t>
            </a:fld>
            <a:endParaRPr lang="fr-FR" altLang="fr-FR" sz="2000">
              <a:solidFill>
                <a:srgbClr val="984807"/>
              </a:solidFill>
            </a:endParaRPr>
          </a:p>
        </p:txBody>
      </p:sp>
      <p:sp>
        <p:nvSpPr>
          <p:cNvPr id="27652" name="Text Box 5">
            <a:extLst>
              <a:ext uri="{FF2B5EF4-FFF2-40B4-BE49-F238E27FC236}">
                <a16:creationId xmlns:a16="http://schemas.microsoft.com/office/drawing/2014/main" id="{DD5EFA4F-8EBA-9409-8537-CD75B5575521}"/>
              </a:ext>
            </a:extLst>
          </p:cNvPr>
          <p:cNvSpPr txBox="1">
            <a:spLocks noChangeArrowheads="1"/>
          </p:cNvSpPr>
          <p:nvPr/>
        </p:nvSpPr>
        <p:spPr bwMode="auto">
          <a:xfrm>
            <a:off x="457200" y="1371600"/>
            <a:ext cx="8218488" cy="297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solidFill>
                  <a:srgbClr val="000000"/>
                </a:solidFill>
                <a:latin typeface="Times New Roman" panose="02020603050405020304" pitchFamily="18" charset="0"/>
                <a:cs typeface="Times New Roman" panose="02020603050405020304" pitchFamily="18" charset="0"/>
              </a:rPr>
              <a:t>Fonctions médicales : DSM – MRS – MRA –  Médecin responsable PMA –Médecin évacuation) </a:t>
            </a:r>
            <a:endParaRPr lang="fr-FR" altLang="fr-FR" sz="24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Placé sous l’autorité fonctionnelle du COS, le DSM est le conseiller médical du COS. </a:t>
            </a:r>
          </a:p>
          <a:p>
            <a:pPr>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Seul compétent pour prendre les décisions d’ordre médical.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8">
            <a:extLst>
              <a:ext uri="{FF2B5EF4-FFF2-40B4-BE49-F238E27FC236}">
                <a16:creationId xmlns:a16="http://schemas.microsoft.com/office/drawing/2014/main" id="{C8CB195D-2DB1-7042-2399-7A35638A537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28675" name="Espace réservé du numéro de diapositive 4">
            <a:extLst>
              <a:ext uri="{FF2B5EF4-FFF2-40B4-BE49-F238E27FC236}">
                <a16:creationId xmlns:a16="http://schemas.microsoft.com/office/drawing/2014/main" id="{2F137A75-3DA7-A0F9-994F-604F3FFAE1B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62CD3A1-090A-4207-BA33-7822F8A88D06}" type="slidenum">
              <a:rPr lang="fr-FR" altLang="fr-FR" sz="2000">
                <a:solidFill>
                  <a:srgbClr val="984807"/>
                </a:solidFill>
              </a:rPr>
              <a:pPr algn="r" eaLnBrk="1" hangingPunct="1">
                <a:spcBef>
                  <a:spcPct val="0"/>
                </a:spcBef>
                <a:buFontTx/>
                <a:buNone/>
              </a:pPr>
              <a:t>26</a:t>
            </a:fld>
            <a:endParaRPr lang="fr-FR" altLang="fr-FR" sz="2000">
              <a:solidFill>
                <a:srgbClr val="984807"/>
              </a:solidFill>
            </a:endParaRPr>
          </a:p>
        </p:txBody>
      </p:sp>
      <p:sp>
        <p:nvSpPr>
          <p:cNvPr id="22532" name="Text Box 5">
            <a:extLst>
              <a:ext uri="{FF2B5EF4-FFF2-40B4-BE49-F238E27FC236}">
                <a16:creationId xmlns:a16="http://schemas.microsoft.com/office/drawing/2014/main" id="{217298CF-08A2-D3BE-26D1-182767322B19}"/>
              </a:ext>
            </a:extLst>
          </p:cNvPr>
          <p:cNvSpPr txBox="1">
            <a:spLocks noChangeArrowheads="1"/>
          </p:cNvSpPr>
          <p:nvPr/>
        </p:nvSpPr>
        <p:spPr bwMode="auto">
          <a:xfrm>
            <a:off x="323850" y="1371600"/>
            <a:ext cx="8534400" cy="3859213"/>
          </a:xfrm>
          <a:prstGeom prst="rect">
            <a:avLst/>
          </a:prstGeom>
          <a:noFill/>
          <a:ln>
            <a:noFill/>
          </a:ln>
          <a:effec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Collaboration entre acteurs du secours et de la santé </a:t>
            </a:r>
            <a:r>
              <a:rPr lang="fr-FR" altLang="fr-FR"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sz="2400" dirty="0">
                <a:solidFill>
                  <a:srgbClr val="000000"/>
                </a:solidFill>
                <a:latin typeface="Times New Roman" panose="02020603050405020304" pitchFamily="18" charset="0"/>
                <a:ea typeface="Times New Roman" panose="02020603050405020304" pitchFamily="18" charset="0"/>
              </a:rPr>
              <a:t> 5 binômes : </a:t>
            </a:r>
          </a:p>
          <a:p>
            <a:pPr>
              <a:buFont typeface="Arial" panose="020B0604020202020204" pitchFamily="34" charset="0"/>
              <a:buNone/>
              <a:defRPr/>
            </a:pPr>
            <a:endParaRPr lang="fr-FR" sz="2400" dirty="0">
              <a:solidFill>
                <a:srgbClr val="000000"/>
              </a:solidFill>
              <a:latin typeface="Times New Roman" panose="02020603050405020304" pitchFamily="18" charset="0"/>
              <a:ea typeface="Times New Roman" panose="02020603050405020304" pitchFamily="18" charset="0"/>
            </a:endParaRPr>
          </a:p>
          <a:p>
            <a:pPr marL="342900" indent="-342900">
              <a:buFont typeface="+mj-lt"/>
              <a:buAutoNum type="arabicPeriod"/>
              <a:defRPr/>
            </a:pPr>
            <a:r>
              <a:rPr lang="fr-FR" sz="2400" dirty="0">
                <a:solidFill>
                  <a:srgbClr val="000000"/>
                </a:solidFill>
                <a:latin typeface="Times New Roman" panose="02020603050405020304" pitchFamily="18" charset="0"/>
                <a:ea typeface="Times New Roman" panose="02020603050405020304" pitchFamily="18" charset="0"/>
              </a:rPr>
              <a:t>- COS et DSM au PCO ; </a:t>
            </a:r>
          </a:p>
          <a:p>
            <a:pPr marL="342900" indent="-342900">
              <a:buFont typeface="+mj-lt"/>
              <a:buAutoNum type="arabicPeriod"/>
              <a:defRPr/>
            </a:pPr>
            <a:r>
              <a:rPr lang="fr-FR" sz="2400" dirty="0">
                <a:solidFill>
                  <a:srgbClr val="000000"/>
                </a:solidFill>
                <a:latin typeface="Times New Roman" panose="02020603050405020304" pitchFamily="18" charset="0"/>
                <a:ea typeface="Times New Roman" panose="02020603050405020304" pitchFamily="18" charset="0"/>
              </a:rPr>
              <a:t>- Chef de site et Médecin Responsable de Site au PC services ; </a:t>
            </a:r>
          </a:p>
          <a:p>
            <a:pPr marL="342900" indent="-342900">
              <a:buFont typeface="+mj-lt"/>
              <a:buAutoNum type="arabicPeriod"/>
              <a:defRPr/>
            </a:pPr>
            <a:r>
              <a:rPr lang="fr-FR" sz="2400" dirty="0">
                <a:solidFill>
                  <a:srgbClr val="000000"/>
                </a:solidFill>
                <a:latin typeface="Times New Roman" panose="02020603050405020304" pitchFamily="18" charset="0"/>
                <a:ea typeface="Times New Roman" panose="02020603050405020304" pitchFamily="18" charset="0"/>
              </a:rPr>
              <a:t>- Chefs de secteur action primaire et PRV et Médecin responsable de l’avant ; </a:t>
            </a:r>
          </a:p>
          <a:p>
            <a:pPr marL="342900" indent="-342900">
              <a:buFont typeface="+mj-lt"/>
              <a:buAutoNum type="arabicPeriod"/>
              <a:defRPr/>
            </a:pPr>
            <a:r>
              <a:rPr lang="fr-FR" sz="2400" dirty="0">
                <a:solidFill>
                  <a:srgbClr val="000000"/>
                </a:solidFill>
                <a:latin typeface="Times New Roman" panose="02020603050405020304" pitchFamily="18" charset="0"/>
                <a:ea typeface="Times New Roman" panose="02020603050405020304" pitchFamily="18" charset="0"/>
              </a:rPr>
              <a:t>- Chef de secteur PMA et Médecin responsable du PMA ;  </a:t>
            </a:r>
          </a:p>
          <a:p>
            <a:pPr marL="342900" indent="-342900">
              <a:buFont typeface="+mj-lt"/>
              <a:buAutoNum type="arabicPeriod"/>
              <a:defRPr/>
            </a:pPr>
            <a:r>
              <a:rPr lang="fr-FR" sz="2400" dirty="0">
                <a:solidFill>
                  <a:srgbClr val="000000"/>
                </a:solidFill>
                <a:latin typeface="Times New Roman" panose="02020603050405020304" pitchFamily="18" charset="0"/>
                <a:ea typeface="Times New Roman" panose="02020603050405020304" pitchFamily="18" charset="0"/>
              </a:rPr>
              <a:t>- Officier(s) évacuation et Médecin(s) évacuation au PRV et/ou PMA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8">
            <a:extLst>
              <a:ext uri="{FF2B5EF4-FFF2-40B4-BE49-F238E27FC236}">
                <a16:creationId xmlns:a16="http://schemas.microsoft.com/office/drawing/2014/main" id="{244C191E-8D1C-966B-5D3F-193D9E2EA69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29699" name="Espace réservé du numéro de diapositive 4">
            <a:extLst>
              <a:ext uri="{FF2B5EF4-FFF2-40B4-BE49-F238E27FC236}">
                <a16:creationId xmlns:a16="http://schemas.microsoft.com/office/drawing/2014/main" id="{81F14E20-B495-AFB3-A244-E379A216C52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590816A-1EF0-4EA7-B8D3-0DB32BEA47F2}" type="slidenum">
              <a:rPr lang="fr-FR" altLang="fr-FR" sz="2000">
                <a:solidFill>
                  <a:srgbClr val="984807"/>
                </a:solidFill>
              </a:rPr>
              <a:pPr algn="r" eaLnBrk="1" hangingPunct="1">
                <a:spcBef>
                  <a:spcPct val="0"/>
                </a:spcBef>
                <a:buFontTx/>
                <a:buNone/>
              </a:pPr>
              <a:t>27</a:t>
            </a:fld>
            <a:endParaRPr lang="fr-FR" altLang="fr-FR" sz="2000">
              <a:solidFill>
                <a:srgbClr val="984807"/>
              </a:solidFill>
            </a:endParaRPr>
          </a:p>
        </p:txBody>
      </p:sp>
      <p:sp>
        <p:nvSpPr>
          <p:cNvPr id="29700" name="Text Box 5">
            <a:extLst>
              <a:ext uri="{FF2B5EF4-FFF2-40B4-BE49-F238E27FC236}">
                <a16:creationId xmlns:a16="http://schemas.microsoft.com/office/drawing/2014/main" id="{EB956A00-DAF3-75D8-B2AB-B21B9A8F7840}"/>
              </a:ext>
            </a:extLst>
          </p:cNvPr>
          <p:cNvSpPr txBox="1">
            <a:spLocks noChangeArrowheads="1"/>
          </p:cNvSpPr>
          <p:nvPr/>
        </p:nvSpPr>
        <p:spPr bwMode="auto">
          <a:xfrm>
            <a:off x="457200" y="1371600"/>
            <a:ext cx="720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 typeface="Wingdings" panose="05000000000000000000" pitchFamily="2" charset="2"/>
              <a:buNone/>
            </a:pPr>
            <a:r>
              <a:rPr lang="fr-FR" altLang="fr-FR" sz="2000" b="1" u="sng">
                <a:latin typeface="Times New Roman" panose="02020603050405020304" pitchFamily="18" charset="0"/>
                <a:cs typeface="Arial" panose="020B0604020202020204" pitchFamily="34" charset="0"/>
              </a:rPr>
              <a:t>P.C.O. :</a:t>
            </a:r>
          </a:p>
        </p:txBody>
      </p:sp>
      <p:graphicFrame>
        <p:nvGraphicFramePr>
          <p:cNvPr id="2" name="Tableau 1">
            <a:extLst>
              <a:ext uri="{FF2B5EF4-FFF2-40B4-BE49-F238E27FC236}">
                <a16:creationId xmlns:a16="http://schemas.microsoft.com/office/drawing/2014/main" id="{3EE12E2A-DB8A-9A20-C0DA-B4D92C5EFF6A}"/>
              </a:ext>
            </a:extLst>
          </p:cNvPr>
          <p:cNvGraphicFramePr>
            <a:graphicFrameLocks noGrp="1"/>
          </p:cNvGraphicFramePr>
          <p:nvPr/>
        </p:nvGraphicFramePr>
        <p:xfrm>
          <a:off x="468313" y="1919288"/>
          <a:ext cx="8156575" cy="3741737"/>
        </p:xfrm>
        <a:graphic>
          <a:graphicData uri="http://schemas.openxmlformats.org/drawingml/2006/table">
            <a:tbl>
              <a:tblPr/>
              <a:tblGrid>
                <a:gridCol w="8156575">
                  <a:extLst>
                    <a:ext uri="{9D8B030D-6E8A-4147-A177-3AD203B41FA5}">
                      <a16:colId xmlns:a16="http://schemas.microsoft.com/office/drawing/2014/main" val="20000"/>
                    </a:ext>
                  </a:extLst>
                </a:gridCol>
              </a:tblGrid>
              <a:tr h="3741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Situé en zone de soutien dans une structure existante ou berce PCO du SDMIS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Différents services présents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effectLst/>
                          <a:latin typeface="Times New Roman" panose="02020603050405020304" pitchFamily="18" charset="0"/>
                          <a:cs typeface="Times New Roman" panose="02020603050405020304" pitchFamily="18" charset="0"/>
                        </a:rPr>
                        <a:t>DOS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effectLst/>
                          <a:latin typeface="Times New Roman" panose="02020603050405020304" pitchFamily="18" charset="0"/>
                          <a:cs typeface="Times New Roman" panose="02020603050405020304" pitchFamily="18" charset="0"/>
                        </a:rPr>
                        <a:t>COS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effectLst/>
                          <a:latin typeface="Times New Roman" panose="02020603050405020304" pitchFamily="18" charset="0"/>
                          <a:cs typeface="Times New Roman" panose="02020603050405020304" pitchFamily="18" charset="0"/>
                        </a:rPr>
                        <a:t>DSM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effectLst/>
                          <a:latin typeface="Times New Roman" panose="02020603050405020304" pitchFamily="18" charset="0"/>
                          <a:cs typeface="Times New Roman" panose="02020603050405020304" pitchFamily="18" charset="0"/>
                        </a:rPr>
                        <a:t>Procureur république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effectLst/>
                          <a:latin typeface="Times New Roman" panose="02020603050405020304" pitchFamily="18" charset="0"/>
                          <a:cs typeface="Times New Roman" panose="02020603050405020304" pitchFamily="18" charset="0"/>
                        </a:rPr>
                        <a:t>Etc.</a:t>
                      </a:r>
                    </a:p>
                  </a:txBody>
                  <a:tcPr marL="68571" marR="68571" marT="0" marB="0">
                    <a:lnL>
                      <a:noFill/>
                    </a:lnL>
                    <a:lnR>
                      <a:noFill/>
                    </a:lnR>
                    <a:lnT>
                      <a:noFill/>
                    </a:lnT>
                    <a:lnB>
                      <a:noFill/>
                    </a:lnB>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8">
            <a:extLst>
              <a:ext uri="{FF2B5EF4-FFF2-40B4-BE49-F238E27FC236}">
                <a16:creationId xmlns:a16="http://schemas.microsoft.com/office/drawing/2014/main" id="{3311AA95-5861-F66F-D0A0-159940303AF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30723" name="Espace réservé du numéro de diapositive 4">
            <a:extLst>
              <a:ext uri="{FF2B5EF4-FFF2-40B4-BE49-F238E27FC236}">
                <a16:creationId xmlns:a16="http://schemas.microsoft.com/office/drawing/2014/main" id="{96EEE84B-F687-E2ED-A53E-1EFE631CDAC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264B535-DA4E-40F8-B35A-CA57724A0058}" type="slidenum">
              <a:rPr lang="fr-FR" altLang="fr-FR" sz="2000">
                <a:solidFill>
                  <a:srgbClr val="984807"/>
                </a:solidFill>
              </a:rPr>
              <a:pPr algn="r" eaLnBrk="1" hangingPunct="1">
                <a:spcBef>
                  <a:spcPct val="0"/>
                </a:spcBef>
                <a:buFontTx/>
                <a:buNone/>
              </a:pPr>
              <a:t>28</a:t>
            </a:fld>
            <a:endParaRPr lang="fr-FR" altLang="fr-FR" sz="2000">
              <a:solidFill>
                <a:srgbClr val="984807"/>
              </a:solidFill>
            </a:endParaRPr>
          </a:p>
        </p:txBody>
      </p:sp>
      <p:sp>
        <p:nvSpPr>
          <p:cNvPr id="30724" name="Text Box 5">
            <a:extLst>
              <a:ext uri="{FF2B5EF4-FFF2-40B4-BE49-F238E27FC236}">
                <a16:creationId xmlns:a16="http://schemas.microsoft.com/office/drawing/2014/main" id="{BBFB6E77-98FC-96C5-2F12-1761DF6F055B}"/>
              </a:ext>
            </a:extLst>
          </p:cNvPr>
          <p:cNvSpPr txBox="1">
            <a:spLocks noChangeArrowheads="1"/>
          </p:cNvSpPr>
          <p:nvPr/>
        </p:nvSpPr>
        <p:spPr bwMode="auto">
          <a:xfrm>
            <a:off x="457200" y="1371600"/>
            <a:ext cx="7200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 typeface="Arial" panose="020B0604020202020204" pitchFamily="34" charset="0"/>
              <a:buNone/>
            </a:pPr>
            <a:r>
              <a:rPr lang="fr-FR" altLang="fr-FR" sz="2400" b="1" u="sng">
                <a:solidFill>
                  <a:srgbClr val="000000"/>
                </a:solidFill>
                <a:latin typeface="Times New Roman" panose="02020603050405020304" pitchFamily="18" charset="0"/>
                <a:cs typeface="Times New Roman" panose="02020603050405020304" pitchFamily="18" charset="0"/>
              </a:rPr>
              <a:t>PC services « NOVI » :</a:t>
            </a:r>
            <a:endParaRPr lang="fr-FR" altLang="fr-FR" sz="2400">
              <a:solidFill>
                <a:srgbClr val="000000"/>
              </a:solidFill>
              <a:latin typeface="Times New Roman" panose="02020603050405020304" pitchFamily="18" charset="0"/>
              <a:cs typeface="Times New Roman" panose="02020603050405020304" pitchFamily="18" charset="0"/>
            </a:endParaRPr>
          </a:p>
        </p:txBody>
      </p:sp>
      <p:sp>
        <p:nvSpPr>
          <p:cNvPr id="30725" name="ZoneTexte 2">
            <a:extLst>
              <a:ext uri="{FF2B5EF4-FFF2-40B4-BE49-F238E27FC236}">
                <a16:creationId xmlns:a16="http://schemas.microsoft.com/office/drawing/2014/main" id="{EE7E50B0-203E-4607-98BF-2919FB9CDBBB}"/>
              </a:ext>
            </a:extLst>
          </p:cNvPr>
          <p:cNvSpPr txBox="1">
            <a:spLocks noChangeArrowheads="1"/>
          </p:cNvSpPr>
          <p:nvPr/>
        </p:nvSpPr>
        <p:spPr bwMode="auto">
          <a:xfrm>
            <a:off x="492125" y="2346325"/>
            <a:ext cx="81375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Situé en zone de soutien dans les PC mobiles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physiquement à proximité de la zone d’intervention. </a:t>
            </a:r>
          </a:p>
          <a:p>
            <a:pPr>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Distinct du PCO mais se trouve à proximité de celui-ci. </a:t>
            </a:r>
          </a:p>
          <a:p>
            <a:pPr>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Différents services présents sur le terrain (SDMIS, SAMU, GN, PN, AASC) intègrent le PC services « NOVI ».</a:t>
            </a:r>
          </a:p>
        </p:txBody>
      </p:sp>
      <p:pic>
        <p:nvPicPr>
          <p:cNvPr id="30726" name="Picture 19">
            <a:extLst>
              <a:ext uri="{FF2B5EF4-FFF2-40B4-BE49-F238E27FC236}">
                <a16:creationId xmlns:a16="http://schemas.microsoft.com/office/drawing/2014/main" id="{FD4B203C-D549-AE87-BB8B-807725E2E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3" r="69833" b="13745"/>
          <a:stretch>
            <a:fillRect/>
          </a:stretch>
        </p:blipFill>
        <p:spPr bwMode="auto">
          <a:xfrm>
            <a:off x="7658100" y="312738"/>
            <a:ext cx="1211263"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Image 11">
            <a:extLst>
              <a:ext uri="{FF2B5EF4-FFF2-40B4-BE49-F238E27FC236}">
                <a16:creationId xmlns:a16="http://schemas.microsoft.com/office/drawing/2014/main" id="{EA23634C-A8BE-67D0-2343-869BCABCD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2077" r="32846"/>
          <a:stretch>
            <a:fillRect/>
          </a:stretch>
        </p:blipFill>
        <p:spPr bwMode="auto">
          <a:xfrm>
            <a:off x="6608763" y="4754563"/>
            <a:ext cx="2098675"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8">
            <a:extLst>
              <a:ext uri="{FF2B5EF4-FFF2-40B4-BE49-F238E27FC236}">
                <a16:creationId xmlns:a16="http://schemas.microsoft.com/office/drawing/2014/main" id="{87B69E1C-A725-B0BA-3C9F-7619A6052D1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31747" name="Espace réservé du numéro de diapositive 4">
            <a:extLst>
              <a:ext uri="{FF2B5EF4-FFF2-40B4-BE49-F238E27FC236}">
                <a16:creationId xmlns:a16="http://schemas.microsoft.com/office/drawing/2014/main" id="{FE4F1443-2C92-BF33-26E5-FFB4C3D92B2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014430F-E20C-49CD-A6C6-8569695BABE5}" type="slidenum">
              <a:rPr lang="fr-FR" altLang="fr-FR" sz="2000">
                <a:solidFill>
                  <a:srgbClr val="984807"/>
                </a:solidFill>
              </a:rPr>
              <a:pPr algn="r" eaLnBrk="1" hangingPunct="1">
                <a:spcBef>
                  <a:spcPct val="0"/>
                </a:spcBef>
                <a:buFontTx/>
                <a:buNone/>
              </a:pPr>
              <a:t>29</a:t>
            </a:fld>
            <a:endParaRPr lang="fr-FR" altLang="fr-FR" sz="2000">
              <a:solidFill>
                <a:srgbClr val="984807"/>
              </a:solidFill>
            </a:endParaRPr>
          </a:p>
        </p:txBody>
      </p:sp>
      <p:sp>
        <p:nvSpPr>
          <p:cNvPr id="31748" name="Text Box 5">
            <a:extLst>
              <a:ext uri="{FF2B5EF4-FFF2-40B4-BE49-F238E27FC236}">
                <a16:creationId xmlns:a16="http://schemas.microsoft.com/office/drawing/2014/main" id="{C964BF45-D7BA-985A-E4BF-A84FE1E6CCF4}"/>
              </a:ext>
            </a:extLst>
          </p:cNvPr>
          <p:cNvSpPr txBox="1">
            <a:spLocks noChangeArrowheads="1"/>
          </p:cNvSpPr>
          <p:nvPr/>
        </p:nvSpPr>
        <p:spPr bwMode="auto">
          <a:xfrm>
            <a:off x="461963" y="1406525"/>
            <a:ext cx="8220075" cy="4044950"/>
          </a:xfrm>
          <a:prstGeom prst="rect">
            <a:avLst/>
          </a:prstGeom>
          <a:noFill/>
          <a:ln>
            <a:noFill/>
          </a:ln>
          <a:effec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eaLnBrk="1" hangingPunct="1">
              <a:spcBef>
                <a:spcPct val="50000"/>
              </a:spcBef>
              <a:buFont typeface="Arial" panose="020B0604020202020204" pitchFamily="34" charset="0"/>
              <a:buNone/>
              <a:defRPr/>
            </a:pPr>
            <a:r>
              <a:rPr lang="fr-FR" sz="24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COD et Cellule d’Information du Public (CIP) :</a:t>
            </a:r>
          </a:p>
          <a:p>
            <a:pPr eaLnBrk="1" hangingPunct="1">
              <a:spcBef>
                <a:spcPct val="50000"/>
              </a:spcBef>
              <a:buFont typeface="Arial" panose="020B0604020202020204" pitchFamily="34" charset="0"/>
              <a:buNone/>
              <a:defRPr/>
            </a:pPr>
            <a:endPar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Sont implantés en Préfecture. </a:t>
            </a:r>
          </a:p>
          <a:p>
            <a:pPr>
              <a:buFont typeface="Arial" panose="020B0604020202020204" pitchFamily="34" charset="0"/>
              <a:buNone/>
              <a:defRPr/>
            </a:pPr>
            <a:endPar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fr-FR" sz="24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Missions :</a:t>
            </a:r>
          </a:p>
          <a:p>
            <a:pPr>
              <a:buFont typeface="Arial" panose="020B0604020202020204" pitchFamily="34" charset="0"/>
              <a:buNone/>
              <a:defRPr/>
            </a:pPr>
            <a:endParaRPr lang="fr-FR" sz="24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defRPr/>
            </a:pP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Trouver et faire acheminer les moyens matériels et humains demandés par le terrain.</a:t>
            </a:r>
          </a:p>
          <a:p>
            <a:pPr marL="342900" indent="-342900">
              <a:buFont typeface="Wingdings" panose="05000000000000000000" pitchFamily="2" charset="2"/>
              <a:buChar char="§"/>
              <a:defRPr/>
            </a:pP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Informations du public (FR-</a:t>
            </a:r>
            <a:r>
              <a:rPr lang="fr-FR"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Alert</a:t>
            </a: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31749" name="Picture 7" descr="C:\Documents and Settings\Philippe\Mes documents\JSP SDMIS\Dématérialisation\doc\SC\imagesJUAJTP0A.jpg">
            <a:extLst>
              <a:ext uri="{FF2B5EF4-FFF2-40B4-BE49-F238E27FC236}">
                <a16:creationId xmlns:a16="http://schemas.microsoft.com/office/drawing/2014/main" id="{AEFE23BE-A8A5-D5DE-4085-BE36C5CB6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0713" y="1989138"/>
            <a:ext cx="314325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8">
            <a:extLst>
              <a:ext uri="{FF2B5EF4-FFF2-40B4-BE49-F238E27FC236}">
                <a16:creationId xmlns:a16="http://schemas.microsoft.com/office/drawing/2014/main" id="{C4AC9F51-FC05-B429-D67F-4F02405A8707}"/>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NOVI</a:t>
            </a:r>
          </a:p>
        </p:txBody>
      </p:sp>
      <p:sp>
        <p:nvSpPr>
          <p:cNvPr id="5123" name="Espace réservé du numéro de diapositive 4">
            <a:extLst>
              <a:ext uri="{FF2B5EF4-FFF2-40B4-BE49-F238E27FC236}">
                <a16:creationId xmlns:a16="http://schemas.microsoft.com/office/drawing/2014/main" id="{3A98AA79-2D62-0B71-542C-6B28688C1F9C}"/>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13428FF3-8D82-458D-98E5-ABB60F1B63A5}" type="slidenum">
              <a:rPr lang="fr-FR" altLang="fr-FR" sz="2000" smtClean="0">
                <a:solidFill>
                  <a:srgbClr val="984807"/>
                </a:solidFill>
              </a:rPr>
              <a:pPr>
                <a:spcBef>
                  <a:spcPct val="0"/>
                </a:spcBef>
                <a:buFontTx/>
                <a:buNone/>
              </a:pPr>
              <a:t>3</a:t>
            </a:fld>
            <a:endParaRPr lang="fr-FR" altLang="fr-FR" sz="2000">
              <a:solidFill>
                <a:srgbClr val="984807"/>
              </a:solidFill>
            </a:endParaRPr>
          </a:p>
        </p:txBody>
      </p:sp>
      <p:sp>
        <p:nvSpPr>
          <p:cNvPr id="5124" name="Text Box 5">
            <a:extLst>
              <a:ext uri="{FF2B5EF4-FFF2-40B4-BE49-F238E27FC236}">
                <a16:creationId xmlns:a16="http://schemas.microsoft.com/office/drawing/2014/main" id="{98D69234-3FD2-AD85-26D4-F78DF368577C}"/>
              </a:ext>
            </a:extLst>
          </p:cNvPr>
          <p:cNvSpPr txBox="1">
            <a:spLocks noChangeArrowheads="1"/>
          </p:cNvSpPr>
          <p:nvPr/>
        </p:nvSpPr>
        <p:spPr bwMode="auto">
          <a:xfrm>
            <a:off x="457200" y="1371600"/>
            <a:ext cx="8291513" cy="437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Plan ORSEC « nombreuses victimes » ou NOVI : définit l’organisation permettant de secourir de nombreuses victimes. </a:t>
            </a:r>
          </a:p>
          <a:p>
            <a:pPr>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Prend en compte la totalité des mesures à mettre en œuvre :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L’alerte des acteurs ;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La préservation de la sécurité et l’accès aux abords de sites ;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La prise en charge pré hospitalière des blessés ;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La prise en charge des impliqués ;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Le dénombrement, l’identification et le suivi des victimes.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8">
            <a:extLst>
              <a:ext uri="{FF2B5EF4-FFF2-40B4-BE49-F238E27FC236}">
                <a16:creationId xmlns:a16="http://schemas.microsoft.com/office/drawing/2014/main" id="{6099A325-0867-9C22-8B03-90EBF6C06B3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32771" name="Espace réservé du numéro de diapositive 4">
            <a:extLst>
              <a:ext uri="{FF2B5EF4-FFF2-40B4-BE49-F238E27FC236}">
                <a16:creationId xmlns:a16="http://schemas.microsoft.com/office/drawing/2014/main" id="{721012F7-9613-A73A-AC44-DB57D6C4890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F60436C-D767-443D-94E1-AA6EA58E4CAA}" type="slidenum">
              <a:rPr lang="fr-FR" altLang="fr-FR" sz="2000">
                <a:solidFill>
                  <a:srgbClr val="984807"/>
                </a:solidFill>
              </a:rPr>
              <a:pPr algn="r" eaLnBrk="1" hangingPunct="1">
                <a:spcBef>
                  <a:spcPct val="0"/>
                </a:spcBef>
                <a:buFontTx/>
                <a:buNone/>
              </a:pPr>
              <a:t>30</a:t>
            </a:fld>
            <a:endParaRPr lang="fr-FR" altLang="fr-FR" sz="2000">
              <a:solidFill>
                <a:srgbClr val="984807"/>
              </a:solidFill>
            </a:endParaRPr>
          </a:p>
        </p:txBody>
      </p:sp>
      <p:sp>
        <p:nvSpPr>
          <p:cNvPr id="32772" name="Text Box 5">
            <a:extLst>
              <a:ext uri="{FF2B5EF4-FFF2-40B4-BE49-F238E27FC236}">
                <a16:creationId xmlns:a16="http://schemas.microsoft.com/office/drawing/2014/main" id="{E3C407E5-F69E-4B59-1163-5F32F9B1335B}"/>
              </a:ext>
            </a:extLst>
          </p:cNvPr>
          <p:cNvSpPr txBox="1">
            <a:spLocks noChangeArrowheads="1"/>
          </p:cNvSpPr>
          <p:nvPr/>
        </p:nvSpPr>
        <p:spPr bwMode="auto">
          <a:xfrm>
            <a:off x="323850" y="1341438"/>
            <a:ext cx="8291513" cy="4597400"/>
          </a:xfrm>
          <a:prstGeom prst="rect">
            <a:avLst/>
          </a:prstGeom>
          <a:noFill/>
          <a:ln>
            <a:noFill/>
          </a:ln>
          <a:effec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eaLnBrk="1" hangingPunct="1">
              <a:spcBef>
                <a:spcPct val="50000"/>
              </a:spcBef>
              <a:buFont typeface="Arial" panose="020B0604020202020204" pitchFamily="34" charset="0"/>
              <a:buNone/>
              <a:defRPr/>
            </a:pPr>
            <a:r>
              <a:rPr lang="fr-FR" sz="2400" b="1" u="sng" dirty="0">
                <a:solidFill>
                  <a:srgbClr val="000000"/>
                </a:solidFill>
                <a:latin typeface="Times New Roman" panose="02020603050405020304" pitchFamily="18" charset="0"/>
                <a:ea typeface="Times New Roman" panose="02020603050405020304" pitchFamily="18" charset="0"/>
              </a:rPr>
              <a:t>Point de Regroupement des Moyens (PRM) :</a:t>
            </a:r>
            <a:endParaRPr lang="fr-FR" sz="2400" u="sng" dirty="0">
              <a:solidFill>
                <a:srgbClr val="000000"/>
              </a:solidFill>
              <a:latin typeface="Times New Roman" panose="02020603050405020304" pitchFamily="18" charset="0"/>
              <a:ea typeface="Times New Roman" panose="02020603050405020304" pitchFamily="18" charset="0"/>
            </a:endParaRPr>
          </a:p>
          <a:p>
            <a:pPr eaLnBrk="1" hangingPunct="1">
              <a:spcBef>
                <a:spcPct val="50000"/>
              </a:spcBef>
              <a:buFont typeface="Arial" panose="020B0604020202020204" pitchFamily="34" charset="0"/>
              <a:buNone/>
              <a:defRPr/>
            </a:pPr>
            <a:endParaRPr lang="fr-FR" sz="2400" dirty="0">
              <a:solidFill>
                <a:srgbClr val="000000"/>
              </a:solidFill>
              <a:latin typeface="Times New Roman" panose="02020603050405020304" pitchFamily="18" charset="0"/>
              <a:ea typeface="Times New Roman" panose="02020603050405020304" pitchFamily="18" charset="0"/>
            </a:endParaRPr>
          </a:p>
          <a:p>
            <a:pPr eaLnBrk="1" hangingPunct="1">
              <a:spcBef>
                <a:spcPct val="50000"/>
              </a:spcBef>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Situé en zone de soutien, </a:t>
            </a:r>
          </a:p>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Repose sur les principes suivants : </a:t>
            </a:r>
          </a:p>
          <a:p>
            <a:pPr>
              <a:buFont typeface="Arial" panose="020B0604020202020204" pitchFamily="34" charset="0"/>
              <a:buNone/>
              <a:defRPr/>
            </a:pPr>
            <a:endParaRPr lang="fr-FR" sz="2400" dirty="0">
              <a:solidFill>
                <a:srgbClr val="000000"/>
              </a:solidFill>
              <a:latin typeface="Times New Roman" panose="02020603050405020304" pitchFamily="18" charset="0"/>
              <a:ea typeface="Times New Roman" panose="02020603050405020304" pitchFamily="18" charset="0"/>
            </a:endParaRPr>
          </a:p>
          <a:p>
            <a:pPr marL="342900" indent="-342900">
              <a:defRPr/>
            </a:pPr>
            <a:r>
              <a:rPr lang="fr-FR" sz="2400" dirty="0">
                <a:solidFill>
                  <a:srgbClr val="000000"/>
                </a:solidFill>
                <a:latin typeface="Times New Roman" panose="02020603050405020304" pitchFamily="18" charset="0"/>
                <a:ea typeface="Times New Roman" panose="02020603050405020304" pitchFamily="18" charset="0"/>
              </a:rPr>
              <a:t>Stationnement des moyens,</a:t>
            </a:r>
          </a:p>
          <a:p>
            <a:pPr marL="342900" indent="-342900">
              <a:defRPr/>
            </a:pPr>
            <a:r>
              <a:rPr lang="fr-FR" sz="2400" dirty="0">
                <a:solidFill>
                  <a:srgbClr val="000000"/>
                </a:solidFill>
                <a:latin typeface="Times New Roman" panose="02020603050405020304" pitchFamily="18" charset="0"/>
                <a:ea typeface="Times New Roman" panose="02020603050405020304" pitchFamily="18" charset="0"/>
              </a:rPr>
              <a:t>Engagement des moyens sur les différents secteurs </a:t>
            </a:r>
          </a:p>
          <a:p>
            <a:pPr>
              <a:buFont typeface="Arial" panose="020B0604020202020204" pitchFamily="34" charset="0"/>
              <a:buNone/>
              <a:defRPr/>
            </a:pPr>
            <a:endParaRPr lang="fr-FR" sz="2400" dirty="0">
              <a:solidFill>
                <a:srgbClr val="000000"/>
              </a:solidFill>
              <a:latin typeface="Times New Roman" panose="02020603050405020304" pitchFamily="18" charset="0"/>
              <a:ea typeface="Times New Roman" panose="02020603050405020304" pitchFamily="18" charset="0"/>
            </a:endParaRPr>
          </a:p>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Peut être renforcé d’un personnel SAMU afin de gérer les moyens de santé SMUR et/ou ambulanciers privés. </a:t>
            </a:r>
          </a:p>
        </p:txBody>
      </p:sp>
      <p:pic>
        <p:nvPicPr>
          <p:cNvPr id="32773" name="Picture 7" descr="A:\CDA1_02.TIF">
            <a:extLst>
              <a:ext uri="{FF2B5EF4-FFF2-40B4-BE49-F238E27FC236}">
                <a16:creationId xmlns:a16="http://schemas.microsoft.com/office/drawing/2014/main" id="{0FFC57E1-6EBF-225E-70EB-3BA762D91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032125"/>
            <a:ext cx="10826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9">
            <a:extLst>
              <a:ext uri="{FF2B5EF4-FFF2-40B4-BE49-F238E27FC236}">
                <a16:creationId xmlns:a16="http://schemas.microsoft.com/office/drawing/2014/main" id="{C1CDA1FA-384E-71D2-15C3-4031F42C3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 r="69833" b="13745"/>
          <a:stretch>
            <a:fillRect/>
          </a:stretch>
        </p:blipFill>
        <p:spPr bwMode="auto">
          <a:xfrm>
            <a:off x="7978775" y="1328738"/>
            <a:ext cx="84137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6">
            <a:extLst>
              <a:ext uri="{FF2B5EF4-FFF2-40B4-BE49-F238E27FC236}">
                <a16:creationId xmlns:a16="http://schemas.microsoft.com/office/drawing/2014/main" id="{E2B0C291-D102-BF58-F6C6-CBA821B7D2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5525" y="1797050"/>
            <a:ext cx="13620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20">
            <a:extLst>
              <a:ext uri="{FF2B5EF4-FFF2-40B4-BE49-F238E27FC236}">
                <a16:creationId xmlns:a16="http://schemas.microsoft.com/office/drawing/2014/main" id="{09AD2745-03F6-A02E-E67F-1239F517BB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2350" y="2781300"/>
            <a:ext cx="14859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8">
            <a:extLst>
              <a:ext uri="{FF2B5EF4-FFF2-40B4-BE49-F238E27FC236}">
                <a16:creationId xmlns:a16="http://schemas.microsoft.com/office/drawing/2014/main" id="{0843C962-CBBE-9C72-C4AB-7EA765AAF92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33795" name="Espace réservé du numéro de diapositive 4">
            <a:extLst>
              <a:ext uri="{FF2B5EF4-FFF2-40B4-BE49-F238E27FC236}">
                <a16:creationId xmlns:a16="http://schemas.microsoft.com/office/drawing/2014/main" id="{D1B0716A-EC1E-0F0E-B936-79440090C87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BD42335-7864-434B-B1E5-27B4829C723D}" type="slidenum">
              <a:rPr lang="fr-FR" altLang="fr-FR" sz="2000">
                <a:solidFill>
                  <a:srgbClr val="984807"/>
                </a:solidFill>
              </a:rPr>
              <a:pPr algn="r" eaLnBrk="1" hangingPunct="1">
                <a:spcBef>
                  <a:spcPct val="0"/>
                </a:spcBef>
                <a:buFontTx/>
                <a:buNone/>
              </a:pPr>
              <a:t>31</a:t>
            </a:fld>
            <a:endParaRPr lang="fr-FR" altLang="fr-FR" sz="2000">
              <a:solidFill>
                <a:srgbClr val="984807"/>
              </a:solidFill>
            </a:endParaRPr>
          </a:p>
        </p:txBody>
      </p:sp>
      <p:sp>
        <p:nvSpPr>
          <p:cNvPr id="33796" name="Text Box 5">
            <a:extLst>
              <a:ext uri="{FF2B5EF4-FFF2-40B4-BE49-F238E27FC236}">
                <a16:creationId xmlns:a16="http://schemas.microsoft.com/office/drawing/2014/main" id="{977E438A-3641-3B80-5EB6-4000A90C30CB}"/>
              </a:ext>
            </a:extLst>
          </p:cNvPr>
          <p:cNvSpPr txBox="1">
            <a:spLocks noChangeArrowheads="1"/>
          </p:cNvSpPr>
          <p:nvPr/>
        </p:nvSpPr>
        <p:spPr bwMode="auto">
          <a:xfrm>
            <a:off x="427038" y="1341438"/>
            <a:ext cx="8289925" cy="422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solidFill>
                  <a:srgbClr val="000000"/>
                </a:solidFill>
                <a:latin typeface="Times New Roman" panose="02020603050405020304" pitchFamily="18" charset="0"/>
                <a:cs typeface="Times New Roman" panose="02020603050405020304" pitchFamily="18" charset="0"/>
              </a:rPr>
              <a:t>Poste Médical Avancé (PMA) :</a:t>
            </a:r>
          </a:p>
          <a:p>
            <a:pPr>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Situé en zone de soutien, </a:t>
            </a:r>
          </a:p>
          <a:p>
            <a:pPr>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Structure existante (ex : gymnase, salle des fêtes…) ou matériel mobile. </a:t>
            </a:r>
          </a:p>
          <a:p>
            <a:pPr>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Zone aisément accessible aux équipes de secours 		pour permettre la rotation de nombreux véhicules, 		voire comporter une DZ</a:t>
            </a:r>
          </a:p>
        </p:txBody>
      </p:sp>
      <p:pic>
        <p:nvPicPr>
          <p:cNvPr id="33797" name="Picture 2" descr="D:\secourisme\C.D. Clipart S.P\Couleur\Matériel\mat030.bmp">
            <a:extLst>
              <a:ext uri="{FF2B5EF4-FFF2-40B4-BE49-F238E27FC236}">
                <a16:creationId xmlns:a16="http://schemas.microsoft.com/office/drawing/2014/main" id="{3A5B1E88-EDD3-C826-B78C-96EFA4044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335088"/>
            <a:ext cx="3505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7" descr="D:\secourisme\C.D. Clipart S.P\Couleur\Spécialitésgif\spe025.gif">
            <a:extLst>
              <a:ext uri="{FF2B5EF4-FFF2-40B4-BE49-F238E27FC236}">
                <a16:creationId xmlns:a16="http://schemas.microsoft.com/office/drawing/2014/main" id="{FA7F08C4-EED4-2FB4-9280-52550D875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187825"/>
            <a:ext cx="1655763"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8">
            <a:extLst>
              <a:ext uri="{FF2B5EF4-FFF2-40B4-BE49-F238E27FC236}">
                <a16:creationId xmlns:a16="http://schemas.microsoft.com/office/drawing/2014/main" id="{8042AD03-6BBF-174F-BD57-8315898FDB7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34819" name="Espace réservé du numéro de diapositive 4">
            <a:extLst>
              <a:ext uri="{FF2B5EF4-FFF2-40B4-BE49-F238E27FC236}">
                <a16:creationId xmlns:a16="http://schemas.microsoft.com/office/drawing/2014/main" id="{C4D7BBFF-2F6A-3DF2-2E6C-E816893E818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4DCB18C-AB70-4396-B0E4-FC8B65D2F9E7}" type="slidenum">
              <a:rPr lang="fr-FR" altLang="fr-FR" sz="2000">
                <a:solidFill>
                  <a:srgbClr val="984807"/>
                </a:solidFill>
              </a:rPr>
              <a:pPr algn="r" eaLnBrk="1" hangingPunct="1">
                <a:spcBef>
                  <a:spcPct val="0"/>
                </a:spcBef>
                <a:buFontTx/>
                <a:buNone/>
              </a:pPr>
              <a:t>32</a:t>
            </a:fld>
            <a:endParaRPr lang="fr-FR" altLang="fr-FR" sz="2000">
              <a:solidFill>
                <a:srgbClr val="984807"/>
              </a:solidFill>
            </a:endParaRPr>
          </a:p>
        </p:txBody>
      </p:sp>
      <p:sp>
        <p:nvSpPr>
          <p:cNvPr id="34820" name="Text Box 5">
            <a:extLst>
              <a:ext uri="{FF2B5EF4-FFF2-40B4-BE49-F238E27FC236}">
                <a16:creationId xmlns:a16="http://schemas.microsoft.com/office/drawing/2014/main" id="{BC448CD1-0085-78BB-39FC-8882660E0C91}"/>
              </a:ext>
            </a:extLst>
          </p:cNvPr>
          <p:cNvSpPr txBox="1">
            <a:spLocks noChangeArrowheads="1"/>
          </p:cNvSpPr>
          <p:nvPr/>
        </p:nvSpPr>
        <p:spPr bwMode="auto">
          <a:xfrm>
            <a:off x="342900" y="1341438"/>
            <a:ext cx="8291513" cy="223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solidFill>
                  <a:srgbClr val="000000"/>
                </a:solidFill>
                <a:latin typeface="Times New Roman" panose="02020603050405020304" pitchFamily="18" charset="0"/>
                <a:cs typeface="Times New Roman" panose="02020603050405020304" pitchFamily="18" charset="0"/>
              </a:rPr>
              <a:t>Missions du PMA </a:t>
            </a:r>
            <a:r>
              <a:rPr lang="fr-FR" altLang="fr-FR" sz="2400" b="1">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Réévaluation continue du tri médical ;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Prise en charge médicale des victimes ;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Organisation de l’évacuation</a:t>
            </a:r>
          </a:p>
        </p:txBody>
      </p:sp>
      <p:pic>
        <p:nvPicPr>
          <p:cNvPr id="34821" name="Picture 1">
            <a:extLst>
              <a:ext uri="{FF2B5EF4-FFF2-40B4-BE49-F238E27FC236}">
                <a16:creationId xmlns:a16="http://schemas.microsoft.com/office/drawing/2014/main" id="{97C69A6C-FE02-CBC4-ED8C-5214BCF23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50" t="2370" r="6665" b="2266"/>
          <a:stretch>
            <a:fillRect/>
          </a:stretch>
        </p:blipFill>
        <p:spPr bwMode="auto">
          <a:xfrm>
            <a:off x="5529263" y="1200150"/>
            <a:ext cx="3328987"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0" descr="D:\Médias\Sapeurs-Pompiers\FAE\rouge 15.jpg">
            <a:extLst>
              <a:ext uri="{FF2B5EF4-FFF2-40B4-BE49-F238E27FC236}">
                <a16:creationId xmlns:a16="http://schemas.microsoft.com/office/drawing/2014/main" id="{80D65BFC-E7D7-3EE2-628D-C438859B0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3673475"/>
            <a:ext cx="259238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8" descr="G:\sinus logiciel.png">
            <a:extLst>
              <a:ext uri="{FF2B5EF4-FFF2-40B4-BE49-F238E27FC236}">
                <a16:creationId xmlns:a16="http://schemas.microsoft.com/office/drawing/2014/main" id="{221208AC-4881-2ABA-87F2-FBC01B799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7225" y="4581525"/>
            <a:ext cx="22574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8">
            <a:extLst>
              <a:ext uri="{FF2B5EF4-FFF2-40B4-BE49-F238E27FC236}">
                <a16:creationId xmlns:a16="http://schemas.microsoft.com/office/drawing/2014/main" id="{18DF8778-BFF7-8207-8C6F-5C75B972233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35843" name="Espace réservé du numéro de diapositive 4">
            <a:extLst>
              <a:ext uri="{FF2B5EF4-FFF2-40B4-BE49-F238E27FC236}">
                <a16:creationId xmlns:a16="http://schemas.microsoft.com/office/drawing/2014/main" id="{6FE3523D-FF60-4CA3-9BC8-83FD0FCD4AD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B07E821-2F72-43B1-ABF1-C26B8B7F7BF5}" type="slidenum">
              <a:rPr lang="fr-FR" altLang="fr-FR" sz="2000">
                <a:solidFill>
                  <a:srgbClr val="984807"/>
                </a:solidFill>
              </a:rPr>
              <a:pPr algn="r" eaLnBrk="1" hangingPunct="1">
                <a:spcBef>
                  <a:spcPct val="0"/>
                </a:spcBef>
                <a:buFontTx/>
                <a:buNone/>
              </a:pPr>
              <a:t>33</a:t>
            </a:fld>
            <a:endParaRPr lang="fr-FR" altLang="fr-FR" sz="2000">
              <a:solidFill>
                <a:srgbClr val="984807"/>
              </a:solidFill>
            </a:endParaRPr>
          </a:p>
        </p:txBody>
      </p:sp>
      <p:sp>
        <p:nvSpPr>
          <p:cNvPr id="35844" name="Text Box 5">
            <a:extLst>
              <a:ext uri="{FF2B5EF4-FFF2-40B4-BE49-F238E27FC236}">
                <a16:creationId xmlns:a16="http://schemas.microsoft.com/office/drawing/2014/main" id="{F4944514-7793-38E3-C179-0EB3B0D0B88A}"/>
              </a:ext>
            </a:extLst>
          </p:cNvPr>
          <p:cNvSpPr txBox="1">
            <a:spLocks noChangeArrowheads="1"/>
          </p:cNvSpPr>
          <p:nvPr/>
        </p:nvSpPr>
        <p:spPr bwMode="auto">
          <a:xfrm>
            <a:off x="457200" y="1371600"/>
            <a:ext cx="8291513"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solidFill>
                  <a:srgbClr val="000000"/>
                </a:solidFill>
                <a:latin typeface="Times New Roman" panose="02020603050405020304" pitchFamily="18" charset="0"/>
                <a:cs typeface="Times New Roman" panose="02020603050405020304" pitchFamily="18" charset="0"/>
              </a:rPr>
              <a:t>Centre d’Accueil des Impliqués (CAI) :</a:t>
            </a:r>
          </a:p>
          <a:p>
            <a:pPr>
              <a:buFont typeface="Arial" panose="020B0604020202020204" pitchFamily="34" charset="0"/>
              <a:buNone/>
            </a:pPr>
            <a:endParaRPr lang="fr-FR" altLang="fr-FR" sz="2400" b="1">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En zone de soutien, il s’agit d’une structure existante.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CAI ne doit pas être trop éloigné des structures PRV et PMA afin :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400" b="1">
                <a:solidFill>
                  <a:srgbClr val="000000"/>
                </a:solidFill>
                <a:latin typeface="Times New Roman" panose="02020603050405020304" pitchFamily="18" charset="0"/>
                <a:cs typeface="Times New Roman" panose="02020603050405020304" pitchFamily="18" charset="0"/>
              </a:rPr>
              <a:t>- </a:t>
            </a:r>
            <a:r>
              <a:rPr lang="fr-FR" altLang="fr-FR" sz="2400">
                <a:solidFill>
                  <a:srgbClr val="000000"/>
                </a:solidFill>
                <a:latin typeface="Times New Roman" panose="02020603050405020304" pitchFamily="18" charset="0"/>
                <a:cs typeface="Times New Roman" panose="02020603050405020304" pitchFamily="18" charset="0"/>
              </a:rPr>
              <a:t>d’éviter la multiplication des norias et la mobilisation trop importante de véhicules ;  </a:t>
            </a:r>
          </a:p>
          <a:p>
            <a:pPr>
              <a:buFont typeface="Arial" panose="020B0604020202020204" pitchFamily="34" charset="0"/>
              <a:buNone/>
            </a:pPr>
            <a:r>
              <a:rPr lang="fr-FR" altLang="fr-FR" sz="2400" b="1">
                <a:solidFill>
                  <a:srgbClr val="000000"/>
                </a:solidFill>
                <a:latin typeface="Times New Roman" panose="02020603050405020304" pitchFamily="18" charset="0"/>
                <a:cs typeface="Times New Roman" panose="02020603050405020304" pitchFamily="18" charset="0"/>
              </a:rPr>
              <a:t>- </a:t>
            </a:r>
            <a:r>
              <a:rPr lang="fr-FR" altLang="fr-FR" sz="2400">
                <a:solidFill>
                  <a:srgbClr val="000000"/>
                </a:solidFill>
                <a:latin typeface="Times New Roman" panose="02020603050405020304" pitchFamily="18" charset="0"/>
                <a:cs typeface="Times New Roman" panose="02020603050405020304" pitchFamily="18" charset="0"/>
              </a:rPr>
              <a:t>d’être à proximité du DSM et du site d’évacuation.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8">
            <a:extLst>
              <a:ext uri="{FF2B5EF4-FFF2-40B4-BE49-F238E27FC236}">
                <a16:creationId xmlns:a16="http://schemas.microsoft.com/office/drawing/2014/main" id="{133093F6-6B5E-1859-2295-026B3B5E250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36867" name="Espace réservé du numéro de diapositive 4">
            <a:extLst>
              <a:ext uri="{FF2B5EF4-FFF2-40B4-BE49-F238E27FC236}">
                <a16:creationId xmlns:a16="http://schemas.microsoft.com/office/drawing/2014/main" id="{748BA4FD-5731-1803-BDC6-2F8814B7472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529FD0C-83CB-48CD-8F25-C291DA382B59}" type="slidenum">
              <a:rPr lang="fr-FR" altLang="fr-FR" sz="2000">
                <a:solidFill>
                  <a:srgbClr val="984807"/>
                </a:solidFill>
              </a:rPr>
              <a:pPr algn="r" eaLnBrk="1" hangingPunct="1">
                <a:spcBef>
                  <a:spcPct val="0"/>
                </a:spcBef>
                <a:buFontTx/>
                <a:buNone/>
              </a:pPr>
              <a:t>34</a:t>
            </a:fld>
            <a:endParaRPr lang="fr-FR" altLang="fr-FR" sz="2000">
              <a:solidFill>
                <a:srgbClr val="984807"/>
              </a:solidFill>
            </a:endParaRPr>
          </a:p>
        </p:txBody>
      </p:sp>
      <p:sp>
        <p:nvSpPr>
          <p:cNvPr id="36868" name="Text Box 5">
            <a:extLst>
              <a:ext uri="{FF2B5EF4-FFF2-40B4-BE49-F238E27FC236}">
                <a16:creationId xmlns:a16="http://schemas.microsoft.com/office/drawing/2014/main" id="{D576CE1F-C9D4-8121-DBF8-1BCB094B2338}"/>
              </a:ext>
            </a:extLst>
          </p:cNvPr>
          <p:cNvSpPr txBox="1">
            <a:spLocks noChangeArrowheads="1"/>
          </p:cNvSpPr>
          <p:nvPr/>
        </p:nvSpPr>
        <p:spPr bwMode="auto">
          <a:xfrm>
            <a:off x="468313" y="1341438"/>
            <a:ext cx="8280400"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solidFill>
                  <a:srgbClr val="000000"/>
                </a:solidFill>
                <a:latin typeface="Times New Roman" panose="02020603050405020304" pitchFamily="18" charset="0"/>
                <a:cs typeface="Times New Roman" panose="02020603050405020304" pitchFamily="18" charset="0"/>
              </a:rPr>
              <a:t>Centre de Soutien aux Intervenants (CSI) : </a:t>
            </a:r>
          </a:p>
          <a:p>
            <a:pPr>
              <a:buFont typeface="Arial" panose="020B0604020202020204" pitchFamily="34" charset="0"/>
              <a:buNone/>
            </a:pPr>
            <a:endParaRPr lang="fr-FR" altLang="fr-FR" sz="2400" b="1">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Unité de Soutien psychologique du SDMIS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a:solidFill>
                  <a:srgbClr val="000000"/>
                </a:solidFill>
                <a:latin typeface="Times New Roman" panose="02020603050405020304" pitchFamily="18" charset="0"/>
                <a:cs typeface="Times New Roman" panose="02020603050405020304" pitchFamily="18" charset="0"/>
              </a:rPr>
              <a:t> organisation de la prise en charge de l'urgence psychologique des SP et intervenants (FSI, AASC, SAMU/SMUR, agents préfectoraux...) en mettant en place un Point d’Urgence de Secours Psychologique (PUSP).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USP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solidFill>
                  <a:srgbClr val="000000"/>
                </a:solidFill>
                <a:latin typeface="Times New Roman" panose="02020603050405020304" pitchFamily="18" charset="0"/>
                <a:cs typeface="Times New Roman" panose="02020603050405020304" pitchFamily="18" charset="0"/>
              </a:rPr>
              <a:t>dispositif de psychologie de l'urgence et assure la prise en charge psychologique immédiate et post-immédiate intervenants.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CUMP peut concourir à la prise en charge médico-psychologique</a:t>
            </a:r>
            <a:endParaRPr lang="fr-FR" altLang="fr-FR" sz="24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8">
            <a:extLst>
              <a:ext uri="{FF2B5EF4-FFF2-40B4-BE49-F238E27FC236}">
                <a16:creationId xmlns:a16="http://schemas.microsoft.com/office/drawing/2014/main" id="{ECEC5BEC-A8E4-D7EA-7072-8460EF8C023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37891" name="Espace réservé du numéro de diapositive 4">
            <a:extLst>
              <a:ext uri="{FF2B5EF4-FFF2-40B4-BE49-F238E27FC236}">
                <a16:creationId xmlns:a16="http://schemas.microsoft.com/office/drawing/2014/main" id="{C4FD6698-CC94-0D13-B575-21F2D42F1DB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81B00D6-0B76-4FE6-977D-8099631C751A}" type="slidenum">
              <a:rPr lang="fr-FR" altLang="fr-FR" sz="2000">
                <a:solidFill>
                  <a:srgbClr val="984807"/>
                </a:solidFill>
              </a:rPr>
              <a:pPr algn="r" eaLnBrk="1" hangingPunct="1">
                <a:spcBef>
                  <a:spcPct val="0"/>
                </a:spcBef>
                <a:buFontTx/>
                <a:buNone/>
              </a:pPr>
              <a:t>35</a:t>
            </a:fld>
            <a:endParaRPr lang="fr-FR" altLang="fr-FR" sz="2000">
              <a:solidFill>
                <a:srgbClr val="984807"/>
              </a:solidFill>
            </a:endParaRPr>
          </a:p>
        </p:txBody>
      </p:sp>
      <p:sp>
        <p:nvSpPr>
          <p:cNvPr id="37892" name="Text Box 5">
            <a:extLst>
              <a:ext uri="{FF2B5EF4-FFF2-40B4-BE49-F238E27FC236}">
                <a16:creationId xmlns:a16="http://schemas.microsoft.com/office/drawing/2014/main" id="{E5B7F4FD-4ED6-0F89-852E-52434B6B275E}"/>
              </a:ext>
            </a:extLst>
          </p:cNvPr>
          <p:cNvSpPr txBox="1">
            <a:spLocks noChangeArrowheads="1"/>
          </p:cNvSpPr>
          <p:nvPr/>
        </p:nvSpPr>
        <p:spPr bwMode="auto">
          <a:xfrm>
            <a:off x="1871663" y="2713038"/>
            <a:ext cx="54006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4000" b="1">
                <a:solidFill>
                  <a:srgbClr val="000000"/>
                </a:solidFill>
                <a:latin typeface="Times New Roman" panose="02020603050405020304" pitchFamily="18" charset="0"/>
                <a:cs typeface="Times New Roman" panose="02020603050405020304" pitchFamily="18" charset="0"/>
              </a:rPr>
              <a:t>Norias et évacuation</a:t>
            </a:r>
            <a:endParaRPr lang="fr-FR" altLang="fr-FR" sz="40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8">
            <a:extLst>
              <a:ext uri="{FF2B5EF4-FFF2-40B4-BE49-F238E27FC236}">
                <a16:creationId xmlns:a16="http://schemas.microsoft.com/office/drawing/2014/main" id="{4A824242-58E6-36DE-54C4-AA3B652B3A4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38915" name="Espace réservé du numéro de diapositive 4">
            <a:extLst>
              <a:ext uri="{FF2B5EF4-FFF2-40B4-BE49-F238E27FC236}">
                <a16:creationId xmlns:a16="http://schemas.microsoft.com/office/drawing/2014/main" id="{3E906FA5-A2F5-5A54-6F86-FD729FCE7B4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DE80090-CA39-46B6-A166-EB2164A14BEE}" type="slidenum">
              <a:rPr lang="fr-FR" altLang="fr-FR" sz="2000">
                <a:solidFill>
                  <a:srgbClr val="984807"/>
                </a:solidFill>
              </a:rPr>
              <a:pPr algn="r" eaLnBrk="1" hangingPunct="1">
                <a:spcBef>
                  <a:spcPct val="0"/>
                </a:spcBef>
                <a:buFontTx/>
                <a:buNone/>
              </a:pPr>
              <a:t>36</a:t>
            </a:fld>
            <a:endParaRPr lang="fr-FR" altLang="fr-FR" sz="2000">
              <a:solidFill>
                <a:srgbClr val="984807"/>
              </a:solidFill>
            </a:endParaRPr>
          </a:p>
        </p:txBody>
      </p:sp>
      <p:sp>
        <p:nvSpPr>
          <p:cNvPr id="38916" name="Text Box 5">
            <a:extLst>
              <a:ext uri="{FF2B5EF4-FFF2-40B4-BE49-F238E27FC236}">
                <a16:creationId xmlns:a16="http://schemas.microsoft.com/office/drawing/2014/main" id="{1510B54F-5933-130A-5B7B-82DCB6E78B59}"/>
              </a:ext>
            </a:extLst>
          </p:cNvPr>
          <p:cNvSpPr txBox="1">
            <a:spLocks noChangeArrowheads="1"/>
          </p:cNvSpPr>
          <p:nvPr/>
        </p:nvSpPr>
        <p:spPr bwMode="auto">
          <a:xfrm>
            <a:off x="457200" y="1371600"/>
            <a:ext cx="7200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a:solidFill>
                  <a:srgbClr val="000000"/>
                </a:solidFill>
                <a:latin typeface="Times New Roman" panose="02020603050405020304" pitchFamily="18" charset="0"/>
                <a:cs typeface="Times New Roman" panose="02020603050405020304" pitchFamily="18" charset="0"/>
              </a:rPr>
              <a:t>Norias et évacuation :</a:t>
            </a:r>
            <a:endParaRPr lang="fr-FR" altLang="fr-FR" sz="2400">
              <a:solidFill>
                <a:srgbClr val="000000"/>
              </a:solidFill>
              <a:latin typeface="Times New Roman" panose="02020603050405020304" pitchFamily="18" charset="0"/>
              <a:cs typeface="Times New Roman" panose="02020603050405020304" pitchFamily="18" charset="0"/>
            </a:endParaRPr>
          </a:p>
        </p:txBody>
      </p:sp>
      <p:pic>
        <p:nvPicPr>
          <p:cNvPr id="38917" name="Picture 5">
            <a:extLst>
              <a:ext uri="{FF2B5EF4-FFF2-40B4-BE49-F238E27FC236}">
                <a16:creationId xmlns:a16="http://schemas.microsoft.com/office/drawing/2014/main" id="{3E56504D-E136-6481-5195-486C13EC8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293688"/>
            <a:ext cx="8486775"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8">
            <a:extLst>
              <a:ext uri="{FF2B5EF4-FFF2-40B4-BE49-F238E27FC236}">
                <a16:creationId xmlns:a16="http://schemas.microsoft.com/office/drawing/2014/main" id="{654D4D55-BA24-8CD8-CB4A-F59F70E2720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39939" name="Espace réservé du numéro de diapositive 4">
            <a:extLst>
              <a:ext uri="{FF2B5EF4-FFF2-40B4-BE49-F238E27FC236}">
                <a16:creationId xmlns:a16="http://schemas.microsoft.com/office/drawing/2014/main" id="{B67E4FF8-5EDB-D1E5-FDB1-B6977123CE4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F5CF1FD-5D42-46B8-9EFA-8BB8B8732E66}" type="slidenum">
              <a:rPr lang="fr-FR" altLang="fr-FR" sz="2000">
                <a:solidFill>
                  <a:srgbClr val="984807"/>
                </a:solidFill>
              </a:rPr>
              <a:pPr algn="r" eaLnBrk="1" hangingPunct="1">
                <a:spcBef>
                  <a:spcPct val="0"/>
                </a:spcBef>
                <a:buFontTx/>
                <a:buNone/>
              </a:pPr>
              <a:t>37</a:t>
            </a:fld>
            <a:endParaRPr lang="fr-FR" altLang="fr-FR" sz="2000">
              <a:solidFill>
                <a:srgbClr val="984807"/>
              </a:solidFill>
            </a:endParaRPr>
          </a:p>
        </p:txBody>
      </p:sp>
      <p:sp>
        <p:nvSpPr>
          <p:cNvPr id="39940" name="Text Box 5">
            <a:extLst>
              <a:ext uri="{FF2B5EF4-FFF2-40B4-BE49-F238E27FC236}">
                <a16:creationId xmlns:a16="http://schemas.microsoft.com/office/drawing/2014/main" id="{EDA0CF1E-D5D0-CB9F-A2A5-B449FE61B953}"/>
              </a:ext>
            </a:extLst>
          </p:cNvPr>
          <p:cNvSpPr txBox="1">
            <a:spLocks noChangeArrowheads="1"/>
          </p:cNvSpPr>
          <p:nvPr/>
        </p:nvSpPr>
        <p:spPr bwMode="auto">
          <a:xfrm>
            <a:off x="457200" y="1371600"/>
            <a:ext cx="7200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solidFill>
                  <a:srgbClr val="000000"/>
                </a:solidFill>
                <a:latin typeface="Times New Roman" panose="02020603050405020304" pitchFamily="18" charset="0"/>
                <a:cs typeface="Times New Roman" panose="02020603050405020304" pitchFamily="18" charset="0"/>
              </a:rPr>
              <a:t>Sans mise en place d'un PMA : </a:t>
            </a:r>
            <a:endParaRPr lang="fr-FR" altLang="fr-FR" sz="2400">
              <a:solidFill>
                <a:srgbClr val="000000"/>
              </a:solidFill>
              <a:latin typeface="Times New Roman" panose="02020603050405020304" pitchFamily="18" charset="0"/>
              <a:cs typeface="Times New Roman" panose="02020603050405020304" pitchFamily="18" charset="0"/>
            </a:endParaRPr>
          </a:p>
        </p:txBody>
      </p:sp>
      <p:pic>
        <p:nvPicPr>
          <p:cNvPr id="39941" name="Picture 5">
            <a:extLst>
              <a:ext uri="{FF2B5EF4-FFF2-40B4-BE49-F238E27FC236}">
                <a16:creationId xmlns:a16="http://schemas.microsoft.com/office/drawing/2014/main" id="{FCE15A74-6B15-BF4B-8BFC-D3EFB6B84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420938"/>
            <a:ext cx="8351838"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8">
            <a:extLst>
              <a:ext uri="{FF2B5EF4-FFF2-40B4-BE49-F238E27FC236}">
                <a16:creationId xmlns:a16="http://schemas.microsoft.com/office/drawing/2014/main" id="{08EC2A11-F69A-665A-2249-6E182630150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40963" name="Espace réservé du numéro de diapositive 4">
            <a:extLst>
              <a:ext uri="{FF2B5EF4-FFF2-40B4-BE49-F238E27FC236}">
                <a16:creationId xmlns:a16="http://schemas.microsoft.com/office/drawing/2014/main" id="{D478CEA0-6F80-26DB-36A0-2DC6D103FC6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F56B28E-5FF8-422D-BDED-FC9B8A3F53E3}" type="slidenum">
              <a:rPr lang="fr-FR" altLang="fr-FR" sz="2000">
                <a:solidFill>
                  <a:srgbClr val="984807"/>
                </a:solidFill>
              </a:rPr>
              <a:pPr algn="r" eaLnBrk="1" hangingPunct="1">
                <a:spcBef>
                  <a:spcPct val="0"/>
                </a:spcBef>
                <a:buFontTx/>
                <a:buNone/>
              </a:pPr>
              <a:t>38</a:t>
            </a:fld>
            <a:endParaRPr lang="fr-FR" altLang="fr-FR" sz="2000">
              <a:solidFill>
                <a:srgbClr val="984807"/>
              </a:solidFill>
            </a:endParaRPr>
          </a:p>
        </p:txBody>
      </p:sp>
      <p:sp>
        <p:nvSpPr>
          <p:cNvPr id="40964" name="Text Box 5">
            <a:extLst>
              <a:ext uri="{FF2B5EF4-FFF2-40B4-BE49-F238E27FC236}">
                <a16:creationId xmlns:a16="http://schemas.microsoft.com/office/drawing/2014/main" id="{FAEC2305-A294-82E1-D58B-A26540883FBB}"/>
              </a:ext>
            </a:extLst>
          </p:cNvPr>
          <p:cNvSpPr txBox="1">
            <a:spLocks noChangeArrowheads="1"/>
          </p:cNvSpPr>
          <p:nvPr/>
        </p:nvSpPr>
        <p:spPr bwMode="auto">
          <a:xfrm>
            <a:off x="457200" y="1371600"/>
            <a:ext cx="7200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solidFill>
                  <a:srgbClr val="000000"/>
                </a:solidFill>
                <a:latin typeface="Times New Roman" panose="02020603050405020304" pitchFamily="18" charset="0"/>
                <a:cs typeface="Times New Roman" panose="02020603050405020304" pitchFamily="18" charset="0"/>
              </a:rPr>
              <a:t>Avec mise en place d'un PMA :</a:t>
            </a:r>
            <a:endParaRPr lang="fr-FR" altLang="fr-FR" sz="2400">
              <a:solidFill>
                <a:srgbClr val="000000"/>
              </a:solidFill>
              <a:latin typeface="Times New Roman" panose="02020603050405020304" pitchFamily="18" charset="0"/>
              <a:cs typeface="Times New Roman" panose="02020603050405020304" pitchFamily="18" charset="0"/>
            </a:endParaRPr>
          </a:p>
        </p:txBody>
      </p:sp>
      <p:pic>
        <p:nvPicPr>
          <p:cNvPr id="40965" name="Picture 5">
            <a:extLst>
              <a:ext uri="{FF2B5EF4-FFF2-40B4-BE49-F238E27FC236}">
                <a16:creationId xmlns:a16="http://schemas.microsoft.com/office/drawing/2014/main" id="{7D45BC7B-4E42-558A-717E-45B2DCA35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2351088"/>
            <a:ext cx="8331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8">
            <a:extLst>
              <a:ext uri="{FF2B5EF4-FFF2-40B4-BE49-F238E27FC236}">
                <a16:creationId xmlns:a16="http://schemas.microsoft.com/office/drawing/2014/main" id="{019FB360-1404-9217-4584-9CDF1C9303F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41987" name="Espace réservé du numéro de diapositive 4">
            <a:extLst>
              <a:ext uri="{FF2B5EF4-FFF2-40B4-BE49-F238E27FC236}">
                <a16:creationId xmlns:a16="http://schemas.microsoft.com/office/drawing/2014/main" id="{E899FDB7-2501-0C3A-1D82-7BF3A1692B3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758DB04-6E59-4CBF-A688-2A5A6095604D}" type="slidenum">
              <a:rPr lang="fr-FR" altLang="fr-FR" sz="2000">
                <a:solidFill>
                  <a:srgbClr val="984807"/>
                </a:solidFill>
              </a:rPr>
              <a:pPr algn="r" eaLnBrk="1" hangingPunct="1">
                <a:spcBef>
                  <a:spcPct val="0"/>
                </a:spcBef>
                <a:buFontTx/>
                <a:buNone/>
              </a:pPr>
              <a:t>39</a:t>
            </a:fld>
            <a:endParaRPr lang="fr-FR" altLang="fr-FR" sz="2000">
              <a:solidFill>
                <a:srgbClr val="984807"/>
              </a:solidFill>
            </a:endParaRPr>
          </a:p>
        </p:txBody>
      </p:sp>
      <p:sp>
        <p:nvSpPr>
          <p:cNvPr id="41988" name="Text Box 5">
            <a:extLst>
              <a:ext uri="{FF2B5EF4-FFF2-40B4-BE49-F238E27FC236}">
                <a16:creationId xmlns:a16="http://schemas.microsoft.com/office/drawing/2014/main" id="{2D00866E-46B9-D8ED-4C44-354C375D901C}"/>
              </a:ext>
            </a:extLst>
          </p:cNvPr>
          <p:cNvSpPr txBox="1">
            <a:spLocks noChangeArrowheads="1"/>
          </p:cNvSpPr>
          <p:nvPr/>
        </p:nvSpPr>
        <p:spPr bwMode="auto">
          <a:xfrm>
            <a:off x="457200" y="1371600"/>
            <a:ext cx="8291513" cy="297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solidFill>
                  <a:srgbClr val="000000"/>
                </a:solidFill>
                <a:latin typeface="Times New Roman" panose="02020603050405020304" pitchFamily="18" charset="0"/>
                <a:cs typeface="Times New Roman" panose="02020603050405020304" pitchFamily="18" charset="0"/>
              </a:rPr>
              <a:t>Régulation médicale : </a:t>
            </a:r>
          </a:p>
          <a:p>
            <a:pPr>
              <a:buFont typeface="Arial" panose="020B0604020202020204" pitchFamily="34" charset="0"/>
              <a:buNone/>
            </a:pPr>
            <a:endParaRPr lang="fr-FR" altLang="fr-FR" sz="2400" b="1">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b="1" u="sng">
                <a:solidFill>
                  <a:srgbClr val="000000"/>
                </a:solidFill>
                <a:latin typeface="Times New Roman" panose="02020603050405020304" pitchFamily="18" charset="0"/>
                <a:cs typeface="Times New Roman" panose="02020603050405020304" pitchFamily="18" charset="0"/>
              </a:rPr>
              <a:t>Objectif : </a:t>
            </a:r>
          </a:p>
          <a:p>
            <a:pPr>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Prédéterminer les grandes destinations (agglomération lyonnaise, régionales, nationales.) et proposer les vecteurs supports de l’évacuation (ambulance, bus, aérien, …).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8">
            <a:extLst>
              <a:ext uri="{FF2B5EF4-FFF2-40B4-BE49-F238E27FC236}">
                <a16:creationId xmlns:a16="http://schemas.microsoft.com/office/drawing/2014/main" id="{A6AC4AC1-8140-2B45-A153-8D79C8478FB6}"/>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NOVI</a:t>
            </a:r>
          </a:p>
        </p:txBody>
      </p:sp>
      <p:sp>
        <p:nvSpPr>
          <p:cNvPr id="6147" name="Espace réservé du numéro de diapositive 4">
            <a:extLst>
              <a:ext uri="{FF2B5EF4-FFF2-40B4-BE49-F238E27FC236}">
                <a16:creationId xmlns:a16="http://schemas.microsoft.com/office/drawing/2014/main" id="{BF42BC15-3195-2C57-459D-9CEEB821829E}"/>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E9EA63E0-2575-4C05-A0B4-167EDE754D27}" type="slidenum">
              <a:rPr lang="fr-FR" altLang="fr-FR" sz="2000" smtClean="0">
                <a:solidFill>
                  <a:srgbClr val="984807"/>
                </a:solidFill>
              </a:rPr>
              <a:pPr>
                <a:spcBef>
                  <a:spcPct val="0"/>
                </a:spcBef>
                <a:buFontTx/>
                <a:buNone/>
              </a:pPr>
              <a:t>4</a:t>
            </a:fld>
            <a:endParaRPr lang="fr-FR" altLang="fr-FR" sz="2000">
              <a:solidFill>
                <a:srgbClr val="984807"/>
              </a:solidFill>
            </a:endParaRPr>
          </a:p>
        </p:txBody>
      </p:sp>
      <p:sp>
        <p:nvSpPr>
          <p:cNvPr id="6148" name="Text Box 5">
            <a:extLst>
              <a:ext uri="{FF2B5EF4-FFF2-40B4-BE49-F238E27FC236}">
                <a16:creationId xmlns:a16="http://schemas.microsoft.com/office/drawing/2014/main" id="{C1F66B8C-D577-8B86-7A94-FAABD4DF6F69}"/>
              </a:ext>
            </a:extLst>
          </p:cNvPr>
          <p:cNvSpPr txBox="1">
            <a:spLocks noChangeArrowheads="1"/>
          </p:cNvSpPr>
          <p:nvPr/>
        </p:nvSpPr>
        <p:spPr bwMode="auto">
          <a:xfrm>
            <a:off x="457200" y="1371600"/>
            <a:ext cx="8291513"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Missions coordonnées par une structure de commandement et placée sous l’autorité du préfet de département (DOS)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ORSEC NOVI intéresse l’ensemble des acteurs mobilisables (publics, privés et associatifs), y compris les moyens militaires,</a:t>
            </a:r>
          </a:p>
          <a:p>
            <a:pPr>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La pierre angulaire de ce dispositif est la prise en charge de toutes les victimes.</a:t>
            </a:r>
            <a:endParaRPr lang="fr-FR" altLang="fr-FR" sz="2400" b="1" u="sng">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a:extLst>
              <a:ext uri="{FF2B5EF4-FFF2-40B4-BE49-F238E27FC236}">
                <a16:creationId xmlns:a16="http://schemas.microsoft.com/office/drawing/2014/main" id="{432B5091-B10A-F87B-D031-C183D5123B5B}"/>
              </a:ext>
            </a:extLst>
          </p:cNvPr>
          <p:cNvSpPr>
            <a:spLocks noChangeArrowheads="1"/>
          </p:cNvSpPr>
          <p:nvPr/>
        </p:nvSpPr>
        <p:spPr bwMode="auto">
          <a:xfrm flipH="1">
            <a:off x="2743200" y="4343400"/>
            <a:ext cx="2514600" cy="1447800"/>
          </a:xfrm>
          <a:prstGeom prst="rightArrow">
            <a:avLst>
              <a:gd name="adj1" fmla="val 50000"/>
              <a:gd name="adj2" fmla="val 434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sz="2400">
                <a:latin typeface="Times New Roman" panose="02020603050405020304" pitchFamily="18" charset="0"/>
              </a:rPr>
              <a:t>Centre Hospitalier </a:t>
            </a:r>
          </a:p>
          <a:p>
            <a:pPr algn="ctr" eaLnBrk="1" hangingPunct="1">
              <a:spcBef>
                <a:spcPct val="0"/>
              </a:spcBef>
              <a:buFontTx/>
              <a:buNone/>
            </a:pPr>
            <a:r>
              <a:rPr lang="fr-FR" altLang="fr-FR" sz="2400">
                <a:latin typeface="Times New Roman" panose="02020603050405020304" pitchFamily="18" charset="0"/>
              </a:rPr>
              <a:t>Urgences</a:t>
            </a:r>
          </a:p>
        </p:txBody>
      </p:sp>
      <p:sp>
        <p:nvSpPr>
          <p:cNvPr id="43011" name="Text Box 5">
            <a:extLst>
              <a:ext uri="{FF2B5EF4-FFF2-40B4-BE49-F238E27FC236}">
                <a16:creationId xmlns:a16="http://schemas.microsoft.com/office/drawing/2014/main" id="{07453E0E-D340-EA81-5F99-1BCC6D312642}"/>
              </a:ext>
            </a:extLst>
          </p:cNvPr>
          <p:cNvSpPr txBox="1">
            <a:spLocks noChangeArrowheads="1"/>
          </p:cNvSpPr>
          <p:nvPr/>
        </p:nvSpPr>
        <p:spPr bwMode="auto">
          <a:xfrm>
            <a:off x="395288" y="1263650"/>
            <a:ext cx="54117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 typeface="Arial" panose="020B0604020202020204" pitchFamily="34" charset="0"/>
              <a:buNone/>
            </a:pPr>
            <a:r>
              <a:rPr lang="fr-FR" altLang="fr-FR" sz="2400" b="1" u="sng">
                <a:solidFill>
                  <a:srgbClr val="000000"/>
                </a:solidFill>
                <a:latin typeface="Times New Roman" panose="02020603050405020304" pitchFamily="18" charset="0"/>
                <a:cs typeface="Times New Roman" panose="02020603050405020304" pitchFamily="18" charset="0"/>
              </a:rPr>
              <a:t>Les acteurs de l’évacuation :</a:t>
            </a:r>
          </a:p>
        </p:txBody>
      </p:sp>
      <p:pic>
        <p:nvPicPr>
          <p:cNvPr id="43012" name="Picture 10" descr="A:\CDA1_02.TIF">
            <a:extLst>
              <a:ext uri="{FF2B5EF4-FFF2-40B4-BE49-F238E27FC236}">
                <a16:creationId xmlns:a16="http://schemas.microsoft.com/office/drawing/2014/main" id="{0357B2A9-767D-18D0-AAEA-89DA1A119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81200"/>
            <a:ext cx="16383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1" name="Picture 13" descr="D:\secourisme\C.D. Clipart S.P\Couleur\Enginsgif\eng039.gif">
            <a:extLst>
              <a:ext uri="{FF2B5EF4-FFF2-40B4-BE49-F238E27FC236}">
                <a16:creationId xmlns:a16="http://schemas.microsoft.com/office/drawing/2014/main" id="{6D314EEB-3F43-AD70-E0DE-F7C58C8A6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953000"/>
            <a:ext cx="22479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2" name="Picture 14" descr="D:\secourisme\C.D. Clipart S.P\Couleur\Enginsgif\eng039.gif">
            <a:extLst>
              <a:ext uri="{FF2B5EF4-FFF2-40B4-BE49-F238E27FC236}">
                <a16:creationId xmlns:a16="http://schemas.microsoft.com/office/drawing/2014/main" id="{D935E484-23E9-C34A-F219-54D92199D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953000"/>
            <a:ext cx="22479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3" name="Picture 15" descr="D:\secourisme\C.D. Clipart S.P\Couleur\Enginsgif\eng039.gif">
            <a:extLst>
              <a:ext uri="{FF2B5EF4-FFF2-40B4-BE49-F238E27FC236}">
                <a16:creationId xmlns:a16="http://schemas.microsoft.com/office/drawing/2014/main" id="{43887881-B827-0BC5-D5EC-17DE7AB8C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953000"/>
            <a:ext cx="22479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4" name="Picture 16" descr="D:\secourisme\C.D. Clipart S.P\Couleur\Enginsgif\eng039.gif">
            <a:extLst>
              <a:ext uri="{FF2B5EF4-FFF2-40B4-BE49-F238E27FC236}">
                <a16:creationId xmlns:a16="http://schemas.microsoft.com/office/drawing/2014/main" id="{0E1FB4A0-C741-F9F4-3046-5844F71FD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953000"/>
            <a:ext cx="22479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Titre 8">
            <a:extLst>
              <a:ext uri="{FF2B5EF4-FFF2-40B4-BE49-F238E27FC236}">
                <a16:creationId xmlns:a16="http://schemas.microsoft.com/office/drawing/2014/main" id="{26B36495-EBEA-047F-57C6-6F278CB39C4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pic>
        <p:nvPicPr>
          <p:cNvPr id="43018" name="Picture 19">
            <a:extLst>
              <a:ext uri="{FF2B5EF4-FFF2-40B4-BE49-F238E27FC236}">
                <a16:creationId xmlns:a16="http://schemas.microsoft.com/office/drawing/2014/main" id="{A4D6EDD5-04D9-3A52-F591-ECA9FA1C7E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3" r="69833" b="13745"/>
          <a:stretch>
            <a:fillRect/>
          </a:stretch>
        </p:blipFill>
        <p:spPr bwMode="auto">
          <a:xfrm>
            <a:off x="4419600" y="2057400"/>
            <a:ext cx="84137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20">
            <a:extLst>
              <a:ext uri="{FF2B5EF4-FFF2-40B4-BE49-F238E27FC236}">
                <a16:creationId xmlns:a16="http://schemas.microsoft.com/office/drawing/2014/main" id="{97C6EB2D-C10B-9E30-F5B9-72C38BF259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057400"/>
            <a:ext cx="14859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21">
            <a:extLst>
              <a:ext uri="{FF2B5EF4-FFF2-40B4-BE49-F238E27FC236}">
                <a16:creationId xmlns:a16="http://schemas.microsoft.com/office/drawing/2014/main" id="{D1C49AE2-5E07-FF47-F000-0E2C5DA667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6" r="54379" b="15854"/>
          <a:stretch>
            <a:fillRect/>
          </a:stretch>
        </p:blipFill>
        <p:spPr bwMode="auto">
          <a:xfrm>
            <a:off x="6934200" y="2057400"/>
            <a:ext cx="1908175"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9" descr="A:\CDA1_02.TIF">
            <a:extLst>
              <a:ext uri="{FF2B5EF4-FFF2-40B4-BE49-F238E27FC236}">
                <a16:creationId xmlns:a16="http://schemas.microsoft.com/office/drawing/2014/main" id="{3409F27B-E774-DD3E-F891-3AFA657A1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81200"/>
            <a:ext cx="16383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7" descr="A:\CDA1_02.TIF">
            <a:extLst>
              <a:ext uri="{FF2B5EF4-FFF2-40B4-BE49-F238E27FC236}">
                <a16:creationId xmlns:a16="http://schemas.microsoft.com/office/drawing/2014/main" id="{9ECC1585-30E0-7E9F-CE99-74DE6C0D1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16383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2000"/>
                                  </p:stCondLst>
                                  <p:childTnLst>
                                    <p:set>
                                      <p:cBhvr>
                                        <p:cTn id="6" dur="1" fill="hold">
                                          <p:stCondLst>
                                            <p:cond delay="0"/>
                                          </p:stCondLst>
                                        </p:cTn>
                                        <p:tgtEl>
                                          <p:spTgt spid="130061"/>
                                        </p:tgtEl>
                                        <p:attrNameLst>
                                          <p:attrName>style.visibility</p:attrName>
                                        </p:attrNameLst>
                                      </p:cBhvr>
                                      <p:to>
                                        <p:strVal val="visible"/>
                                      </p:to>
                                    </p:set>
                                    <p:anim calcmode="lin" valueType="num">
                                      <p:cBhvr additive="base">
                                        <p:cTn id="7" dur="500" fill="hold"/>
                                        <p:tgtEl>
                                          <p:spTgt spid="130061"/>
                                        </p:tgtEl>
                                        <p:attrNameLst>
                                          <p:attrName>ppt_x</p:attrName>
                                        </p:attrNameLst>
                                      </p:cBhvr>
                                      <p:tavLst>
                                        <p:tav tm="0">
                                          <p:val>
                                            <p:strVal val="1+#ppt_w/2"/>
                                          </p:val>
                                        </p:tav>
                                        <p:tav tm="100000">
                                          <p:val>
                                            <p:strVal val="#ppt_x"/>
                                          </p:val>
                                        </p:tav>
                                      </p:tavLst>
                                    </p:anim>
                                    <p:anim calcmode="lin" valueType="num">
                                      <p:cBhvr additive="base">
                                        <p:cTn id="8" dur="500" fill="hold"/>
                                        <p:tgtEl>
                                          <p:spTgt spid="13006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500"/>
                            </p:stCondLst>
                            <p:childTnLst>
                              <p:par>
                                <p:cTn id="10" presetID="2" presetClass="entr" presetSubtype="2" fill="hold" nodeType="afterEffect">
                                  <p:stCondLst>
                                    <p:cond delay="1000"/>
                                  </p:stCondLst>
                                  <p:childTnLst>
                                    <p:set>
                                      <p:cBhvr>
                                        <p:cTn id="11" dur="1" fill="hold">
                                          <p:stCondLst>
                                            <p:cond delay="0"/>
                                          </p:stCondLst>
                                        </p:cTn>
                                        <p:tgtEl>
                                          <p:spTgt spid="130062"/>
                                        </p:tgtEl>
                                        <p:attrNameLst>
                                          <p:attrName>style.visibility</p:attrName>
                                        </p:attrNameLst>
                                      </p:cBhvr>
                                      <p:to>
                                        <p:strVal val="visible"/>
                                      </p:to>
                                    </p:set>
                                    <p:anim calcmode="lin" valueType="num">
                                      <p:cBhvr additive="base">
                                        <p:cTn id="12" dur="500" fill="hold"/>
                                        <p:tgtEl>
                                          <p:spTgt spid="130062"/>
                                        </p:tgtEl>
                                        <p:attrNameLst>
                                          <p:attrName>ppt_x</p:attrName>
                                        </p:attrNameLst>
                                      </p:cBhvr>
                                      <p:tavLst>
                                        <p:tav tm="0">
                                          <p:val>
                                            <p:strVal val="1+#ppt_w/2"/>
                                          </p:val>
                                        </p:tav>
                                        <p:tav tm="100000">
                                          <p:val>
                                            <p:strVal val="#ppt_x"/>
                                          </p:val>
                                        </p:tav>
                                      </p:tavLst>
                                    </p:anim>
                                    <p:anim calcmode="lin" valueType="num">
                                      <p:cBhvr additive="base">
                                        <p:cTn id="13" dur="500" fill="hold"/>
                                        <p:tgtEl>
                                          <p:spTgt spid="13006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7" presetClass="entr" presetSubtype="2" fill="hold" nodeType="afterEffect">
                                  <p:stCondLst>
                                    <p:cond delay="1000"/>
                                  </p:stCondLst>
                                  <p:childTnLst>
                                    <p:set>
                                      <p:cBhvr>
                                        <p:cTn id="16" dur="1" fill="hold">
                                          <p:stCondLst>
                                            <p:cond delay="0"/>
                                          </p:stCondLst>
                                        </p:cTn>
                                        <p:tgtEl>
                                          <p:spTgt spid="130063"/>
                                        </p:tgtEl>
                                        <p:attrNameLst>
                                          <p:attrName>style.visibility</p:attrName>
                                        </p:attrNameLst>
                                      </p:cBhvr>
                                      <p:to>
                                        <p:strVal val="visible"/>
                                      </p:to>
                                    </p:set>
                                    <p:anim calcmode="lin" valueType="num">
                                      <p:cBhvr additive="base">
                                        <p:cTn id="17" dur="5000" fill="hold"/>
                                        <p:tgtEl>
                                          <p:spTgt spid="130063"/>
                                        </p:tgtEl>
                                        <p:attrNameLst>
                                          <p:attrName>ppt_x</p:attrName>
                                        </p:attrNameLst>
                                      </p:cBhvr>
                                      <p:tavLst>
                                        <p:tav tm="0">
                                          <p:val>
                                            <p:strVal val="1+#ppt_w/2"/>
                                          </p:val>
                                        </p:tav>
                                        <p:tav tm="100000">
                                          <p:val>
                                            <p:strVal val="#ppt_x"/>
                                          </p:val>
                                        </p:tav>
                                      </p:tavLst>
                                    </p:anim>
                                    <p:anim calcmode="lin" valueType="num">
                                      <p:cBhvr additive="base">
                                        <p:cTn id="18" dur="5000" fill="hold"/>
                                        <p:tgtEl>
                                          <p:spTgt spid="13006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000"/>
                            </p:stCondLst>
                            <p:childTnLst>
                              <p:par>
                                <p:cTn id="20" presetID="2" presetClass="entr" presetSubtype="2" fill="hold" nodeType="afterEffect">
                                  <p:stCondLst>
                                    <p:cond delay="2000"/>
                                  </p:stCondLst>
                                  <p:childTnLst>
                                    <p:set>
                                      <p:cBhvr>
                                        <p:cTn id="21" dur="1" fill="hold">
                                          <p:stCondLst>
                                            <p:cond delay="0"/>
                                          </p:stCondLst>
                                        </p:cTn>
                                        <p:tgtEl>
                                          <p:spTgt spid="130064"/>
                                        </p:tgtEl>
                                        <p:attrNameLst>
                                          <p:attrName>style.visibility</p:attrName>
                                        </p:attrNameLst>
                                      </p:cBhvr>
                                      <p:to>
                                        <p:strVal val="visible"/>
                                      </p:to>
                                    </p:set>
                                    <p:anim calcmode="lin" valueType="num">
                                      <p:cBhvr additive="base">
                                        <p:cTn id="22" dur="500" fill="hold"/>
                                        <p:tgtEl>
                                          <p:spTgt spid="130064"/>
                                        </p:tgtEl>
                                        <p:attrNameLst>
                                          <p:attrName>ppt_x</p:attrName>
                                        </p:attrNameLst>
                                      </p:cBhvr>
                                      <p:tavLst>
                                        <p:tav tm="0">
                                          <p:val>
                                            <p:strVal val="1+#ppt_w/2"/>
                                          </p:val>
                                        </p:tav>
                                        <p:tav tm="100000">
                                          <p:val>
                                            <p:strVal val="#ppt_x"/>
                                          </p:val>
                                        </p:tav>
                                      </p:tavLst>
                                    </p:anim>
                                    <p:anim calcmode="lin" valueType="num">
                                      <p:cBhvr additive="base">
                                        <p:cTn id="23" dur="500" fill="hold"/>
                                        <p:tgtEl>
                                          <p:spTgt spid="1300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8">
            <a:extLst>
              <a:ext uri="{FF2B5EF4-FFF2-40B4-BE49-F238E27FC236}">
                <a16:creationId xmlns:a16="http://schemas.microsoft.com/office/drawing/2014/main" id="{9F2C9A5D-0446-6394-5F88-46F306F0FB3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44035" name="Espace réservé du numéro de diapositive 4">
            <a:extLst>
              <a:ext uri="{FF2B5EF4-FFF2-40B4-BE49-F238E27FC236}">
                <a16:creationId xmlns:a16="http://schemas.microsoft.com/office/drawing/2014/main" id="{8A54394A-EF1E-FBBD-28BA-6CF9BCFD1F6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80A10F7-B904-4BB1-B9A4-B7D7293FA447}" type="slidenum">
              <a:rPr lang="fr-FR" altLang="fr-FR" sz="2000">
                <a:solidFill>
                  <a:srgbClr val="984807"/>
                </a:solidFill>
              </a:rPr>
              <a:pPr algn="r" eaLnBrk="1" hangingPunct="1">
                <a:spcBef>
                  <a:spcPct val="0"/>
                </a:spcBef>
                <a:buFontTx/>
                <a:buNone/>
              </a:pPr>
              <a:t>41</a:t>
            </a:fld>
            <a:endParaRPr lang="fr-FR" altLang="fr-FR" sz="2000">
              <a:solidFill>
                <a:srgbClr val="984807"/>
              </a:solidFill>
            </a:endParaRPr>
          </a:p>
        </p:txBody>
      </p:sp>
      <p:sp>
        <p:nvSpPr>
          <p:cNvPr id="40964" name="Text Box 5">
            <a:extLst>
              <a:ext uri="{FF2B5EF4-FFF2-40B4-BE49-F238E27FC236}">
                <a16:creationId xmlns:a16="http://schemas.microsoft.com/office/drawing/2014/main" id="{82BC81E9-F988-990C-CFF8-8EE1730197AF}"/>
              </a:ext>
            </a:extLst>
          </p:cNvPr>
          <p:cNvSpPr txBox="1">
            <a:spLocks noChangeArrowheads="1"/>
          </p:cNvSpPr>
          <p:nvPr/>
        </p:nvSpPr>
        <p:spPr bwMode="auto">
          <a:xfrm>
            <a:off x="457200" y="1371600"/>
            <a:ext cx="8147050" cy="4006850"/>
          </a:xfrm>
          <a:prstGeom prst="rect">
            <a:avLst/>
          </a:prstGeom>
          <a:noFill/>
          <a:ln>
            <a:noFill/>
          </a:ln>
          <a:effec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400" b="1" u="sng" dirty="0">
                <a:solidFill>
                  <a:srgbClr val="000000"/>
                </a:solidFill>
                <a:latin typeface="Times New Roman" panose="02020603050405020304" pitchFamily="18" charset="0"/>
                <a:ea typeface="Times New Roman" panose="02020603050405020304" pitchFamily="18" charset="0"/>
              </a:rPr>
              <a:t>Les acteurs de l’évacuation :</a:t>
            </a:r>
          </a:p>
          <a:p>
            <a:pPr>
              <a:buFont typeface="Arial" panose="020B0604020202020204" pitchFamily="34" charset="0"/>
              <a:buNone/>
              <a:defRPr/>
            </a:pPr>
            <a:endParaRPr lang="fr-FR" sz="2400" b="1" dirty="0">
              <a:solidFill>
                <a:srgbClr val="000000"/>
              </a:solidFill>
              <a:latin typeface="Times New Roman" panose="02020603050405020304" pitchFamily="18" charset="0"/>
              <a:ea typeface="Times New Roman" panose="02020603050405020304" pitchFamily="18" charset="0"/>
            </a:endParaRPr>
          </a:p>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Coordination entre le COS, le DSM et le COPG indispensable. </a:t>
            </a:r>
          </a:p>
          <a:p>
            <a:pPr>
              <a:buFont typeface="Arial" panose="020B0604020202020204" pitchFamily="34" charset="0"/>
              <a:buNone/>
              <a:defRPr/>
            </a:pPr>
            <a:endParaRPr lang="fr-FR" sz="2400" dirty="0">
              <a:solidFill>
                <a:srgbClr val="000000"/>
              </a:solidFill>
              <a:latin typeface="Times New Roman" panose="02020603050405020304" pitchFamily="18" charset="0"/>
              <a:ea typeface="Times New Roman" panose="02020603050405020304" pitchFamily="18" charset="0"/>
            </a:endParaRPr>
          </a:p>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Plusieurs missions envisageables :  </a:t>
            </a:r>
          </a:p>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 </a:t>
            </a:r>
          </a:p>
          <a:p>
            <a:pPr marL="342900" indent="-342900">
              <a:tabLst>
                <a:tab pos="252095" algn="l"/>
              </a:tabLst>
              <a:defRPr/>
            </a:pPr>
            <a:r>
              <a:rPr lang="fr-FR" sz="2400" dirty="0">
                <a:solidFill>
                  <a:srgbClr val="000000"/>
                </a:solidFill>
                <a:latin typeface="Times New Roman" panose="02020603050405020304" pitchFamily="18" charset="0"/>
                <a:ea typeface="Times New Roman" panose="02020603050405020304" pitchFamily="18" charset="0"/>
              </a:rPr>
              <a:t>Escorte-ouverture de convois par les FSI ;  </a:t>
            </a:r>
          </a:p>
          <a:p>
            <a:pPr marL="342900" indent="-342900">
              <a:tabLst>
                <a:tab pos="252095" algn="l"/>
              </a:tabLst>
              <a:defRPr/>
            </a:pPr>
            <a:r>
              <a:rPr lang="fr-FR" sz="2400" dirty="0">
                <a:solidFill>
                  <a:srgbClr val="000000"/>
                </a:solidFill>
                <a:latin typeface="Times New Roman" panose="02020603050405020304" pitchFamily="18" charset="0"/>
                <a:ea typeface="Times New Roman" panose="02020603050405020304" pitchFamily="18" charset="0"/>
              </a:rPr>
              <a:t>Protection, lors d’attentat, de certains établissements de santé,</a:t>
            </a:r>
          </a:p>
          <a:p>
            <a:pPr marL="342900" indent="-342900">
              <a:tabLst>
                <a:tab pos="252095" algn="l"/>
              </a:tabLst>
              <a:defRPr/>
            </a:pPr>
            <a:r>
              <a:rPr lang="fr-FR" sz="2400" dirty="0">
                <a:solidFill>
                  <a:srgbClr val="000000"/>
                </a:solidFill>
                <a:latin typeface="Times New Roman" panose="02020603050405020304" pitchFamily="18" charset="0"/>
                <a:ea typeface="Times New Roman" panose="02020603050405020304" pitchFamily="18" charset="0"/>
              </a:rPr>
              <a:t>Sécurisation des Drop Zones (DZ).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8">
            <a:extLst>
              <a:ext uri="{FF2B5EF4-FFF2-40B4-BE49-F238E27FC236}">
                <a16:creationId xmlns:a16="http://schemas.microsoft.com/office/drawing/2014/main" id="{88BF8B93-0DD1-48D2-D868-17F912322E0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45059" name="Espace réservé du numéro de diapositive 4">
            <a:extLst>
              <a:ext uri="{FF2B5EF4-FFF2-40B4-BE49-F238E27FC236}">
                <a16:creationId xmlns:a16="http://schemas.microsoft.com/office/drawing/2014/main" id="{0755AFF0-4D75-9BA8-6007-AC7C4F1637A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75A34C8-D34C-4050-ADC6-B4DCC3B85485}" type="slidenum">
              <a:rPr lang="fr-FR" altLang="fr-FR" sz="2000">
                <a:solidFill>
                  <a:srgbClr val="984807"/>
                </a:solidFill>
              </a:rPr>
              <a:pPr algn="r" eaLnBrk="1" hangingPunct="1">
                <a:spcBef>
                  <a:spcPct val="0"/>
                </a:spcBef>
                <a:buFontTx/>
                <a:buNone/>
              </a:pPr>
              <a:t>42</a:t>
            </a:fld>
            <a:endParaRPr lang="fr-FR" altLang="fr-FR" sz="2000">
              <a:solidFill>
                <a:srgbClr val="984807"/>
              </a:solidFill>
            </a:endParaRPr>
          </a:p>
        </p:txBody>
      </p:sp>
      <p:sp>
        <p:nvSpPr>
          <p:cNvPr id="45060" name="Text Box 5">
            <a:extLst>
              <a:ext uri="{FF2B5EF4-FFF2-40B4-BE49-F238E27FC236}">
                <a16:creationId xmlns:a16="http://schemas.microsoft.com/office/drawing/2014/main" id="{112519A4-3794-0A81-DED0-F41CB9355784}"/>
              </a:ext>
            </a:extLst>
          </p:cNvPr>
          <p:cNvSpPr txBox="1">
            <a:spLocks noChangeArrowheads="1"/>
          </p:cNvSpPr>
          <p:nvPr/>
        </p:nvSpPr>
        <p:spPr bwMode="auto">
          <a:xfrm>
            <a:off x="457200" y="1371600"/>
            <a:ext cx="8291513" cy="371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solidFill>
                  <a:srgbClr val="000000"/>
                </a:solidFill>
                <a:latin typeface="Times New Roman" panose="02020603050405020304" pitchFamily="18" charset="0"/>
                <a:cs typeface="Times New Roman" panose="02020603050405020304" pitchFamily="18" charset="0"/>
              </a:rPr>
              <a:t>Etablissements de santé :</a:t>
            </a:r>
          </a:p>
          <a:p>
            <a:endParaRPr lang="fr-FR" altLang="fr-FR" sz="2400" b="1">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Dispositions pour la prise en charge hospitalière des blessés sont intégrées dans le dispositif ORSAN AMAVI.  </a:t>
            </a:r>
          </a:p>
          <a:p>
            <a:pPr>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Etablissement de santé doté d’un plan blanc, dispositif de crise qui lui permet de mobiliser immédiatement les moyens de toute nature dont il dispose en cas d’afflux de patients, ou pour faire face à une situation sanitaire exceptionnelle.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8">
            <a:extLst>
              <a:ext uri="{FF2B5EF4-FFF2-40B4-BE49-F238E27FC236}">
                <a16:creationId xmlns:a16="http://schemas.microsoft.com/office/drawing/2014/main" id="{282E8702-59E7-48C6-2133-96C34BDDD19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46083" name="Espace réservé du numéro de diapositive 4">
            <a:extLst>
              <a:ext uri="{FF2B5EF4-FFF2-40B4-BE49-F238E27FC236}">
                <a16:creationId xmlns:a16="http://schemas.microsoft.com/office/drawing/2014/main" id="{7B65AF09-1DED-8F27-EC5D-3167A5AFC66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F752D17-D685-4D28-B1DF-5F954B81A967}" type="slidenum">
              <a:rPr lang="fr-FR" altLang="fr-FR" sz="2000">
                <a:solidFill>
                  <a:srgbClr val="984807"/>
                </a:solidFill>
              </a:rPr>
              <a:pPr algn="r" eaLnBrk="1" hangingPunct="1">
                <a:spcBef>
                  <a:spcPct val="0"/>
                </a:spcBef>
                <a:buFontTx/>
                <a:buNone/>
              </a:pPr>
              <a:t>43</a:t>
            </a:fld>
            <a:endParaRPr lang="fr-FR" altLang="fr-FR" sz="2000">
              <a:solidFill>
                <a:srgbClr val="984807"/>
              </a:solidFill>
            </a:endParaRPr>
          </a:p>
        </p:txBody>
      </p:sp>
      <p:sp>
        <p:nvSpPr>
          <p:cNvPr id="46084" name="Text Box 5">
            <a:extLst>
              <a:ext uri="{FF2B5EF4-FFF2-40B4-BE49-F238E27FC236}">
                <a16:creationId xmlns:a16="http://schemas.microsoft.com/office/drawing/2014/main" id="{3E102E64-DC0A-E91A-05E4-0BB96BF85706}"/>
              </a:ext>
            </a:extLst>
          </p:cNvPr>
          <p:cNvSpPr txBox="1">
            <a:spLocks noChangeArrowheads="1"/>
          </p:cNvSpPr>
          <p:nvPr/>
        </p:nvSpPr>
        <p:spPr bwMode="auto">
          <a:xfrm>
            <a:off x="457200" y="1371600"/>
            <a:ext cx="8291513"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a:solidFill>
                  <a:srgbClr val="000000"/>
                </a:solidFill>
                <a:latin typeface="Times New Roman" panose="02020603050405020304" pitchFamily="18" charset="0"/>
                <a:cs typeface="Times New Roman" panose="02020603050405020304" pitchFamily="18" charset="0"/>
              </a:rPr>
              <a:t> </a:t>
            </a:r>
            <a:r>
              <a:rPr lang="fr-FR" altLang="fr-FR" sz="2400" b="1" u="sng">
                <a:solidFill>
                  <a:srgbClr val="000000"/>
                </a:solidFill>
                <a:latin typeface="Times New Roman" panose="02020603050405020304" pitchFamily="18" charset="0"/>
                <a:cs typeface="Times New Roman" panose="02020603050405020304" pitchFamily="18" charset="0"/>
              </a:rPr>
              <a:t>Point de Regroupement des Décédés (PRD) :</a:t>
            </a:r>
          </a:p>
          <a:p>
            <a:pPr>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2 types de décédés :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DCD primaires : lors de l’événement sur les lieux ; </a:t>
            </a:r>
          </a:p>
          <a:p>
            <a:pPr>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DCD secondaires : lors de leur prise en charge au PRV, PMA, norias…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8">
            <a:extLst>
              <a:ext uri="{FF2B5EF4-FFF2-40B4-BE49-F238E27FC236}">
                <a16:creationId xmlns:a16="http://schemas.microsoft.com/office/drawing/2014/main" id="{82CACA29-DEEB-93C1-1C0C-80E736BFB0A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47107" name="Espace réservé du numéro de diapositive 4">
            <a:extLst>
              <a:ext uri="{FF2B5EF4-FFF2-40B4-BE49-F238E27FC236}">
                <a16:creationId xmlns:a16="http://schemas.microsoft.com/office/drawing/2014/main" id="{F4D890AA-5236-1569-4720-F3BB1BA2842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2075390-5D24-441E-A4C6-E3CD85A47EB9}" type="slidenum">
              <a:rPr lang="fr-FR" altLang="fr-FR" sz="2000">
                <a:solidFill>
                  <a:srgbClr val="984807"/>
                </a:solidFill>
              </a:rPr>
              <a:pPr algn="r" eaLnBrk="1" hangingPunct="1">
                <a:spcBef>
                  <a:spcPct val="0"/>
                </a:spcBef>
                <a:buFontTx/>
                <a:buNone/>
              </a:pPr>
              <a:t>44</a:t>
            </a:fld>
            <a:endParaRPr lang="fr-FR" altLang="fr-FR" sz="2000">
              <a:solidFill>
                <a:srgbClr val="984807"/>
              </a:solidFill>
            </a:endParaRPr>
          </a:p>
        </p:txBody>
      </p:sp>
      <p:sp>
        <p:nvSpPr>
          <p:cNvPr id="47108" name="Text Box 5">
            <a:extLst>
              <a:ext uri="{FF2B5EF4-FFF2-40B4-BE49-F238E27FC236}">
                <a16:creationId xmlns:a16="http://schemas.microsoft.com/office/drawing/2014/main" id="{8CC0FFA9-B867-3994-E0DE-45B0F25F5428}"/>
              </a:ext>
            </a:extLst>
          </p:cNvPr>
          <p:cNvSpPr txBox="1">
            <a:spLocks noChangeArrowheads="1"/>
          </p:cNvSpPr>
          <p:nvPr/>
        </p:nvSpPr>
        <p:spPr bwMode="auto">
          <a:xfrm>
            <a:off x="427038" y="1484313"/>
            <a:ext cx="8289925"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a:solidFill>
                  <a:srgbClr val="000000"/>
                </a:solidFill>
                <a:latin typeface="Times New Roman" panose="02020603050405020304" pitchFamily="18" charset="0"/>
                <a:cs typeface="Times New Roman" panose="02020603050405020304" pitchFamily="18" charset="0"/>
              </a:rPr>
              <a:t> </a:t>
            </a:r>
            <a:r>
              <a:rPr lang="fr-FR" altLang="fr-FR" sz="2400" b="1" u="sng">
                <a:solidFill>
                  <a:srgbClr val="000000"/>
                </a:solidFill>
                <a:latin typeface="Times New Roman" panose="02020603050405020304" pitchFamily="18" charset="0"/>
                <a:cs typeface="Times New Roman" panose="02020603050405020304" pitchFamily="18" charset="0"/>
              </a:rPr>
              <a:t>Point de Regroupement des Décédés :</a:t>
            </a:r>
          </a:p>
          <a:p>
            <a:pPr>
              <a:buFont typeface="Arial" panose="020B0604020202020204" pitchFamily="34" charset="0"/>
              <a:buNone/>
            </a:pPr>
            <a:endParaRPr lang="fr-FR" altLang="fr-FR" sz="2400" b="1">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b="1">
                <a:solidFill>
                  <a:srgbClr val="000000"/>
                </a:solidFill>
                <a:latin typeface="Times New Roman" panose="02020603050405020304" pitchFamily="18" charset="0"/>
                <a:cs typeface="Times New Roman" panose="02020603050405020304" pitchFamily="18" charset="0"/>
              </a:rPr>
              <a:t>DCD primaires : </a:t>
            </a:r>
          </a:p>
          <a:p>
            <a:pPr>
              <a:buFont typeface="Arial" panose="020B0604020202020204" pitchFamily="34" charset="0"/>
              <a:buNone/>
            </a:pPr>
            <a:endParaRPr lang="fr-FR" altLang="fr-FR" sz="2400" b="1">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Ne sont pas manipulés, sont laissés sur place </a:t>
            </a:r>
          </a:p>
          <a:p>
            <a:pPr>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a:solidFill>
                  <a:srgbClr val="000000"/>
                </a:solidFill>
                <a:latin typeface="Times New Roman" panose="02020603050405020304" pitchFamily="18" charset="0"/>
                <a:cs typeface="Times New Roman" panose="02020603050405020304" pitchFamily="18" charset="0"/>
              </a:rPr>
              <a:t>Préservation des traces et indices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8">
            <a:extLst>
              <a:ext uri="{FF2B5EF4-FFF2-40B4-BE49-F238E27FC236}">
                <a16:creationId xmlns:a16="http://schemas.microsoft.com/office/drawing/2014/main" id="{C60EA098-18AF-D819-F069-B271AD9F0EB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48131" name="Espace réservé du numéro de diapositive 4">
            <a:extLst>
              <a:ext uri="{FF2B5EF4-FFF2-40B4-BE49-F238E27FC236}">
                <a16:creationId xmlns:a16="http://schemas.microsoft.com/office/drawing/2014/main" id="{28223DA6-C21E-D2C5-23B9-1C5D61C3280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ECE5782-4E4A-4CE1-B62C-0F99CB027867}" type="slidenum">
              <a:rPr lang="fr-FR" altLang="fr-FR" sz="2000">
                <a:solidFill>
                  <a:srgbClr val="984807"/>
                </a:solidFill>
              </a:rPr>
              <a:pPr algn="r" eaLnBrk="1" hangingPunct="1">
                <a:spcBef>
                  <a:spcPct val="0"/>
                </a:spcBef>
                <a:buFontTx/>
                <a:buNone/>
              </a:pPr>
              <a:t>45</a:t>
            </a:fld>
            <a:endParaRPr lang="fr-FR" altLang="fr-FR" sz="2000">
              <a:solidFill>
                <a:srgbClr val="984807"/>
              </a:solidFill>
            </a:endParaRPr>
          </a:p>
        </p:txBody>
      </p:sp>
      <p:sp>
        <p:nvSpPr>
          <p:cNvPr id="48132" name="Text Box 5">
            <a:extLst>
              <a:ext uri="{FF2B5EF4-FFF2-40B4-BE49-F238E27FC236}">
                <a16:creationId xmlns:a16="http://schemas.microsoft.com/office/drawing/2014/main" id="{230F0687-DE57-BCF5-7FD1-5DB2CA8ECF27}"/>
              </a:ext>
            </a:extLst>
          </p:cNvPr>
          <p:cNvSpPr txBox="1">
            <a:spLocks noChangeArrowheads="1"/>
          </p:cNvSpPr>
          <p:nvPr/>
        </p:nvSpPr>
        <p:spPr bwMode="auto">
          <a:xfrm>
            <a:off x="323850" y="1484313"/>
            <a:ext cx="8291513"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a:solidFill>
                  <a:srgbClr val="000000"/>
                </a:solidFill>
                <a:latin typeface="Times New Roman" panose="02020603050405020304" pitchFamily="18" charset="0"/>
                <a:cs typeface="Times New Roman" panose="02020603050405020304" pitchFamily="18" charset="0"/>
              </a:rPr>
              <a:t> </a:t>
            </a:r>
            <a:r>
              <a:rPr lang="fr-FR" altLang="fr-FR" sz="2400" b="1" u="sng">
                <a:solidFill>
                  <a:srgbClr val="000000"/>
                </a:solidFill>
                <a:latin typeface="Times New Roman" panose="02020603050405020304" pitchFamily="18" charset="0"/>
                <a:cs typeface="Times New Roman" panose="02020603050405020304" pitchFamily="18" charset="0"/>
              </a:rPr>
              <a:t>Point de Regroupement des Décédés :</a:t>
            </a:r>
          </a:p>
          <a:p>
            <a:pPr>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b="1">
                <a:solidFill>
                  <a:srgbClr val="000000"/>
                </a:solidFill>
                <a:latin typeface="Times New Roman" panose="02020603050405020304" pitchFamily="18" charset="0"/>
                <a:cs typeface="Times New Roman" panose="02020603050405020304" pitchFamily="18" charset="0"/>
              </a:rPr>
              <a:t>DCD secondaires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solidFill>
                  <a:srgbClr val="000000"/>
                </a:solidFill>
                <a:latin typeface="Times New Roman" panose="02020603050405020304" pitchFamily="18" charset="0"/>
                <a:cs typeface="Times New Roman" panose="02020603050405020304" pitchFamily="18" charset="0"/>
              </a:rPr>
              <a:t>évacués vers le dépôt mortuaire ou PRD. </a:t>
            </a:r>
          </a:p>
          <a:p>
            <a:pPr>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PRD placé sous la responsabilité du COPJ dès qu’une enquête judiciaire a été ouverte.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8">
            <a:extLst>
              <a:ext uri="{FF2B5EF4-FFF2-40B4-BE49-F238E27FC236}">
                <a16:creationId xmlns:a16="http://schemas.microsoft.com/office/drawing/2014/main" id="{4F95B1EE-A9AD-9AB4-0749-56E9AE3682C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49155" name="Espace réservé du numéro de diapositive 4">
            <a:extLst>
              <a:ext uri="{FF2B5EF4-FFF2-40B4-BE49-F238E27FC236}">
                <a16:creationId xmlns:a16="http://schemas.microsoft.com/office/drawing/2014/main" id="{FFCC6211-8F5F-4124-6978-2A5F9D819B4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5D8460E-4475-4FD3-97B5-DECD37848E00}" type="slidenum">
              <a:rPr lang="fr-FR" altLang="fr-FR" sz="2000">
                <a:solidFill>
                  <a:srgbClr val="984807"/>
                </a:solidFill>
              </a:rPr>
              <a:pPr algn="r" eaLnBrk="1" hangingPunct="1">
                <a:spcBef>
                  <a:spcPct val="0"/>
                </a:spcBef>
                <a:buFontTx/>
                <a:buNone/>
              </a:pPr>
              <a:t>46</a:t>
            </a:fld>
            <a:endParaRPr lang="fr-FR" altLang="fr-FR" sz="2000">
              <a:solidFill>
                <a:srgbClr val="984807"/>
              </a:solidFill>
            </a:endParaRPr>
          </a:p>
        </p:txBody>
      </p:sp>
      <p:sp>
        <p:nvSpPr>
          <p:cNvPr id="43012" name="Text Box 5">
            <a:extLst>
              <a:ext uri="{FF2B5EF4-FFF2-40B4-BE49-F238E27FC236}">
                <a16:creationId xmlns:a16="http://schemas.microsoft.com/office/drawing/2014/main" id="{258DCFA1-F27E-DC45-6302-039D3AEA2F66}"/>
              </a:ext>
            </a:extLst>
          </p:cNvPr>
          <p:cNvSpPr txBox="1">
            <a:spLocks noChangeArrowheads="1"/>
          </p:cNvSpPr>
          <p:nvPr/>
        </p:nvSpPr>
        <p:spPr bwMode="auto">
          <a:xfrm>
            <a:off x="427038" y="1341438"/>
            <a:ext cx="8431212" cy="4375150"/>
          </a:xfrm>
          <a:prstGeom prst="rect">
            <a:avLst/>
          </a:prstGeom>
          <a:noFill/>
          <a:ln>
            <a:noFill/>
          </a:ln>
          <a:effec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400" b="1" dirty="0">
                <a:solidFill>
                  <a:srgbClr val="000000"/>
                </a:solidFill>
                <a:latin typeface="Times New Roman" panose="02020603050405020304" pitchFamily="18" charset="0"/>
                <a:ea typeface="Times New Roman" panose="02020603050405020304" pitchFamily="18" charset="0"/>
              </a:rPr>
              <a:t> </a:t>
            </a:r>
            <a:r>
              <a:rPr lang="fr-FR" sz="2400" b="1" u="sng" dirty="0">
                <a:solidFill>
                  <a:srgbClr val="000000"/>
                </a:solidFill>
                <a:latin typeface="Times New Roman" panose="02020603050405020304" pitchFamily="18" charset="0"/>
                <a:ea typeface="Times New Roman" panose="02020603050405020304" pitchFamily="18" charset="0"/>
              </a:rPr>
              <a:t>Point de Regroupement des Décédés :</a:t>
            </a:r>
          </a:p>
          <a:p>
            <a:pPr>
              <a:buFont typeface="Arial" panose="020B0604020202020204" pitchFamily="34" charset="0"/>
              <a:buNone/>
              <a:defRPr/>
            </a:pPr>
            <a:endParaRPr lang="fr-FR" sz="2400" dirty="0">
              <a:solidFill>
                <a:srgbClr val="000000"/>
              </a:solidFill>
              <a:latin typeface="Times New Roman" panose="02020603050405020304" pitchFamily="18" charset="0"/>
              <a:ea typeface="Times New Roman" panose="02020603050405020304" pitchFamily="18" charset="0"/>
            </a:endParaRPr>
          </a:p>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Objectif du dépôt mortuaire consiste à :  </a:t>
            </a:r>
          </a:p>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 </a:t>
            </a:r>
          </a:p>
          <a:p>
            <a:pPr marL="342900" indent="-342900">
              <a:buFontTx/>
              <a:buChar char="-"/>
              <a:defRPr/>
            </a:pPr>
            <a:r>
              <a:rPr lang="fr-FR" sz="2400" dirty="0">
                <a:solidFill>
                  <a:srgbClr val="000000"/>
                </a:solidFill>
                <a:latin typeface="Times New Roman" panose="02020603050405020304" pitchFamily="18" charset="0"/>
                <a:ea typeface="Times New Roman" panose="02020603050405020304" pitchFamily="18" charset="0"/>
              </a:rPr>
              <a:t>Regrouper les corps de personnes décédées </a:t>
            </a:r>
          </a:p>
          <a:p>
            <a:pPr marL="342900" indent="-342900">
              <a:buFontTx/>
              <a:buChar char="-"/>
              <a:defRPr/>
            </a:pPr>
            <a:r>
              <a:rPr lang="fr-FR" sz="2400" dirty="0">
                <a:solidFill>
                  <a:srgbClr val="000000"/>
                </a:solidFill>
                <a:latin typeface="Times New Roman" panose="02020603050405020304" pitchFamily="18" charset="0"/>
                <a:ea typeface="Times New Roman" panose="02020603050405020304" pitchFamily="18" charset="0"/>
              </a:rPr>
              <a:t>Les recenser et amorcer les démarches d’identification ;  </a:t>
            </a:r>
          </a:p>
          <a:p>
            <a:pPr marL="342900" indent="-342900">
              <a:buFontTx/>
              <a:buChar char="-"/>
              <a:defRPr/>
            </a:pPr>
            <a:r>
              <a:rPr lang="fr-FR" sz="2400" dirty="0">
                <a:solidFill>
                  <a:srgbClr val="000000"/>
                </a:solidFill>
                <a:latin typeface="Times New Roman" panose="02020603050405020304" pitchFamily="18" charset="0"/>
                <a:ea typeface="Times New Roman" panose="02020603050405020304" pitchFamily="18" charset="0"/>
              </a:rPr>
              <a:t>Évacuer les corps. </a:t>
            </a:r>
          </a:p>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 </a:t>
            </a:r>
          </a:p>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Victimes évacuées par les opérateurs spécialisés vers l’IML ou vers une chapelle ardente aménagée par les autorités locales.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8">
            <a:extLst>
              <a:ext uri="{FF2B5EF4-FFF2-40B4-BE49-F238E27FC236}">
                <a16:creationId xmlns:a16="http://schemas.microsoft.com/office/drawing/2014/main" id="{3B159B63-FF66-C04C-A648-7B5823B5EDC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50179" name="Espace réservé du numéro de diapositive 4">
            <a:extLst>
              <a:ext uri="{FF2B5EF4-FFF2-40B4-BE49-F238E27FC236}">
                <a16:creationId xmlns:a16="http://schemas.microsoft.com/office/drawing/2014/main" id="{9F9BB38E-C79F-7CA5-71DC-DFB6ED7EEB4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E301F4A-B995-4607-B9F9-524F1A23AEB2}" type="slidenum">
              <a:rPr lang="fr-FR" altLang="fr-FR" sz="2000">
                <a:solidFill>
                  <a:srgbClr val="984807"/>
                </a:solidFill>
              </a:rPr>
              <a:pPr algn="r" eaLnBrk="1" hangingPunct="1">
                <a:spcBef>
                  <a:spcPct val="0"/>
                </a:spcBef>
                <a:buFontTx/>
                <a:buNone/>
              </a:pPr>
              <a:t>47</a:t>
            </a:fld>
            <a:endParaRPr lang="fr-FR" altLang="fr-FR" sz="2000">
              <a:solidFill>
                <a:srgbClr val="984807"/>
              </a:solidFill>
            </a:endParaRPr>
          </a:p>
        </p:txBody>
      </p:sp>
      <p:sp>
        <p:nvSpPr>
          <p:cNvPr id="50180" name="Text Box 5">
            <a:extLst>
              <a:ext uri="{FF2B5EF4-FFF2-40B4-BE49-F238E27FC236}">
                <a16:creationId xmlns:a16="http://schemas.microsoft.com/office/drawing/2014/main" id="{0F9D8811-9030-6875-7731-627B05644FDF}"/>
              </a:ext>
            </a:extLst>
          </p:cNvPr>
          <p:cNvSpPr txBox="1">
            <a:spLocks noChangeArrowheads="1"/>
          </p:cNvSpPr>
          <p:nvPr/>
        </p:nvSpPr>
        <p:spPr bwMode="auto">
          <a:xfrm>
            <a:off x="457200" y="1371600"/>
            <a:ext cx="8218488"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solidFill>
                  <a:srgbClr val="000000"/>
                </a:solidFill>
                <a:latin typeface="Times New Roman" panose="02020603050405020304" pitchFamily="18" charset="0"/>
                <a:cs typeface="Times New Roman" panose="02020603050405020304" pitchFamily="18" charset="0"/>
              </a:rPr>
              <a:t>Centre d’Accueil des Familles (CAF) :</a:t>
            </a:r>
          </a:p>
          <a:p>
            <a:pPr>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Piloté par un membre du corps préfectoral et armé par les services de la commune concernée. </a:t>
            </a:r>
          </a:p>
          <a:p>
            <a:pPr>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Ville de Lyon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ea typeface="Calibri" panose="020F0502020204030204" pitchFamily="34" charset="0"/>
                <a:cs typeface="Times New Roman" panose="02020603050405020304" pitchFamily="18" charset="0"/>
              </a:rPr>
              <a:t>implanté à la mairie du 8</a:t>
            </a:r>
            <a:r>
              <a:rPr lang="fr-FR" altLang="fr-FR" sz="2400" baseline="30000">
                <a:latin typeface="Times New Roman" panose="02020603050405020304" pitchFamily="18" charset="0"/>
                <a:ea typeface="Calibri" panose="020F0502020204030204" pitchFamily="34" charset="0"/>
                <a:cs typeface="Times New Roman" panose="02020603050405020304" pitchFamily="18" charset="0"/>
              </a:rPr>
              <a:t>ème</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arrondissement.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8">
            <a:extLst>
              <a:ext uri="{FF2B5EF4-FFF2-40B4-BE49-F238E27FC236}">
                <a16:creationId xmlns:a16="http://schemas.microsoft.com/office/drawing/2014/main" id="{FB77F188-64BC-3AD8-E67A-27D5DF5AEEF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51203" name="Espace réservé du numéro de diapositive 4">
            <a:extLst>
              <a:ext uri="{FF2B5EF4-FFF2-40B4-BE49-F238E27FC236}">
                <a16:creationId xmlns:a16="http://schemas.microsoft.com/office/drawing/2014/main" id="{64514BB1-E3BA-0890-54E4-2DCFE7947E3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EA24B40-DA55-407F-9A01-81AF935AF339}" type="slidenum">
              <a:rPr lang="fr-FR" altLang="fr-FR" sz="2000">
                <a:solidFill>
                  <a:srgbClr val="984807"/>
                </a:solidFill>
              </a:rPr>
              <a:pPr algn="r" eaLnBrk="1" hangingPunct="1">
                <a:spcBef>
                  <a:spcPct val="0"/>
                </a:spcBef>
                <a:buFontTx/>
                <a:buNone/>
              </a:pPr>
              <a:t>48</a:t>
            </a:fld>
            <a:endParaRPr lang="fr-FR" altLang="fr-FR" sz="2000">
              <a:solidFill>
                <a:srgbClr val="984807"/>
              </a:solidFill>
            </a:endParaRPr>
          </a:p>
        </p:txBody>
      </p:sp>
      <p:sp>
        <p:nvSpPr>
          <p:cNvPr id="51204" name="Text Box 5">
            <a:extLst>
              <a:ext uri="{FF2B5EF4-FFF2-40B4-BE49-F238E27FC236}">
                <a16:creationId xmlns:a16="http://schemas.microsoft.com/office/drawing/2014/main" id="{2FD30594-5C8E-E053-250C-A5D7C9AF31F0}"/>
              </a:ext>
            </a:extLst>
          </p:cNvPr>
          <p:cNvSpPr txBox="1">
            <a:spLocks noChangeArrowheads="1"/>
          </p:cNvSpPr>
          <p:nvPr/>
        </p:nvSpPr>
        <p:spPr bwMode="auto">
          <a:xfrm>
            <a:off x="457200" y="1371600"/>
            <a:ext cx="8218488"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solidFill>
                  <a:srgbClr val="000000"/>
                </a:solidFill>
                <a:latin typeface="Times New Roman" panose="02020603050405020304" pitchFamily="18" charset="0"/>
                <a:cs typeface="Times New Roman" panose="02020603050405020304" pitchFamily="18" charset="0"/>
              </a:rPr>
              <a:t>Centre d’Accueil des Familles :</a:t>
            </a:r>
          </a:p>
          <a:p>
            <a:pPr>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Il a pour fonction :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identification et recensement des familles ;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soutien médico-psychologique aux familles ;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réponse aux besoins des familles (transport, hébergement, …) ;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information sur l’évolution de la prise en charge des victimes ; </a:t>
            </a:r>
          </a:p>
          <a:p>
            <a:pPr>
              <a:buFont typeface="Arial" panose="020B0604020202020204" pitchFamily="34" charset="0"/>
              <a:buNone/>
            </a:pPr>
            <a:r>
              <a:rPr lang="fr-FR" altLang="fr-FR" sz="2400">
                <a:latin typeface="Times New Roman" panose="02020603050405020304" pitchFamily="18" charset="0"/>
                <a:cs typeface="Calibri" panose="020F0502020204030204" pitchFamily="34" charset="0"/>
              </a:rPr>
              <a:t>- identification des personnes décédées. </a:t>
            </a:r>
            <a:endParaRPr lang="fr-FR" altLang="fr-FR" sz="24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8">
            <a:extLst>
              <a:ext uri="{FF2B5EF4-FFF2-40B4-BE49-F238E27FC236}">
                <a16:creationId xmlns:a16="http://schemas.microsoft.com/office/drawing/2014/main" id="{4CEC5B2B-2DFE-2C62-970B-261F556F571B}"/>
              </a:ext>
            </a:extLst>
          </p:cNvPr>
          <p:cNvSpPr>
            <a:spLocks noGrp="1"/>
          </p:cNvSpPr>
          <p:nvPr>
            <p:ph type="title" idx="4294967295"/>
          </p:nvPr>
        </p:nvSpPr>
        <p:spPr>
          <a:xfrm>
            <a:off x="1116013" y="274638"/>
            <a:ext cx="7742237" cy="939800"/>
          </a:xfrm>
        </p:spPr>
        <p:txBody>
          <a:bodyPr/>
          <a:lstStyle/>
          <a:p>
            <a:pPr eaLnBrk="1" hangingPunct="1"/>
            <a:endParaRPr lang="fr-FR" altLang="fr-FR" sz="3200" b="1">
              <a:solidFill>
                <a:srgbClr val="984807"/>
              </a:solidFill>
            </a:endParaRPr>
          </a:p>
        </p:txBody>
      </p:sp>
      <p:sp>
        <p:nvSpPr>
          <p:cNvPr id="52227" name="Espace réservé du numéro de diapositive 4">
            <a:extLst>
              <a:ext uri="{FF2B5EF4-FFF2-40B4-BE49-F238E27FC236}">
                <a16:creationId xmlns:a16="http://schemas.microsoft.com/office/drawing/2014/main" id="{6CE15313-D642-851A-93D7-7AAA47572BA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AA5780E-0F53-4816-91A1-D04AC1A2EF35}" type="slidenum">
              <a:rPr lang="fr-FR" altLang="fr-FR" sz="2000">
                <a:solidFill>
                  <a:srgbClr val="984807"/>
                </a:solidFill>
              </a:rPr>
              <a:pPr algn="r" eaLnBrk="1" hangingPunct="1">
                <a:spcBef>
                  <a:spcPct val="0"/>
                </a:spcBef>
                <a:buFontTx/>
                <a:buNone/>
              </a:pPr>
              <a:t>49</a:t>
            </a:fld>
            <a:endParaRPr lang="fr-FR" altLang="fr-FR" sz="2000">
              <a:solidFill>
                <a:srgbClr val="984807"/>
              </a:solidFill>
            </a:endParaRPr>
          </a:p>
        </p:txBody>
      </p:sp>
      <p:sp>
        <p:nvSpPr>
          <p:cNvPr id="3" name="ZoneTexte 2">
            <a:extLst>
              <a:ext uri="{FF2B5EF4-FFF2-40B4-BE49-F238E27FC236}">
                <a16:creationId xmlns:a16="http://schemas.microsoft.com/office/drawing/2014/main" id="{2560727F-C21B-6FBA-8E62-B4C6E9F62BD8}"/>
              </a:ext>
            </a:extLst>
          </p:cNvPr>
          <p:cNvSpPr txBox="1"/>
          <p:nvPr/>
        </p:nvSpPr>
        <p:spPr>
          <a:xfrm>
            <a:off x="1187450" y="2767013"/>
            <a:ext cx="6985000" cy="708025"/>
          </a:xfrm>
          <a:prstGeom prst="rect">
            <a:avLst/>
          </a:prstGeom>
          <a:noFill/>
        </p:spPr>
        <p:txBody>
          <a:bodyPr>
            <a:spAutoFit/>
          </a:bodyPr>
          <a:lstStyle/>
          <a:p>
            <a:pPr>
              <a:defRPr/>
            </a:pPr>
            <a:r>
              <a:rPr lang="fr-FR" sz="4000" b="1" cap="all" dirty="0">
                <a:solidFill>
                  <a:srgbClr val="000000"/>
                </a:solidFill>
                <a:latin typeface="Times New Roman" panose="02020603050405020304" pitchFamily="18" charset="0"/>
                <a:ea typeface="Times New Roman" panose="02020603050405020304" pitchFamily="18" charset="0"/>
              </a:rPr>
              <a:t>Dispositif </a:t>
            </a:r>
            <a:r>
              <a:rPr lang="fr-FR" sz="4000" b="1" cap="all" dirty="0" err="1">
                <a:solidFill>
                  <a:srgbClr val="000000"/>
                </a:solidFill>
                <a:latin typeface="Times New Roman" panose="02020603050405020304" pitchFamily="18" charset="0"/>
                <a:ea typeface="Times New Roman" panose="02020603050405020304" pitchFamily="18" charset="0"/>
              </a:rPr>
              <a:t>multi-sites</a:t>
            </a:r>
            <a:r>
              <a:rPr lang="fr-FR" sz="4000" b="1" cap="all" dirty="0">
                <a:solidFill>
                  <a:srgbClr val="000000"/>
                </a:solidFill>
                <a:latin typeface="Times New Roman" panose="02020603050405020304" pitchFamily="18" charset="0"/>
                <a:ea typeface="Times New Roman" panose="02020603050405020304" pitchFamily="18" charset="0"/>
              </a:rPr>
              <a:t> </a:t>
            </a:r>
            <a:endParaRPr lang="fr-FR" sz="3600" b="1"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8">
            <a:extLst>
              <a:ext uri="{FF2B5EF4-FFF2-40B4-BE49-F238E27FC236}">
                <a16:creationId xmlns:a16="http://schemas.microsoft.com/office/drawing/2014/main" id="{7AF761EA-A904-6FD2-08AF-817DB9F4495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7171" name="Espace réservé du numéro de diapositive 4">
            <a:extLst>
              <a:ext uri="{FF2B5EF4-FFF2-40B4-BE49-F238E27FC236}">
                <a16:creationId xmlns:a16="http://schemas.microsoft.com/office/drawing/2014/main" id="{DCFE1C1F-ADF1-95B1-ACA5-29A180118BD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B8D4BC4-9706-43AD-B15F-90E1E817D624}" type="slidenum">
              <a:rPr lang="fr-FR" altLang="fr-FR" sz="2000">
                <a:solidFill>
                  <a:srgbClr val="984807"/>
                </a:solidFill>
              </a:rPr>
              <a:pPr algn="r" eaLnBrk="1" hangingPunct="1">
                <a:spcBef>
                  <a:spcPct val="0"/>
                </a:spcBef>
                <a:buFontTx/>
                <a:buNone/>
              </a:pPr>
              <a:t>5</a:t>
            </a:fld>
            <a:endParaRPr lang="fr-FR" altLang="fr-FR" sz="2000">
              <a:solidFill>
                <a:srgbClr val="984807"/>
              </a:solidFill>
            </a:endParaRPr>
          </a:p>
        </p:txBody>
      </p:sp>
      <p:sp>
        <p:nvSpPr>
          <p:cNvPr id="7172" name="Text Box 5">
            <a:extLst>
              <a:ext uri="{FF2B5EF4-FFF2-40B4-BE49-F238E27FC236}">
                <a16:creationId xmlns:a16="http://schemas.microsoft.com/office/drawing/2014/main" id="{EBAC55D6-2480-EC4A-7B5A-1C71CA9A2F02}"/>
              </a:ext>
            </a:extLst>
          </p:cNvPr>
          <p:cNvSpPr txBox="1">
            <a:spLocks noChangeArrowheads="1"/>
          </p:cNvSpPr>
          <p:nvPr/>
        </p:nvSpPr>
        <p:spPr bwMode="auto">
          <a:xfrm>
            <a:off x="457200" y="1371600"/>
            <a:ext cx="8218488"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ORSEC NOVI vient en complément de l’organisation prévue dans l’ORSEC « tuerie de masse », précise :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Définition et sécurisation de la zone d’intervention ;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L’interface Force de Sécurité Intérieure (FSI) / SDMIS ;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L’extraction des victimes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Le commandement (force menante  / concourante)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La prise en charge spécifique des blessés intervenants.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8">
            <a:extLst>
              <a:ext uri="{FF2B5EF4-FFF2-40B4-BE49-F238E27FC236}">
                <a16:creationId xmlns:a16="http://schemas.microsoft.com/office/drawing/2014/main" id="{B7B033DA-24CD-2007-BF7C-CE7BCED3806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 MULTI-SITES</a:t>
            </a:r>
          </a:p>
        </p:txBody>
      </p:sp>
      <p:sp>
        <p:nvSpPr>
          <p:cNvPr id="53251" name="Espace réservé du numéro de diapositive 4">
            <a:extLst>
              <a:ext uri="{FF2B5EF4-FFF2-40B4-BE49-F238E27FC236}">
                <a16:creationId xmlns:a16="http://schemas.microsoft.com/office/drawing/2014/main" id="{CC0D2772-91FB-F522-11D5-EF0028E2F22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4A16804-1769-46D0-8B98-E51725E91287}" type="slidenum">
              <a:rPr lang="fr-FR" altLang="fr-FR" sz="2000">
                <a:solidFill>
                  <a:srgbClr val="984807"/>
                </a:solidFill>
              </a:rPr>
              <a:pPr algn="r" eaLnBrk="1" hangingPunct="1">
                <a:spcBef>
                  <a:spcPct val="0"/>
                </a:spcBef>
                <a:buFontTx/>
                <a:buNone/>
              </a:pPr>
              <a:t>50</a:t>
            </a:fld>
            <a:endParaRPr lang="fr-FR" altLang="fr-FR" sz="2000">
              <a:solidFill>
                <a:srgbClr val="984807"/>
              </a:solidFill>
            </a:endParaRPr>
          </a:p>
        </p:txBody>
      </p:sp>
      <p:sp>
        <p:nvSpPr>
          <p:cNvPr id="53252" name="Text Box 5">
            <a:extLst>
              <a:ext uri="{FF2B5EF4-FFF2-40B4-BE49-F238E27FC236}">
                <a16:creationId xmlns:a16="http://schemas.microsoft.com/office/drawing/2014/main" id="{04EB25AB-5D4A-8AB7-FB52-37B1C19F2A2D}"/>
              </a:ext>
            </a:extLst>
          </p:cNvPr>
          <p:cNvSpPr txBox="1">
            <a:spLocks noChangeArrowheads="1"/>
          </p:cNvSpPr>
          <p:nvPr/>
        </p:nvSpPr>
        <p:spPr bwMode="auto">
          <a:xfrm>
            <a:off x="457200" y="1371600"/>
            <a:ext cx="8291513" cy="408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Dispositif détermine une organisation et fixe des procédures destinées à faire face à un grand nombre de victimes </a:t>
            </a:r>
            <a:r>
              <a:rPr lang="fr-FR" altLang="fr-FR" sz="2400" b="1" u="sng">
                <a:solidFill>
                  <a:srgbClr val="000000"/>
                </a:solidFill>
                <a:latin typeface="Times New Roman" panose="02020603050405020304" pitchFamily="18" charset="0"/>
                <a:cs typeface="Times New Roman" panose="02020603050405020304" pitchFamily="18" charset="0"/>
              </a:rPr>
              <a:t>sur plusieurs sites.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Chaque site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propre structure de commandement avec un PC services. </a:t>
            </a:r>
          </a:p>
          <a:p>
            <a:pPr>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COS avec l’appui des officiers concernés dans les PC services adapte les dispositifs en fonction de la situation globale de l’évènement et des moyens à disposition.</a:t>
            </a:r>
            <a:endParaRPr lang="fr-FR" altLang="fr-FR" sz="2800" b="1" u="sng">
              <a:latin typeface="Times New Roman" panose="02020603050405020304" pitchFamily="18"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8">
            <a:extLst>
              <a:ext uri="{FF2B5EF4-FFF2-40B4-BE49-F238E27FC236}">
                <a16:creationId xmlns:a16="http://schemas.microsoft.com/office/drawing/2014/main" id="{561D1036-C70B-120B-732A-E2293CB8334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54275" name="Espace réservé du numéro de diapositive 4">
            <a:extLst>
              <a:ext uri="{FF2B5EF4-FFF2-40B4-BE49-F238E27FC236}">
                <a16:creationId xmlns:a16="http://schemas.microsoft.com/office/drawing/2014/main" id="{25C9E749-30B0-4982-7A8B-CE3F0C74864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7B7025A-3A50-4153-B6A3-77C77357D2E8}" type="slidenum">
              <a:rPr lang="fr-FR" altLang="fr-FR" sz="2000">
                <a:solidFill>
                  <a:srgbClr val="984807"/>
                </a:solidFill>
              </a:rPr>
              <a:pPr algn="r" eaLnBrk="1" hangingPunct="1">
                <a:spcBef>
                  <a:spcPct val="0"/>
                </a:spcBef>
                <a:buFontTx/>
                <a:buNone/>
              </a:pPr>
              <a:t>51</a:t>
            </a:fld>
            <a:endParaRPr lang="fr-FR" altLang="fr-FR" sz="2000">
              <a:solidFill>
                <a:srgbClr val="984807"/>
              </a:solidFill>
            </a:endParaRPr>
          </a:p>
        </p:txBody>
      </p:sp>
      <p:pic>
        <p:nvPicPr>
          <p:cNvPr id="54276" name="Picture 1">
            <a:extLst>
              <a:ext uri="{FF2B5EF4-FFF2-40B4-BE49-F238E27FC236}">
                <a16:creationId xmlns:a16="http://schemas.microsoft.com/office/drawing/2014/main" id="{B2B981BD-D0D8-F4AA-6BD8-8B671FA4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74638"/>
            <a:ext cx="8509000" cy="60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8">
            <a:extLst>
              <a:ext uri="{FF2B5EF4-FFF2-40B4-BE49-F238E27FC236}">
                <a16:creationId xmlns:a16="http://schemas.microsoft.com/office/drawing/2014/main" id="{0ACE7E73-03CE-EDED-554B-195480B1ECF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 MULTI-SITES</a:t>
            </a:r>
          </a:p>
        </p:txBody>
      </p:sp>
      <p:sp>
        <p:nvSpPr>
          <p:cNvPr id="55299" name="Espace réservé du numéro de diapositive 4">
            <a:extLst>
              <a:ext uri="{FF2B5EF4-FFF2-40B4-BE49-F238E27FC236}">
                <a16:creationId xmlns:a16="http://schemas.microsoft.com/office/drawing/2014/main" id="{430C5E1A-A76C-C1B3-51C1-A738D744DD7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329AAFC-A832-4052-AD2C-918D5E2CC164}" type="slidenum">
              <a:rPr lang="fr-FR" altLang="fr-FR" sz="2000">
                <a:solidFill>
                  <a:srgbClr val="984807"/>
                </a:solidFill>
              </a:rPr>
              <a:pPr algn="r" eaLnBrk="1" hangingPunct="1">
                <a:spcBef>
                  <a:spcPct val="0"/>
                </a:spcBef>
                <a:buFontTx/>
                <a:buNone/>
              </a:pPr>
              <a:t>52</a:t>
            </a:fld>
            <a:endParaRPr lang="fr-FR" altLang="fr-FR" sz="2000">
              <a:solidFill>
                <a:srgbClr val="984807"/>
              </a:solidFill>
            </a:endParaRPr>
          </a:p>
        </p:txBody>
      </p:sp>
      <p:sp>
        <p:nvSpPr>
          <p:cNvPr id="55300" name="Text Box 5">
            <a:extLst>
              <a:ext uri="{FF2B5EF4-FFF2-40B4-BE49-F238E27FC236}">
                <a16:creationId xmlns:a16="http://schemas.microsoft.com/office/drawing/2014/main" id="{89FBC2AB-CB7B-9DBC-704C-78BF909AED87}"/>
              </a:ext>
            </a:extLst>
          </p:cNvPr>
          <p:cNvSpPr txBox="1">
            <a:spLocks noChangeArrowheads="1"/>
          </p:cNvSpPr>
          <p:nvPr/>
        </p:nvSpPr>
        <p:spPr bwMode="auto">
          <a:xfrm>
            <a:off x="457200" y="1371600"/>
            <a:ext cx="8218488" cy="409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Centre Médical d’évacuation (CME) :</a:t>
            </a:r>
          </a:p>
          <a:p>
            <a:pPr eaLnBrk="1" hangingPunct="1">
              <a:spcBef>
                <a:spcPct val="50000"/>
              </a:spcBef>
              <a:buFont typeface="Arial" panose="020B0604020202020204" pitchFamily="34" charset="0"/>
              <a:buNone/>
            </a:pPr>
            <a:endParaRPr lang="fr-FR" altLang="fr-FR" sz="2400" b="1" u="sng">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Lieu de rassemblement des victimes où, après avoir reçu les premiers soins au PMA, celles-ci sont à nouveau séparées par catégorie en vue de leur évacuation vers un établissement sanitaire. </a:t>
            </a:r>
          </a:p>
          <a:p>
            <a:pPr>
              <a:buFont typeface="Arial" panose="020B0604020202020204" pitchFamily="34" charset="0"/>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Responsable du CME est un médecin désigné par le DSM </a:t>
            </a:r>
          </a:p>
          <a:p>
            <a:pPr eaLnBrk="1" hangingPunct="1">
              <a:spcBef>
                <a:spcPct val="50000"/>
              </a:spcBef>
              <a:buFont typeface="Arial" panose="020B0604020202020204" pitchFamily="34" charset="0"/>
              <a:buNone/>
            </a:pPr>
            <a:endParaRPr lang="fr-FR" altLang="fr-FR" sz="2800" b="1" u="sng">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8">
            <a:extLst>
              <a:ext uri="{FF2B5EF4-FFF2-40B4-BE49-F238E27FC236}">
                <a16:creationId xmlns:a16="http://schemas.microsoft.com/office/drawing/2014/main" id="{731E44C7-469E-2177-F1B9-88283E899BB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56323" name="Espace réservé du numéro de diapositive 4">
            <a:extLst>
              <a:ext uri="{FF2B5EF4-FFF2-40B4-BE49-F238E27FC236}">
                <a16:creationId xmlns:a16="http://schemas.microsoft.com/office/drawing/2014/main" id="{BD43224D-0B24-6EA2-44C6-04CEB39C529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257EB4D-DBF6-4C17-A21A-FF438D7FDFAF}" type="slidenum">
              <a:rPr lang="fr-FR" altLang="fr-FR" sz="2000">
                <a:solidFill>
                  <a:srgbClr val="984807"/>
                </a:solidFill>
              </a:rPr>
              <a:pPr algn="r" eaLnBrk="1" hangingPunct="1">
                <a:spcBef>
                  <a:spcPct val="0"/>
                </a:spcBef>
                <a:buFontTx/>
                <a:buNone/>
              </a:pPr>
              <a:t>53</a:t>
            </a:fld>
            <a:endParaRPr lang="fr-FR" altLang="fr-FR" sz="2000">
              <a:solidFill>
                <a:srgbClr val="984807"/>
              </a:solidFill>
            </a:endParaRPr>
          </a:p>
        </p:txBody>
      </p:sp>
      <p:pic>
        <p:nvPicPr>
          <p:cNvPr id="56324" name="Picture 1">
            <a:extLst>
              <a:ext uri="{FF2B5EF4-FFF2-40B4-BE49-F238E27FC236}">
                <a16:creationId xmlns:a16="http://schemas.microsoft.com/office/drawing/2014/main" id="{14CEAD5D-946D-494C-45AF-AEBF2A943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14313"/>
            <a:ext cx="8634413"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4">
            <a:extLst>
              <a:ext uri="{FF2B5EF4-FFF2-40B4-BE49-F238E27FC236}">
                <a16:creationId xmlns:a16="http://schemas.microsoft.com/office/drawing/2014/main" id="{45D87174-CAA8-83D0-68C4-F0980B4202C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D5A24A1-4E9C-40CE-A62D-050AA5E89D52}" type="slidenum">
              <a:rPr lang="fr-FR" altLang="fr-FR" sz="2000">
                <a:solidFill>
                  <a:srgbClr val="984807"/>
                </a:solidFill>
              </a:rPr>
              <a:pPr algn="r" eaLnBrk="1" hangingPunct="1">
                <a:spcBef>
                  <a:spcPct val="0"/>
                </a:spcBef>
                <a:buFontTx/>
                <a:buNone/>
              </a:pPr>
              <a:t>54</a:t>
            </a:fld>
            <a:endParaRPr lang="fr-FR" altLang="fr-FR" sz="2000">
              <a:solidFill>
                <a:srgbClr val="984807"/>
              </a:solidFill>
            </a:endParaRPr>
          </a:p>
        </p:txBody>
      </p:sp>
      <p:sp>
        <p:nvSpPr>
          <p:cNvPr id="3" name="ZoneTexte 2">
            <a:extLst>
              <a:ext uri="{FF2B5EF4-FFF2-40B4-BE49-F238E27FC236}">
                <a16:creationId xmlns:a16="http://schemas.microsoft.com/office/drawing/2014/main" id="{DE158456-5F9E-5F48-E8EE-C0766E105588}"/>
              </a:ext>
            </a:extLst>
          </p:cNvPr>
          <p:cNvSpPr txBox="1"/>
          <p:nvPr/>
        </p:nvSpPr>
        <p:spPr>
          <a:xfrm>
            <a:off x="611188" y="2133600"/>
            <a:ext cx="7921625" cy="2554288"/>
          </a:xfrm>
          <a:prstGeom prst="rect">
            <a:avLst/>
          </a:prstGeom>
          <a:noFill/>
        </p:spPr>
        <p:txBody>
          <a:bodyPr>
            <a:spAutoFit/>
          </a:bodyPr>
          <a:lstStyle/>
          <a:p>
            <a:pPr algn="ctr">
              <a:defRPr/>
            </a:pPr>
            <a:r>
              <a:rPr lang="fr-FR" sz="3200" b="1" cap="all" dirty="0">
                <a:solidFill>
                  <a:srgbClr val="000000"/>
                </a:solidFill>
                <a:latin typeface="Times New Roman" panose="02020603050405020304" pitchFamily="18" charset="0"/>
                <a:ea typeface="Times New Roman" panose="02020603050405020304" pitchFamily="18" charset="0"/>
              </a:rPr>
              <a:t>Dénombrement</a:t>
            </a:r>
          </a:p>
          <a:p>
            <a:pPr algn="ctr">
              <a:defRPr/>
            </a:pPr>
            <a:r>
              <a:rPr lang="fr-FR" sz="3200" b="1" cap="all" dirty="0">
                <a:solidFill>
                  <a:srgbClr val="000000"/>
                </a:solidFill>
                <a:latin typeface="Times New Roman" panose="02020603050405020304" pitchFamily="18" charset="0"/>
                <a:ea typeface="Times New Roman" panose="02020603050405020304" pitchFamily="18" charset="0"/>
              </a:rPr>
              <a:t> </a:t>
            </a:r>
          </a:p>
          <a:p>
            <a:pPr algn="ctr">
              <a:defRPr/>
            </a:pPr>
            <a:r>
              <a:rPr lang="fr-FR" sz="3200" b="1" cap="all" dirty="0">
                <a:solidFill>
                  <a:srgbClr val="000000"/>
                </a:solidFill>
                <a:latin typeface="Times New Roman" panose="02020603050405020304" pitchFamily="18" charset="0"/>
                <a:ea typeface="Times New Roman" panose="02020603050405020304" pitchFamily="18" charset="0"/>
              </a:rPr>
              <a:t>identification </a:t>
            </a:r>
          </a:p>
          <a:p>
            <a:pPr algn="ctr">
              <a:defRPr/>
            </a:pPr>
            <a:r>
              <a:rPr lang="fr-FR" sz="3200" b="1" cap="all" dirty="0">
                <a:solidFill>
                  <a:srgbClr val="000000"/>
                </a:solidFill>
                <a:latin typeface="Times New Roman" panose="02020603050405020304" pitchFamily="18" charset="0"/>
                <a:ea typeface="Times New Roman" panose="02020603050405020304" pitchFamily="18" charset="0"/>
              </a:rPr>
              <a:t> </a:t>
            </a:r>
          </a:p>
          <a:p>
            <a:pPr algn="ctr">
              <a:defRPr/>
            </a:pPr>
            <a:r>
              <a:rPr lang="fr-FR" sz="3200" b="1" cap="all" dirty="0">
                <a:solidFill>
                  <a:srgbClr val="000000"/>
                </a:solidFill>
                <a:latin typeface="Times New Roman" panose="02020603050405020304" pitchFamily="18" charset="0"/>
                <a:ea typeface="Times New Roman" panose="02020603050405020304" pitchFamily="18" charset="0"/>
              </a:rPr>
              <a:t>suivi des victimes</a:t>
            </a:r>
            <a:endParaRPr lang="fr-FR" sz="32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8">
            <a:extLst>
              <a:ext uri="{FF2B5EF4-FFF2-40B4-BE49-F238E27FC236}">
                <a16:creationId xmlns:a16="http://schemas.microsoft.com/office/drawing/2014/main" id="{7BB67966-5F47-E856-0938-98CBC347CBA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SINUS</a:t>
            </a:r>
          </a:p>
        </p:txBody>
      </p:sp>
      <p:sp>
        <p:nvSpPr>
          <p:cNvPr id="58371" name="Espace réservé du numéro de diapositive 4">
            <a:extLst>
              <a:ext uri="{FF2B5EF4-FFF2-40B4-BE49-F238E27FC236}">
                <a16:creationId xmlns:a16="http://schemas.microsoft.com/office/drawing/2014/main" id="{5F87A90C-7683-16BD-9BF3-2A4A7D62FC1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11B9747-21C1-4EA4-824A-46D514383FE4}" type="slidenum">
              <a:rPr lang="fr-FR" altLang="fr-FR" sz="2000">
                <a:solidFill>
                  <a:srgbClr val="984807"/>
                </a:solidFill>
              </a:rPr>
              <a:pPr algn="r" eaLnBrk="1" hangingPunct="1">
                <a:spcBef>
                  <a:spcPct val="0"/>
                </a:spcBef>
                <a:buFontTx/>
                <a:buNone/>
              </a:pPr>
              <a:t>55</a:t>
            </a:fld>
            <a:endParaRPr lang="fr-FR" altLang="fr-FR" sz="2000">
              <a:solidFill>
                <a:srgbClr val="984807"/>
              </a:solidFill>
            </a:endParaRPr>
          </a:p>
        </p:txBody>
      </p:sp>
      <p:sp>
        <p:nvSpPr>
          <p:cNvPr id="58372" name="Rectangle 1">
            <a:extLst>
              <a:ext uri="{FF2B5EF4-FFF2-40B4-BE49-F238E27FC236}">
                <a16:creationId xmlns:a16="http://schemas.microsoft.com/office/drawing/2014/main" id="{37E52546-ADA5-2F70-CAD7-4EA72D81CE9E}"/>
              </a:ext>
            </a:extLst>
          </p:cNvPr>
          <p:cNvSpPr>
            <a:spLocks noChangeArrowheads="1"/>
          </p:cNvSpPr>
          <p:nvPr/>
        </p:nvSpPr>
        <p:spPr bwMode="auto">
          <a:xfrm>
            <a:off x="415925" y="1544638"/>
            <a:ext cx="8189913" cy="40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Généralités et concept : </a:t>
            </a:r>
          </a:p>
          <a:p>
            <a:pPr algn="just">
              <a:lnSpc>
                <a:spcPct val="107000"/>
              </a:lnSpc>
              <a:spcBef>
                <a:spcPct val="0"/>
              </a:spcBef>
              <a:buFontTx/>
              <a:buNone/>
            </a:pPr>
            <a:endParaRPr lang="fr-FR" altLang="fr-FR" sz="2400" b="1" u="sng">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Elément clé de l’organisation NOVI. </a:t>
            </a: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Outil national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SINUS : </a:t>
            </a:r>
            <a:r>
              <a:rPr lang="fr-FR" altLang="fr-FR" sz="2400" b="1">
                <a:latin typeface="Times New Roman" panose="02020603050405020304" pitchFamily="18" charset="0"/>
                <a:ea typeface="Calibri" panose="020F0502020204030204" pitchFamily="34" charset="0"/>
                <a:cs typeface="Times New Roman" panose="02020603050405020304" pitchFamily="18" charset="0"/>
              </a:rPr>
              <a:t>S</a:t>
            </a:r>
            <a:r>
              <a:rPr lang="fr-FR" altLang="fr-FR" sz="2400">
                <a:latin typeface="Times New Roman" panose="02020603050405020304" pitchFamily="18" charset="0"/>
                <a:ea typeface="Calibri" panose="020F0502020204030204" pitchFamily="34" charset="0"/>
                <a:cs typeface="Times New Roman" panose="02020603050405020304" pitchFamily="18" charset="0"/>
              </a:rPr>
              <a:t>ystème d’</a:t>
            </a:r>
            <a:r>
              <a:rPr lang="fr-FR" altLang="fr-FR" sz="2400" b="1">
                <a:latin typeface="Times New Roman" panose="02020603050405020304" pitchFamily="18" charset="0"/>
                <a:ea typeface="Calibri" panose="020F0502020204030204" pitchFamily="34" charset="0"/>
                <a:cs typeface="Times New Roman" panose="02020603050405020304" pitchFamily="18" charset="0"/>
              </a:rPr>
              <a:t>I</a:t>
            </a:r>
            <a:r>
              <a:rPr lang="fr-FR" altLang="fr-FR" sz="2400">
                <a:latin typeface="Times New Roman" panose="02020603050405020304" pitchFamily="18" charset="0"/>
                <a:ea typeface="Calibri" panose="020F0502020204030204" pitchFamily="34" charset="0"/>
                <a:cs typeface="Times New Roman" panose="02020603050405020304" pitchFamily="18" charset="0"/>
              </a:rPr>
              <a:t>nformation </a:t>
            </a:r>
            <a:r>
              <a:rPr lang="fr-FR" altLang="fr-FR" sz="2400" b="1">
                <a:latin typeface="Times New Roman" panose="02020603050405020304" pitchFamily="18" charset="0"/>
                <a:ea typeface="Calibri" panose="020F0502020204030204" pitchFamily="34" charset="0"/>
                <a:cs typeface="Times New Roman" panose="02020603050405020304" pitchFamily="18" charset="0"/>
              </a:rPr>
              <a:t>NU</a:t>
            </a:r>
            <a:r>
              <a:rPr lang="fr-FR" altLang="fr-FR" sz="2400">
                <a:latin typeface="Times New Roman" panose="02020603050405020304" pitchFamily="18" charset="0"/>
                <a:ea typeface="Calibri" panose="020F0502020204030204" pitchFamily="34" charset="0"/>
                <a:cs typeface="Times New Roman" panose="02020603050405020304" pitchFamily="18" charset="0"/>
              </a:rPr>
              <a:t>mérique </a:t>
            </a:r>
            <a:r>
              <a:rPr lang="fr-FR" altLang="fr-FR" sz="2400" b="1">
                <a:latin typeface="Times New Roman" panose="02020603050405020304" pitchFamily="18" charset="0"/>
                <a:ea typeface="Calibri" panose="020F0502020204030204" pitchFamily="34" charset="0"/>
                <a:cs typeface="Times New Roman" panose="02020603050405020304" pitchFamily="18" charset="0"/>
              </a:rPr>
              <a:t>S</a:t>
            </a:r>
            <a:r>
              <a:rPr lang="fr-FR" altLang="fr-FR" sz="2400">
                <a:latin typeface="Times New Roman" panose="02020603050405020304" pitchFamily="18" charset="0"/>
                <a:ea typeface="Calibri" panose="020F0502020204030204" pitchFamily="34" charset="0"/>
                <a:cs typeface="Times New Roman" panose="02020603050405020304" pitchFamily="18" charset="0"/>
              </a:rPr>
              <a:t>tandardisé. </a:t>
            </a: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Tout au long du parcours de la victime, les données sont consolidées garantissant une information unique, centralisée et partagée en interservices. </a:t>
            </a:r>
          </a:p>
        </p:txBody>
      </p:sp>
      <p:pic>
        <p:nvPicPr>
          <p:cNvPr id="58373" name="Picture 6" descr="G:\sinus logiciel.png">
            <a:extLst>
              <a:ext uri="{FF2B5EF4-FFF2-40B4-BE49-F238E27FC236}">
                <a16:creationId xmlns:a16="http://schemas.microsoft.com/office/drawing/2014/main" id="{75C8E275-EB30-14BC-8120-0AEFCF1BD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295400"/>
            <a:ext cx="25336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8">
            <a:extLst>
              <a:ext uri="{FF2B5EF4-FFF2-40B4-BE49-F238E27FC236}">
                <a16:creationId xmlns:a16="http://schemas.microsoft.com/office/drawing/2014/main" id="{C61B16C7-F8B6-730B-42AD-3180CE09318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SINUS</a:t>
            </a:r>
          </a:p>
        </p:txBody>
      </p:sp>
      <p:sp>
        <p:nvSpPr>
          <p:cNvPr id="59395" name="Espace réservé du numéro de diapositive 4">
            <a:extLst>
              <a:ext uri="{FF2B5EF4-FFF2-40B4-BE49-F238E27FC236}">
                <a16:creationId xmlns:a16="http://schemas.microsoft.com/office/drawing/2014/main" id="{186A762C-DD96-3A5A-11B6-578DB445126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AC1BE67-14A7-455A-839A-6FD2854DF30D}" type="slidenum">
              <a:rPr lang="fr-FR" altLang="fr-FR" sz="2000">
                <a:solidFill>
                  <a:srgbClr val="984807"/>
                </a:solidFill>
              </a:rPr>
              <a:pPr algn="r" eaLnBrk="1" hangingPunct="1">
                <a:spcBef>
                  <a:spcPct val="0"/>
                </a:spcBef>
                <a:buFontTx/>
                <a:buNone/>
              </a:pPr>
              <a:t>56</a:t>
            </a:fld>
            <a:endParaRPr lang="fr-FR" altLang="fr-FR" sz="2000">
              <a:solidFill>
                <a:srgbClr val="984807"/>
              </a:solidFill>
            </a:endParaRPr>
          </a:p>
        </p:txBody>
      </p:sp>
      <p:sp>
        <p:nvSpPr>
          <p:cNvPr id="59396" name="Rectangle 1">
            <a:extLst>
              <a:ext uri="{FF2B5EF4-FFF2-40B4-BE49-F238E27FC236}">
                <a16:creationId xmlns:a16="http://schemas.microsoft.com/office/drawing/2014/main" id="{7F1C6812-DFD5-69AF-3CFC-6980A6C2CCB5}"/>
              </a:ext>
            </a:extLst>
          </p:cNvPr>
          <p:cNvSpPr>
            <a:spLocks noChangeArrowheads="1"/>
          </p:cNvSpPr>
          <p:nvPr/>
        </p:nvSpPr>
        <p:spPr bwMode="auto">
          <a:xfrm>
            <a:off x="395288" y="1341438"/>
            <a:ext cx="8189912"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Informations partagées par les services acteurs des Ministères :</a:t>
            </a: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De l’intérieur (SP, police nationale, gendarmerie nationale), </a:t>
            </a:r>
          </a:p>
          <a:p>
            <a:pPr algn="just">
              <a:lnSpc>
                <a:spcPct val="107000"/>
              </a:lnSpc>
              <a:spcBef>
                <a:spcPct val="0"/>
              </a:spcBef>
              <a:buFontTx/>
              <a:buChar char="•"/>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De la santé  (SAMU, ARS, hôpitaux), </a:t>
            </a:r>
          </a:p>
          <a:p>
            <a:pPr algn="just">
              <a:lnSpc>
                <a:spcPct val="107000"/>
              </a:lnSpc>
              <a:spcBef>
                <a:spcPct val="0"/>
              </a:spcBef>
              <a:buFontTx/>
              <a:buChar char="•"/>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De la justice (service  enquêteur, parquet, etc.) </a:t>
            </a:r>
          </a:p>
          <a:p>
            <a:pPr algn="just">
              <a:lnSpc>
                <a:spcPct val="107000"/>
              </a:lnSpc>
              <a:spcBef>
                <a:spcPct val="0"/>
              </a:spcBef>
              <a:buFontTx/>
              <a:buChar char="•"/>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Des affaires étrangères pour le compte de la Cellule d’Information et d’Aide aux Victimes (CIAV). </a:t>
            </a: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6" descr="G:\fma.jpg">
            <a:extLst>
              <a:ext uri="{FF2B5EF4-FFF2-40B4-BE49-F238E27FC236}">
                <a16:creationId xmlns:a16="http://schemas.microsoft.com/office/drawing/2014/main" id="{83DD028A-7D62-0A1D-43E1-21CD23912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855788"/>
            <a:ext cx="358457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itre 8">
            <a:extLst>
              <a:ext uri="{FF2B5EF4-FFF2-40B4-BE49-F238E27FC236}">
                <a16:creationId xmlns:a16="http://schemas.microsoft.com/office/drawing/2014/main" id="{38699ACF-CC68-CE83-B814-A3A1B7CEBA7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SINUS</a:t>
            </a:r>
          </a:p>
        </p:txBody>
      </p:sp>
      <p:sp>
        <p:nvSpPr>
          <p:cNvPr id="60420" name="Espace réservé du numéro de diapositive 4">
            <a:extLst>
              <a:ext uri="{FF2B5EF4-FFF2-40B4-BE49-F238E27FC236}">
                <a16:creationId xmlns:a16="http://schemas.microsoft.com/office/drawing/2014/main" id="{56777001-913F-568A-3FDE-246078582B0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8FD7276-212B-4AC2-998B-8A38446CDE15}" type="slidenum">
              <a:rPr lang="fr-FR" altLang="fr-FR" sz="2000">
                <a:solidFill>
                  <a:srgbClr val="984807"/>
                </a:solidFill>
              </a:rPr>
              <a:pPr algn="r" eaLnBrk="1" hangingPunct="1">
                <a:spcBef>
                  <a:spcPct val="0"/>
                </a:spcBef>
                <a:buFontTx/>
                <a:buNone/>
              </a:pPr>
              <a:t>57</a:t>
            </a:fld>
            <a:endParaRPr lang="fr-FR" altLang="fr-FR" sz="2000">
              <a:solidFill>
                <a:srgbClr val="984807"/>
              </a:solidFill>
            </a:endParaRPr>
          </a:p>
        </p:txBody>
      </p:sp>
      <p:sp>
        <p:nvSpPr>
          <p:cNvPr id="60421" name="Rectangle 1">
            <a:extLst>
              <a:ext uri="{FF2B5EF4-FFF2-40B4-BE49-F238E27FC236}">
                <a16:creationId xmlns:a16="http://schemas.microsoft.com/office/drawing/2014/main" id="{08AF3EA3-B903-252E-4FE2-21F6ED8DDAD5}"/>
              </a:ext>
            </a:extLst>
          </p:cNvPr>
          <p:cNvSpPr>
            <a:spLocks noChangeArrowheads="1"/>
          </p:cNvSpPr>
          <p:nvPr/>
        </p:nvSpPr>
        <p:spPr bwMode="auto">
          <a:xfrm>
            <a:off x="385763" y="1543050"/>
            <a:ext cx="4906962"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niveaux de renseignements et d’accès sont qualifiés de </a:t>
            </a:r>
            <a:r>
              <a:rPr lang="fr-FR" altLang="fr-FR" sz="2400" b="1">
                <a:latin typeface="Times New Roman" panose="02020603050405020304" pitchFamily="18" charset="0"/>
                <a:ea typeface="Calibri" panose="020F0502020204030204" pitchFamily="34" charset="0"/>
                <a:cs typeface="Times New Roman" panose="02020603050405020304" pitchFamily="18" charset="0"/>
              </a:rPr>
              <a:t>tactique, opératif et stratégique.</a:t>
            </a: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Mis en œuvre pour tout déclenchement d’un NOVI.</a:t>
            </a: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Relève de la responsabilité du COS.</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8">
            <a:extLst>
              <a:ext uri="{FF2B5EF4-FFF2-40B4-BE49-F238E27FC236}">
                <a16:creationId xmlns:a16="http://schemas.microsoft.com/office/drawing/2014/main" id="{1B58A228-7AFB-AB15-CAFF-8A2DFCE64BC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SINUS</a:t>
            </a:r>
          </a:p>
        </p:txBody>
      </p:sp>
      <p:sp>
        <p:nvSpPr>
          <p:cNvPr id="61443" name="Espace réservé du numéro de diapositive 4">
            <a:extLst>
              <a:ext uri="{FF2B5EF4-FFF2-40B4-BE49-F238E27FC236}">
                <a16:creationId xmlns:a16="http://schemas.microsoft.com/office/drawing/2014/main" id="{FB87047F-1D5D-20CA-3513-1171703C14E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5C0EDF1-127F-48FE-A8D4-80F0DE274069}" type="slidenum">
              <a:rPr lang="fr-FR" altLang="fr-FR" sz="2000">
                <a:solidFill>
                  <a:srgbClr val="984807"/>
                </a:solidFill>
              </a:rPr>
              <a:pPr algn="r" eaLnBrk="1" hangingPunct="1">
                <a:spcBef>
                  <a:spcPct val="0"/>
                </a:spcBef>
                <a:buFontTx/>
                <a:buNone/>
              </a:pPr>
              <a:t>58</a:t>
            </a:fld>
            <a:endParaRPr lang="fr-FR" altLang="fr-FR" sz="2000">
              <a:solidFill>
                <a:srgbClr val="984807"/>
              </a:solidFill>
            </a:endParaRPr>
          </a:p>
        </p:txBody>
      </p:sp>
      <p:sp>
        <p:nvSpPr>
          <p:cNvPr id="44036" name="Text Box 5">
            <a:extLst>
              <a:ext uri="{FF2B5EF4-FFF2-40B4-BE49-F238E27FC236}">
                <a16:creationId xmlns:a16="http://schemas.microsoft.com/office/drawing/2014/main" id="{FDB60835-A3F2-A750-7D26-076EC4D03161}"/>
              </a:ext>
            </a:extLst>
          </p:cNvPr>
          <p:cNvSpPr txBox="1">
            <a:spLocks noChangeArrowheads="1"/>
          </p:cNvSpPr>
          <p:nvPr/>
        </p:nvSpPr>
        <p:spPr bwMode="auto">
          <a:xfrm>
            <a:off x="457200" y="1371600"/>
            <a:ext cx="8291513" cy="4006850"/>
          </a:xfrm>
          <a:prstGeom prst="rect">
            <a:avLst/>
          </a:prstGeom>
          <a:noFill/>
          <a:ln>
            <a:noFill/>
          </a:ln>
          <a:effec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1</a:t>
            </a:r>
            <a:r>
              <a:rPr lang="fr-FR" sz="2400" baseline="30000" dirty="0">
                <a:solidFill>
                  <a:srgbClr val="000000"/>
                </a:solidFill>
                <a:latin typeface="Times New Roman" panose="02020603050405020304" pitchFamily="18" charset="0"/>
                <a:ea typeface="Times New Roman" panose="02020603050405020304" pitchFamily="18" charset="0"/>
              </a:rPr>
              <a:t>er</a:t>
            </a:r>
            <a:r>
              <a:rPr lang="fr-FR" sz="2400" dirty="0">
                <a:solidFill>
                  <a:srgbClr val="000000"/>
                </a:solidFill>
                <a:latin typeface="Times New Roman" panose="02020603050405020304" pitchFamily="18" charset="0"/>
                <a:ea typeface="Times New Roman" panose="02020603050405020304" pitchFamily="18" charset="0"/>
              </a:rPr>
              <a:t> dénombrement classifie les victimes de la façon suivante : </a:t>
            </a:r>
          </a:p>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 </a:t>
            </a:r>
          </a:p>
          <a:p>
            <a:pPr marL="342900" indent="-342900">
              <a:buFontTx/>
              <a:buChar char="-"/>
              <a:defRPr/>
            </a:pPr>
            <a:r>
              <a:rPr lang="fr-FR" sz="2400" dirty="0">
                <a:solidFill>
                  <a:srgbClr val="000000"/>
                </a:solidFill>
                <a:latin typeface="Times New Roman" panose="02020603050405020304" pitchFamily="18" charset="0"/>
                <a:ea typeface="Times New Roman" panose="02020603050405020304" pitchFamily="18" charset="0"/>
              </a:rPr>
              <a:t>Les victimes décédées ; </a:t>
            </a:r>
          </a:p>
          <a:p>
            <a:pPr marL="342900" indent="-342900">
              <a:buFontTx/>
              <a:buChar char="-"/>
              <a:defRPr/>
            </a:pPr>
            <a:endParaRPr lang="fr-FR" sz="2400" dirty="0">
              <a:solidFill>
                <a:srgbClr val="000000"/>
              </a:solidFill>
              <a:latin typeface="Times New Roman" panose="02020603050405020304" pitchFamily="18" charset="0"/>
              <a:ea typeface="Times New Roman" panose="02020603050405020304" pitchFamily="18" charset="0"/>
            </a:endParaRPr>
          </a:p>
          <a:p>
            <a:pPr marL="342900" indent="-342900">
              <a:buFontTx/>
              <a:buChar char="-"/>
              <a:defRPr/>
            </a:pPr>
            <a:r>
              <a:rPr lang="fr-FR" sz="2400" dirty="0">
                <a:solidFill>
                  <a:srgbClr val="000000"/>
                </a:solidFill>
                <a:latin typeface="Times New Roman" panose="02020603050405020304" pitchFamily="18" charset="0"/>
                <a:ea typeface="Times New Roman" panose="02020603050405020304" pitchFamily="18" charset="0"/>
              </a:rPr>
              <a:t>Les victimes en Urgence Absolue (UA), </a:t>
            </a:r>
          </a:p>
          <a:p>
            <a:pPr marL="342900" indent="-342900">
              <a:buFontTx/>
              <a:buChar char="-"/>
              <a:defRPr/>
            </a:pPr>
            <a:endParaRPr lang="fr-FR" sz="2400" dirty="0">
              <a:solidFill>
                <a:srgbClr val="000000"/>
              </a:solidFill>
              <a:latin typeface="Times New Roman" panose="02020603050405020304" pitchFamily="18" charset="0"/>
              <a:ea typeface="Times New Roman" panose="02020603050405020304" pitchFamily="18" charset="0"/>
            </a:endParaRPr>
          </a:p>
          <a:p>
            <a:pPr marL="342900" indent="-342900">
              <a:buFontTx/>
              <a:buChar char="-"/>
              <a:defRPr/>
            </a:pPr>
            <a:r>
              <a:rPr lang="fr-FR" sz="2400" dirty="0">
                <a:solidFill>
                  <a:srgbClr val="000000"/>
                </a:solidFill>
                <a:latin typeface="Times New Roman" panose="02020603050405020304" pitchFamily="18" charset="0"/>
                <a:ea typeface="Times New Roman" panose="02020603050405020304" pitchFamily="18" charset="0"/>
              </a:rPr>
              <a:t>Les victimes en Urgence Relative ; </a:t>
            </a:r>
          </a:p>
          <a:p>
            <a:pPr marL="342900" indent="-342900">
              <a:buFontTx/>
              <a:buChar char="-"/>
              <a:defRPr/>
            </a:pPr>
            <a:endParaRPr lang="fr-FR" sz="2400" dirty="0">
              <a:solidFill>
                <a:srgbClr val="000000"/>
              </a:solidFill>
              <a:latin typeface="Times New Roman" panose="02020603050405020304" pitchFamily="18" charset="0"/>
              <a:ea typeface="Times New Roman" panose="02020603050405020304" pitchFamily="18" charset="0"/>
            </a:endParaRPr>
          </a:p>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 Les victimes impliquées.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re 8">
            <a:extLst>
              <a:ext uri="{FF2B5EF4-FFF2-40B4-BE49-F238E27FC236}">
                <a16:creationId xmlns:a16="http://schemas.microsoft.com/office/drawing/2014/main" id="{89509F4D-60B5-7B20-1E7D-A5612EA56C9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62467" name="Espace réservé du numéro de diapositive 4">
            <a:extLst>
              <a:ext uri="{FF2B5EF4-FFF2-40B4-BE49-F238E27FC236}">
                <a16:creationId xmlns:a16="http://schemas.microsoft.com/office/drawing/2014/main" id="{37D5F00E-8CDB-7ACC-3BA0-CBACE21B369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2EBB0DC-4028-46D7-9198-6DC0D4452FCB}" type="slidenum">
              <a:rPr lang="fr-FR" altLang="fr-FR" sz="2000">
                <a:solidFill>
                  <a:srgbClr val="984807"/>
                </a:solidFill>
              </a:rPr>
              <a:pPr algn="r" eaLnBrk="1" hangingPunct="1">
                <a:spcBef>
                  <a:spcPct val="0"/>
                </a:spcBef>
                <a:buFontTx/>
                <a:buNone/>
              </a:pPr>
              <a:t>59</a:t>
            </a:fld>
            <a:endParaRPr lang="fr-FR" altLang="fr-FR" sz="2000">
              <a:solidFill>
                <a:srgbClr val="984807"/>
              </a:solidFill>
            </a:endParaRPr>
          </a:p>
        </p:txBody>
      </p:sp>
      <p:sp>
        <p:nvSpPr>
          <p:cNvPr id="62468" name="Rectangle 1">
            <a:extLst>
              <a:ext uri="{FF2B5EF4-FFF2-40B4-BE49-F238E27FC236}">
                <a16:creationId xmlns:a16="http://schemas.microsoft.com/office/drawing/2014/main" id="{E45AB09B-5D3E-985C-4704-4D99A4795161}"/>
              </a:ext>
            </a:extLst>
          </p:cNvPr>
          <p:cNvSpPr>
            <a:spLocks noChangeArrowheads="1"/>
          </p:cNvSpPr>
          <p:nvPr/>
        </p:nvSpPr>
        <p:spPr bwMode="auto">
          <a:xfrm>
            <a:off x="392113" y="1443038"/>
            <a:ext cx="49784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Descriptif :</a:t>
            </a: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Repose sur 3 éléments fondamentaux :</a:t>
            </a: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 typeface="Arial" panose="020B0604020202020204" pitchFamily="34" charset="0"/>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1. </a:t>
            </a:r>
            <a:r>
              <a:rPr lang="fr-FR" altLang="fr-FR" sz="2400">
                <a:latin typeface="Times New Roman" panose="02020603050405020304" pitchFamily="18" charset="0"/>
                <a:ea typeface="Calibri" panose="020F0502020204030204" pitchFamily="34" charset="0"/>
                <a:cs typeface="Times New Roman" panose="02020603050405020304" pitchFamily="18" charset="0"/>
              </a:rPr>
              <a:t>Pose d’un bracelet disposant identifiant unique sur chaque victime par les équipes de secours,</a:t>
            </a: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2469" name="Picture 7" descr="G:\Cr5XqRYUIAEsmi0.jpg">
            <a:extLst>
              <a:ext uri="{FF2B5EF4-FFF2-40B4-BE49-F238E27FC236}">
                <a16:creationId xmlns:a16="http://schemas.microsoft.com/office/drawing/2014/main" id="{615C769E-0F7B-CCFE-CABC-2CF5D5847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0898" r="49828"/>
          <a:stretch>
            <a:fillRect/>
          </a:stretch>
        </p:blipFill>
        <p:spPr bwMode="auto">
          <a:xfrm>
            <a:off x="5580063" y="1768475"/>
            <a:ext cx="3189287"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8">
            <a:extLst>
              <a:ext uri="{FF2B5EF4-FFF2-40B4-BE49-F238E27FC236}">
                <a16:creationId xmlns:a16="http://schemas.microsoft.com/office/drawing/2014/main" id="{6ED957EA-787C-7C9F-E795-F27A8CA576B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8195" name="Espace réservé du numéro de diapositive 4">
            <a:extLst>
              <a:ext uri="{FF2B5EF4-FFF2-40B4-BE49-F238E27FC236}">
                <a16:creationId xmlns:a16="http://schemas.microsoft.com/office/drawing/2014/main" id="{7C12A377-BF3F-6B4C-D241-E824C92FF73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5C48C53-F706-4988-9737-96C4516EB252}" type="slidenum">
              <a:rPr lang="fr-FR" altLang="fr-FR" sz="2000">
                <a:solidFill>
                  <a:srgbClr val="984807"/>
                </a:solidFill>
              </a:rPr>
              <a:pPr algn="r" eaLnBrk="1" hangingPunct="1">
                <a:spcBef>
                  <a:spcPct val="0"/>
                </a:spcBef>
                <a:buFontTx/>
                <a:buNone/>
              </a:pPr>
              <a:t>6</a:t>
            </a:fld>
            <a:endParaRPr lang="fr-FR" altLang="fr-FR" sz="2000">
              <a:solidFill>
                <a:srgbClr val="984807"/>
              </a:solidFill>
            </a:endParaRPr>
          </a:p>
        </p:txBody>
      </p:sp>
      <p:sp>
        <p:nvSpPr>
          <p:cNvPr id="8196" name="Text Box 5">
            <a:extLst>
              <a:ext uri="{FF2B5EF4-FFF2-40B4-BE49-F238E27FC236}">
                <a16:creationId xmlns:a16="http://schemas.microsoft.com/office/drawing/2014/main" id="{E6E4A517-231C-5C2B-28DF-5BF6636C0D3C}"/>
              </a:ext>
            </a:extLst>
          </p:cNvPr>
          <p:cNvSpPr txBox="1">
            <a:spLocks noChangeArrowheads="1"/>
          </p:cNvSpPr>
          <p:nvPr/>
        </p:nvSpPr>
        <p:spPr bwMode="auto">
          <a:xfrm>
            <a:off x="455613" y="1773238"/>
            <a:ext cx="8401050" cy="297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NOVI est complémentaire de l’organisation prévue dans l’ORSEC « NRBC » qui apporte des spécificités sur l’action primaire, la mise en œuvre du PRV et la décontamination. </a:t>
            </a:r>
          </a:p>
          <a:p>
            <a:endParaRPr lang="fr-FR" altLang="fr-FR" sz="24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NOVI est mis en œuvre en aval du PRV ou de la décontamination. </a:t>
            </a:r>
          </a:p>
          <a:p>
            <a:pPr>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Définit également le commandement des opérations.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8">
            <a:extLst>
              <a:ext uri="{FF2B5EF4-FFF2-40B4-BE49-F238E27FC236}">
                <a16:creationId xmlns:a16="http://schemas.microsoft.com/office/drawing/2014/main" id="{D3D92105-A279-9B7C-EB04-EA518E182A9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63491" name="Espace réservé du numéro de diapositive 4">
            <a:extLst>
              <a:ext uri="{FF2B5EF4-FFF2-40B4-BE49-F238E27FC236}">
                <a16:creationId xmlns:a16="http://schemas.microsoft.com/office/drawing/2014/main" id="{EAB6CF45-FD6C-EA84-D2D6-AF14339D9DA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795E0A0-0834-4358-8349-56EE4A12130E}" type="slidenum">
              <a:rPr lang="fr-FR" altLang="fr-FR" sz="2000">
                <a:solidFill>
                  <a:srgbClr val="984807"/>
                </a:solidFill>
              </a:rPr>
              <a:pPr algn="r" eaLnBrk="1" hangingPunct="1">
                <a:spcBef>
                  <a:spcPct val="0"/>
                </a:spcBef>
                <a:buFontTx/>
                <a:buNone/>
              </a:pPr>
              <a:t>60</a:t>
            </a:fld>
            <a:endParaRPr lang="fr-FR" altLang="fr-FR" sz="2000">
              <a:solidFill>
                <a:srgbClr val="984807"/>
              </a:solidFill>
            </a:endParaRPr>
          </a:p>
        </p:txBody>
      </p:sp>
      <p:sp>
        <p:nvSpPr>
          <p:cNvPr id="63492" name="Rectangle 1">
            <a:extLst>
              <a:ext uri="{FF2B5EF4-FFF2-40B4-BE49-F238E27FC236}">
                <a16:creationId xmlns:a16="http://schemas.microsoft.com/office/drawing/2014/main" id="{0234A642-1F37-F64E-CD9C-CEC462E164A5}"/>
              </a:ext>
            </a:extLst>
          </p:cNvPr>
          <p:cNvSpPr>
            <a:spLocks noChangeArrowheads="1"/>
          </p:cNvSpPr>
          <p:nvPr/>
        </p:nvSpPr>
        <p:spPr bwMode="auto">
          <a:xfrm>
            <a:off x="395288" y="1484313"/>
            <a:ext cx="5472112"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2. - Fiche médicale de l’avant (FMA)</a:t>
            </a:r>
          </a:p>
          <a:p>
            <a:pPr algn="just">
              <a:lnSpc>
                <a:spcPct val="107000"/>
              </a:lnSpc>
              <a:spcBef>
                <a:spcPct val="0"/>
              </a:spcBef>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 typeface="Arial" panose="020B0604020202020204" pitchFamily="34" charset="0"/>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Associée au bracelet </a:t>
            </a:r>
          </a:p>
          <a:p>
            <a:pPr algn="just">
              <a:lnSpc>
                <a:spcPct val="107000"/>
              </a:lnSpc>
              <a:spcBef>
                <a:spcPct val="0"/>
              </a:spcBef>
              <a:buFont typeface="Arial" panose="020B0604020202020204" pitchFamily="34" charset="0"/>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3493" name="Picture 6" descr="G:\fma.jpg">
            <a:extLst>
              <a:ext uri="{FF2B5EF4-FFF2-40B4-BE49-F238E27FC236}">
                <a16:creationId xmlns:a16="http://schemas.microsoft.com/office/drawing/2014/main" id="{94E4707F-BDDF-99D5-B562-6A41F55D6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2" r="2"/>
          <a:stretch>
            <a:fillRect/>
          </a:stretch>
        </p:blipFill>
        <p:spPr bwMode="auto">
          <a:xfrm>
            <a:off x="5076825" y="1795463"/>
            <a:ext cx="3779838"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re 8">
            <a:extLst>
              <a:ext uri="{FF2B5EF4-FFF2-40B4-BE49-F238E27FC236}">
                <a16:creationId xmlns:a16="http://schemas.microsoft.com/office/drawing/2014/main" id="{1CC9CB60-2CE5-5FCC-C1D6-A978953DD34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64515" name="Espace réservé du numéro de diapositive 4">
            <a:extLst>
              <a:ext uri="{FF2B5EF4-FFF2-40B4-BE49-F238E27FC236}">
                <a16:creationId xmlns:a16="http://schemas.microsoft.com/office/drawing/2014/main" id="{F3CBEE6D-5FD5-C3EE-4A87-312F4EB4D00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653F2B2-9768-4368-9E48-B8E5DBBE9ED9}" type="slidenum">
              <a:rPr lang="fr-FR" altLang="fr-FR" sz="2000">
                <a:solidFill>
                  <a:srgbClr val="984807"/>
                </a:solidFill>
              </a:rPr>
              <a:pPr algn="r" eaLnBrk="1" hangingPunct="1">
                <a:spcBef>
                  <a:spcPct val="0"/>
                </a:spcBef>
                <a:buFontTx/>
                <a:buNone/>
              </a:pPr>
              <a:t>61</a:t>
            </a:fld>
            <a:endParaRPr lang="fr-FR" altLang="fr-FR" sz="2000">
              <a:solidFill>
                <a:srgbClr val="984807"/>
              </a:solidFill>
            </a:endParaRPr>
          </a:p>
        </p:txBody>
      </p:sp>
      <p:sp>
        <p:nvSpPr>
          <p:cNvPr id="95236" name="Rectangle 1">
            <a:extLst>
              <a:ext uri="{FF2B5EF4-FFF2-40B4-BE49-F238E27FC236}">
                <a16:creationId xmlns:a16="http://schemas.microsoft.com/office/drawing/2014/main" id="{5361E2B7-353A-C193-A1DB-C14FA16B9493}"/>
              </a:ext>
            </a:extLst>
          </p:cNvPr>
          <p:cNvSpPr>
            <a:spLocks noChangeArrowheads="1"/>
          </p:cNvSpPr>
          <p:nvPr/>
        </p:nvSpPr>
        <p:spPr bwMode="auto">
          <a:xfrm>
            <a:off x="395288" y="1341438"/>
            <a:ext cx="8189912" cy="32258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defRPr/>
            </a:pPr>
            <a:r>
              <a:rPr lang="fr-FR" altLang="fr-FR" sz="2400" b="1" u="sng" dirty="0">
                <a:latin typeface="Times New Roman" panose="02020603050405020304" pitchFamily="18" charset="0"/>
                <a:ea typeface="Calibri" panose="020F0502020204030204" pitchFamily="34" charset="0"/>
                <a:cs typeface="Times New Roman" panose="02020603050405020304" pitchFamily="18" charset="0"/>
              </a:rPr>
              <a:t>SINUS sur le terrain :</a:t>
            </a:r>
            <a:endParaRPr lang="fr-FR" altLang="fr-FR" sz="24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defRPr/>
            </a:pPr>
            <a:endParaRPr lang="fr-FR" altLang="fr-FR" sz="24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defRPr/>
            </a:pPr>
            <a:endParaRPr lang="fr-FR" altLang="fr-FR" sz="24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defRPr/>
            </a:pPr>
            <a:r>
              <a:rPr lang="fr-FR" alt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Pose des bracelets et fiche médicale de l’avant se fait :</a:t>
            </a:r>
          </a:p>
          <a:p>
            <a:pPr algn="just">
              <a:lnSpc>
                <a:spcPct val="107000"/>
              </a:lnSpc>
              <a:spcBef>
                <a:spcPct val="0"/>
              </a:spcBef>
              <a:buFontTx/>
              <a:buNone/>
              <a:defRPr/>
            </a:pPr>
            <a:endParaRPr lang="fr-FR" alt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Bef>
                <a:spcPct val="0"/>
              </a:spcBef>
              <a:defRPr/>
            </a:pPr>
            <a:r>
              <a:rPr lang="fr-FR" alt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à l’avant </a:t>
            </a:r>
          </a:p>
          <a:p>
            <a:pPr marL="342900" indent="-342900" algn="just">
              <a:lnSpc>
                <a:spcPct val="107000"/>
              </a:lnSpc>
              <a:spcBef>
                <a:spcPct val="0"/>
              </a:spcBef>
              <a:defRPr/>
            </a:pPr>
            <a:r>
              <a:rPr lang="fr-FR" alt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 PRV </a:t>
            </a:r>
          </a:p>
          <a:p>
            <a:pPr marL="342900" indent="-342900" algn="just">
              <a:lnSpc>
                <a:spcPct val="107000"/>
              </a:lnSpc>
              <a:spcBef>
                <a:spcPct val="0"/>
              </a:spcBef>
              <a:defRPr/>
            </a:pPr>
            <a:r>
              <a:rPr lang="fr-FR" alt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 PRI – au CAI</a:t>
            </a:r>
          </a:p>
        </p:txBody>
      </p:sp>
      <p:pic>
        <p:nvPicPr>
          <p:cNvPr id="64517" name="Picture 6" descr="G:\BRACELET SINUS.png">
            <a:extLst>
              <a:ext uri="{FF2B5EF4-FFF2-40B4-BE49-F238E27FC236}">
                <a16:creationId xmlns:a16="http://schemas.microsoft.com/office/drawing/2014/main" id="{A4E33520-CCBE-36B0-7803-D7045B634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2863" y="3213100"/>
            <a:ext cx="345916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8">
            <a:extLst>
              <a:ext uri="{FF2B5EF4-FFF2-40B4-BE49-F238E27FC236}">
                <a16:creationId xmlns:a16="http://schemas.microsoft.com/office/drawing/2014/main" id="{CA80CB19-FBB8-DDFF-3627-8218A5860AB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SINUS</a:t>
            </a:r>
          </a:p>
        </p:txBody>
      </p:sp>
      <p:sp>
        <p:nvSpPr>
          <p:cNvPr id="65539" name="Espace réservé du numéro de diapositive 4">
            <a:extLst>
              <a:ext uri="{FF2B5EF4-FFF2-40B4-BE49-F238E27FC236}">
                <a16:creationId xmlns:a16="http://schemas.microsoft.com/office/drawing/2014/main" id="{CCF09F53-CAD6-1BC4-2769-23F70B3D5A3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20C99FA-E41B-41B4-9A59-B3970F744E17}" type="slidenum">
              <a:rPr lang="fr-FR" altLang="fr-FR" sz="2000">
                <a:solidFill>
                  <a:srgbClr val="984807"/>
                </a:solidFill>
              </a:rPr>
              <a:pPr algn="r" eaLnBrk="1" hangingPunct="1">
                <a:spcBef>
                  <a:spcPct val="0"/>
                </a:spcBef>
                <a:buFontTx/>
                <a:buNone/>
              </a:pPr>
              <a:t>62</a:t>
            </a:fld>
            <a:endParaRPr lang="fr-FR" altLang="fr-FR" sz="2000">
              <a:solidFill>
                <a:srgbClr val="984807"/>
              </a:solidFill>
            </a:endParaRPr>
          </a:p>
        </p:txBody>
      </p:sp>
      <p:sp>
        <p:nvSpPr>
          <p:cNvPr id="65540" name="Rectangle 1">
            <a:extLst>
              <a:ext uri="{FF2B5EF4-FFF2-40B4-BE49-F238E27FC236}">
                <a16:creationId xmlns:a16="http://schemas.microsoft.com/office/drawing/2014/main" id="{FE4EDE77-2161-5C7A-90F5-A8C962EE9D59}"/>
              </a:ext>
            </a:extLst>
          </p:cNvPr>
          <p:cNvSpPr>
            <a:spLocks noChangeArrowheads="1"/>
          </p:cNvSpPr>
          <p:nvPr/>
        </p:nvSpPr>
        <p:spPr bwMode="auto">
          <a:xfrm>
            <a:off x="323850" y="1370013"/>
            <a:ext cx="8351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3. - </a:t>
            </a:r>
            <a:r>
              <a:rPr lang="fr-FR" altLang="fr-FR" sz="2400">
                <a:latin typeface="Times New Roman" panose="02020603050405020304" pitchFamily="18" charset="0"/>
                <a:ea typeface="Calibri" panose="020F0502020204030204" pitchFamily="34" charset="0"/>
                <a:cs typeface="Times New Roman" panose="02020603050405020304" pitchFamily="18" charset="0"/>
              </a:rPr>
              <a:t>Système informatique de saisie et de traitement des données.   </a:t>
            </a:r>
          </a:p>
        </p:txBody>
      </p:sp>
      <p:pic>
        <p:nvPicPr>
          <p:cNvPr id="65541" name="Picture 8" descr="G:\sinus logiciel.png">
            <a:extLst>
              <a:ext uri="{FF2B5EF4-FFF2-40B4-BE49-F238E27FC236}">
                <a16:creationId xmlns:a16="http://schemas.microsoft.com/office/drawing/2014/main" id="{B99A3F36-15E6-C54E-372E-3DDE5F47E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63" y="1997075"/>
            <a:ext cx="5256212"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re 8">
            <a:extLst>
              <a:ext uri="{FF2B5EF4-FFF2-40B4-BE49-F238E27FC236}">
                <a16:creationId xmlns:a16="http://schemas.microsoft.com/office/drawing/2014/main" id="{2B3535A2-75C6-7017-122F-EC1232BD79F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SINUS</a:t>
            </a:r>
          </a:p>
        </p:txBody>
      </p:sp>
      <p:sp>
        <p:nvSpPr>
          <p:cNvPr id="66563" name="Espace réservé du numéro de diapositive 4">
            <a:extLst>
              <a:ext uri="{FF2B5EF4-FFF2-40B4-BE49-F238E27FC236}">
                <a16:creationId xmlns:a16="http://schemas.microsoft.com/office/drawing/2014/main" id="{8AFD863B-E499-2807-F81B-B460BFB0326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3396D7A-5219-4B63-8650-F4FDC6E2F1E4}" type="slidenum">
              <a:rPr lang="fr-FR" altLang="fr-FR" sz="2000">
                <a:solidFill>
                  <a:srgbClr val="984807"/>
                </a:solidFill>
              </a:rPr>
              <a:pPr algn="r" eaLnBrk="1" hangingPunct="1">
                <a:spcBef>
                  <a:spcPct val="0"/>
                </a:spcBef>
                <a:buFontTx/>
                <a:buNone/>
              </a:pPr>
              <a:t>63</a:t>
            </a:fld>
            <a:endParaRPr lang="fr-FR" altLang="fr-FR" sz="2000">
              <a:solidFill>
                <a:srgbClr val="984807"/>
              </a:solidFill>
            </a:endParaRPr>
          </a:p>
        </p:txBody>
      </p:sp>
      <p:pic>
        <p:nvPicPr>
          <p:cNvPr id="66564" name="Picture 1">
            <a:extLst>
              <a:ext uri="{FF2B5EF4-FFF2-40B4-BE49-F238E27FC236}">
                <a16:creationId xmlns:a16="http://schemas.microsoft.com/office/drawing/2014/main" id="{875E8885-DEDE-104D-8CCC-ADAA47739A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1797050"/>
            <a:ext cx="83486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5">
            <a:extLst>
              <a:ext uri="{FF2B5EF4-FFF2-40B4-BE49-F238E27FC236}">
                <a16:creationId xmlns:a16="http://schemas.microsoft.com/office/drawing/2014/main" id="{D1DF9BDA-01FD-EFEF-A5DF-63989D7BC0CB}"/>
              </a:ext>
            </a:extLst>
          </p:cNvPr>
          <p:cNvSpPr txBox="1">
            <a:spLocks noChangeArrowheads="1"/>
          </p:cNvSpPr>
          <p:nvPr/>
        </p:nvSpPr>
        <p:spPr bwMode="auto">
          <a:xfrm>
            <a:off x="344488" y="1274763"/>
            <a:ext cx="72009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 typeface="Wingdings" panose="05000000000000000000" pitchFamily="2" charset="2"/>
              <a:buNone/>
            </a:pPr>
            <a:r>
              <a:rPr lang="fr-FR" altLang="fr-FR" sz="2400" b="1" u="sng">
                <a:latin typeface="Times New Roman" panose="02020603050405020304" pitchFamily="18" charset="0"/>
                <a:cs typeface="Calibri" panose="020F0502020204030204" pitchFamily="34" charset="0"/>
              </a:rPr>
              <a:t>Points de saisies :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re 8">
            <a:extLst>
              <a:ext uri="{FF2B5EF4-FFF2-40B4-BE49-F238E27FC236}">
                <a16:creationId xmlns:a16="http://schemas.microsoft.com/office/drawing/2014/main" id="{32472FC9-B049-313F-9430-0F85B7C04DE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SINUS</a:t>
            </a:r>
          </a:p>
        </p:txBody>
      </p:sp>
      <p:sp>
        <p:nvSpPr>
          <p:cNvPr id="67587" name="Espace réservé du numéro de diapositive 4">
            <a:extLst>
              <a:ext uri="{FF2B5EF4-FFF2-40B4-BE49-F238E27FC236}">
                <a16:creationId xmlns:a16="http://schemas.microsoft.com/office/drawing/2014/main" id="{88072428-89E6-3502-D6B2-C70FD88551E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86D5131-D253-42A3-A635-183A40F1FA49}" type="slidenum">
              <a:rPr lang="fr-FR" altLang="fr-FR" sz="2000">
                <a:solidFill>
                  <a:srgbClr val="984807"/>
                </a:solidFill>
              </a:rPr>
              <a:pPr algn="r" eaLnBrk="1" hangingPunct="1">
                <a:spcBef>
                  <a:spcPct val="0"/>
                </a:spcBef>
                <a:buFontTx/>
                <a:buNone/>
              </a:pPr>
              <a:t>64</a:t>
            </a:fld>
            <a:endParaRPr lang="fr-FR" altLang="fr-FR" sz="2000">
              <a:solidFill>
                <a:srgbClr val="984807"/>
              </a:solidFill>
            </a:endParaRPr>
          </a:p>
        </p:txBody>
      </p:sp>
      <p:sp>
        <p:nvSpPr>
          <p:cNvPr id="67588" name="Rectangle 1">
            <a:extLst>
              <a:ext uri="{FF2B5EF4-FFF2-40B4-BE49-F238E27FC236}">
                <a16:creationId xmlns:a16="http://schemas.microsoft.com/office/drawing/2014/main" id="{12F1CD75-D1B4-9A79-8990-46FD00329A95}"/>
              </a:ext>
            </a:extLst>
          </p:cNvPr>
          <p:cNvSpPr>
            <a:spLocks noChangeArrowheads="1"/>
          </p:cNvSpPr>
          <p:nvPr/>
        </p:nvSpPr>
        <p:spPr bwMode="auto">
          <a:xfrm>
            <a:off x="381000" y="1316038"/>
            <a:ext cx="818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Définition et priorisation des données à renseigner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7589" name="Rectangle 8">
            <a:extLst>
              <a:ext uri="{FF2B5EF4-FFF2-40B4-BE49-F238E27FC236}">
                <a16:creationId xmlns:a16="http://schemas.microsoft.com/office/drawing/2014/main" id="{7207DA9E-6A53-2179-3257-633D7BDBAA3B}"/>
              </a:ext>
            </a:extLst>
          </p:cNvPr>
          <p:cNvSpPr>
            <a:spLocks noChangeArrowheads="1"/>
          </p:cNvSpPr>
          <p:nvPr/>
        </p:nvSpPr>
        <p:spPr bwMode="auto">
          <a:xfrm>
            <a:off x="1714500" y="2505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67590" name="Picture 7" descr="ORSEC - NOVI (version Alpha SINUS 2016)_Page_33">
            <a:extLst>
              <a:ext uri="{FF2B5EF4-FFF2-40B4-BE49-F238E27FC236}">
                <a16:creationId xmlns:a16="http://schemas.microsoft.com/office/drawing/2014/main" id="{B82A9FB9-0AB9-986B-DBC0-EE215A573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19" t="23888" r="4668" b="54840"/>
          <a:stretch>
            <a:fillRect/>
          </a:stretch>
        </p:blipFill>
        <p:spPr bwMode="auto">
          <a:xfrm>
            <a:off x="342900" y="1857375"/>
            <a:ext cx="84582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Rectangle 9">
            <a:extLst>
              <a:ext uri="{FF2B5EF4-FFF2-40B4-BE49-F238E27FC236}">
                <a16:creationId xmlns:a16="http://schemas.microsoft.com/office/drawing/2014/main" id="{C54EE0CA-3F5A-116E-2412-018D7D4B4E95}"/>
              </a:ext>
            </a:extLst>
          </p:cNvPr>
          <p:cNvSpPr>
            <a:spLocks noChangeArrowheads="1"/>
          </p:cNvSpPr>
          <p:nvPr/>
        </p:nvSpPr>
        <p:spPr bwMode="auto">
          <a:xfrm>
            <a:off x="419100" y="4867275"/>
            <a:ext cx="8305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a:latin typeface="Times New Roman" panose="02020603050405020304" pitchFamily="18" charset="0"/>
                <a:cs typeface="Times New Roman" panose="02020603050405020304" pitchFamily="18" charset="0"/>
              </a:rPr>
              <a:t>Contexte hostile :  renseigner les données de priorité 1.  </a:t>
            </a:r>
          </a:p>
          <a:p>
            <a:pPr algn="just">
              <a:spcBef>
                <a:spcPct val="0"/>
              </a:spcBef>
              <a:buFontTx/>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En dehors de cette situation, les priorités 1 et 2 sont à collecter. </a:t>
            </a:r>
            <a:endParaRPr lang="fr-FR" altLang="fr-FR" sz="2400">
              <a:latin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re 8">
            <a:extLst>
              <a:ext uri="{FF2B5EF4-FFF2-40B4-BE49-F238E27FC236}">
                <a16:creationId xmlns:a16="http://schemas.microsoft.com/office/drawing/2014/main" id="{82A3EF21-AF6C-7472-99F4-2ADE5ED28A8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SINUS</a:t>
            </a:r>
          </a:p>
        </p:txBody>
      </p:sp>
      <p:sp>
        <p:nvSpPr>
          <p:cNvPr id="68611" name="Espace réservé du numéro de diapositive 4">
            <a:extLst>
              <a:ext uri="{FF2B5EF4-FFF2-40B4-BE49-F238E27FC236}">
                <a16:creationId xmlns:a16="http://schemas.microsoft.com/office/drawing/2014/main" id="{7DE33B34-AE5C-EFD6-D857-E932C047ED7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BE5A70C-2B0E-4536-8436-BE3BD457491A}" type="slidenum">
              <a:rPr lang="fr-FR" altLang="fr-FR" sz="2000">
                <a:solidFill>
                  <a:srgbClr val="984807"/>
                </a:solidFill>
              </a:rPr>
              <a:pPr algn="r" eaLnBrk="1" hangingPunct="1">
                <a:spcBef>
                  <a:spcPct val="0"/>
                </a:spcBef>
                <a:buFontTx/>
                <a:buNone/>
              </a:pPr>
              <a:t>65</a:t>
            </a:fld>
            <a:endParaRPr lang="fr-FR" altLang="fr-FR" sz="2000">
              <a:solidFill>
                <a:srgbClr val="984807"/>
              </a:solidFill>
            </a:endParaRPr>
          </a:p>
        </p:txBody>
      </p:sp>
      <p:sp>
        <p:nvSpPr>
          <p:cNvPr id="68612" name="Text Box 5">
            <a:extLst>
              <a:ext uri="{FF2B5EF4-FFF2-40B4-BE49-F238E27FC236}">
                <a16:creationId xmlns:a16="http://schemas.microsoft.com/office/drawing/2014/main" id="{4DE17DAE-EB3E-990F-7A9B-CBECD0671306}"/>
              </a:ext>
            </a:extLst>
          </p:cNvPr>
          <p:cNvSpPr txBox="1">
            <a:spLocks noChangeArrowheads="1"/>
          </p:cNvSpPr>
          <p:nvPr/>
        </p:nvSpPr>
        <p:spPr bwMode="auto">
          <a:xfrm>
            <a:off x="395288" y="1412875"/>
            <a:ext cx="8137525" cy="356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solidFill>
                  <a:srgbClr val="000000"/>
                </a:solidFill>
                <a:latin typeface="Times New Roman" panose="02020603050405020304" pitchFamily="18" charset="0"/>
                <a:cs typeface="Times New Roman" panose="02020603050405020304" pitchFamily="18" charset="0"/>
              </a:rPr>
              <a:t>Identification des victimes conscientes :</a:t>
            </a:r>
            <a:endParaRPr lang="fr-FR" altLang="fr-FR" sz="2400" u="sng">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Recensement et recueil des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éléments d’identité dès la prise en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charge des victimes sur le terrain, </a:t>
            </a:r>
          </a:p>
          <a:p>
            <a:pPr>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Conjointement par les services de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secours, de police ou de gendarmerie. </a:t>
            </a:r>
          </a:p>
        </p:txBody>
      </p:sp>
      <p:pic>
        <p:nvPicPr>
          <p:cNvPr id="68613" name="Picture 6">
            <a:extLst>
              <a:ext uri="{FF2B5EF4-FFF2-40B4-BE49-F238E27FC236}">
                <a16:creationId xmlns:a16="http://schemas.microsoft.com/office/drawing/2014/main" id="{77D007FA-64FD-2008-B20F-E23EADF8A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2" r="2"/>
          <a:stretch>
            <a:fillRect/>
          </a:stretch>
        </p:blipFill>
        <p:spPr bwMode="auto">
          <a:xfrm>
            <a:off x="5364163" y="1844675"/>
            <a:ext cx="35052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re 8">
            <a:extLst>
              <a:ext uri="{FF2B5EF4-FFF2-40B4-BE49-F238E27FC236}">
                <a16:creationId xmlns:a16="http://schemas.microsoft.com/office/drawing/2014/main" id="{FD516549-89D3-72B3-13E9-38A973065E3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SINUS</a:t>
            </a:r>
          </a:p>
        </p:txBody>
      </p:sp>
      <p:sp>
        <p:nvSpPr>
          <p:cNvPr id="69635" name="Espace réservé du numéro de diapositive 4">
            <a:extLst>
              <a:ext uri="{FF2B5EF4-FFF2-40B4-BE49-F238E27FC236}">
                <a16:creationId xmlns:a16="http://schemas.microsoft.com/office/drawing/2014/main" id="{32171231-5A94-3466-3A8E-1B67C5A51F0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0F98B99-0C46-48A2-B767-B02F4B7EED17}" type="slidenum">
              <a:rPr lang="fr-FR" altLang="fr-FR" sz="2000">
                <a:solidFill>
                  <a:srgbClr val="984807"/>
                </a:solidFill>
              </a:rPr>
              <a:pPr algn="r" eaLnBrk="1" hangingPunct="1">
                <a:spcBef>
                  <a:spcPct val="0"/>
                </a:spcBef>
                <a:buFontTx/>
                <a:buNone/>
              </a:pPr>
              <a:t>66</a:t>
            </a:fld>
            <a:endParaRPr lang="fr-FR" altLang="fr-FR" sz="2000">
              <a:solidFill>
                <a:srgbClr val="984807"/>
              </a:solidFill>
            </a:endParaRPr>
          </a:p>
        </p:txBody>
      </p:sp>
      <p:sp>
        <p:nvSpPr>
          <p:cNvPr id="69636" name="Text Box 5">
            <a:extLst>
              <a:ext uri="{FF2B5EF4-FFF2-40B4-BE49-F238E27FC236}">
                <a16:creationId xmlns:a16="http://schemas.microsoft.com/office/drawing/2014/main" id="{234F6433-DE98-D7F9-61A6-5FE0A4458002}"/>
              </a:ext>
            </a:extLst>
          </p:cNvPr>
          <p:cNvSpPr txBox="1">
            <a:spLocks noChangeArrowheads="1"/>
          </p:cNvSpPr>
          <p:nvPr/>
        </p:nvSpPr>
        <p:spPr bwMode="auto">
          <a:xfrm>
            <a:off x="457200" y="1371600"/>
            <a:ext cx="8291513" cy="371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solidFill>
                  <a:srgbClr val="000000"/>
                </a:solidFill>
                <a:latin typeface="Times New Roman" panose="02020603050405020304" pitchFamily="18" charset="0"/>
                <a:cs typeface="Times New Roman" panose="02020603050405020304" pitchFamily="18" charset="0"/>
              </a:rPr>
              <a:t>Identification des victimes inconscientes et décédées :</a:t>
            </a:r>
          </a:p>
          <a:p>
            <a:pPr>
              <a:buFont typeface="Arial" panose="020B0604020202020204" pitchFamily="34" charset="0"/>
              <a:buNone/>
            </a:pPr>
            <a:endParaRPr lang="fr-FR" altLang="fr-FR" sz="2400" b="1">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Pour les blessés inconscients et les DCD et dans les cas où un doute existe sur l’identité des victimes</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p>
          <a:p>
            <a:pPr>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a:solidFill>
                  <a:srgbClr val="000000"/>
                </a:solidFill>
                <a:latin typeface="Times New Roman" panose="02020603050405020304" pitchFamily="18" charset="0"/>
                <a:cs typeface="Times New Roman" panose="02020603050405020304" pitchFamily="18" charset="0"/>
              </a:rPr>
              <a:t> Identification est de la compétence exclusive du service enquêteur et/ou de l’unité identification des victimes de catastrophes (UIVC), sous la direction du procureur de République compétent.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re 8">
            <a:extLst>
              <a:ext uri="{FF2B5EF4-FFF2-40B4-BE49-F238E27FC236}">
                <a16:creationId xmlns:a16="http://schemas.microsoft.com/office/drawing/2014/main" id="{21D3A31C-9C09-D99A-52C3-15D7DD35B74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70659" name="Espace réservé du numéro de diapositive 4">
            <a:extLst>
              <a:ext uri="{FF2B5EF4-FFF2-40B4-BE49-F238E27FC236}">
                <a16:creationId xmlns:a16="http://schemas.microsoft.com/office/drawing/2014/main" id="{51F53DBC-54A6-F3E0-1C4C-FF7CCB01241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38461C0-55C5-4204-BE58-3D75308A3ACC}" type="slidenum">
              <a:rPr lang="fr-FR" altLang="fr-FR" sz="2000">
                <a:solidFill>
                  <a:srgbClr val="984807"/>
                </a:solidFill>
              </a:rPr>
              <a:pPr algn="r" eaLnBrk="1" hangingPunct="1">
                <a:spcBef>
                  <a:spcPct val="0"/>
                </a:spcBef>
                <a:buFontTx/>
                <a:buNone/>
              </a:pPr>
              <a:t>67</a:t>
            </a:fld>
            <a:endParaRPr lang="fr-FR" altLang="fr-FR" sz="2000">
              <a:solidFill>
                <a:srgbClr val="984807"/>
              </a:solidFill>
            </a:endParaRPr>
          </a:p>
        </p:txBody>
      </p:sp>
      <p:sp>
        <p:nvSpPr>
          <p:cNvPr id="70660" name="Text Box 5">
            <a:extLst>
              <a:ext uri="{FF2B5EF4-FFF2-40B4-BE49-F238E27FC236}">
                <a16:creationId xmlns:a16="http://schemas.microsoft.com/office/drawing/2014/main" id="{B2B7DC56-F920-24DD-891F-02210BAC3F08}"/>
              </a:ext>
            </a:extLst>
          </p:cNvPr>
          <p:cNvSpPr txBox="1">
            <a:spLocks noChangeArrowheads="1"/>
          </p:cNvSpPr>
          <p:nvPr/>
        </p:nvSpPr>
        <p:spPr bwMode="auto">
          <a:xfrm>
            <a:off x="457200" y="1371600"/>
            <a:ext cx="720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 typeface="Wingdings" panose="05000000000000000000" pitchFamily="2" charset="2"/>
              <a:buNone/>
            </a:pPr>
            <a:r>
              <a:rPr lang="fr-FR" altLang="fr-FR" sz="2000" b="1" u="sng">
                <a:latin typeface="Times New Roman" panose="02020603050405020304" pitchFamily="18" charset="0"/>
                <a:cs typeface="Arial" panose="020B0604020202020204" pitchFamily="34" charset="0"/>
              </a:rPr>
              <a:t>D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re 8">
            <a:extLst>
              <a:ext uri="{FF2B5EF4-FFF2-40B4-BE49-F238E27FC236}">
                <a16:creationId xmlns:a16="http://schemas.microsoft.com/office/drawing/2014/main" id="{0CCB45AA-7E70-F98F-8B52-2D79FB09269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71683" name="Espace réservé du numéro de diapositive 4">
            <a:extLst>
              <a:ext uri="{FF2B5EF4-FFF2-40B4-BE49-F238E27FC236}">
                <a16:creationId xmlns:a16="http://schemas.microsoft.com/office/drawing/2014/main" id="{F1E0C98D-7A2E-26C2-38A0-201FB135F49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05399D9-29E3-4E8D-9165-5FAA8E8DC9CF}" type="slidenum">
              <a:rPr lang="fr-FR" altLang="fr-FR" sz="2000">
                <a:solidFill>
                  <a:srgbClr val="984807"/>
                </a:solidFill>
              </a:rPr>
              <a:pPr algn="r" eaLnBrk="1" hangingPunct="1">
                <a:spcBef>
                  <a:spcPct val="0"/>
                </a:spcBef>
                <a:buFontTx/>
                <a:buNone/>
              </a:pPr>
              <a:t>68</a:t>
            </a:fld>
            <a:endParaRPr lang="fr-FR" altLang="fr-FR" sz="2000">
              <a:solidFill>
                <a:srgbClr val="984807"/>
              </a:solidFill>
            </a:endParaRPr>
          </a:p>
        </p:txBody>
      </p:sp>
      <p:sp>
        <p:nvSpPr>
          <p:cNvPr id="71684" name="Text Box 5">
            <a:extLst>
              <a:ext uri="{FF2B5EF4-FFF2-40B4-BE49-F238E27FC236}">
                <a16:creationId xmlns:a16="http://schemas.microsoft.com/office/drawing/2014/main" id="{C90D076F-CCA2-2CB8-A2A3-7D8A8B708B6D}"/>
              </a:ext>
            </a:extLst>
          </p:cNvPr>
          <p:cNvSpPr txBox="1">
            <a:spLocks noChangeArrowheads="1"/>
          </p:cNvSpPr>
          <p:nvPr/>
        </p:nvSpPr>
        <p:spPr bwMode="auto">
          <a:xfrm>
            <a:off x="457200" y="1371600"/>
            <a:ext cx="720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 typeface="Wingdings" panose="05000000000000000000" pitchFamily="2" charset="2"/>
              <a:buNone/>
            </a:pPr>
            <a:r>
              <a:rPr lang="fr-FR" altLang="fr-FR" sz="2000" b="1" u="sng">
                <a:latin typeface="Times New Roman" panose="02020603050405020304" pitchFamily="18" charset="0"/>
                <a:cs typeface="Arial" panose="020B0604020202020204" pitchFamily="34" charset="0"/>
              </a:rPr>
              <a:t>D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re 8">
            <a:extLst>
              <a:ext uri="{FF2B5EF4-FFF2-40B4-BE49-F238E27FC236}">
                <a16:creationId xmlns:a16="http://schemas.microsoft.com/office/drawing/2014/main" id="{10036893-4D18-B246-A8D9-39B3BBBE4F3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72707" name="Espace réservé du numéro de diapositive 4">
            <a:extLst>
              <a:ext uri="{FF2B5EF4-FFF2-40B4-BE49-F238E27FC236}">
                <a16:creationId xmlns:a16="http://schemas.microsoft.com/office/drawing/2014/main" id="{74890BF9-FEF2-B23F-DD79-A9A75237781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8BA2BAB-4ABF-490C-AAC3-79EF91DC41BD}" type="slidenum">
              <a:rPr lang="fr-FR" altLang="fr-FR" sz="2000">
                <a:solidFill>
                  <a:srgbClr val="984807"/>
                </a:solidFill>
              </a:rPr>
              <a:pPr algn="r" eaLnBrk="1" hangingPunct="1">
                <a:spcBef>
                  <a:spcPct val="0"/>
                </a:spcBef>
                <a:buFontTx/>
                <a:buNone/>
              </a:pPr>
              <a:t>69</a:t>
            </a:fld>
            <a:endParaRPr lang="fr-FR" altLang="fr-FR" sz="2000">
              <a:solidFill>
                <a:srgbClr val="984807"/>
              </a:solidFill>
            </a:endParaRPr>
          </a:p>
        </p:txBody>
      </p:sp>
      <p:sp>
        <p:nvSpPr>
          <p:cNvPr id="72708" name="Text Box 5">
            <a:extLst>
              <a:ext uri="{FF2B5EF4-FFF2-40B4-BE49-F238E27FC236}">
                <a16:creationId xmlns:a16="http://schemas.microsoft.com/office/drawing/2014/main" id="{00255F3E-527E-C95E-B388-6F33A62EB054}"/>
              </a:ext>
            </a:extLst>
          </p:cNvPr>
          <p:cNvSpPr txBox="1">
            <a:spLocks noChangeArrowheads="1"/>
          </p:cNvSpPr>
          <p:nvPr/>
        </p:nvSpPr>
        <p:spPr bwMode="auto">
          <a:xfrm>
            <a:off x="457200" y="1371600"/>
            <a:ext cx="720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 typeface="Wingdings" panose="05000000000000000000" pitchFamily="2" charset="2"/>
              <a:buNone/>
            </a:pPr>
            <a:r>
              <a:rPr lang="fr-FR" altLang="fr-FR" sz="2000" b="1" u="sng">
                <a:latin typeface="Times New Roman" panose="02020603050405020304" pitchFamily="18" charset="0"/>
                <a:cs typeface="Arial" panose="020B0604020202020204" pitchFamily="34" charset="0"/>
              </a:rPr>
              <a:t>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8">
            <a:extLst>
              <a:ext uri="{FF2B5EF4-FFF2-40B4-BE49-F238E27FC236}">
                <a16:creationId xmlns:a16="http://schemas.microsoft.com/office/drawing/2014/main" id="{F23F7055-BD51-E572-B0FA-7B34DE58548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9219" name="Espace réservé du numéro de diapositive 4">
            <a:extLst>
              <a:ext uri="{FF2B5EF4-FFF2-40B4-BE49-F238E27FC236}">
                <a16:creationId xmlns:a16="http://schemas.microsoft.com/office/drawing/2014/main" id="{98412A47-EBF6-ED54-7649-0A720E70827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DE5C00C-36C2-4736-A235-80626B38C75B}" type="slidenum">
              <a:rPr lang="fr-FR" altLang="fr-FR" sz="2000">
                <a:solidFill>
                  <a:srgbClr val="984807"/>
                </a:solidFill>
              </a:rPr>
              <a:pPr algn="r" eaLnBrk="1" hangingPunct="1">
                <a:spcBef>
                  <a:spcPct val="0"/>
                </a:spcBef>
                <a:buFontTx/>
                <a:buNone/>
              </a:pPr>
              <a:t>7</a:t>
            </a:fld>
            <a:endParaRPr lang="fr-FR" altLang="fr-FR" sz="2000">
              <a:solidFill>
                <a:srgbClr val="984807"/>
              </a:solidFill>
            </a:endParaRPr>
          </a:p>
        </p:txBody>
      </p:sp>
      <p:sp>
        <p:nvSpPr>
          <p:cNvPr id="8196" name="Text Box 5">
            <a:extLst>
              <a:ext uri="{FF2B5EF4-FFF2-40B4-BE49-F238E27FC236}">
                <a16:creationId xmlns:a16="http://schemas.microsoft.com/office/drawing/2014/main" id="{E8A72F86-7BED-7742-7A21-E896BC283C2B}"/>
              </a:ext>
            </a:extLst>
          </p:cNvPr>
          <p:cNvSpPr txBox="1">
            <a:spLocks noChangeArrowheads="1"/>
          </p:cNvSpPr>
          <p:nvPr/>
        </p:nvSpPr>
        <p:spPr bwMode="auto">
          <a:xfrm>
            <a:off x="395288" y="1341438"/>
            <a:ext cx="8280400" cy="3859212"/>
          </a:xfrm>
          <a:prstGeom prst="rect">
            <a:avLst/>
          </a:prstGeom>
          <a:noFill/>
          <a:ln>
            <a:noFill/>
          </a:ln>
          <a:effec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400" b="1" u="sng" dirty="0">
                <a:solidFill>
                  <a:srgbClr val="000000"/>
                </a:solidFill>
                <a:latin typeface="Times New Roman" panose="02020603050405020304" pitchFamily="18" charset="0"/>
                <a:ea typeface="Times New Roman" panose="02020603050405020304" pitchFamily="18" charset="0"/>
              </a:rPr>
              <a:t>ORSEC NOVI avec les autres dispositifs ORSEC :</a:t>
            </a:r>
            <a:endParaRPr lang="fr-FR" sz="2400" dirty="0">
              <a:solidFill>
                <a:srgbClr val="000000"/>
              </a:solidFill>
              <a:latin typeface="Times New Roman" panose="02020603050405020304" pitchFamily="18" charset="0"/>
              <a:ea typeface="Times New Roman" panose="02020603050405020304" pitchFamily="18" charset="0"/>
            </a:endParaRPr>
          </a:p>
          <a:p>
            <a:pPr>
              <a:buFont typeface="Arial" panose="020B0604020202020204" pitchFamily="34" charset="0"/>
              <a:buNone/>
              <a:defRPr/>
            </a:pPr>
            <a:endParaRPr lang="fr-FR" sz="2400" dirty="0">
              <a:solidFill>
                <a:srgbClr val="000000"/>
              </a:solidFill>
              <a:latin typeface="Times New Roman" panose="02020603050405020304" pitchFamily="18" charset="0"/>
              <a:ea typeface="Times New Roman" panose="02020603050405020304" pitchFamily="18" charset="0"/>
            </a:endParaRPr>
          </a:p>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Selon la gravité et la nature de la situation, tout autre dispositif ORSEC prévu dans les dispositions générales peut être mise en œuvre simultanément par l’autorité préfectorale, notamment :  </a:t>
            </a:r>
          </a:p>
          <a:p>
            <a:pPr>
              <a:buFont typeface="Arial" panose="020B0604020202020204" pitchFamily="34" charset="0"/>
              <a:buNone/>
              <a:defRPr/>
            </a:pPr>
            <a:endParaRPr lang="fr-FR" sz="2400" dirty="0">
              <a:solidFill>
                <a:srgbClr val="000000"/>
              </a:solidFill>
              <a:latin typeface="Times New Roman" panose="02020603050405020304" pitchFamily="18" charset="0"/>
              <a:ea typeface="Times New Roman" panose="02020603050405020304" pitchFamily="18" charset="0"/>
            </a:endParaRPr>
          </a:p>
          <a:p>
            <a:pPr marL="342900" indent="-342900">
              <a:buFont typeface="+mj-lt"/>
              <a:buAutoNum type="arabicPeriod"/>
              <a:defRPr/>
            </a:pPr>
            <a:r>
              <a:rPr lang="fr-FR" sz="2400" dirty="0">
                <a:solidFill>
                  <a:srgbClr val="000000"/>
                </a:solidFill>
                <a:latin typeface="Times New Roman" panose="02020603050405020304" pitchFamily="18" charset="0"/>
                <a:ea typeface="Times New Roman" panose="02020603050405020304" pitchFamily="18" charset="0"/>
              </a:rPr>
              <a:t>- Alerte et information des populations ; </a:t>
            </a:r>
          </a:p>
          <a:p>
            <a:pPr marL="342900" indent="-342900">
              <a:buFont typeface="+mj-lt"/>
              <a:buAutoNum type="arabicPeriod"/>
              <a:defRPr/>
            </a:pPr>
            <a:r>
              <a:rPr lang="fr-FR" sz="2400" dirty="0">
                <a:solidFill>
                  <a:srgbClr val="000000"/>
                </a:solidFill>
                <a:latin typeface="Times New Roman" panose="02020603050405020304" pitchFamily="18" charset="0"/>
                <a:ea typeface="Times New Roman" panose="02020603050405020304" pitchFamily="18" charset="0"/>
              </a:rPr>
              <a:t>- Cellule d’information du public ; </a:t>
            </a:r>
          </a:p>
          <a:p>
            <a:pPr marL="342900" indent="-342900">
              <a:buFont typeface="+mj-lt"/>
              <a:buAutoNum type="arabicPeriod"/>
              <a:defRPr/>
            </a:pPr>
            <a:r>
              <a:rPr lang="fr-FR" sz="2400" dirty="0">
                <a:solidFill>
                  <a:srgbClr val="000000"/>
                </a:solidFill>
                <a:latin typeface="Times New Roman" panose="02020603050405020304" pitchFamily="18" charset="0"/>
                <a:ea typeface="Times New Roman" panose="02020603050405020304" pitchFamily="18" charset="0"/>
              </a:rPr>
              <a:t>- Soutien des populations.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re 8">
            <a:extLst>
              <a:ext uri="{FF2B5EF4-FFF2-40B4-BE49-F238E27FC236}">
                <a16:creationId xmlns:a16="http://schemas.microsoft.com/office/drawing/2014/main" id="{BB762F11-3ED1-DDCC-B79C-73F66E94FF7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73731" name="Espace réservé du numéro de diapositive 4">
            <a:extLst>
              <a:ext uri="{FF2B5EF4-FFF2-40B4-BE49-F238E27FC236}">
                <a16:creationId xmlns:a16="http://schemas.microsoft.com/office/drawing/2014/main" id="{20AC920B-284C-66C2-077C-4CB090FA59F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013431C-00E3-4558-BBDE-6D6F203AE01C}" type="slidenum">
              <a:rPr lang="fr-FR" altLang="fr-FR" sz="2000">
                <a:solidFill>
                  <a:srgbClr val="984807"/>
                </a:solidFill>
              </a:rPr>
              <a:pPr algn="r" eaLnBrk="1" hangingPunct="1">
                <a:spcBef>
                  <a:spcPct val="0"/>
                </a:spcBef>
                <a:buFontTx/>
                <a:buNone/>
              </a:pPr>
              <a:t>70</a:t>
            </a:fld>
            <a:endParaRPr lang="fr-FR" altLang="fr-FR" sz="2000">
              <a:solidFill>
                <a:srgbClr val="984807"/>
              </a:solidFill>
            </a:endParaRPr>
          </a:p>
        </p:txBody>
      </p:sp>
      <p:sp>
        <p:nvSpPr>
          <p:cNvPr id="73732" name="Text Box 5">
            <a:extLst>
              <a:ext uri="{FF2B5EF4-FFF2-40B4-BE49-F238E27FC236}">
                <a16:creationId xmlns:a16="http://schemas.microsoft.com/office/drawing/2014/main" id="{81215C13-FC10-B4D6-1839-B6FC058B19D9}"/>
              </a:ext>
            </a:extLst>
          </p:cNvPr>
          <p:cNvSpPr txBox="1">
            <a:spLocks noChangeArrowheads="1"/>
          </p:cNvSpPr>
          <p:nvPr/>
        </p:nvSpPr>
        <p:spPr bwMode="auto">
          <a:xfrm>
            <a:off x="457200" y="1371600"/>
            <a:ext cx="720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 typeface="Wingdings" panose="05000000000000000000" pitchFamily="2" charset="2"/>
              <a:buNone/>
            </a:pPr>
            <a:r>
              <a:rPr lang="fr-FR" altLang="fr-FR" sz="2000" b="1" u="sng">
                <a:latin typeface="Times New Roman" panose="02020603050405020304" pitchFamily="18" charset="0"/>
                <a:cs typeface="Arial" panose="020B0604020202020204" pitchFamily="34" charset="0"/>
              </a:rPr>
              <a:t>D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re 8">
            <a:extLst>
              <a:ext uri="{FF2B5EF4-FFF2-40B4-BE49-F238E27FC236}">
                <a16:creationId xmlns:a16="http://schemas.microsoft.com/office/drawing/2014/main" id="{A84EA560-EB37-3151-D2F3-2538843204D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74755" name="Espace réservé du numéro de diapositive 4">
            <a:extLst>
              <a:ext uri="{FF2B5EF4-FFF2-40B4-BE49-F238E27FC236}">
                <a16:creationId xmlns:a16="http://schemas.microsoft.com/office/drawing/2014/main" id="{FB265A3E-7FE3-433D-010B-D2CE01B8B42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6FAB0BB-1AB7-408D-94DF-78FF2A6C2291}" type="slidenum">
              <a:rPr lang="fr-FR" altLang="fr-FR" sz="2000">
                <a:solidFill>
                  <a:srgbClr val="984807"/>
                </a:solidFill>
              </a:rPr>
              <a:pPr algn="r" eaLnBrk="1" hangingPunct="1">
                <a:spcBef>
                  <a:spcPct val="0"/>
                </a:spcBef>
                <a:buFontTx/>
                <a:buNone/>
              </a:pPr>
              <a:t>71</a:t>
            </a:fld>
            <a:endParaRPr lang="fr-FR" altLang="fr-FR" sz="2000">
              <a:solidFill>
                <a:srgbClr val="984807"/>
              </a:solidFill>
            </a:endParaRPr>
          </a:p>
        </p:txBody>
      </p:sp>
      <p:sp>
        <p:nvSpPr>
          <p:cNvPr id="74756" name="Text Box 5">
            <a:extLst>
              <a:ext uri="{FF2B5EF4-FFF2-40B4-BE49-F238E27FC236}">
                <a16:creationId xmlns:a16="http://schemas.microsoft.com/office/drawing/2014/main" id="{C8926300-990B-26B5-79BD-B57C1C4E40E1}"/>
              </a:ext>
            </a:extLst>
          </p:cNvPr>
          <p:cNvSpPr txBox="1">
            <a:spLocks noChangeArrowheads="1"/>
          </p:cNvSpPr>
          <p:nvPr/>
        </p:nvSpPr>
        <p:spPr bwMode="auto">
          <a:xfrm>
            <a:off x="457200" y="1371600"/>
            <a:ext cx="720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 typeface="Wingdings" panose="05000000000000000000" pitchFamily="2" charset="2"/>
              <a:buNone/>
            </a:pPr>
            <a:r>
              <a:rPr lang="fr-FR" altLang="fr-FR" sz="2000" b="1" u="sng">
                <a:latin typeface="Times New Roman" panose="02020603050405020304" pitchFamily="18" charset="0"/>
                <a:cs typeface="Arial" panose="020B0604020202020204" pitchFamily="34" charset="0"/>
              </a:rPr>
              <a:t>D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re 8">
            <a:extLst>
              <a:ext uri="{FF2B5EF4-FFF2-40B4-BE49-F238E27FC236}">
                <a16:creationId xmlns:a16="http://schemas.microsoft.com/office/drawing/2014/main" id="{25AFBDED-7AA5-DA21-7B24-891330E3C66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SMV - NOVI</a:t>
            </a:r>
          </a:p>
        </p:txBody>
      </p:sp>
      <p:sp>
        <p:nvSpPr>
          <p:cNvPr id="75779" name="Espace réservé du numéro de diapositive 4">
            <a:extLst>
              <a:ext uri="{FF2B5EF4-FFF2-40B4-BE49-F238E27FC236}">
                <a16:creationId xmlns:a16="http://schemas.microsoft.com/office/drawing/2014/main" id="{92715A86-4F4C-A3B8-7682-F4F3A4DB6A3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3C98630-839E-49B2-804F-516DEA3CEFFC}" type="slidenum">
              <a:rPr lang="fr-FR" altLang="fr-FR" sz="2000">
                <a:solidFill>
                  <a:srgbClr val="984807"/>
                </a:solidFill>
              </a:rPr>
              <a:pPr algn="r" eaLnBrk="1" hangingPunct="1">
                <a:spcBef>
                  <a:spcPct val="0"/>
                </a:spcBef>
                <a:buFontTx/>
                <a:buNone/>
              </a:pPr>
              <a:t>72</a:t>
            </a:fld>
            <a:endParaRPr lang="fr-FR" altLang="fr-FR" sz="2000">
              <a:solidFill>
                <a:srgbClr val="984807"/>
              </a:solidFill>
            </a:endParaRPr>
          </a:p>
        </p:txBody>
      </p:sp>
      <p:sp>
        <p:nvSpPr>
          <p:cNvPr id="75780" name="Rectangle 1">
            <a:extLst>
              <a:ext uri="{FF2B5EF4-FFF2-40B4-BE49-F238E27FC236}">
                <a16:creationId xmlns:a16="http://schemas.microsoft.com/office/drawing/2014/main" id="{29D2F4CD-F985-484A-D58E-113BBE9B2F0D}"/>
              </a:ext>
            </a:extLst>
          </p:cNvPr>
          <p:cNvSpPr>
            <a:spLocks noChangeArrowheads="1"/>
          </p:cNvSpPr>
          <p:nvPr/>
        </p:nvSpPr>
        <p:spPr bwMode="auto">
          <a:xfrm>
            <a:off x="439738" y="2122488"/>
            <a:ext cx="8189912"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Arial" panose="020B0604020202020204" pitchFamily="34" charset="0"/>
              </a:rPr>
              <a:t>Témoin de l’accident et, parfois, elle-même impliquée, l’équipe isolée doit savoir que son action est essentielle et qu’elle peut, par la qualité des actions mises en œuvre, déclencher l’arrivée de renforts adaptés, réaliser les gestes de secours prioritaires et permettre le déclenchement du dispositif ORSEC nombreuses victimes, appelé de manière commune NOVI.</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Bef>
                <a:spcPct val="0"/>
              </a:spcBef>
              <a:buFont typeface="Arial" panose="020B0604020202020204" pitchFamily="34" charset="0"/>
              <a:buNone/>
            </a:pPr>
            <a:r>
              <a:rPr lang="fr-FR" altLang="fr-FR" sz="2000" b="1">
                <a:solidFill>
                  <a:srgbClr val="000000"/>
                </a:solidFill>
                <a:latin typeface="Times New Roman" panose="02020603050405020304" pitchFamily="18" charset="0"/>
                <a:ea typeface="Calibri" panose="020F0502020204030204" pitchFamily="34" charset="0"/>
                <a:cs typeface="Arial" panose="020B0604020202020204" pitchFamily="34" charset="0"/>
              </a:rPr>
              <a:t>Dans tous les cas l’équipier doit se conformer aux ordres de son responsable.</a:t>
            </a:r>
            <a:r>
              <a:rPr lang="fr-FR" altLang="fr-FR" sz="2000">
                <a:latin typeface="Times New Roman" panose="02020603050405020304" pitchFamily="18" charset="0"/>
                <a:ea typeface="Calibri" panose="020F0502020204030204" pitchFamily="34" charset="0"/>
                <a:cs typeface="Arial" panose="020B0604020202020204" pitchFamily="34" charset="0"/>
              </a:rPr>
              <a:t> </a:t>
            </a:r>
          </a:p>
        </p:txBody>
      </p:sp>
      <p:sp>
        <p:nvSpPr>
          <p:cNvPr id="75781" name="Text Box 1029">
            <a:extLst>
              <a:ext uri="{FF2B5EF4-FFF2-40B4-BE49-F238E27FC236}">
                <a16:creationId xmlns:a16="http://schemas.microsoft.com/office/drawing/2014/main" id="{C2C61F9E-161D-88BF-DB5C-784377AA7F5D}"/>
              </a:ext>
            </a:extLst>
          </p:cNvPr>
          <p:cNvSpPr txBox="1">
            <a:spLocks noChangeArrowheads="1"/>
          </p:cNvSpPr>
          <p:nvPr/>
        </p:nvSpPr>
        <p:spPr bwMode="auto">
          <a:xfrm>
            <a:off x="457200" y="1371600"/>
            <a:ext cx="720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 typeface="Wingdings" panose="05000000000000000000" pitchFamily="2" charset="2"/>
              <a:buNone/>
            </a:pPr>
            <a:r>
              <a:rPr lang="fr-FR" altLang="fr-FR" sz="2000" b="1" u="sng">
                <a:latin typeface="Times New Roman" panose="02020603050405020304" pitchFamily="18" charset="0"/>
                <a:cs typeface="Arial" panose="020B0604020202020204" pitchFamily="34" charset="0"/>
              </a:rPr>
              <a:t>Rôle de la 1</a:t>
            </a:r>
            <a:r>
              <a:rPr lang="fr-FR" altLang="fr-FR" sz="2000" b="1" u="sng" baseline="30000">
                <a:latin typeface="Times New Roman" panose="02020603050405020304" pitchFamily="18" charset="0"/>
                <a:cs typeface="Arial" panose="020B0604020202020204" pitchFamily="34" charset="0"/>
              </a:rPr>
              <a:t>ère</a:t>
            </a:r>
            <a:r>
              <a:rPr lang="fr-FR" altLang="fr-FR" sz="2000" b="1" u="sng">
                <a:latin typeface="Times New Roman" panose="02020603050405020304" pitchFamily="18" charset="0"/>
                <a:cs typeface="Arial" panose="020B0604020202020204" pitchFamily="34" charset="0"/>
              </a:rPr>
              <a:t> équipe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re 8">
            <a:extLst>
              <a:ext uri="{FF2B5EF4-FFF2-40B4-BE49-F238E27FC236}">
                <a16:creationId xmlns:a16="http://schemas.microsoft.com/office/drawing/2014/main" id="{12EDAD2A-32BD-836D-20FE-1694BAA9172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SMV - NOVI</a:t>
            </a:r>
          </a:p>
        </p:txBody>
      </p:sp>
      <p:sp>
        <p:nvSpPr>
          <p:cNvPr id="76803" name="Espace réservé du numéro de diapositive 4">
            <a:extLst>
              <a:ext uri="{FF2B5EF4-FFF2-40B4-BE49-F238E27FC236}">
                <a16:creationId xmlns:a16="http://schemas.microsoft.com/office/drawing/2014/main" id="{DFBB0B50-D634-AEE3-D89E-3780CB4A311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8420286-16A2-4938-A0CE-B1BEBFA40009}" type="slidenum">
              <a:rPr lang="fr-FR" altLang="fr-FR" sz="2000">
                <a:solidFill>
                  <a:srgbClr val="984807"/>
                </a:solidFill>
              </a:rPr>
              <a:pPr algn="r" eaLnBrk="1" hangingPunct="1">
                <a:spcBef>
                  <a:spcPct val="0"/>
                </a:spcBef>
                <a:buFontTx/>
                <a:buNone/>
              </a:pPr>
              <a:t>73</a:t>
            </a:fld>
            <a:endParaRPr lang="fr-FR" altLang="fr-FR" sz="2000">
              <a:solidFill>
                <a:srgbClr val="984807"/>
              </a:solidFill>
            </a:endParaRPr>
          </a:p>
        </p:txBody>
      </p:sp>
      <p:sp>
        <p:nvSpPr>
          <p:cNvPr id="76804" name="Rectangle 1">
            <a:extLst>
              <a:ext uri="{FF2B5EF4-FFF2-40B4-BE49-F238E27FC236}">
                <a16:creationId xmlns:a16="http://schemas.microsoft.com/office/drawing/2014/main" id="{9D464C8F-A65D-0141-9F48-862FBCE5D8F3}"/>
              </a:ext>
            </a:extLst>
          </p:cNvPr>
          <p:cNvSpPr>
            <a:spLocks noChangeArrowheads="1"/>
          </p:cNvSpPr>
          <p:nvPr/>
        </p:nvSpPr>
        <p:spPr bwMode="auto">
          <a:xfrm>
            <a:off x="457200" y="2057400"/>
            <a:ext cx="8189913"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Arial" panose="020B0604020202020204" pitchFamily="34" charset="0"/>
              </a:rPr>
              <a:t>Réaliser la reconnaissance et assurer la sécurité</a:t>
            </a:r>
            <a:r>
              <a:rPr lang="fr-FR" altLang="fr-FR" sz="2000">
                <a:latin typeface="Times New Roman" panose="02020603050405020304" pitchFamily="18" charset="0"/>
                <a:ea typeface="Calibri" panose="020F0502020204030204" pitchFamily="34" charset="0"/>
                <a:cs typeface="Arial" panose="020B0604020202020204" pitchFamily="34" charset="0"/>
              </a:rPr>
              <a: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Bef>
                <a:spcPct val="0"/>
              </a:spcBef>
              <a:buFontTx/>
              <a:buNone/>
            </a:pPr>
            <a:r>
              <a:rPr lang="fr-FR" altLang="fr-FR" sz="2000" b="1">
                <a:latin typeface="Times New Roman" panose="02020603050405020304" pitchFamily="18" charset="0"/>
                <a:ea typeface="Calibri" panose="020F0502020204030204" pitchFamily="34" charset="0"/>
                <a:cs typeface="Arial" panose="020B0604020202020204" pitchFamily="34" charset="0"/>
              </a:rPr>
              <a:t>Effectuer une reconnaissance visuelle du sinistre :</a:t>
            </a:r>
            <a:r>
              <a:rPr lang="fr-FR" altLang="fr-FR" sz="2000">
                <a:latin typeface="Times New Roman" panose="02020603050405020304" pitchFamily="18" charset="0"/>
                <a:ea typeface="Calibri" panose="020F0502020204030204" pitchFamily="34" charset="0"/>
                <a:cs typeface="Arial" panose="020B0604020202020204" pitchFamily="34" charset="0"/>
              </a:rPr>
              <a: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Bef>
                <a:spcPct val="0"/>
              </a:spcBef>
              <a:buFontTx/>
              <a:buChar char="•"/>
            </a:pPr>
            <a:r>
              <a:rPr lang="fr-FR" altLang="fr-FR" sz="2000" u="sng">
                <a:latin typeface="Times New Roman" panose="02020603050405020304" pitchFamily="18" charset="0"/>
                <a:ea typeface="Calibri" panose="020F0502020204030204" pitchFamily="34" charset="0"/>
                <a:cs typeface="Arial" panose="020B0604020202020204" pitchFamily="34" charset="0"/>
              </a:rPr>
              <a:t> Rechercher et d’évaluer l’existence de dangers</a:t>
            </a:r>
            <a:r>
              <a:rPr lang="fr-FR" altLang="fr-FR" sz="2000">
                <a:latin typeface="Times New Roman" panose="02020603050405020304" pitchFamily="18" charset="0"/>
                <a:ea typeface="Calibri" panose="020F0502020204030204" pitchFamily="34" charset="0"/>
                <a:cs typeface="Arial" panose="020B0604020202020204" pitchFamily="34" charset="0"/>
              </a:rPr>
              <a:t> particuliers qui menacent les victimes ou les équipes de secours et d’agir en conséquence (protection, dégagements d’urgence…) ;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Bef>
                <a:spcPct val="0"/>
              </a:spcBef>
              <a:buFontTx/>
              <a:buChar char="•"/>
            </a:pPr>
            <a:r>
              <a:rPr lang="fr-FR" altLang="fr-FR" sz="2000" u="sng">
                <a:latin typeface="Times New Roman" panose="02020603050405020304" pitchFamily="18" charset="0"/>
                <a:ea typeface="Calibri" panose="020F0502020204030204" pitchFamily="34" charset="0"/>
                <a:cs typeface="Arial" panose="020B0604020202020204" pitchFamily="34" charset="0"/>
              </a:rPr>
              <a:t> Donner une idée générale de la nature du sinistre</a:t>
            </a:r>
            <a:r>
              <a:rPr lang="fr-FR" altLang="fr-FR" sz="2000">
                <a:latin typeface="Times New Roman" panose="02020603050405020304" pitchFamily="18" charset="0"/>
                <a:ea typeface="Calibri" panose="020F0502020204030204" pitchFamily="34" charset="0"/>
                <a:cs typeface="Arial" panose="020B0604020202020204" pitchFamily="34" charset="0"/>
              </a:rPr>
              <a:t> (feu, explosion…), notamment le nombre apparent de victimes et parfois même la nature de leurs lésions. </a:t>
            </a:r>
          </a:p>
        </p:txBody>
      </p:sp>
      <p:sp>
        <p:nvSpPr>
          <p:cNvPr id="76805" name="Text Box 5">
            <a:extLst>
              <a:ext uri="{FF2B5EF4-FFF2-40B4-BE49-F238E27FC236}">
                <a16:creationId xmlns:a16="http://schemas.microsoft.com/office/drawing/2014/main" id="{5483E87E-56BF-A8C4-4378-24ABAC083414}"/>
              </a:ext>
            </a:extLst>
          </p:cNvPr>
          <p:cNvSpPr txBox="1">
            <a:spLocks noChangeArrowheads="1"/>
          </p:cNvSpPr>
          <p:nvPr/>
        </p:nvSpPr>
        <p:spPr bwMode="auto">
          <a:xfrm>
            <a:off x="457200" y="1371600"/>
            <a:ext cx="720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 typeface="Wingdings" panose="05000000000000000000" pitchFamily="2" charset="2"/>
              <a:buNone/>
            </a:pPr>
            <a:r>
              <a:rPr lang="fr-FR" altLang="fr-FR" sz="2000" b="1" u="sng">
                <a:latin typeface="Times New Roman" panose="02020603050405020304" pitchFamily="18" charset="0"/>
                <a:cs typeface="Arial" panose="020B0604020202020204" pitchFamily="34" charset="0"/>
              </a:rPr>
              <a:t>Rôle de la 1</a:t>
            </a:r>
            <a:r>
              <a:rPr lang="fr-FR" altLang="fr-FR" sz="2000" b="1" u="sng" baseline="30000">
                <a:latin typeface="Times New Roman" panose="02020603050405020304" pitchFamily="18" charset="0"/>
                <a:cs typeface="Arial" panose="020B0604020202020204" pitchFamily="34" charset="0"/>
              </a:rPr>
              <a:t>ère</a:t>
            </a:r>
            <a:r>
              <a:rPr lang="fr-FR" altLang="fr-FR" sz="2000" b="1" u="sng">
                <a:latin typeface="Times New Roman" panose="02020603050405020304" pitchFamily="18" charset="0"/>
                <a:cs typeface="Arial" panose="020B0604020202020204" pitchFamily="34" charset="0"/>
              </a:rPr>
              <a:t> équipe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re 8">
            <a:extLst>
              <a:ext uri="{FF2B5EF4-FFF2-40B4-BE49-F238E27FC236}">
                <a16:creationId xmlns:a16="http://schemas.microsoft.com/office/drawing/2014/main" id="{0C6253E5-4511-77A3-9243-9249B573E6C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SMV - NOVI</a:t>
            </a:r>
          </a:p>
        </p:txBody>
      </p:sp>
      <p:sp>
        <p:nvSpPr>
          <p:cNvPr id="77827" name="Espace réservé du numéro de diapositive 4">
            <a:extLst>
              <a:ext uri="{FF2B5EF4-FFF2-40B4-BE49-F238E27FC236}">
                <a16:creationId xmlns:a16="http://schemas.microsoft.com/office/drawing/2014/main" id="{A0D5F808-0F1E-40AA-963C-0F6FF8B7C4F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9F1CD1F-C48B-491E-9993-D8F46930C904}" type="slidenum">
              <a:rPr lang="fr-FR" altLang="fr-FR" sz="2000">
                <a:solidFill>
                  <a:srgbClr val="984807"/>
                </a:solidFill>
              </a:rPr>
              <a:pPr algn="r" eaLnBrk="1" hangingPunct="1">
                <a:spcBef>
                  <a:spcPct val="0"/>
                </a:spcBef>
                <a:buFontTx/>
                <a:buNone/>
              </a:pPr>
              <a:t>74</a:t>
            </a:fld>
            <a:endParaRPr lang="fr-FR" altLang="fr-FR" sz="2000">
              <a:solidFill>
                <a:srgbClr val="984807"/>
              </a:solidFill>
            </a:endParaRPr>
          </a:p>
        </p:txBody>
      </p:sp>
      <p:sp>
        <p:nvSpPr>
          <p:cNvPr id="77828" name="Rectangle 1">
            <a:extLst>
              <a:ext uri="{FF2B5EF4-FFF2-40B4-BE49-F238E27FC236}">
                <a16:creationId xmlns:a16="http://schemas.microsoft.com/office/drawing/2014/main" id="{246F0C46-6A7C-2730-D78F-8717F455D7EF}"/>
              </a:ext>
            </a:extLst>
          </p:cNvPr>
          <p:cNvSpPr>
            <a:spLocks noChangeArrowheads="1"/>
          </p:cNvSpPr>
          <p:nvPr/>
        </p:nvSpPr>
        <p:spPr bwMode="auto">
          <a:xfrm>
            <a:off x="457200" y="2057400"/>
            <a:ext cx="8189913"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Arial" panose="020B0604020202020204" pitchFamily="34" charset="0"/>
              </a:rPr>
              <a:t>Réaliser la reconnaissance et assurer la sécurité</a:t>
            </a:r>
            <a:r>
              <a:rPr lang="fr-FR" altLang="fr-FR" sz="2000">
                <a:latin typeface="Times New Roman" panose="02020603050405020304" pitchFamily="18" charset="0"/>
                <a:ea typeface="Calibri" panose="020F0502020204030204" pitchFamily="34" charset="0"/>
                <a:cs typeface="Arial" panose="020B0604020202020204" pitchFamily="34" charset="0"/>
              </a:rPr>
              <a: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Bef>
                <a:spcPct val="0"/>
              </a:spcBef>
              <a:buFontTx/>
              <a:buChar char="•"/>
            </a:pPr>
            <a:r>
              <a:rPr lang="fr-FR" altLang="fr-FR" sz="2000" b="1">
                <a:latin typeface="Times New Roman" panose="02020603050405020304" pitchFamily="18" charset="0"/>
                <a:ea typeface="Calibri" panose="020F0502020204030204" pitchFamily="34" charset="0"/>
                <a:cs typeface="Arial" panose="020B0604020202020204" pitchFamily="34" charset="0"/>
              </a:rPr>
              <a:t> Limiter les éventuels phénomènes de panique et les évacuations</a:t>
            </a:r>
            <a:r>
              <a:rPr lang="fr-FR" altLang="fr-FR" sz="2000">
                <a:latin typeface="Times New Roman" panose="02020603050405020304" pitchFamily="18" charset="0"/>
                <a:ea typeface="Calibri" panose="020F0502020204030204" pitchFamily="34" charset="0"/>
                <a:cs typeface="Arial" panose="020B0604020202020204" pitchFamily="34" charset="0"/>
              </a:rPr>
              <a:t>, en regroupant les personnes impliquées (PRI : point de regroupement des impliqués) </a:t>
            </a:r>
          </a:p>
        </p:txBody>
      </p:sp>
      <p:sp>
        <p:nvSpPr>
          <p:cNvPr id="77829" name="Text Box 5">
            <a:extLst>
              <a:ext uri="{FF2B5EF4-FFF2-40B4-BE49-F238E27FC236}">
                <a16:creationId xmlns:a16="http://schemas.microsoft.com/office/drawing/2014/main" id="{89F3417B-F41B-E1AB-E912-E6C3CB7D407A}"/>
              </a:ext>
            </a:extLst>
          </p:cNvPr>
          <p:cNvSpPr txBox="1">
            <a:spLocks noChangeArrowheads="1"/>
          </p:cNvSpPr>
          <p:nvPr/>
        </p:nvSpPr>
        <p:spPr bwMode="auto">
          <a:xfrm>
            <a:off x="457200" y="1371600"/>
            <a:ext cx="720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 typeface="Wingdings" panose="05000000000000000000" pitchFamily="2" charset="2"/>
              <a:buNone/>
            </a:pPr>
            <a:r>
              <a:rPr lang="fr-FR" altLang="fr-FR" sz="2000" b="1" u="sng">
                <a:latin typeface="Times New Roman" panose="02020603050405020304" pitchFamily="18" charset="0"/>
                <a:cs typeface="Arial" panose="020B0604020202020204" pitchFamily="34" charset="0"/>
              </a:rPr>
              <a:t>Rôle de la 1</a:t>
            </a:r>
            <a:r>
              <a:rPr lang="fr-FR" altLang="fr-FR" sz="2000" b="1" u="sng" baseline="30000">
                <a:latin typeface="Times New Roman" panose="02020603050405020304" pitchFamily="18" charset="0"/>
                <a:cs typeface="Arial" panose="020B0604020202020204" pitchFamily="34" charset="0"/>
              </a:rPr>
              <a:t>ère</a:t>
            </a:r>
            <a:r>
              <a:rPr lang="fr-FR" altLang="fr-FR" sz="2000" b="1" u="sng">
                <a:latin typeface="Times New Roman" panose="02020603050405020304" pitchFamily="18" charset="0"/>
                <a:cs typeface="Arial" panose="020B0604020202020204" pitchFamily="34" charset="0"/>
              </a:rPr>
              <a:t> équipe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re 8">
            <a:extLst>
              <a:ext uri="{FF2B5EF4-FFF2-40B4-BE49-F238E27FC236}">
                <a16:creationId xmlns:a16="http://schemas.microsoft.com/office/drawing/2014/main" id="{21854B2C-798C-5B55-E991-72A293A45A5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SMV - NOVI</a:t>
            </a:r>
          </a:p>
        </p:txBody>
      </p:sp>
      <p:sp>
        <p:nvSpPr>
          <p:cNvPr id="78851" name="Espace réservé du numéro de diapositive 4">
            <a:extLst>
              <a:ext uri="{FF2B5EF4-FFF2-40B4-BE49-F238E27FC236}">
                <a16:creationId xmlns:a16="http://schemas.microsoft.com/office/drawing/2014/main" id="{0B45909D-F429-7FBF-E533-C0DAFBB497B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41414D9-F91A-45DC-9530-BA6C9FDBEB94}" type="slidenum">
              <a:rPr lang="fr-FR" altLang="fr-FR" sz="2000">
                <a:solidFill>
                  <a:srgbClr val="984807"/>
                </a:solidFill>
              </a:rPr>
              <a:pPr algn="r" eaLnBrk="1" hangingPunct="1">
                <a:spcBef>
                  <a:spcPct val="0"/>
                </a:spcBef>
                <a:buFontTx/>
                <a:buNone/>
              </a:pPr>
              <a:t>75</a:t>
            </a:fld>
            <a:endParaRPr lang="fr-FR" altLang="fr-FR" sz="2000">
              <a:solidFill>
                <a:srgbClr val="984807"/>
              </a:solidFill>
            </a:endParaRPr>
          </a:p>
        </p:txBody>
      </p:sp>
      <p:sp>
        <p:nvSpPr>
          <p:cNvPr id="78852" name="Rectangle 1">
            <a:extLst>
              <a:ext uri="{FF2B5EF4-FFF2-40B4-BE49-F238E27FC236}">
                <a16:creationId xmlns:a16="http://schemas.microsoft.com/office/drawing/2014/main" id="{7B2AD4B5-EAF1-C46D-75D3-9B70ABDF60D0}"/>
              </a:ext>
            </a:extLst>
          </p:cNvPr>
          <p:cNvSpPr>
            <a:spLocks noChangeArrowheads="1"/>
          </p:cNvSpPr>
          <p:nvPr/>
        </p:nvSpPr>
        <p:spPr bwMode="auto">
          <a:xfrm>
            <a:off x="457200" y="1981200"/>
            <a:ext cx="8189913"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Rendre compte :</a:t>
            </a: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rPr>
              <a:t>Transmettre, par téléphone ou par radio, l’état des lieux et les 1</a:t>
            </a:r>
            <a:r>
              <a:rPr lang="fr-FR" altLang="fr-FR" sz="2000" baseline="30000">
                <a:solidFill>
                  <a:srgbClr val="000000"/>
                </a:solidFill>
                <a:latin typeface="Times New Roman" panose="02020603050405020304" pitchFamily="18" charset="0"/>
                <a:ea typeface="Calibri" panose="020F0502020204030204" pitchFamily="34" charset="0"/>
                <a:cs typeface="Arial" panose="020B0604020202020204" pitchFamily="34" charset="0"/>
              </a:rPr>
              <a:t>ère</a:t>
            </a:r>
            <a:r>
              <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rPr>
              <a:t>  constatations : </a:t>
            </a:r>
            <a:endParaRPr lang="fr-FR" altLang="fr-FR" sz="2000">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rPr>
              <a:t> </a:t>
            </a:r>
            <a:endParaRPr lang="fr-FR" altLang="fr-FR" sz="2000">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Bef>
                <a:spcPct val="0"/>
              </a:spcBef>
              <a:buFontTx/>
              <a:buChar char="•"/>
            </a:pPr>
            <a:r>
              <a:rPr lang="fr-FR" altLang="fr-FR" sz="2000" b="1">
                <a:solidFill>
                  <a:srgbClr val="000000"/>
                </a:solidFill>
                <a:latin typeface="Times New Roman" panose="02020603050405020304" pitchFamily="18" charset="0"/>
                <a:ea typeface="Calibri" panose="020F0502020204030204" pitchFamily="34" charset="0"/>
                <a:cs typeface="Arial" panose="020B0604020202020204" pitchFamily="34" charset="0"/>
              </a:rPr>
              <a:t> Rester calme</a:t>
            </a:r>
            <a:r>
              <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rPr>
              <a:t>, utiliser un langage clair et concis ; </a:t>
            </a:r>
          </a:p>
          <a:p>
            <a:pPr algn="just">
              <a:lnSpc>
                <a:spcPct val="107000"/>
              </a:lnSpc>
              <a:spcBef>
                <a:spcPct val="0"/>
              </a:spcBef>
              <a:buFontTx/>
              <a:buChar char="•"/>
            </a:pPr>
            <a:endParaRPr lang="fr-FR" altLang="fr-FR" sz="2000">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Bef>
                <a:spcPct val="0"/>
              </a:spcBef>
              <a:buFontTx/>
              <a:buChar char="•"/>
            </a:pPr>
            <a:r>
              <a:rPr lang="fr-FR" altLang="fr-FR" sz="2000" b="1">
                <a:solidFill>
                  <a:srgbClr val="000000"/>
                </a:solidFill>
                <a:latin typeface="Times New Roman" panose="02020603050405020304" pitchFamily="18" charset="0"/>
                <a:ea typeface="Calibri" panose="020F0502020204030204" pitchFamily="34" charset="0"/>
                <a:cs typeface="Arial" panose="020B0604020202020204" pitchFamily="34" charset="0"/>
              </a:rPr>
              <a:t> Donner à l’interlocuteur une image précise de la situation</a:t>
            </a:r>
            <a:r>
              <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rPr>
              <a:t>. </a:t>
            </a: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8853" name="Text Box 5">
            <a:extLst>
              <a:ext uri="{FF2B5EF4-FFF2-40B4-BE49-F238E27FC236}">
                <a16:creationId xmlns:a16="http://schemas.microsoft.com/office/drawing/2014/main" id="{E92D1276-46B1-ACF2-6DF1-F43E991BBBEC}"/>
              </a:ext>
            </a:extLst>
          </p:cNvPr>
          <p:cNvSpPr txBox="1">
            <a:spLocks noChangeArrowheads="1"/>
          </p:cNvSpPr>
          <p:nvPr/>
        </p:nvSpPr>
        <p:spPr bwMode="auto">
          <a:xfrm>
            <a:off x="457200" y="1371600"/>
            <a:ext cx="720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 typeface="Wingdings" panose="05000000000000000000" pitchFamily="2" charset="2"/>
              <a:buNone/>
            </a:pPr>
            <a:r>
              <a:rPr lang="fr-FR" altLang="fr-FR" sz="2000" b="1" u="sng">
                <a:latin typeface="Times New Roman" panose="02020603050405020304" pitchFamily="18" charset="0"/>
                <a:cs typeface="Arial" panose="020B0604020202020204" pitchFamily="34" charset="0"/>
              </a:rPr>
              <a:t>Rôle de la 1</a:t>
            </a:r>
            <a:r>
              <a:rPr lang="fr-FR" altLang="fr-FR" sz="2000" b="1" u="sng" baseline="30000">
                <a:latin typeface="Times New Roman" panose="02020603050405020304" pitchFamily="18" charset="0"/>
                <a:cs typeface="Arial" panose="020B0604020202020204" pitchFamily="34" charset="0"/>
              </a:rPr>
              <a:t>ère</a:t>
            </a:r>
            <a:r>
              <a:rPr lang="fr-FR" altLang="fr-FR" sz="2000" b="1" u="sng">
                <a:latin typeface="Times New Roman" panose="02020603050405020304" pitchFamily="18" charset="0"/>
                <a:cs typeface="Arial" panose="020B0604020202020204" pitchFamily="34" charset="0"/>
              </a:rPr>
              <a:t> équipe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re 8">
            <a:extLst>
              <a:ext uri="{FF2B5EF4-FFF2-40B4-BE49-F238E27FC236}">
                <a16:creationId xmlns:a16="http://schemas.microsoft.com/office/drawing/2014/main" id="{B016C665-263C-D4D5-970C-D6BF9B4B6CA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79875" name="Espace réservé du numéro de diapositive 4">
            <a:extLst>
              <a:ext uri="{FF2B5EF4-FFF2-40B4-BE49-F238E27FC236}">
                <a16:creationId xmlns:a16="http://schemas.microsoft.com/office/drawing/2014/main" id="{A1028D3B-B6B6-B101-42C0-B12CDA5E269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BFC8316-B631-4F00-BBFC-35B3B326CD38}" type="slidenum">
              <a:rPr lang="fr-FR" altLang="fr-FR" sz="2000">
                <a:solidFill>
                  <a:srgbClr val="984807"/>
                </a:solidFill>
              </a:rPr>
              <a:pPr algn="r" eaLnBrk="1" hangingPunct="1">
                <a:spcBef>
                  <a:spcPct val="0"/>
                </a:spcBef>
                <a:buFontTx/>
                <a:buNone/>
              </a:pPr>
              <a:t>76</a:t>
            </a:fld>
            <a:endParaRPr lang="fr-FR" altLang="fr-FR" sz="2000">
              <a:solidFill>
                <a:srgbClr val="984807"/>
              </a:solidFill>
            </a:endParaRPr>
          </a:p>
        </p:txBody>
      </p:sp>
      <p:sp>
        <p:nvSpPr>
          <p:cNvPr id="79876" name="Rectangle 1">
            <a:extLst>
              <a:ext uri="{FF2B5EF4-FFF2-40B4-BE49-F238E27FC236}">
                <a16:creationId xmlns:a16="http://schemas.microsoft.com/office/drawing/2014/main" id="{762B6386-50EC-B9BD-068A-98E4EC7AE887}"/>
              </a:ext>
            </a:extLst>
          </p:cNvPr>
          <p:cNvSpPr>
            <a:spLocks noChangeArrowheads="1"/>
          </p:cNvSpPr>
          <p:nvPr/>
        </p:nvSpPr>
        <p:spPr bwMode="auto">
          <a:xfrm>
            <a:off x="457200" y="2057400"/>
            <a:ext cx="8189913"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Chaîne de traitement de base se définit en fonction </a:t>
            </a:r>
            <a:r>
              <a:rPr lang="fr-FR" altLang="fr-FR" sz="2000" b="1">
                <a:latin typeface="Times New Roman" panose="02020603050405020304" pitchFamily="18" charset="0"/>
                <a:ea typeface="Calibri" panose="020F0502020204030204" pitchFamily="34" charset="0"/>
                <a:cs typeface="Times New Roman" panose="02020603050405020304" pitchFamily="18" charset="0"/>
              </a:rPr>
              <a:t>d’un débit horaire</a:t>
            </a:r>
            <a:r>
              <a:rPr lang="fr-FR" altLang="fr-FR" sz="2000">
                <a:latin typeface="Times New Roman" panose="02020603050405020304" pitchFamily="18" charset="0"/>
                <a:ea typeface="Calibri" panose="020F0502020204030204" pitchFamily="34" charset="0"/>
                <a:cs typeface="Times New Roman" panose="02020603050405020304" pitchFamily="18" charset="0"/>
              </a:rPr>
              <a:t> de traitement.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000">
                <a:latin typeface="Times New Roman" panose="02020603050405020304" pitchFamily="18" charset="0"/>
                <a:ea typeface="Calibri" panose="020F0502020204030204" pitchFamily="34" charset="0"/>
                <a:cs typeface="Times New Roman" panose="02020603050405020304" pitchFamily="18" charset="0"/>
              </a:rPr>
              <a:t>Susceptible de prendre en charge en moyenne 20 victimes par heure. </a:t>
            </a: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Objectif unitaire de dimensionnement et en fonction des circonstances, la mise en œuvre du dispositif prévu dans le plan ORSEC NOVI pourra permettre la juxtaposition de plusieurs chaînes de traitement. </a:t>
            </a:r>
          </a:p>
        </p:txBody>
      </p:sp>
      <p:sp>
        <p:nvSpPr>
          <p:cNvPr id="79877" name="Text Box 5">
            <a:extLst>
              <a:ext uri="{FF2B5EF4-FFF2-40B4-BE49-F238E27FC236}">
                <a16:creationId xmlns:a16="http://schemas.microsoft.com/office/drawing/2014/main" id="{B4525252-73D3-04BB-85D7-52A916432C34}"/>
              </a:ext>
            </a:extLst>
          </p:cNvPr>
          <p:cNvSpPr txBox="1">
            <a:spLocks noChangeArrowheads="1"/>
          </p:cNvSpPr>
          <p:nvPr/>
        </p:nvSpPr>
        <p:spPr bwMode="auto">
          <a:xfrm>
            <a:off x="457200" y="1371600"/>
            <a:ext cx="720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eaLnBrk="1" hangingPunct="1">
              <a:spcBef>
                <a:spcPct val="50000"/>
              </a:spcBef>
              <a:buFont typeface="Wingdings" panose="05000000000000000000" pitchFamily="2" charset="2"/>
              <a:buNone/>
            </a:pPr>
            <a:r>
              <a:rPr lang="fr-FR" altLang="fr-FR" sz="2000" b="1" u="sng">
                <a:latin typeface="Times New Roman" panose="02020603050405020304" pitchFamily="18" charset="0"/>
                <a:cs typeface="Times New Roman" panose="02020603050405020304" pitchFamily="18" charset="0"/>
              </a:rPr>
              <a:t>Dimensionnement d’une chaîne de traitement de base : </a:t>
            </a:r>
            <a:endParaRPr lang="fr-FR" altLang="fr-FR" sz="2000" b="1" u="sng">
              <a:latin typeface="Times New Roman" panose="02020603050405020304" pitchFamily="18" charset="0"/>
              <a:cs typeface="Arial" panose="020B060402020202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re 8">
            <a:extLst>
              <a:ext uri="{FF2B5EF4-FFF2-40B4-BE49-F238E27FC236}">
                <a16:creationId xmlns:a16="http://schemas.microsoft.com/office/drawing/2014/main" id="{6CD1FAFF-9E4A-1F3C-FC27-3CD2B6E7DEA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80899" name="Espace réservé du numéro de diapositive 4">
            <a:extLst>
              <a:ext uri="{FF2B5EF4-FFF2-40B4-BE49-F238E27FC236}">
                <a16:creationId xmlns:a16="http://schemas.microsoft.com/office/drawing/2014/main" id="{89C3BEF8-86F0-613B-CCF8-AF51587BE13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C92F726-360A-4E24-9E3F-5BF0B7396E4B}" type="slidenum">
              <a:rPr lang="fr-FR" altLang="fr-FR" sz="2000">
                <a:solidFill>
                  <a:srgbClr val="984807"/>
                </a:solidFill>
              </a:rPr>
              <a:pPr algn="r" eaLnBrk="1" hangingPunct="1">
                <a:spcBef>
                  <a:spcPct val="0"/>
                </a:spcBef>
                <a:buFontTx/>
                <a:buNone/>
              </a:pPr>
              <a:t>77</a:t>
            </a:fld>
            <a:endParaRPr lang="fr-FR" altLang="fr-FR" sz="2000">
              <a:solidFill>
                <a:srgbClr val="984807"/>
              </a:solidFill>
            </a:endParaRPr>
          </a:p>
        </p:txBody>
      </p:sp>
      <p:sp>
        <p:nvSpPr>
          <p:cNvPr id="80900" name="Rectangle 1">
            <a:extLst>
              <a:ext uri="{FF2B5EF4-FFF2-40B4-BE49-F238E27FC236}">
                <a16:creationId xmlns:a16="http://schemas.microsoft.com/office/drawing/2014/main" id="{C6705E77-AA61-6A4F-CC5A-E27923336358}"/>
              </a:ext>
            </a:extLst>
          </p:cNvPr>
          <p:cNvSpPr>
            <a:spLocks noChangeArrowheads="1"/>
          </p:cNvSpPr>
          <p:nvPr/>
        </p:nvSpPr>
        <p:spPr bwMode="auto">
          <a:xfrm>
            <a:off x="457200" y="2057400"/>
            <a:ext cx="818991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Directeur des Opérations de secours (D.O.S.)</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Préfet ou son représentant qui assure la direction des secours avec comme conseillers le C.O.S. et le D.S.M</a:t>
            </a: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80901" name="Text Box 5">
            <a:extLst>
              <a:ext uri="{FF2B5EF4-FFF2-40B4-BE49-F238E27FC236}">
                <a16:creationId xmlns:a16="http://schemas.microsoft.com/office/drawing/2014/main" id="{59E28143-3AC8-E4F0-90D5-7EF73BF51E7A}"/>
              </a:ext>
            </a:extLst>
          </p:cNvPr>
          <p:cNvSpPr txBox="1">
            <a:spLocks noChangeArrowheads="1"/>
          </p:cNvSpPr>
          <p:nvPr/>
        </p:nvSpPr>
        <p:spPr bwMode="auto">
          <a:xfrm>
            <a:off x="457200" y="1371600"/>
            <a:ext cx="720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 typeface="Wingdings" panose="05000000000000000000" pitchFamily="2" charset="2"/>
              <a:buNone/>
            </a:pPr>
            <a:r>
              <a:rPr lang="fr-FR" altLang="fr-FR" sz="2000" b="1" u="sng">
                <a:solidFill>
                  <a:srgbClr val="000000"/>
                </a:solidFill>
                <a:latin typeface="Times New Roman" panose="02020603050405020304" pitchFamily="18" charset="0"/>
                <a:cs typeface="Calibri" panose="020F0502020204030204" pitchFamily="34" charset="0"/>
              </a:rPr>
              <a:t>Commandement </a:t>
            </a:r>
            <a:r>
              <a:rPr lang="fr-FR" altLang="fr-FR" sz="2000" b="1" u="sng">
                <a:latin typeface="Times New Roman" panose="02020603050405020304" pitchFamily="18" charset="0"/>
                <a:cs typeface="Arial" panose="020B0604020202020204" pitchFamily="34" charset="0"/>
              </a:rPr>
              <a:t>:</a:t>
            </a:r>
          </a:p>
        </p:txBody>
      </p:sp>
      <p:pic>
        <p:nvPicPr>
          <p:cNvPr id="80902" name="Picture 6" descr="képi préfet">
            <a:extLst>
              <a:ext uri="{FF2B5EF4-FFF2-40B4-BE49-F238E27FC236}">
                <a16:creationId xmlns:a16="http://schemas.microsoft.com/office/drawing/2014/main" id="{7192B507-9EDA-B893-8376-2FDA12849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733800"/>
            <a:ext cx="28003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re 8">
            <a:extLst>
              <a:ext uri="{FF2B5EF4-FFF2-40B4-BE49-F238E27FC236}">
                <a16:creationId xmlns:a16="http://schemas.microsoft.com/office/drawing/2014/main" id="{44DC5659-C35F-4DFC-EEB0-AD95AD4B8A6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81923" name="Espace réservé du numéro de diapositive 4">
            <a:extLst>
              <a:ext uri="{FF2B5EF4-FFF2-40B4-BE49-F238E27FC236}">
                <a16:creationId xmlns:a16="http://schemas.microsoft.com/office/drawing/2014/main" id="{6CE20121-0C51-616B-5288-F83B58EF06A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02EC92C-1903-4D96-A3CC-F79A74FAAEBE}" type="slidenum">
              <a:rPr lang="fr-FR" altLang="fr-FR" sz="2000">
                <a:solidFill>
                  <a:srgbClr val="984807"/>
                </a:solidFill>
              </a:rPr>
              <a:pPr algn="r" eaLnBrk="1" hangingPunct="1">
                <a:spcBef>
                  <a:spcPct val="0"/>
                </a:spcBef>
                <a:buFontTx/>
                <a:buNone/>
              </a:pPr>
              <a:t>78</a:t>
            </a:fld>
            <a:endParaRPr lang="fr-FR" altLang="fr-FR" sz="2000">
              <a:solidFill>
                <a:srgbClr val="984807"/>
              </a:solidFill>
            </a:endParaRPr>
          </a:p>
        </p:txBody>
      </p:sp>
      <p:sp>
        <p:nvSpPr>
          <p:cNvPr id="81924" name="Rectangle 1">
            <a:extLst>
              <a:ext uri="{FF2B5EF4-FFF2-40B4-BE49-F238E27FC236}">
                <a16:creationId xmlns:a16="http://schemas.microsoft.com/office/drawing/2014/main" id="{7B7BE627-3C3E-1462-152C-9955B77520E2}"/>
              </a:ext>
            </a:extLst>
          </p:cNvPr>
          <p:cNvSpPr>
            <a:spLocks noChangeArrowheads="1"/>
          </p:cNvSpPr>
          <p:nvPr/>
        </p:nvSpPr>
        <p:spPr bwMode="auto">
          <a:xfrm>
            <a:off x="381000" y="2057400"/>
            <a:ext cx="8189913"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Commandant des Opérations de Secours</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(C.O.S.) :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D.D.M.I.S. ou son représentant qui assure  la coordination et la mise en œuvre de tous les moyens de secours.</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Chasuble de couleur JAUNE avec les lettres C.O.S.</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1925" name="Text Box 5">
            <a:extLst>
              <a:ext uri="{FF2B5EF4-FFF2-40B4-BE49-F238E27FC236}">
                <a16:creationId xmlns:a16="http://schemas.microsoft.com/office/drawing/2014/main" id="{947E5889-3B48-EDF6-34E1-3DACE099CA4B}"/>
              </a:ext>
            </a:extLst>
          </p:cNvPr>
          <p:cNvSpPr txBox="1">
            <a:spLocks noChangeArrowheads="1"/>
          </p:cNvSpPr>
          <p:nvPr/>
        </p:nvSpPr>
        <p:spPr bwMode="auto">
          <a:xfrm>
            <a:off x="457200" y="1371600"/>
            <a:ext cx="720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 typeface="Wingdings" panose="05000000000000000000" pitchFamily="2" charset="2"/>
              <a:buNone/>
            </a:pPr>
            <a:r>
              <a:rPr lang="fr-FR" altLang="fr-FR" sz="2000" b="1" u="sng">
                <a:solidFill>
                  <a:srgbClr val="000000"/>
                </a:solidFill>
                <a:latin typeface="Times New Roman" panose="02020603050405020304" pitchFamily="18" charset="0"/>
                <a:cs typeface="Calibri" panose="020F0502020204030204" pitchFamily="34" charset="0"/>
              </a:rPr>
              <a:t>Commandement </a:t>
            </a:r>
            <a:r>
              <a:rPr lang="fr-FR" altLang="fr-FR" sz="2000" b="1" u="sng">
                <a:latin typeface="Times New Roman" panose="02020603050405020304" pitchFamily="18" charset="0"/>
                <a:cs typeface="Arial" panose="020B0604020202020204" pitchFamily="34" charset="0"/>
              </a:rPr>
              <a:t>:</a:t>
            </a:r>
          </a:p>
        </p:txBody>
      </p:sp>
      <p:pic>
        <p:nvPicPr>
          <p:cNvPr id="81926" name="Picture 8" descr="C:\Documents and Settings\Philippe\Mes documents\JSP SDMIS\Dématérialisation\doc\SC\images0XSU2ZI6.jpg">
            <a:extLst>
              <a:ext uri="{FF2B5EF4-FFF2-40B4-BE49-F238E27FC236}">
                <a16:creationId xmlns:a16="http://schemas.microsoft.com/office/drawing/2014/main" id="{7DF68D19-2219-FBDB-7709-EDA46C453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843" t="24553" r="29010" b="5882"/>
          <a:stretch>
            <a:fillRect/>
          </a:stretch>
        </p:blipFill>
        <p:spPr bwMode="auto">
          <a:xfrm>
            <a:off x="6227763" y="3165475"/>
            <a:ext cx="16256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re 8">
            <a:extLst>
              <a:ext uri="{FF2B5EF4-FFF2-40B4-BE49-F238E27FC236}">
                <a16:creationId xmlns:a16="http://schemas.microsoft.com/office/drawing/2014/main" id="{1CB3EF00-56A4-B013-373B-2BA71BA4D5E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82947" name="Espace réservé du numéro de diapositive 4">
            <a:extLst>
              <a:ext uri="{FF2B5EF4-FFF2-40B4-BE49-F238E27FC236}">
                <a16:creationId xmlns:a16="http://schemas.microsoft.com/office/drawing/2014/main" id="{40E61D11-AB93-26A7-6F39-ED7E7D4A34F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D772225-C569-4A0F-9A56-F63707FC9E59}" type="slidenum">
              <a:rPr lang="fr-FR" altLang="fr-FR" sz="2000">
                <a:solidFill>
                  <a:srgbClr val="984807"/>
                </a:solidFill>
              </a:rPr>
              <a:pPr algn="r" eaLnBrk="1" hangingPunct="1">
                <a:spcBef>
                  <a:spcPct val="0"/>
                </a:spcBef>
                <a:buFontTx/>
                <a:buNone/>
              </a:pPr>
              <a:t>79</a:t>
            </a:fld>
            <a:endParaRPr lang="fr-FR" altLang="fr-FR" sz="2000">
              <a:solidFill>
                <a:srgbClr val="984807"/>
              </a:solidFill>
            </a:endParaRPr>
          </a:p>
        </p:txBody>
      </p:sp>
      <p:sp>
        <p:nvSpPr>
          <p:cNvPr id="82948" name="Rectangle 1">
            <a:extLst>
              <a:ext uri="{FF2B5EF4-FFF2-40B4-BE49-F238E27FC236}">
                <a16:creationId xmlns:a16="http://schemas.microsoft.com/office/drawing/2014/main" id="{E23CF0F7-954B-AA51-DE3A-0F82F54AE87A}"/>
              </a:ext>
            </a:extLst>
          </p:cNvPr>
          <p:cNvSpPr>
            <a:spLocks noChangeArrowheads="1"/>
          </p:cNvSpPr>
          <p:nvPr/>
        </p:nvSpPr>
        <p:spPr bwMode="auto">
          <a:xfrm>
            <a:off x="457200" y="1905000"/>
            <a:ext cx="68580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Directeur des Secours Médicaux : (D.S.M.)  :</a:t>
            </a:r>
          </a:p>
          <a:p>
            <a:pPr algn="just">
              <a:lnSpc>
                <a:spcPct val="107000"/>
              </a:lnSpc>
              <a:spcBef>
                <a:spcPct val="0"/>
              </a:spcBef>
              <a:buFontTx/>
              <a:buNone/>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Médecin responsable du SA.M.U. ou le médecin-chef du S.D.M.I.S. ou leur représentant, qui est le seul compétent pour prendre des décisions d'ordre médical. </a:t>
            </a:r>
          </a:p>
          <a:p>
            <a:pPr>
              <a:lnSpc>
                <a:spcPct val="107000"/>
              </a:lnSpc>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Responsable des aspects médicaux de la chaîne de traitement des victimes et conseille notamment le COS pour toutes les questions d’ordre médical.</a:t>
            </a: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Chasuble de couleur JAUNE avec les lettres D.S.M..</a:t>
            </a: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82949" name="Text Box 5">
            <a:extLst>
              <a:ext uri="{FF2B5EF4-FFF2-40B4-BE49-F238E27FC236}">
                <a16:creationId xmlns:a16="http://schemas.microsoft.com/office/drawing/2014/main" id="{D243B1FE-AF6C-6E2B-38E5-B5A90CD7EB12}"/>
              </a:ext>
            </a:extLst>
          </p:cNvPr>
          <p:cNvSpPr txBox="1">
            <a:spLocks noChangeArrowheads="1"/>
          </p:cNvSpPr>
          <p:nvPr/>
        </p:nvSpPr>
        <p:spPr bwMode="auto">
          <a:xfrm>
            <a:off x="457200" y="1371600"/>
            <a:ext cx="720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 typeface="Wingdings" panose="05000000000000000000" pitchFamily="2" charset="2"/>
              <a:buNone/>
            </a:pPr>
            <a:r>
              <a:rPr lang="fr-FR" altLang="fr-FR" sz="2000" b="1" u="sng">
                <a:solidFill>
                  <a:srgbClr val="000000"/>
                </a:solidFill>
                <a:latin typeface="Times New Roman" panose="02020603050405020304" pitchFamily="18" charset="0"/>
                <a:cs typeface="Calibri" panose="020F0502020204030204" pitchFamily="34" charset="0"/>
              </a:rPr>
              <a:t>Commandement </a:t>
            </a:r>
            <a:r>
              <a:rPr lang="fr-FR" altLang="fr-FR" sz="2000" b="1" u="sng">
                <a:latin typeface="Times New Roman" panose="02020603050405020304" pitchFamily="18" charset="0"/>
                <a:cs typeface="Arial" panose="020B0604020202020204" pitchFamily="34" charset="0"/>
              </a:rPr>
              <a:t>:</a:t>
            </a:r>
          </a:p>
        </p:txBody>
      </p:sp>
      <p:pic>
        <p:nvPicPr>
          <p:cNvPr id="82950" name="Picture 7" descr="MEDPC026">
            <a:extLst>
              <a:ext uri="{FF2B5EF4-FFF2-40B4-BE49-F238E27FC236}">
                <a16:creationId xmlns:a16="http://schemas.microsoft.com/office/drawing/2014/main" id="{23C56CAD-110B-1233-4DB8-53F4A575BD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971800"/>
            <a:ext cx="14843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8">
            <a:extLst>
              <a:ext uri="{FF2B5EF4-FFF2-40B4-BE49-F238E27FC236}">
                <a16:creationId xmlns:a16="http://schemas.microsoft.com/office/drawing/2014/main" id="{7326CBD1-FECC-EFF3-A2F2-2350EE8D141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10243" name="Espace réservé du numéro de diapositive 4">
            <a:extLst>
              <a:ext uri="{FF2B5EF4-FFF2-40B4-BE49-F238E27FC236}">
                <a16:creationId xmlns:a16="http://schemas.microsoft.com/office/drawing/2014/main" id="{49621A82-1551-A045-C5A7-40972BA4BD3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3AF7E03-D189-459B-873E-CFBB372BA6D4}" type="slidenum">
              <a:rPr lang="fr-FR" altLang="fr-FR" sz="2000">
                <a:solidFill>
                  <a:srgbClr val="984807"/>
                </a:solidFill>
              </a:rPr>
              <a:pPr algn="r" eaLnBrk="1" hangingPunct="1">
                <a:spcBef>
                  <a:spcPct val="0"/>
                </a:spcBef>
                <a:buFontTx/>
                <a:buNone/>
              </a:pPr>
              <a:t>8</a:t>
            </a:fld>
            <a:endParaRPr lang="fr-FR" altLang="fr-FR" sz="2000">
              <a:solidFill>
                <a:srgbClr val="984807"/>
              </a:solidFill>
            </a:endParaRPr>
          </a:p>
        </p:txBody>
      </p:sp>
      <p:sp>
        <p:nvSpPr>
          <p:cNvPr id="8196" name="Text Box 5">
            <a:extLst>
              <a:ext uri="{FF2B5EF4-FFF2-40B4-BE49-F238E27FC236}">
                <a16:creationId xmlns:a16="http://schemas.microsoft.com/office/drawing/2014/main" id="{76BD7248-523F-E469-D95D-91B077DA4558}"/>
              </a:ext>
            </a:extLst>
          </p:cNvPr>
          <p:cNvSpPr txBox="1">
            <a:spLocks noChangeArrowheads="1"/>
          </p:cNvSpPr>
          <p:nvPr/>
        </p:nvSpPr>
        <p:spPr bwMode="auto">
          <a:xfrm>
            <a:off x="395288" y="1341438"/>
            <a:ext cx="8280400" cy="4597400"/>
          </a:xfrm>
          <a:prstGeom prst="rect">
            <a:avLst/>
          </a:prstGeom>
          <a:noFill/>
          <a:ln>
            <a:noFill/>
          </a:ln>
          <a:effec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ORSEC du Rhône, il pourra être complété en tant que de besoin par l’activation des plans ORSEC spécifiques liés à des risques ou sites propres : </a:t>
            </a:r>
          </a:p>
          <a:p>
            <a:pPr>
              <a:buFont typeface="Arial" panose="020B0604020202020204" pitchFamily="34" charset="0"/>
              <a:buNone/>
              <a:defRPr/>
            </a:pPr>
            <a:endParaRPr lang="fr-FR" sz="2400" dirty="0">
              <a:solidFill>
                <a:srgbClr val="000000"/>
              </a:solidFill>
              <a:latin typeface="Times New Roman" panose="02020603050405020304" pitchFamily="18" charset="0"/>
              <a:ea typeface="Times New Roman" panose="02020603050405020304" pitchFamily="18" charset="0"/>
            </a:endParaRPr>
          </a:p>
          <a:p>
            <a:pPr marL="342900" indent="-342900">
              <a:buFont typeface="+mj-lt"/>
              <a:buAutoNum type="arabicPeriod"/>
              <a:defRPr/>
            </a:pPr>
            <a:r>
              <a:rPr lang="fr-FR" sz="2400" dirty="0">
                <a:solidFill>
                  <a:srgbClr val="000000"/>
                </a:solidFill>
                <a:latin typeface="Times New Roman" panose="02020603050405020304" pitchFamily="18" charset="0"/>
                <a:ea typeface="Times New Roman" panose="02020603050405020304" pitchFamily="18" charset="0"/>
              </a:rPr>
              <a:t>- ORSEC Fête des lumières ; </a:t>
            </a:r>
          </a:p>
          <a:p>
            <a:pPr marL="342900" indent="-342900">
              <a:buFont typeface="+mj-lt"/>
              <a:buAutoNum type="arabicPeriod"/>
              <a:defRPr/>
            </a:pPr>
            <a:r>
              <a:rPr lang="fr-FR" sz="2400" dirty="0">
                <a:solidFill>
                  <a:srgbClr val="000000"/>
                </a:solidFill>
                <a:latin typeface="Times New Roman" panose="02020603050405020304" pitchFamily="18" charset="0"/>
                <a:ea typeface="Times New Roman" panose="02020603050405020304" pitchFamily="18" charset="0"/>
              </a:rPr>
              <a:t>- ORSEC Métro… </a:t>
            </a:r>
          </a:p>
          <a:p>
            <a:pPr>
              <a:buFont typeface="Arial" panose="020B0604020202020204" pitchFamily="34" charset="0"/>
              <a:buNone/>
              <a:defRPr/>
            </a:pPr>
            <a:endParaRPr lang="fr-FR" sz="2400" dirty="0">
              <a:solidFill>
                <a:srgbClr val="000000"/>
              </a:solidFill>
              <a:latin typeface="Times New Roman" panose="02020603050405020304" pitchFamily="18" charset="0"/>
              <a:ea typeface="Times New Roman" panose="02020603050405020304" pitchFamily="18" charset="0"/>
            </a:endParaRPr>
          </a:p>
          <a:p>
            <a:pPr>
              <a:buFont typeface="Arial" panose="020B0604020202020204" pitchFamily="34" charset="0"/>
              <a:buNone/>
              <a:defRPr/>
            </a:pPr>
            <a:endParaRPr lang="fr-FR" sz="2400" dirty="0">
              <a:solidFill>
                <a:srgbClr val="000000"/>
              </a:solidFill>
              <a:latin typeface="Times New Roman" panose="02020603050405020304" pitchFamily="18" charset="0"/>
              <a:ea typeface="Times New Roman" panose="02020603050405020304" pitchFamily="18" charset="0"/>
            </a:endParaRPr>
          </a:p>
          <a:p>
            <a:pPr>
              <a:buFont typeface="Arial" panose="020B0604020202020204" pitchFamily="34" charset="0"/>
              <a:buNone/>
              <a:defRPr/>
            </a:pPr>
            <a:r>
              <a:rPr lang="fr-FR" sz="2400" dirty="0">
                <a:solidFill>
                  <a:srgbClr val="000000"/>
                </a:solidFill>
                <a:latin typeface="Times New Roman" panose="02020603050405020304" pitchFamily="18" charset="0"/>
                <a:ea typeface="Times New Roman" panose="02020603050405020304" pitchFamily="18" charset="0"/>
              </a:rPr>
              <a:t>NOVI s’articule avec le dispositif ORSAN AMAVI (organisation de la réponse du système de santé en situations sanitaires exceptionnelles et accueil massif de victimes).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re 8">
            <a:extLst>
              <a:ext uri="{FF2B5EF4-FFF2-40B4-BE49-F238E27FC236}">
                <a16:creationId xmlns:a16="http://schemas.microsoft.com/office/drawing/2014/main" id="{DCFE77DC-0104-12BD-A16F-8054CCE85CA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83971" name="Espace réservé du numéro de diapositive 4">
            <a:extLst>
              <a:ext uri="{FF2B5EF4-FFF2-40B4-BE49-F238E27FC236}">
                <a16:creationId xmlns:a16="http://schemas.microsoft.com/office/drawing/2014/main" id="{BD1F4D84-B086-1CF2-198B-751289CBDFE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9A59649-99B1-4AC2-BB4F-3EB0FDE5DD39}" type="slidenum">
              <a:rPr lang="fr-FR" altLang="fr-FR" sz="2000">
                <a:solidFill>
                  <a:srgbClr val="984807"/>
                </a:solidFill>
              </a:rPr>
              <a:pPr algn="r" eaLnBrk="1" hangingPunct="1">
                <a:spcBef>
                  <a:spcPct val="0"/>
                </a:spcBef>
                <a:buFontTx/>
                <a:buNone/>
              </a:pPr>
              <a:t>80</a:t>
            </a:fld>
            <a:endParaRPr lang="fr-FR" altLang="fr-FR" sz="2000">
              <a:solidFill>
                <a:srgbClr val="984807"/>
              </a:solidFill>
            </a:endParaRPr>
          </a:p>
        </p:txBody>
      </p:sp>
      <p:sp>
        <p:nvSpPr>
          <p:cNvPr id="83972" name="Rectangle 1">
            <a:extLst>
              <a:ext uri="{FF2B5EF4-FFF2-40B4-BE49-F238E27FC236}">
                <a16:creationId xmlns:a16="http://schemas.microsoft.com/office/drawing/2014/main" id="{4B995D96-929C-4788-AD5E-CC87D1C84F95}"/>
              </a:ext>
            </a:extLst>
          </p:cNvPr>
          <p:cNvSpPr>
            <a:spLocks noChangeArrowheads="1"/>
          </p:cNvSpPr>
          <p:nvPr/>
        </p:nvSpPr>
        <p:spPr bwMode="auto">
          <a:xfrm>
            <a:off x="457200" y="2057400"/>
            <a:ext cx="8189913"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P.C.O. :</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installé au plus près du sinistre. </a:t>
            </a:r>
          </a:p>
          <a:p>
            <a:pPr algn="just">
              <a:lnSpc>
                <a:spcPct val="107000"/>
              </a:lnSpc>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 trouve le préfet assisté d'un état major composé des chefs des services et placé sous le commandement du D.D.M.S.I.S. chargé de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Diriger les opérations sous l'autorité du préfet,</a:t>
            </a:r>
          </a:p>
          <a:p>
            <a:pPr algn="just">
              <a:lnSpc>
                <a:spcPct val="107000"/>
              </a:lnSpc>
              <a:spcBef>
                <a:spcPct val="0"/>
              </a:spcBef>
              <a:buFontTx/>
              <a:buChar char="•"/>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Centraliser et exploiter les renseignements,</a:t>
            </a:r>
          </a:p>
          <a:p>
            <a:pPr algn="just">
              <a:lnSpc>
                <a:spcPct val="107000"/>
              </a:lnSpc>
              <a:spcBef>
                <a:spcPct val="0"/>
              </a:spcBef>
              <a:buFontTx/>
              <a:buChar char="•"/>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Demander et répartir les renforts.</a:t>
            </a: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83973" name="Text Box 6">
            <a:extLst>
              <a:ext uri="{FF2B5EF4-FFF2-40B4-BE49-F238E27FC236}">
                <a16:creationId xmlns:a16="http://schemas.microsoft.com/office/drawing/2014/main" id="{C57AD5F6-7C8E-178D-ED76-3C140C4AFCD1}"/>
              </a:ext>
            </a:extLst>
          </p:cNvPr>
          <p:cNvSpPr txBox="1">
            <a:spLocks noChangeArrowheads="1"/>
          </p:cNvSpPr>
          <p:nvPr/>
        </p:nvSpPr>
        <p:spPr bwMode="auto">
          <a:xfrm>
            <a:off x="457200" y="1371600"/>
            <a:ext cx="720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 typeface="Wingdings" panose="05000000000000000000" pitchFamily="2" charset="2"/>
              <a:buNone/>
            </a:pPr>
            <a:r>
              <a:rPr lang="fr-FR" altLang="fr-FR" sz="2000" b="1" u="sng">
                <a:solidFill>
                  <a:srgbClr val="000000"/>
                </a:solidFill>
                <a:latin typeface="Times New Roman" panose="02020603050405020304" pitchFamily="18" charset="0"/>
                <a:cs typeface="Calibri" panose="020F0502020204030204" pitchFamily="34" charset="0"/>
              </a:rPr>
              <a:t>Commandement </a:t>
            </a:r>
            <a:r>
              <a:rPr lang="fr-FR" altLang="fr-FR" sz="2000" b="1" u="sng">
                <a:latin typeface="Times New Roman" panose="02020603050405020304" pitchFamily="18" charset="0"/>
                <a:cs typeface="Arial" panose="020B0604020202020204" pitchFamily="34" charset="0"/>
              </a:rPr>
              <a:t>:</a:t>
            </a:r>
          </a:p>
        </p:txBody>
      </p:sp>
      <p:sp>
        <p:nvSpPr>
          <p:cNvPr id="83974" name="Rectangle 9">
            <a:extLst>
              <a:ext uri="{FF2B5EF4-FFF2-40B4-BE49-F238E27FC236}">
                <a16:creationId xmlns:a16="http://schemas.microsoft.com/office/drawing/2014/main" id="{AFCE7113-B3D3-949B-DC3B-B5D1EA27A304}"/>
              </a:ext>
            </a:extLst>
          </p:cNvPr>
          <p:cNvSpPr>
            <a:spLocks noChangeArrowheads="1"/>
          </p:cNvSpPr>
          <p:nvPr/>
        </p:nvSpPr>
        <p:spPr bwMode="auto">
          <a:xfrm>
            <a:off x="3267075" y="2776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83975" name="Image 11">
            <a:extLst>
              <a:ext uri="{FF2B5EF4-FFF2-40B4-BE49-F238E27FC236}">
                <a16:creationId xmlns:a16="http://schemas.microsoft.com/office/drawing/2014/main" id="{CD154C3D-ED87-DE1B-EB1D-94A88DD017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2077" r="32846"/>
          <a:stretch>
            <a:fillRect/>
          </a:stretch>
        </p:blipFill>
        <p:spPr bwMode="auto">
          <a:xfrm>
            <a:off x="5651500" y="4064000"/>
            <a:ext cx="31242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re 8">
            <a:extLst>
              <a:ext uri="{FF2B5EF4-FFF2-40B4-BE49-F238E27FC236}">
                <a16:creationId xmlns:a16="http://schemas.microsoft.com/office/drawing/2014/main" id="{193B2FB4-A747-9A14-6F16-069B489822F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84995" name="Espace réservé du numéro de diapositive 4">
            <a:extLst>
              <a:ext uri="{FF2B5EF4-FFF2-40B4-BE49-F238E27FC236}">
                <a16:creationId xmlns:a16="http://schemas.microsoft.com/office/drawing/2014/main" id="{2228C7E2-943C-F212-3744-91F5AD80C22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860FAFA-67B1-45F1-B8A9-DB4085CE1AEA}" type="slidenum">
              <a:rPr lang="fr-FR" altLang="fr-FR" sz="2000">
                <a:solidFill>
                  <a:srgbClr val="984807"/>
                </a:solidFill>
              </a:rPr>
              <a:pPr algn="r" eaLnBrk="1" hangingPunct="1">
                <a:spcBef>
                  <a:spcPct val="0"/>
                </a:spcBef>
                <a:buFontTx/>
                <a:buNone/>
              </a:pPr>
              <a:t>81</a:t>
            </a:fld>
            <a:endParaRPr lang="fr-FR" altLang="fr-FR" sz="2000">
              <a:solidFill>
                <a:srgbClr val="984807"/>
              </a:solidFill>
            </a:endParaRPr>
          </a:p>
        </p:txBody>
      </p:sp>
      <p:sp>
        <p:nvSpPr>
          <p:cNvPr id="84996" name="Rectangle 1">
            <a:extLst>
              <a:ext uri="{FF2B5EF4-FFF2-40B4-BE49-F238E27FC236}">
                <a16:creationId xmlns:a16="http://schemas.microsoft.com/office/drawing/2014/main" id="{94AB6F7C-A852-3935-255A-1018029B3530}"/>
              </a:ext>
            </a:extLst>
          </p:cNvPr>
          <p:cNvSpPr>
            <a:spLocks noChangeArrowheads="1"/>
          </p:cNvSpPr>
          <p:nvPr/>
        </p:nvSpPr>
        <p:spPr bwMode="auto">
          <a:xfrm>
            <a:off x="457200" y="2057400"/>
            <a:ext cx="8189913"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C.O.D.</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(centre opérationnel départemental) se situe à la préfecture et  rassemble les </a:t>
            </a:r>
            <a:r>
              <a:rPr lang="fr-FR" altLang="fr-FR" sz="2000"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représentants </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 préfet et de chacun des différents services.</a:t>
            </a: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 mission consiste à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Assurer les liaisons entre le PCO et les divers services régionaux ou centraux compétents,</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Exploiter les renseignements recueillis et les </a:t>
            </a: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instructions reçues,</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Coordonner et diriger les renforts sur les lieux </a:t>
            </a: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 sinistre,</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Informer le public et la presse. </a:t>
            </a:r>
          </a:p>
        </p:txBody>
      </p:sp>
      <p:sp>
        <p:nvSpPr>
          <p:cNvPr id="84997" name="Text Box 5">
            <a:extLst>
              <a:ext uri="{FF2B5EF4-FFF2-40B4-BE49-F238E27FC236}">
                <a16:creationId xmlns:a16="http://schemas.microsoft.com/office/drawing/2014/main" id="{36277B2B-5BA9-D98C-058D-DCB3458EAFDE}"/>
              </a:ext>
            </a:extLst>
          </p:cNvPr>
          <p:cNvSpPr txBox="1">
            <a:spLocks noChangeArrowheads="1"/>
          </p:cNvSpPr>
          <p:nvPr/>
        </p:nvSpPr>
        <p:spPr bwMode="auto">
          <a:xfrm>
            <a:off x="457200" y="1371600"/>
            <a:ext cx="720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 typeface="Wingdings" panose="05000000000000000000" pitchFamily="2" charset="2"/>
              <a:buNone/>
            </a:pPr>
            <a:r>
              <a:rPr lang="fr-FR" altLang="fr-FR" sz="2000" b="1" u="sng">
                <a:solidFill>
                  <a:srgbClr val="000000"/>
                </a:solidFill>
                <a:latin typeface="Times New Roman" panose="02020603050405020304" pitchFamily="18" charset="0"/>
                <a:cs typeface="Calibri" panose="020F0502020204030204" pitchFamily="34" charset="0"/>
              </a:rPr>
              <a:t>Commandement </a:t>
            </a:r>
            <a:r>
              <a:rPr lang="fr-FR" altLang="fr-FR" sz="2000" b="1" u="sng">
                <a:latin typeface="Times New Roman" panose="02020603050405020304" pitchFamily="18" charset="0"/>
                <a:cs typeface="Arial" panose="020B0604020202020204" pitchFamily="34" charset="0"/>
              </a:rPr>
              <a:t>:</a:t>
            </a:r>
          </a:p>
        </p:txBody>
      </p:sp>
      <p:pic>
        <p:nvPicPr>
          <p:cNvPr id="84998" name="Picture 7" descr="C:\Documents and Settings\Philippe\Mes documents\JSP SDMIS\Dématérialisation\doc\SC\imagesJUAJTP0A.jpg">
            <a:extLst>
              <a:ext uri="{FF2B5EF4-FFF2-40B4-BE49-F238E27FC236}">
                <a16:creationId xmlns:a16="http://schemas.microsoft.com/office/drawing/2014/main" id="{00108323-1F5D-B105-841D-B54D97A88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114800"/>
            <a:ext cx="314325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8">
            <a:extLst>
              <a:ext uri="{FF2B5EF4-FFF2-40B4-BE49-F238E27FC236}">
                <a16:creationId xmlns:a16="http://schemas.microsoft.com/office/drawing/2014/main" id="{DE14B1E9-9E10-6287-3AB5-89B22C28B28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86019" name="Espace réservé du numéro de diapositive 4">
            <a:extLst>
              <a:ext uri="{FF2B5EF4-FFF2-40B4-BE49-F238E27FC236}">
                <a16:creationId xmlns:a16="http://schemas.microsoft.com/office/drawing/2014/main" id="{A7074C04-08ED-54F4-EE9C-1CA0FDC910B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A9CA6D1-2781-47C4-9453-CBDC00353127}" type="slidenum">
              <a:rPr lang="fr-FR" altLang="fr-FR" sz="2000">
                <a:solidFill>
                  <a:srgbClr val="984807"/>
                </a:solidFill>
              </a:rPr>
              <a:pPr algn="r" eaLnBrk="1" hangingPunct="1">
                <a:spcBef>
                  <a:spcPct val="0"/>
                </a:spcBef>
                <a:buFontTx/>
                <a:buNone/>
              </a:pPr>
              <a:t>82</a:t>
            </a:fld>
            <a:endParaRPr lang="fr-FR" altLang="fr-FR" sz="2000">
              <a:solidFill>
                <a:srgbClr val="984807"/>
              </a:solidFill>
            </a:endParaRPr>
          </a:p>
        </p:txBody>
      </p:sp>
      <p:sp>
        <p:nvSpPr>
          <p:cNvPr id="86020" name="Rectangle 1">
            <a:extLst>
              <a:ext uri="{FF2B5EF4-FFF2-40B4-BE49-F238E27FC236}">
                <a16:creationId xmlns:a16="http://schemas.microsoft.com/office/drawing/2014/main" id="{A5A26E5C-08A4-1F2B-6C4C-EF349E0F4E32}"/>
              </a:ext>
            </a:extLst>
          </p:cNvPr>
          <p:cNvSpPr>
            <a:spLocks noChangeArrowheads="1"/>
          </p:cNvSpPr>
          <p:nvPr/>
        </p:nvSpPr>
        <p:spPr bwMode="auto">
          <a:xfrm>
            <a:off x="457200" y="2057400"/>
            <a:ext cx="8189913"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Représentées au P.C.O. et en liaison permanente avec lui, veilleront notamment à la protection du périmètre, à faciliter l’arrivée sur les lieux des moyens de secours demandés ainsi que l’évacuation des victimes, par la mise en place d’escortes et l’éts d'itinéraires avec un plan de circulation, dont elles assurent la mise en œuvre. </a:t>
            </a:r>
          </a:p>
        </p:txBody>
      </p:sp>
      <p:sp>
        <p:nvSpPr>
          <p:cNvPr id="86021" name="Text Box 5">
            <a:extLst>
              <a:ext uri="{FF2B5EF4-FFF2-40B4-BE49-F238E27FC236}">
                <a16:creationId xmlns:a16="http://schemas.microsoft.com/office/drawing/2014/main" id="{B3F32F34-1C7D-6359-7D53-FA476CD906D5}"/>
              </a:ext>
            </a:extLst>
          </p:cNvPr>
          <p:cNvSpPr txBox="1">
            <a:spLocks noChangeArrowheads="1"/>
          </p:cNvSpPr>
          <p:nvPr/>
        </p:nvSpPr>
        <p:spPr bwMode="auto">
          <a:xfrm>
            <a:off x="457200" y="1371600"/>
            <a:ext cx="720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50000"/>
              </a:spcBef>
              <a:buFont typeface="Wingdings" panose="05000000000000000000" pitchFamily="2" charset="2"/>
              <a:buNone/>
            </a:pPr>
            <a:r>
              <a:rPr lang="fr-FR" altLang="fr-FR" sz="2000" b="1" u="sng">
                <a:solidFill>
                  <a:srgbClr val="000000"/>
                </a:solidFill>
                <a:latin typeface="Times New Roman" panose="02020603050405020304" pitchFamily="18" charset="0"/>
                <a:cs typeface="Calibri" panose="020F0502020204030204" pitchFamily="34" charset="0"/>
              </a:rPr>
              <a:t>Les forces de police ou de gendarmeries</a:t>
            </a:r>
            <a:r>
              <a:rPr lang="fr-FR" altLang="fr-FR" sz="2000" b="1" u="sng">
                <a:latin typeface="Times New Roman" panose="02020603050405020304" pitchFamily="18" charset="0"/>
                <a:cs typeface="Arial" panose="020B0604020202020204" pitchFamily="34" charset="0"/>
              </a:rPr>
              <a:t> :</a:t>
            </a:r>
          </a:p>
        </p:txBody>
      </p:sp>
      <p:pic>
        <p:nvPicPr>
          <p:cNvPr id="86022" name="Picture 6">
            <a:extLst>
              <a:ext uri="{FF2B5EF4-FFF2-40B4-BE49-F238E27FC236}">
                <a16:creationId xmlns:a16="http://schemas.microsoft.com/office/drawing/2014/main" id="{F3AF60DD-2508-71AD-0F49-ED875CF2C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773488"/>
            <a:ext cx="345916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Picture 7">
            <a:extLst>
              <a:ext uri="{FF2B5EF4-FFF2-40B4-BE49-F238E27FC236}">
                <a16:creationId xmlns:a16="http://schemas.microsoft.com/office/drawing/2014/main" id="{DBE17D0A-8CE7-E919-8A4D-A975A015B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773488"/>
            <a:ext cx="3529012"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2" name="Object 2">
            <a:extLst>
              <a:ext uri="{FF2B5EF4-FFF2-40B4-BE49-F238E27FC236}">
                <a16:creationId xmlns:a16="http://schemas.microsoft.com/office/drawing/2014/main" id="{7615E8BE-470A-F4E0-DA3A-F2784EB9EA68}"/>
              </a:ext>
            </a:extLst>
          </p:cNvPr>
          <p:cNvGraphicFramePr>
            <a:graphicFrameLocks noChangeAspect="1"/>
          </p:cNvGraphicFramePr>
          <p:nvPr/>
        </p:nvGraphicFramePr>
        <p:xfrm>
          <a:off x="8382000" y="4941888"/>
          <a:ext cx="2362200" cy="1458912"/>
        </p:xfrm>
        <a:graphic>
          <a:graphicData uri="http://schemas.openxmlformats.org/presentationml/2006/ole">
            <mc:AlternateContent xmlns:mc="http://schemas.openxmlformats.org/markup-compatibility/2006">
              <mc:Choice xmlns:v="urn:schemas-microsoft-com:vml" Requires="v">
                <p:oleObj name="CorelDRAW" r:id="rId2" imgW="2752725" imgH="1695450" progId="CorelDraw.Graphic.9">
                  <p:embed/>
                </p:oleObj>
              </mc:Choice>
              <mc:Fallback>
                <p:oleObj name="CorelDRAW" r:id="rId2" imgW="2752725" imgH="1695450" progId="CorelDraw.Graphic.9">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4941888"/>
                        <a:ext cx="2362200"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043" name="Text Box 5">
            <a:extLst>
              <a:ext uri="{FF2B5EF4-FFF2-40B4-BE49-F238E27FC236}">
                <a16:creationId xmlns:a16="http://schemas.microsoft.com/office/drawing/2014/main" id="{7B37949D-424F-07C3-6931-D08EDB96612A}"/>
              </a:ext>
            </a:extLst>
          </p:cNvPr>
          <p:cNvSpPr txBox="1">
            <a:spLocks noChangeArrowheads="1"/>
          </p:cNvSpPr>
          <p:nvPr/>
        </p:nvSpPr>
        <p:spPr bwMode="auto">
          <a:xfrm>
            <a:off x="457200" y="1219200"/>
            <a:ext cx="6038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rPr>
              <a:t>Mise en sécurité, gestes de premiers secours :</a:t>
            </a:r>
          </a:p>
        </p:txBody>
      </p:sp>
      <p:pic>
        <p:nvPicPr>
          <p:cNvPr id="87044" name="Picture 6" descr="D:\secourisme\C.D. Clipart S.P\Couleur\Interventionsgif\inter09.gif">
            <a:extLst>
              <a:ext uri="{FF2B5EF4-FFF2-40B4-BE49-F238E27FC236}">
                <a16:creationId xmlns:a16="http://schemas.microsoft.com/office/drawing/2014/main" id="{F3D44053-A72F-A6EE-3899-D2FC53478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819400"/>
            <a:ext cx="11318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7" descr="D:\secourisme\C.D. Clipart S.P\Couleur\Interventionsgif\inter08.gif">
            <a:extLst>
              <a:ext uri="{FF2B5EF4-FFF2-40B4-BE49-F238E27FC236}">
                <a16:creationId xmlns:a16="http://schemas.microsoft.com/office/drawing/2014/main" id="{03666B70-0B6A-6BB6-E06D-A014FF079D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895600"/>
            <a:ext cx="11969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8" descr="D:\secourisme\C.D. Clipart S.P\Couleur\Interventionsgif\Inter026.gif">
            <a:extLst>
              <a:ext uri="{FF2B5EF4-FFF2-40B4-BE49-F238E27FC236}">
                <a16:creationId xmlns:a16="http://schemas.microsoft.com/office/drawing/2014/main" id="{A6001DC4-5020-03E5-5CDA-B2E052D871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2895600"/>
            <a:ext cx="1098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Picture 9" descr="D:\secourisme\C.D. Clipart S.P\Couleur\Matériel\mat030.bmp">
            <a:extLst>
              <a:ext uri="{FF2B5EF4-FFF2-40B4-BE49-F238E27FC236}">
                <a16:creationId xmlns:a16="http://schemas.microsoft.com/office/drawing/2014/main" id="{311E0760-962D-E17D-BEDA-62BE11BDC1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953000"/>
            <a:ext cx="3505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7048" name="Object 10">
            <a:extLst>
              <a:ext uri="{FF2B5EF4-FFF2-40B4-BE49-F238E27FC236}">
                <a16:creationId xmlns:a16="http://schemas.microsoft.com/office/drawing/2014/main" id="{B8FF9188-D7B0-A82C-9ABF-8F31FF0670AB}"/>
              </a:ext>
            </a:extLst>
          </p:cNvPr>
          <p:cNvGraphicFramePr>
            <a:graphicFrameLocks noChangeAspect="1"/>
          </p:cNvGraphicFramePr>
          <p:nvPr/>
        </p:nvGraphicFramePr>
        <p:xfrm>
          <a:off x="7467600" y="5105400"/>
          <a:ext cx="1281113" cy="1203325"/>
        </p:xfrm>
        <a:graphic>
          <a:graphicData uri="http://schemas.openxmlformats.org/presentationml/2006/ole">
            <mc:AlternateContent xmlns:mc="http://schemas.openxmlformats.org/markup-compatibility/2006">
              <mc:Choice xmlns:v="urn:schemas-microsoft-com:vml" Requires="v">
                <p:oleObj name="CorelDRAW" r:id="rId8" imgW="2762250" imgH="2590800" progId="CorelDraw.Graphic.9">
                  <p:embed/>
                </p:oleObj>
              </mc:Choice>
              <mc:Fallback>
                <p:oleObj name="CorelDRAW" r:id="rId8" imgW="2762250" imgH="2590800" progId="CorelDraw.Graphic.9">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7600" y="5105400"/>
                        <a:ext cx="1281113"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049" name="Text Box 11">
            <a:extLst>
              <a:ext uri="{FF2B5EF4-FFF2-40B4-BE49-F238E27FC236}">
                <a16:creationId xmlns:a16="http://schemas.microsoft.com/office/drawing/2014/main" id="{022D5102-4F6F-B05B-930D-122577D10CCC}"/>
              </a:ext>
            </a:extLst>
          </p:cNvPr>
          <p:cNvSpPr txBox="1">
            <a:spLocks noChangeArrowheads="1"/>
          </p:cNvSpPr>
          <p:nvPr/>
        </p:nvSpPr>
        <p:spPr bwMode="auto">
          <a:xfrm>
            <a:off x="381000" y="1828800"/>
            <a:ext cx="826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0"/>
              </a:spcBef>
              <a:buFontTx/>
              <a:buNone/>
            </a:pPr>
            <a:r>
              <a:rPr lang="fr-FR" altLang="fr-FR" sz="2400">
                <a:latin typeface="Times New Roman" panose="02020603050405020304" pitchFamily="18" charset="0"/>
              </a:rPr>
              <a:t>Intervenants portant un brassard ou une chasuble de couleur rouge</a:t>
            </a:r>
          </a:p>
        </p:txBody>
      </p:sp>
      <p:graphicFrame>
        <p:nvGraphicFramePr>
          <p:cNvPr id="87050" name="Object 12">
            <a:extLst>
              <a:ext uri="{FF2B5EF4-FFF2-40B4-BE49-F238E27FC236}">
                <a16:creationId xmlns:a16="http://schemas.microsoft.com/office/drawing/2014/main" id="{DFF9DEC8-7CD4-7F71-DC61-F85688885689}"/>
              </a:ext>
            </a:extLst>
          </p:cNvPr>
          <p:cNvGraphicFramePr>
            <a:graphicFrameLocks noChangeAspect="1"/>
          </p:cNvGraphicFramePr>
          <p:nvPr/>
        </p:nvGraphicFramePr>
        <p:xfrm>
          <a:off x="2133600" y="2514600"/>
          <a:ext cx="650875" cy="2057400"/>
        </p:xfrm>
        <a:graphic>
          <a:graphicData uri="http://schemas.openxmlformats.org/presentationml/2006/ole">
            <mc:AlternateContent xmlns:mc="http://schemas.openxmlformats.org/markup-compatibility/2006">
              <mc:Choice xmlns:v="urn:schemas-microsoft-com:vml" Requires="v">
                <p:oleObj name="CorelDRAW" r:id="rId10" imgW="1466850" imgH="4657725" progId="CorelDraw.Graphic.9">
                  <p:embed/>
                </p:oleObj>
              </mc:Choice>
              <mc:Fallback>
                <p:oleObj name="CorelDRAW" r:id="rId10" imgW="1466850" imgH="4657725" progId="CorelDraw.Graphic.9">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33600" y="2514600"/>
                        <a:ext cx="6508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51" name="Object 13">
            <a:extLst>
              <a:ext uri="{FF2B5EF4-FFF2-40B4-BE49-F238E27FC236}">
                <a16:creationId xmlns:a16="http://schemas.microsoft.com/office/drawing/2014/main" id="{95988EC1-A44F-1DBC-1743-D84DF945FEA4}"/>
              </a:ext>
            </a:extLst>
          </p:cNvPr>
          <p:cNvGraphicFramePr>
            <a:graphicFrameLocks noChangeAspect="1"/>
          </p:cNvGraphicFramePr>
          <p:nvPr/>
        </p:nvGraphicFramePr>
        <p:xfrm>
          <a:off x="5334000" y="2532063"/>
          <a:ext cx="842963" cy="2116137"/>
        </p:xfrm>
        <a:graphic>
          <a:graphicData uri="http://schemas.openxmlformats.org/presentationml/2006/ole">
            <mc:AlternateContent xmlns:mc="http://schemas.openxmlformats.org/markup-compatibility/2006">
              <mc:Choice xmlns:v="urn:schemas-microsoft-com:vml" Requires="v">
                <p:oleObj name="CorelDRAW" r:id="rId12" imgW="1504950" imgH="3771900" progId="CorelDraw.Graphic.9">
                  <p:embed/>
                </p:oleObj>
              </mc:Choice>
              <mc:Fallback>
                <p:oleObj name="CorelDRAW" r:id="rId12" imgW="1504950" imgH="3771900" progId="CorelDraw.Graphic.9">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4000" y="2532063"/>
                        <a:ext cx="842963"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052" name="AutoShape 14">
            <a:extLst>
              <a:ext uri="{FF2B5EF4-FFF2-40B4-BE49-F238E27FC236}">
                <a16:creationId xmlns:a16="http://schemas.microsoft.com/office/drawing/2014/main" id="{C7C09E92-C211-C1D1-008C-4D2931FDCC80}"/>
              </a:ext>
            </a:extLst>
          </p:cNvPr>
          <p:cNvSpPr>
            <a:spLocks noChangeArrowheads="1"/>
          </p:cNvSpPr>
          <p:nvPr/>
        </p:nvSpPr>
        <p:spPr bwMode="auto">
          <a:xfrm>
            <a:off x="304800" y="2438400"/>
            <a:ext cx="8458200" cy="2286000"/>
          </a:xfrm>
          <a:prstGeom prst="wedgeRectCallout">
            <a:avLst>
              <a:gd name="adj1" fmla="val 42116"/>
              <a:gd name="adj2" fmla="val 78889"/>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endParaRPr lang="fr-FR" altLang="fr-FR" sz="2400">
              <a:latin typeface="Times New Roman" panose="02020603050405020304" pitchFamily="18" charset="0"/>
            </a:endParaRPr>
          </a:p>
        </p:txBody>
      </p:sp>
      <p:pic>
        <p:nvPicPr>
          <p:cNvPr id="128015" name="Picture 15" descr="D:\secourisme\C.D. Clipart S.P\Couleur\Interventionsgif\inter010.gif">
            <a:extLst>
              <a:ext uri="{FF2B5EF4-FFF2-40B4-BE49-F238E27FC236}">
                <a16:creationId xmlns:a16="http://schemas.microsoft.com/office/drawing/2014/main" id="{150ADF68-B9C4-21DD-6173-FCD3993068E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3200" y="5135563"/>
            <a:ext cx="25146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6" name="Picture 16" descr="D:\secourisme\C.D. Clipart S.P\Couleur\Interventionsgif\inter010.gif">
            <a:extLst>
              <a:ext uri="{FF2B5EF4-FFF2-40B4-BE49-F238E27FC236}">
                <a16:creationId xmlns:a16="http://schemas.microsoft.com/office/drawing/2014/main" id="{EC0B9F3C-4F38-A451-BD94-4F6DB65FE3D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5600" y="5105400"/>
            <a:ext cx="25146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7" name="Picture 17" descr="D:\secourisme\C.D. Clipart S.P\Couleur\Interventionsgif\inter010.gif">
            <a:extLst>
              <a:ext uri="{FF2B5EF4-FFF2-40B4-BE49-F238E27FC236}">
                <a16:creationId xmlns:a16="http://schemas.microsoft.com/office/drawing/2014/main" id="{9F5F8AB0-3F91-0395-C8D2-C066BD19547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19400" y="5105400"/>
            <a:ext cx="25146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8" name="Picture 18" descr="D:\secourisme\C.D. Clipart S.P\Couleur\Interventionsgif\inter010.gif">
            <a:extLst>
              <a:ext uri="{FF2B5EF4-FFF2-40B4-BE49-F238E27FC236}">
                <a16:creationId xmlns:a16="http://schemas.microsoft.com/office/drawing/2014/main" id="{BE5F79A2-09B9-3B3B-9546-14E08BC74D5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3200" y="5105400"/>
            <a:ext cx="25146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9" name="Picture 19" descr="D:\secourisme\C.D. Clipart S.P\Couleur\Interventionsgif\inter010.gif">
            <a:extLst>
              <a:ext uri="{FF2B5EF4-FFF2-40B4-BE49-F238E27FC236}">
                <a16:creationId xmlns:a16="http://schemas.microsoft.com/office/drawing/2014/main" id="{026419E9-1885-3A7F-99EC-CFCAE4FB3E0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4600" y="5181600"/>
            <a:ext cx="25146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8" name="Titre 8">
            <a:extLst>
              <a:ext uri="{FF2B5EF4-FFF2-40B4-BE49-F238E27FC236}">
                <a16:creationId xmlns:a16="http://schemas.microsoft.com/office/drawing/2014/main" id="{E4CF035F-679F-7657-AE2C-62AAB9220CE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Groupes d’action</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1000"/>
                                  </p:stCondLst>
                                  <p:childTnLst>
                                    <p:set>
                                      <p:cBhvr>
                                        <p:cTn id="6" dur="1" fill="hold">
                                          <p:stCondLst>
                                            <p:cond delay="0"/>
                                          </p:stCondLst>
                                        </p:cTn>
                                        <p:tgtEl>
                                          <p:spTgt spid="128015"/>
                                        </p:tgtEl>
                                        <p:attrNameLst>
                                          <p:attrName>style.visibility</p:attrName>
                                        </p:attrNameLst>
                                      </p:cBhvr>
                                      <p:to>
                                        <p:strVal val="visible"/>
                                      </p:to>
                                    </p:set>
                                    <p:anim calcmode="lin" valueType="num">
                                      <p:cBhvr additive="base">
                                        <p:cTn id="7" dur="5000" fill="hold"/>
                                        <p:tgtEl>
                                          <p:spTgt spid="128015"/>
                                        </p:tgtEl>
                                        <p:attrNameLst>
                                          <p:attrName>ppt_x</p:attrName>
                                        </p:attrNameLst>
                                      </p:cBhvr>
                                      <p:tavLst>
                                        <p:tav tm="0">
                                          <p:val>
                                            <p:strVal val="1+#ppt_w/2"/>
                                          </p:val>
                                        </p:tav>
                                        <p:tav tm="100000">
                                          <p:val>
                                            <p:strVal val="#ppt_x"/>
                                          </p:val>
                                        </p:tav>
                                      </p:tavLst>
                                    </p:anim>
                                    <p:anim calcmode="lin" valueType="num">
                                      <p:cBhvr additive="base">
                                        <p:cTn id="8" dur="5000" fill="hold"/>
                                        <p:tgtEl>
                                          <p:spTgt spid="12801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6000"/>
                            </p:stCondLst>
                            <p:childTnLst>
                              <p:par>
                                <p:cTn id="10" presetID="7" presetClass="entr" presetSubtype="2" fill="hold" nodeType="afterEffect">
                                  <p:stCondLst>
                                    <p:cond delay="1000"/>
                                  </p:stCondLst>
                                  <p:childTnLst>
                                    <p:set>
                                      <p:cBhvr>
                                        <p:cTn id="11" dur="1" fill="hold">
                                          <p:stCondLst>
                                            <p:cond delay="0"/>
                                          </p:stCondLst>
                                        </p:cTn>
                                        <p:tgtEl>
                                          <p:spTgt spid="128016"/>
                                        </p:tgtEl>
                                        <p:attrNameLst>
                                          <p:attrName>style.visibility</p:attrName>
                                        </p:attrNameLst>
                                      </p:cBhvr>
                                      <p:to>
                                        <p:strVal val="visible"/>
                                      </p:to>
                                    </p:set>
                                    <p:anim calcmode="lin" valueType="num">
                                      <p:cBhvr additive="base">
                                        <p:cTn id="12" dur="5000" fill="hold"/>
                                        <p:tgtEl>
                                          <p:spTgt spid="128016"/>
                                        </p:tgtEl>
                                        <p:attrNameLst>
                                          <p:attrName>ppt_x</p:attrName>
                                        </p:attrNameLst>
                                      </p:cBhvr>
                                      <p:tavLst>
                                        <p:tav tm="0">
                                          <p:val>
                                            <p:strVal val="1+#ppt_w/2"/>
                                          </p:val>
                                        </p:tav>
                                        <p:tav tm="100000">
                                          <p:val>
                                            <p:strVal val="#ppt_x"/>
                                          </p:val>
                                        </p:tav>
                                      </p:tavLst>
                                    </p:anim>
                                    <p:anim calcmode="lin" valueType="num">
                                      <p:cBhvr additive="base">
                                        <p:cTn id="13" dur="5000" fill="hold"/>
                                        <p:tgtEl>
                                          <p:spTgt spid="12801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2000"/>
                            </p:stCondLst>
                            <p:childTnLst>
                              <p:par>
                                <p:cTn id="15" presetID="7" presetClass="entr" presetSubtype="2" fill="hold" nodeType="afterEffect">
                                  <p:stCondLst>
                                    <p:cond delay="1000"/>
                                  </p:stCondLst>
                                  <p:childTnLst>
                                    <p:set>
                                      <p:cBhvr>
                                        <p:cTn id="16" dur="1" fill="hold">
                                          <p:stCondLst>
                                            <p:cond delay="0"/>
                                          </p:stCondLst>
                                        </p:cTn>
                                        <p:tgtEl>
                                          <p:spTgt spid="128017"/>
                                        </p:tgtEl>
                                        <p:attrNameLst>
                                          <p:attrName>style.visibility</p:attrName>
                                        </p:attrNameLst>
                                      </p:cBhvr>
                                      <p:to>
                                        <p:strVal val="visible"/>
                                      </p:to>
                                    </p:set>
                                    <p:anim calcmode="lin" valueType="num">
                                      <p:cBhvr additive="base">
                                        <p:cTn id="17" dur="5000" fill="hold"/>
                                        <p:tgtEl>
                                          <p:spTgt spid="128017"/>
                                        </p:tgtEl>
                                        <p:attrNameLst>
                                          <p:attrName>ppt_x</p:attrName>
                                        </p:attrNameLst>
                                      </p:cBhvr>
                                      <p:tavLst>
                                        <p:tav tm="0">
                                          <p:val>
                                            <p:strVal val="1+#ppt_w/2"/>
                                          </p:val>
                                        </p:tav>
                                        <p:tav tm="100000">
                                          <p:val>
                                            <p:strVal val="#ppt_x"/>
                                          </p:val>
                                        </p:tav>
                                      </p:tavLst>
                                    </p:anim>
                                    <p:anim calcmode="lin" valueType="num">
                                      <p:cBhvr additive="base">
                                        <p:cTn id="18" dur="5000" fill="hold"/>
                                        <p:tgtEl>
                                          <p:spTgt spid="12801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8000"/>
                            </p:stCondLst>
                            <p:childTnLst>
                              <p:par>
                                <p:cTn id="20" presetID="7" presetClass="entr" presetSubtype="2" fill="hold" nodeType="afterEffect">
                                  <p:stCondLst>
                                    <p:cond delay="1000"/>
                                  </p:stCondLst>
                                  <p:childTnLst>
                                    <p:set>
                                      <p:cBhvr>
                                        <p:cTn id="21" dur="1" fill="hold">
                                          <p:stCondLst>
                                            <p:cond delay="0"/>
                                          </p:stCondLst>
                                        </p:cTn>
                                        <p:tgtEl>
                                          <p:spTgt spid="128018"/>
                                        </p:tgtEl>
                                        <p:attrNameLst>
                                          <p:attrName>style.visibility</p:attrName>
                                        </p:attrNameLst>
                                      </p:cBhvr>
                                      <p:to>
                                        <p:strVal val="visible"/>
                                      </p:to>
                                    </p:set>
                                    <p:anim calcmode="lin" valueType="num">
                                      <p:cBhvr additive="base">
                                        <p:cTn id="22" dur="5000" fill="hold"/>
                                        <p:tgtEl>
                                          <p:spTgt spid="128018"/>
                                        </p:tgtEl>
                                        <p:attrNameLst>
                                          <p:attrName>ppt_x</p:attrName>
                                        </p:attrNameLst>
                                      </p:cBhvr>
                                      <p:tavLst>
                                        <p:tav tm="0">
                                          <p:val>
                                            <p:strVal val="1+#ppt_w/2"/>
                                          </p:val>
                                        </p:tav>
                                        <p:tav tm="100000">
                                          <p:val>
                                            <p:strVal val="#ppt_x"/>
                                          </p:val>
                                        </p:tav>
                                      </p:tavLst>
                                    </p:anim>
                                    <p:anim calcmode="lin" valueType="num">
                                      <p:cBhvr additive="base">
                                        <p:cTn id="23" dur="5000" fill="hold"/>
                                        <p:tgtEl>
                                          <p:spTgt spid="12801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4000"/>
                            </p:stCondLst>
                            <p:childTnLst>
                              <p:par>
                                <p:cTn id="25" presetID="7" presetClass="entr" presetSubtype="2" fill="hold" nodeType="afterEffect">
                                  <p:stCondLst>
                                    <p:cond delay="1000"/>
                                  </p:stCondLst>
                                  <p:childTnLst>
                                    <p:set>
                                      <p:cBhvr>
                                        <p:cTn id="26" dur="1" fill="hold">
                                          <p:stCondLst>
                                            <p:cond delay="0"/>
                                          </p:stCondLst>
                                        </p:cTn>
                                        <p:tgtEl>
                                          <p:spTgt spid="128019"/>
                                        </p:tgtEl>
                                        <p:attrNameLst>
                                          <p:attrName>style.visibility</p:attrName>
                                        </p:attrNameLst>
                                      </p:cBhvr>
                                      <p:to>
                                        <p:strVal val="visible"/>
                                      </p:to>
                                    </p:set>
                                    <p:anim calcmode="lin" valueType="num">
                                      <p:cBhvr additive="base">
                                        <p:cTn id="27" dur="5000" fill="hold"/>
                                        <p:tgtEl>
                                          <p:spTgt spid="128019"/>
                                        </p:tgtEl>
                                        <p:attrNameLst>
                                          <p:attrName>ppt_x</p:attrName>
                                        </p:attrNameLst>
                                      </p:cBhvr>
                                      <p:tavLst>
                                        <p:tav tm="0">
                                          <p:val>
                                            <p:strVal val="1+#ppt_w/2"/>
                                          </p:val>
                                        </p:tav>
                                        <p:tav tm="100000">
                                          <p:val>
                                            <p:strVal val="#ppt_x"/>
                                          </p:val>
                                        </p:tav>
                                      </p:tavLst>
                                    </p:anim>
                                    <p:anim calcmode="lin" valueType="num">
                                      <p:cBhvr additive="base">
                                        <p:cTn id="28" dur="5000" fill="hold"/>
                                        <p:tgtEl>
                                          <p:spTgt spid="1280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D:\secourisme\C.D. Clipart S.P\Couleur\Matériel\mat030.bmp">
            <a:extLst>
              <a:ext uri="{FF2B5EF4-FFF2-40B4-BE49-F238E27FC236}">
                <a16:creationId xmlns:a16="http://schemas.microsoft.com/office/drawing/2014/main" id="{0BB434E5-2C7E-8C83-02F5-DFC43B87B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581400"/>
            <a:ext cx="3505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5">
            <a:extLst>
              <a:ext uri="{FF2B5EF4-FFF2-40B4-BE49-F238E27FC236}">
                <a16:creationId xmlns:a16="http://schemas.microsoft.com/office/drawing/2014/main" id="{3BB4B693-9B5A-25B8-22B6-FDCDDE957227}"/>
              </a:ext>
            </a:extLst>
          </p:cNvPr>
          <p:cNvSpPr txBox="1">
            <a:spLocks noChangeArrowheads="1"/>
          </p:cNvSpPr>
          <p:nvPr/>
        </p:nvSpPr>
        <p:spPr bwMode="auto">
          <a:xfrm>
            <a:off x="457200" y="1295400"/>
            <a:ext cx="3459163"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solidFill>
                  <a:schemeClr val="bg1"/>
                </a:solidFill>
                <a:latin typeface="Times New Roman" panose="02020603050405020304" pitchFamily="18" charset="0"/>
              </a:rPr>
              <a:t>Tri et soins des victimes :</a:t>
            </a:r>
          </a:p>
        </p:txBody>
      </p:sp>
      <p:pic>
        <p:nvPicPr>
          <p:cNvPr id="88068" name="Picture 6" descr="D:\secourisme\C.D. Clipart S.P\Couleur\Interventionsgif\inter07.gif">
            <a:extLst>
              <a:ext uri="{FF2B5EF4-FFF2-40B4-BE49-F238E27FC236}">
                <a16:creationId xmlns:a16="http://schemas.microsoft.com/office/drawing/2014/main" id="{1858F3D5-1A47-FFD4-0353-682260280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81200"/>
            <a:ext cx="11366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7" descr="D:\secourisme\C.D. Clipart S.P\Couleur\Spécialitésgif\spe025.gif">
            <a:extLst>
              <a:ext uri="{FF2B5EF4-FFF2-40B4-BE49-F238E27FC236}">
                <a16:creationId xmlns:a16="http://schemas.microsoft.com/office/drawing/2014/main" id="{3DF8F679-C2F7-A610-80EE-B1CE693801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76600"/>
            <a:ext cx="14001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8070" name="Object 8">
            <a:extLst>
              <a:ext uri="{FF2B5EF4-FFF2-40B4-BE49-F238E27FC236}">
                <a16:creationId xmlns:a16="http://schemas.microsoft.com/office/drawing/2014/main" id="{0D639BB1-5D67-E082-907F-2446723E6C18}"/>
              </a:ext>
            </a:extLst>
          </p:cNvPr>
          <p:cNvGraphicFramePr>
            <a:graphicFrameLocks noChangeAspect="1"/>
          </p:cNvGraphicFramePr>
          <p:nvPr/>
        </p:nvGraphicFramePr>
        <p:xfrm>
          <a:off x="4495800" y="1662113"/>
          <a:ext cx="1235075" cy="1843087"/>
        </p:xfrm>
        <a:graphic>
          <a:graphicData uri="http://schemas.openxmlformats.org/presentationml/2006/ole">
            <mc:AlternateContent xmlns:mc="http://schemas.openxmlformats.org/markup-compatibility/2006">
              <mc:Choice xmlns:v="urn:schemas-microsoft-com:vml" Requires="v">
                <p:oleObj name="CorelDRAW" r:id="rId5" imgW="1857375" imgH="2771775" progId="CorelDraw.Graphic.9">
                  <p:embed/>
                </p:oleObj>
              </mc:Choice>
              <mc:Fallback>
                <p:oleObj name="CorelDRAW" r:id="rId5" imgW="1857375" imgH="2771775" progId="CorelDraw.Graphic.9">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662113"/>
                        <a:ext cx="1235075" cy="184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71" name="Text Box 9">
            <a:extLst>
              <a:ext uri="{FF2B5EF4-FFF2-40B4-BE49-F238E27FC236}">
                <a16:creationId xmlns:a16="http://schemas.microsoft.com/office/drawing/2014/main" id="{C7BBAE6F-F16E-28AD-654F-F8D39D1E9D0A}"/>
              </a:ext>
            </a:extLst>
          </p:cNvPr>
          <p:cNvSpPr txBox="1">
            <a:spLocks noChangeArrowheads="1"/>
          </p:cNvSpPr>
          <p:nvPr/>
        </p:nvSpPr>
        <p:spPr bwMode="auto">
          <a:xfrm>
            <a:off x="304800" y="5410200"/>
            <a:ext cx="8513763"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0"/>
              </a:spcBef>
              <a:buFontTx/>
              <a:buNone/>
            </a:pPr>
            <a:r>
              <a:rPr lang="fr-FR" altLang="fr-FR" sz="2400">
                <a:solidFill>
                  <a:schemeClr val="bg1"/>
                </a:solidFill>
                <a:latin typeface="Times New Roman" panose="02020603050405020304" pitchFamily="18" charset="0"/>
              </a:rPr>
              <a:t>Intervenants portant un brassard ou une chasuble de couleur blanche</a:t>
            </a:r>
          </a:p>
        </p:txBody>
      </p:sp>
      <p:pic>
        <p:nvPicPr>
          <p:cNvPr id="88072" name="Picture 10" descr="D:\Médias\Sapeurs-Pompiers\FAE\rouge 15.jpg">
            <a:extLst>
              <a:ext uri="{FF2B5EF4-FFF2-40B4-BE49-F238E27FC236}">
                <a16:creationId xmlns:a16="http://schemas.microsoft.com/office/drawing/2014/main" id="{E07011AC-DF2C-5912-E2D3-8CD5C72D2C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1371600"/>
            <a:ext cx="27178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3" name="Titre 8">
            <a:extLst>
              <a:ext uri="{FF2B5EF4-FFF2-40B4-BE49-F238E27FC236}">
                <a16:creationId xmlns:a16="http://schemas.microsoft.com/office/drawing/2014/main" id="{3FBF9AF0-D5EC-7D9C-D0C7-0CB91E6C5F6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Groupes d’action</a:t>
            </a:r>
          </a:p>
        </p:txBody>
      </p:sp>
    </p:spTree>
  </p:cSld>
  <p:clrMapOvr>
    <a:masterClrMapping/>
  </p:clrMapOvr>
  <p:transition>
    <p:cover di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a:extLst>
              <a:ext uri="{FF2B5EF4-FFF2-40B4-BE49-F238E27FC236}">
                <a16:creationId xmlns:a16="http://schemas.microsoft.com/office/drawing/2014/main" id="{44C690D5-4876-0874-5EFF-7A54E9C04774}"/>
              </a:ext>
            </a:extLst>
          </p:cNvPr>
          <p:cNvSpPr>
            <a:spLocks noChangeArrowheads="1"/>
          </p:cNvSpPr>
          <p:nvPr/>
        </p:nvSpPr>
        <p:spPr bwMode="auto">
          <a:xfrm flipH="1">
            <a:off x="2743200" y="4343400"/>
            <a:ext cx="2514600" cy="1447800"/>
          </a:xfrm>
          <a:prstGeom prst="rightArrow">
            <a:avLst>
              <a:gd name="adj1" fmla="val 50000"/>
              <a:gd name="adj2" fmla="val 434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sz="2400">
                <a:latin typeface="Times New Roman" panose="02020603050405020304" pitchFamily="18" charset="0"/>
              </a:rPr>
              <a:t>Centre Hospitalier </a:t>
            </a:r>
          </a:p>
          <a:p>
            <a:pPr algn="ctr" eaLnBrk="1" hangingPunct="1">
              <a:spcBef>
                <a:spcPct val="0"/>
              </a:spcBef>
              <a:buFontTx/>
              <a:buNone/>
            </a:pPr>
            <a:r>
              <a:rPr lang="fr-FR" altLang="fr-FR" sz="2400">
                <a:latin typeface="Times New Roman" panose="02020603050405020304" pitchFamily="18" charset="0"/>
              </a:rPr>
              <a:t>Urgences</a:t>
            </a:r>
          </a:p>
        </p:txBody>
      </p:sp>
      <p:sp>
        <p:nvSpPr>
          <p:cNvPr id="89091" name="Text Box 5">
            <a:extLst>
              <a:ext uri="{FF2B5EF4-FFF2-40B4-BE49-F238E27FC236}">
                <a16:creationId xmlns:a16="http://schemas.microsoft.com/office/drawing/2014/main" id="{AEF44402-9D29-E206-3D14-46282980126F}"/>
              </a:ext>
            </a:extLst>
          </p:cNvPr>
          <p:cNvSpPr txBox="1">
            <a:spLocks noChangeArrowheads="1"/>
          </p:cNvSpPr>
          <p:nvPr/>
        </p:nvSpPr>
        <p:spPr bwMode="auto">
          <a:xfrm>
            <a:off x="457200" y="1295400"/>
            <a:ext cx="4975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rPr>
              <a:t>Transport, évacuation des victimes : </a:t>
            </a:r>
          </a:p>
        </p:txBody>
      </p:sp>
      <p:pic>
        <p:nvPicPr>
          <p:cNvPr id="89092" name="Picture 10" descr="A:\CDA1_02.TIF">
            <a:extLst>
              <a:ext uri="{FF2B5EF4-FFF2-40B4-BE49-F238E27FC236}">
                <a16:creationId xmlns:a16="http://schemas.microsoft.com/office/drawing/2014/main" id="{7341D623-17A5-0D85-1BD8-AD952969BA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81200"/>
            <a:ext cx="16383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1" name="Picture 13" descr="D:\secourisme\C.D. Clipart S.P\Couleur\Enginsgif\eng039.gif">
            <a:extLst>
              <a:ext uri="{FF2B5EF4-FFF2-40B4-BE49-F238E27FC236}">
                <a16:creationId xmlns:a16="http://schemas.microsoft.com/office/drawing/2014/main" id="{CCE799EF-2B6A-EBF3-9392-7830EBCD1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953000"/>
            <a:ext cx="22479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2" name="Picture 14" descr="D:\secourisme\C.D. Clipart S.P\Couleur\Enginsgif\eng039.gif">
            <a:extLst>
              <a:ext uri="{FF2B5EF4-FFF2-40B4-BE49-F238E27FC236}">
                <a16:creationId xmlns:a16="http://schemas.microsoft.com/office/drawing/2014/main" id="{F744EFAA-2783-E62C-453B-1EA63706A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953000"/>
            <a:ext cx="22479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3" name="Picture 15" descr="D:\secourisme\C.D. Clipart S.P\Couleur\Enginsgif\eng039.gif">
            <a:extLst>
              <a:ext uri="{FF2B5EF4-FFF2-40B4-BE49-F238E27FC236}">
                <a16:creationId xmlns:a16="http://schemas.microsoft.com/office/drawing/2014/main" id="{DB0A2A7E-038E-D0E5-B181-3DAE4096C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953000"/>
            <a:ext cx="22479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4" name="Picture 16" descr="D:\secourisme\C.D. Clipart S.P\Couleur\Enginsgif\eng039.gif">
            <a:extLst>
              <a:ext uri="{FF2B5EF4-FFF2-40B4-BE49-F238E27FC236}">
                <a16:creationId xmlns:a16="http://schemas.microsoft.com/office/drawing/2014/main" id="{4E093C14-EC07-6950-950E-E971DBD24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953000"/>
            <a:ext cx="22479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7" name="Text Box 17">
            <a:extLst>
              <a:ext uri="{FF2B5EF4-FFF2-40B4-BE49-F238E27FC236}">
                <a16:creationId xmlns:a16="http://schemas.microsoft.com/office/drawing/2014/main" id="{A5C96DB9-1758-D39F-1893-937E1C24CB3B}"/>
              </a:ext>
            </a:extLst>
          </p:cNvPr>
          <p:cNvSpPr txBox="1">
            <a:spLocks noChangeArrowheads="1"/>
          </p:cNvSpPr>
          <p:nvPr/>
        </p:nvSpPr>
        <p:spPr bwMode="auto">
          <a:xfrm>
            <a:off x="533400" y="3581400"/>
            <a:ext cx="8226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eaLnBrk="1" hangingPunct="1">
              <a:spcBef>
                <a:spcPct val="0"/>
              </a:spcBef>
              <a:buFontTx/>
              <a:buNone/>
            </a:pPr>
            <a:r>
              <a:rPr lang="fr-FR" altLang="fr-FR" sz="2400">
                <a:solidFill>
                  <a:srgbClr val="3366FF"/>
                </a:solidFill>
                <a:latin typeface="Times New Roman" panose="02020603050405020304" pitchFamily="18" charset="0"/>
              </a:rPr>
              <a:t>Intervenants portant un brassard ou une chasuble de couleur bleue</a:t>
            </a:r>
          </a:p>
        </p:txBody>
      </p:sp>
      <p:sp>
        <p:nvSpPr>
          <p:cNvPr id="89098" name="Titre 8">
            <a:extLst>
              <a:ext uri="{FF2B5EF4-FFF2-40B4-BE49-F238E27FC236}">
                <a16:creationId xmlns:a16="http://schemas.microsoft.com/office/drawing/2014/main" id="{298E2048-6C0F-A1E7-B28D-B7F1026AAED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Groupes d’action</a:t>
            </a:r>
          </a:p>
        </p:txBody>
      </p:sp>
      <p:pic>
        <p:nvPicPr>
          <p:cNvPr id="89099" name="Picture 19">
            <a:extLst>
              <a:ext uri="{FF2B5EF4-FFF2-40B4-BE49-F238E27FC236}">
                <a16:creationId xmlns:a16="http://schemas.microsoft.com/office/drawing/2014/main" id="{A32F239A-F9D9-88E2-0629-A2823C60F8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3" r="69833" b="13745"/>
          <a:stretch>
            <a:fillRect/>
          </a:stretch>
        </p:blipFill>
        <p:spPr bwMode="auto">
          <a:xfrm>
            <a:off x="4419600" y="2057400"/>
            <a:ext cx="84137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0" name="Picture 20">
            <a:extLst>
              <a:ext uri="{FF2B5EF4-FFF2-40B4-BE49-F238E27FC236}">
                <a16:creationId xmlns:a16="http://schemas.microsoft.com/office/drawing/2014/main" id="{ED972281-7416-BCF9-C0B8-522C01BF89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057400"/>
            <a:ext cx="14859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1" name="Picture 21">
            <a:extLst>
              <a:ext uri="{FF2B5EF4-FFF2-40B4-BE49-F238E27FC236}">
                <a16:creationId xmlns:a16="http://schemas.microsoft.com/office/drawing/2014/main" id="{0E13A3E1-927E-8665-6F10-FF33F5CFB5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6" r="54379" b="15854"/>
          <a:stretch>
            <a:fillRect/>
          </a:stretch>
        </p:blipFill>
        <p:spPr bwMode="auto">
          <a:xfrm>
            <a:off x="6934200" y="2057400"/>
            <a:ext cx="1908175"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2" name="Picture 9" descr="A:\CDA1_02.TIF">
            <a:extLst>
              <a:ext uri="{FF2B5EF4-FFF2-40B4-BE49-F238E27FC236}">
                <a16:creationId xmlns:a16="http://schemas.microsoft.com/office/drawing/2014/main" id="{5472B70A-0F06-2DC6-3BF5-0B20876D7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81200"/>
            <a:ext cx="16383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3" name="Picture 7" descr="A:\CDA1_02.TIF">
            <a:extLst>
              <a:ext uri="{FF2B5EF4-FFF2-40B4-BE49-F238E27FC236}">
                <a16:creationId xmlns:a16="http://schemas.microsoft.com/office/drawing/2014/main" id="{EA01AEE5-A248-F537-90B0-0C982382B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16383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2000"/>
                                  </p:stCondLst>
                                  <p:childTnLst>
                                    <p:set>
                                      <p:cBhvr>
                                        <p:cTn id="6" dur="1" fill="hold">
                                          <p:stCondLst>
                                            <p:cond delay="0"/>
                                          </p:stCondLst>
                                        </p:cTn>
                                        <p:tgtEl>
                                          <p:spTgt spid="130061"/>
                                        </p:tgtEl>
                                        <p:attrNameLst>
                                          <p:attrName>style.visibility</p:attrName>
                                        </p:attrNameLst>
                                      </p:cBhvr>
                                      <p:to>
                                        <p:strVal val="visible"/>
                                      </p:to>
                                    </p:set>
                                    <p:anim calcmode="lin" valueType="num">
                                      <p:cBhvr additive="base">
                                        <p:cTn id="7" dur="500" fill="hold"/>
                                        <p:tgtEl>
                                          <p:spTgt spid="130061"/>
                                        </p:tgtEl>
                                        <p:attrNameLst>
                                          <p:attrName>ppt_x</p:attrName>
                                        </p:attrNameLst>
                                      </p:cBhvr>
                                      <p:tavLst>
                                        <p:tav tm="0">
                                          <p:val>
                                            <p:strVal val="1+#ppt_w/2"/>
                                          </p:val>
                                        </p:tav>
                                        <p:tav tm="100000">
                                          <p:val>
                                            <p:strVal val="#ppt_x"/>
                                          </p:val>
                                        </p:tav>
                                      </p:tavLst>
                                    </p:anim>
                                    <p:anim calcmode="lin" valueType="num">
                                      <p:cBhvr additive="base">
                                        <p:cTn id="8" dur="500" fill="hold"/>
                                        <p:tgtEl>
                                          <p:spTgt spid="13006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500"/>
                            </p:stCondLst>
                            <p:childTnLst>
                              <p:par>
                                <p:cTn id="10" presetID="2" presetClass="entr" presetSubtype="2" fill="hold" nodeType="afterEffect">
                                  <p:stCondLst>
                                    <p:cond delay="1000"/>
                                  </p:stCondLst>
                                  <p:childTnLst>
                                    <p:set>
                                      <p:cBhvr>
                                        <p:cTn id="11" dur="1" fill="hold">
                                          <p:stCondLst>
                                            <p:cond delay="0"/>
                                          </p:stCondLst>
                                        </p:cTn>
                                        <p:tgtEl>
                                          <p:spTgt spid="130062"/>
                                        </p:tgtEl>
                                        <p:attrNameLst>
                                          <p:attrName>style.visibility</p:attrName>
                                        </p:attrNameLst>
                                      </p:cBhvr>
                                      <p:to>
                                        <p:strVal val="visible"/>
                                      </p:to>
                                    </p:set>
                                    <p:anim calcmode="lin" valueType="num">
                                      <p:cBhvr additive="base">
                                        <p:cTn id="12" dur="500" fill="hold"/>
                                        <p:tgtEl>
                                          <p:spTgt spid="130062"/>
                                        </p:tgtEl>
                                        <p:attrNameLst>
                                          <p:attrName>ppt_x</p:attrName>
                                        </p:attrNameLst>
                                      </p:cBhvr>
                                      <p:tavLst>
                                        <p:tav tm="0">
                                          <p:val>
                                            <p:strVal val="1+#ppt_w/2"/>
                                          </p:val>
                                        </p:tav>
                                        <p:tav tm="100000">
                                          <p:val>
                                            <p:strVal val="#ppt_x"/>
                                          </p:val>
                                        </p:tav>
                                      </p:tavLst>
                                    </p:anim>
                                    <p:anim calcmode="lin" valueType="num">
                                      <p:cBhvr additive="base">
                                        <p:cTn id="13" dur="500" fill="hold"/>
                                        <p:tgtEl>
                                          <p:spTgt spid="13006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7" presetClass="entr" presetSubtype="2" fill="hold" nodeType="afterEffect">
                                  <p:stCondLst>
                                    <p:cond delay="1000"/>
                                  </p:stCondLst>
                                  <p:childTnLst>
                                    <p:set>
                                      <p:cBhvr>
                                        <p:cTn id="16" dur="1" fill="hold">
                                          <p:stCondLst>
                                            <p:cond delay="0"/>
                                          </p:stCondLst>
                                        </p:cTn>
                                        <p:tgtEl>
                                          <p:spTgt spid="130063"/>
                                        </p:tgtEl>
                                        <p:attrNameLst>
                                          <p:attrName>style.visibility</p:attrName>
                                        </p:attrNameLst>
                                      </p:cBhvr>
                                      <p:to>
                                        <p:strVal val="visible"/>
                                      </p:to>
                                    </p:set>
                                    <p:anim calcmode="lin" valueType="num">
                                      <p:cBhvr additive="base">
                                        <p:cTn id="17" dur="5000" fill="hold"/>
                                        <p:tgtEl>
                                          <p:spTgt spid="130063"/>
                                        </p:tgtEl>
                                        <p:attrNameLst>
                                          <p:attrName>ppt_x</p:attrName>
                                        </p:attrNameLst>
                                      </p:cBhvr>
                                      <p:tavLst>
                                        <p:tav tm="0">
                                          <p:val>
                                            <p:strVal val="1+#ppt_w/2"/>
                                          </p:val>
                                        </p:tav>
                                        <p:tav tm="100000">
                                          <p:val>
                                            <p:strVal val="#ppt_x"/>
                                          </p:val>
                                        </p:tav>
                                      </p:tavLst>
                                    </p:anim>
                                    <p:anim calcmode="lin" valueType="num">
                                      <p:cBhvr additive="base">
                                        <p:cTn id="18" dur="5000" fill="hold"/>
                                        <p:tgtEl>
                                          <p:spTgt spid="13006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000"/>
                            </p:stCondLst>
                            <p:childTnLst>
                              <p:par>
                                <p:cTn id="20" presetID="2" presetClass="entr" presetSubtype="2" fill="hold" nodeType="afterEffect">
                                  <p:stCondLst>
                                    <p:cond delay="2000"/>
                                  </p:stCondLst>
                                  <p:childTnLst>
                                    <p:set>
                                      <p:cBhvr>
                                        <p:cTn id="21" dur="1" fill="hold">
                                          <p:stCondLst>
                                            <p:cond delay="0"/>
                                          </p:stCondLst>
                                        </p:cTn>
                                        <p:tgtEl>
                                          <p:spTgt spid="130064"/>
                                        </p:tgtEl>
                                        <p:attrNameLst>
                                          <p:attrName>style.visibility</p:attrName>
                                        </p:attrNameLst>
                                      </p:cBhvr>
                                      <p:to>
                                        <p:strVal val="visible"/>
                                      </p:to>
                                    </p:set>
                                    <p:anim calcmode="lin" valueType="num">
                                      <p:cBhvr additive="base">
                                        <p:cTn id="22" dur="500" fill="hold"/>
                                        <p:tgtEl>
                                          <p:spTgt spid="130064"/>
                                        </p:tgtEl>
                                        <p:attrNameLst>
                                          <p:attrName>ppt_x</p:attrName>
                                        </p:attrNameLst>
                                      </p:cBhvr>
                                      <p:tavLst>
                                        <p:tav tm="0">
                                          <p:val>
                                            <p:strVal val="1+#ppt_w/2"/>
                                          </p:val>
                                        </p:tav>
                                        <p:tav tm="100000">
                                          <p:val>
                                            <p:strVal val="#ppt_x"/>
                                          </p:val>
                                        </p:tav>
                                      </p:tavLst>
                                    </p:anim>
                                    <p:anim calcmode="lin" valueType="num">
                                      <p:cBhvr additive="base">
                                        <p:cTn id="23" dur="500" fill="hold"/>
                                        <p:tgtEl>
                                          <p:spTgt spid="1300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re 8">
            <a:extLst>
              <a:ext uri="{FF2B5EF4-FFF2-40B4-BE49-F238E27FC236}">
                <a16:creationId xmlns:a16="http://schemas.microsoft.com/office/drawing/2014/main" id="{86985F9E-D836-A2F8-C2F9-3C5B14708AC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Du PRV au NOVI</a:t>
            </a:r>
          </a:p>
        </p:txBody>
      </p:sp>
      <p:sp>
        <p:nvSpPr>
          <p:cNvPr id="90115" name="Espace réservé du numéro de diapositive 4">
            <a:extLst>
              <a:ext uri="{FF2B5EF4-FFF2-40B4-BE49-F238E27FC236}">
                <a16:creationId xmlns:a16="http://schemas.microsoft.com/office/drawing/2014/main" id="{FB259F20-DB23-272E-B051-F306D08FB86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4362F17-3A05-46F9-8FAE-072CC03CFE14}" type="slidenum">
              <a:rPr lang="fr-FR" altLang="fr-FR" sz="2000">
                <a:solidFill>
                  <a:srgbClr val="984807"/>
                </a:solidFill>
              </a:rPr>
              <a:pPr algn="r" eaLnBrk="1" hangingPunct="1">
                <a:spcBef>
                  <a:spcPct val="0"/>
                </a:spcBef>
                <a:buFontTx/>
                <a:buNone/>
              </a:pPr>
              <a:t>86</a:t>
            </a:fld>
            <a:endParaRPr lang="fr-FR" altLang="fr-FR" sz="2000">
              <a:solidFill>
                <a:srgbClr val="984807"/>
              </a:solidFill>
            </a:endParaRPr>
          </a:p>
        </p:txBody>
      </p:sp>
      <p:sp>
        <p:nvSpPr>
          <p:cNvPr id="90116" name="Rectangle 7">
            <a:extLst>
              <a:ext uri="{FF2B5EF4-FFF2-40B4-BE49-F238E27FC236}">
                <a16:creationId xmlns:a16="http://schemas.microsoft.com/office/drawing/2014/main" id="{E3B5972E-26E0-25DA-6AD3-0E6F4995A637}"/>
              </a:ext>
            </a:extLst>
          </p:cNvPr>
          <p:cNvSpPr>
            <a:spLocks noChangeArrowheads="1"/>
          </p:cNvSpPr>
          <p:nvPr/>
        </p:nvSpPr>
        <p:spPr bwMode="auto">
          <a:xfrm>
            <a:off x="1562100" y="-80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90117" name="Rectangle 6">
            <a:extLst>
              <a:ext uri="{FF2B5EF4-FFF2-40B4-BE49-F238E27FC236}">
                <a16:creationId xmlns:a16="http://schemas.microsoft.com/office/drawing/2014/main" id="{C4A325EC-A092-EEB9-EB4F-2755BAD0F7B6}"/>
              </a:ext>
            </a:extLst>
          </p:cNvPr>
          <p:cNvSpPr>
            <a:spLocks noChangeArrowheads="1"/>
          </p:cNvSpPr>
          <p:nvPr/>
        </p:nvSpPr>
        <p:spPr bwMode="auto">
          <a:xfrm>
            <a:off x="2085975" y="-85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90118" name="Picture 5">
            <a:extLst>
              <a:ext uri="{FF2B5EF4-FFF2-40B4-BE49-F238E27FC236}">
                <a16:creationId xmlns:a16="http://schemas.microsoft.com/office/drawing/2014/main" id="{284302E4-AD2A-7EB2-3041-F4FAA12B9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875" t="60669" r="8597" b="9023"/>
          <a:stretch>
            <a:fillRect/>
          </a:stretch>
        </p:blipFill>
        <p:spPr bwMode="auto">
          <a:xfrm>
            <a:off x="609600" y="1219200"/>
            <a:ext cx="80010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re 8">
            <a:extLst>
              <a:ext uri="{FF2B5EF4-FFF2-40B4-BE49-F238E27FC236}">
                <a16:creationId xmlns:a16="http://schemas.microsoft.com/office/drawing/2014/main" id="{337B3B09-7E6A-C008-783F-11A6ABAC3DD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Conclusion</a:t>
            </a:r>
          </a:p>
        </p:txBody>
      </p:sp>
      <p:sp>
        <p:nvSpPr>
          <p:cNvPr id="91139" name="Espace réservé du numéro de diapositive 4">
            <a:extLst>
              <a:ext uri="{FF2B5EF4-FFF2-40B4-BE49-F238E27FC236}">
                <a16:creationId xmlns:a16="http://schemas.microsoft.com/office/drawing/2014/main" id="{7093CD9B-316D-9EAE-C663-08FC4ABFF94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E0ACCB2-E220-4FBC-984D-6EDA1C4B0ADC}" type="slidenum">
              <a:rPr lang="fr-FR" altLang="fr-FR" sz="2000">
                <a:solidFill>
                  <a:srgbClr val="984807"/>
                </a:solidFill>
              </a:rPr>
              <a:pPr algn="r" eaLnBrk="1" hangingPunct="1">
                <a:spcBef>
                  <a:spcPct val="0"/>
                </a:spcBef>
                <a:buFontTx/>
                <a:buNone/>
              </a:pPr>
              <a:t>87</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1C9A37A7-BBEE-9787-C3C8-34A207F1A5E1}"/>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91141" name="ZoneTexte 12">
            <a:extLst>
              <a:ext uri="{FF2B5EF4-FFF2-40B4-BE49-F238E27FC236}">
                <a16:creationId xmlns:a16="http://schemas.microsoft.com/office/drawing/2014/main" id="{863C316B-8618-DB5E-CEF5-4EDAC22CE537}"/>
              </a:ext>
            </a:extLst>
          </p:cNvPr>
          <p:cNvSpPr txBox="1">
            <a:spLocks noChangeArrowheads="1"/>
          </p:cNvSpPr>
          <p:nvPr/>
        </p:nvSpPr>
        <p:spPr bwMode="auto">
          <a:xfrm>
            <a:off x="4711700" y="2133600"/>
            <a:ext cx="40370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1800">
                <a:latin typeface="Times New Roman" panose="02020603050405020304" pitchFamily="18" charset="0"/>
                <a:cs typeface="Arial" panose="020B0604020202020204" pitchFamily="34" charset="0"/>
              </a:rPr>
              <a:t>Année : 2024</a:t>
            </a:r>
          </a:p>
          <a:p>
            <a:pPr>
              <a:spcBef>
                <a:spcPct val="0"/>
              </a:spcBef>
              <a:buFontTx/>
              <a:buNone/>
            </a:pP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a:p>
            <a:pPr algn="just">
              <a:spcBef>
                <a:spcPct val="0"/>
              </a:spcBef>
              <a:buFontTx/>
              <a:buNone/>
            </a:pPr>
            <a:r>
              <a:rPr lang="fr-FR" altLang="fr-FR" sz="1800">
                <a:latin typeface="Times New Roman" panose="02020603050405020304" pitchFamily="18" charset="0"/>
                <a:cs typeface="Arial" panose="020B0604020202020204" pitchFamily="34" charset="0"/>
              </a:rPr>
              <a:t>Contact : pour toute remarque concernant ce document, merci d’envoyer un mail sur l’adresse suivante :</a:t>
            </a:r>
          </a:p>
          <a:p>
            <a:pPr algn="just">
              <a:spcBef>
                <a:spcPct val="0"/>
              </a:spcBef>
              <a:buFontTx/>
              <a:buNone/>
            </a:pPr>
            <a:endParaRPr lang="fr-FR" altLang="fr-FR" sz="1800">
              <a:latin typeface="Times New Roman" panose="02020603050405020304" pitchFamily="18" charset="0"/>
              <a:cs typeface="Arial" panose="020B0604020202020204" pitchFamily="34" charset="0"/>
            </a:endParaRPr>
          </a:p>
          <a:p>
            <a:pPr algn="ctr">
              <a:spcBef>
                <a:spcPct val="0"/>
              </a:spcBef>
              <a:buFontTx/>
              <a:buNone/>
            </a:pPr>
            <a:r>
              <a:rPr lang="fr-FR" altLang="fr-FR" sz="1800" b="1">
                <a:latin typeface="Times New Roman" panose="02020603050405020304" pitchFamily="18" charset="0"/>
                <a:cs typeface="Arial" panose="020B0604020202020204" pitchFamily="34" charset="0"/>
              </a:rPr>
              <a:t>gfor_jsp@sdmis.fr</a:t>
            </a: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p:txBody>
      </p:sp>
      <p:sp>
        <p:nvSpPr>
          <p:cNvPr id="91142" name="ZoneTexte 15">
            <a:extLst>
              <a:ext uri="{FF2B5EF4-FFF2-40B4-BE49-F238E27FC236}">
                <a16:creationId xmlns:a16="http://schemas.microsoft.com/office/drawing/2014/main" id="{92ED0DD3-CE3C-4DF6-ED75-0F3A3645F51A}"/>
              </a:ext>
            </a:extLst>
          </p:cNvPr>
          <p:cNvSpPr txBox="1">
            <a:spLocks noChangeArrowheads="1"/>
          </p:cNvSpPr>
          <p:nvPr/>
        </p:nvSpPr>
        <p:spPr bwMode="auto">
          <a:xfrm>
            <a:off x="539750" y="2149475"/>
            <a:ext cx="3733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Définition – Généralités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Rôle des primo intervenants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 Déploiement NOVI</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Multi-sites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SINUS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8">
            <a:extLst>
              <a:ext uri="{FF2B5EF4-FFF2-40B4-BE49-F238E27FC236}">
                <a16:creationId xmlns:a16="http://schemas.microsoft.com/office/drawing/2014/main" id="{17BED4B1-8A97-56FE-D119-9BA98099ABD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NOVI</a:t>
            </a:r>
          </a:p>
        </p:txBody>
      </p:sp>
      <p:sp>
        <p:nvSpPr>
          <p:cNvPr id="11267" name="Espace réservé du numéro de diapositive 4">
            <a:extLst>
              <a:ext uri="{FF2B5EF4-FFF2-40B4-BE49-F238E27FC236}">
                <a16:creationId xmlns:a16="http://schemas.microsoft.com/office/drawing/2014/main" id="{61AA7BF0-5C82-B33A-7493-EFC376BC1B1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F3153E2-A14E-4460-A090-F70DC874908A}" type="slidenum">
              <a:rPr lang="fr-FR" altLang="fr-FR" sz="2000">
                <a:solidFill>
                  <a:srgbClr val="984807"/>
                </a:solidFill>
              </a:rPr>
              <a:pPr algn="r" eaLnBrk="1" hangingPunct="1">
                <a:spcBef>
                  <a:spcPct val="0"/>
                </a:spcBef>
                <a:buFontTx/>
                <a:buNone/>
              </a:pPr>
              <a:t>9</a:t>
            </a:fld>
            <a:endParaRPr lang="fr-FR" altLang="fr-FR" sz="2000">
              <a:solidFill>
                <a:srgbClr val="984807"/>
              </a:solidFill>
            </a:endParaRPr>
          </a:p>
        </p:txBody>
      </p:sp>
      <p:sp>
        <p:nvSpPr>
          <p:cNvPr id="11268" name="Text Box 5">
            <a:extLst>
              <a:ext uri="{FF2B5EF4-FFF2-40B4-BE49-F238E27FC236}">
                <a16:creationId xmlns:a16="http://schemas.microsoft.com/office/drawing/2014/main" id="{FD7DB470-B481-82CE-EF80-22EAA45E8BF0}"/>
              </a:ext>
            </a:extLst>
          </p:cNvPr>
          <p:cNvSpPr txBox="1">
            <a:spLocks noChangeArrowheads="1"/>
          </p:cNvSpPr>
          <p:nvPr/>
        </p:nvSpPr>
        <p:spPr bwMode="auto">
          <a:xfrm>
            <a:off x="457200" y="1371600"/>
            <a:ext cx="8218488"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Evénements susceptibles de nécessiter la mise en œuvre de l’ORSEC NOVI :  </a:t>
            </a:r>
          </a:p>
          <a:p>
            <a:pPr>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Catastrophe naturelle : événement climatique…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Accident industriel : explosion d’usine, nuage toxique, …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Accident de transport</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Accident de site : mouvement de foule, intoxication au CO...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Crise de sécurité et d’ordre public : émeute, attaque…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Crise sanitaire : toxi-infection alimentaire collective...  </a:t>
            </a:r>
          </a:p>
        </p:txBody>
      </p:sp>
    </p:spTree>
  </p:cSld>
  <p:clrMapOvr>
    <a:masterClrMapping/>
  </p:clrMapOvr>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1323</TotalTime>
  <Words>3444</Words>
  <Application>Microsoft Office PowerPoint</Application>
  <PresentationFormat>Affichage à l'écran (4:3)</PresentationFormat>
  <Paragraphs>615</Paragraphs>
  <Slides>87</Slides>
  <Notes>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87</vt:i4>
      </vt:variant>
    </vt:vector>
  </HeadingPairs>
  <TitlesOfParts>
    <vt:vector size="95" baseType="lpstr">
      <vt:lpstr>Arial</vt:lpstr>
      <vt:lpstr>Myriad Pro</vt:lpstr>
      <vt:lpstr>Calibri</vt:lpstr>
      <vt:lpstr>Times New Roman</vt:lpstr>
      <vt:lpstr>Wingdings</vt:lpstr>
      <vt:lpstr>Symbol</vt:lpstr>
      <vt:lpstr>GCCAR</vt:lpstr>
      <vt:lpstr>Graphique CorelDRAW 9.0</vt:lpstr>
      <vt:lpstr>NOVI</vt:lpstr>
      <vt:lpstr>SMV - NOVI</vt:lpstr>
      <vt:lpstr>NOVI</vt:lpstr>
      <vt:lpstr>NOVI</vt:lpstr>
      <vt:lpstr>NOVI</vt:lpstr>
      <vt:lpstr>NOVI</vt:lpstr>
      <vt:lpstr>NOVI</vt:lpstr>
      <vt:lpstr>NOVI</vt:lpstr>
      <vt:lpstr>NOVI</vt:lpstr>
      <vt:lpstr>PRIMO-INTERVENANTS</vt:lpstr>
      <vt:lpstr>PRIMO-INTERVENANTS</vt:lpstr>
      <vt:lpstr>PRIMO-INTERVENANTS</vt:lpstr>
      <vt:lpstr>PRIMO-INTERVENANTS</vt:lpstr>
      <vt:lpstr>PRIMO-INTERVENANTS</vt:lpstr>
      <vt:lpstr>PRIMO-INTERVENANTS</vt:lpstr>
      <vt:lpstr>PRIMO-INTERVENANTS</vt:lpstr>
      <vt:lpstr>PRIMO-INTERVENANTS</vt:lpstr>
      <vt:lpstr>NOVI</vt:lpstr>
      <vt:lpstr>NOVI</vt:lpstr>
      <vt:lpstr>NOVI</vt:lpstr>
      <vt:lpstr>NOVI</vt:lpstr>
      <vt:lpstr>ACTIVATION PLAN NOVI</vt:lpstr>
      <vt:lpstr>ACTIVATION PLAN NOVI</vt:lpstr>
      <vt:lpstr>NOVI</vt:lpstr>
      <vt:lpstr>NOVI</vt:lpstr>
      <vt:lpstr>NOVI</vt:lpstr>
      <vt:lpstr>NOVI</vt:lpstr>
      <vt:lpstr>NOVI</vt:lpstr>
      <vt:lpstr>NOVI</vt:lpstr>
      <vt:lpstr>NOVI</vt:lpstr>
      <vt:lpstr>NOVI</vt:lpstr>
      <vt:lpstr>NOVI</vt:lpstr>
      <vt:lpstr>NOVI</vt:lpstr>
      <vt:lpstr>NOVI</vt:lpstr>
      <vt:lpstr>NOVI</vt:lpstr>
      <vt:lpstr>NOVI</vt:lpstr>
      <vt:lpstr>NOVI</vt:lpstr>
      <vt:lpstr>NOVI</vt:lpstr>
      <vt:lpstr>NOVI</vt:lpstr>
      <vt:lpstr>NOVI</vt:lpstr>
      <vt:lpstr>NOVI</vt:lpstr>
      <vt:lpstr>NOVI</vt:lpstr>
      <vt:lpstr>NOVI</vt:lpstr>
      <vt:lpstr>NOVI</vt:lpstr>
      <vt:lpstr>NOVI</vt:lpstr>
      <vt:lpstr>NOVI</vt:lpstr>
      <vt:lpstr>NOVI</vt:lpstr>
      <vt:lpstr>NOVI</vt:lpstr>
      <vt:lpstr>Présentation PowerPoint</vt:lpstr>
      <vt:lpstr>NOVI MULTI-SITES</vt:lpstr>
      <vt:lpstr>NOVI</vt:lpstr>
      <vt:lpstr>NOVI MULTI-SITES</vt:lpstr>
      <vt:lpstr>NOVI</vt:lpstr>
      <vt:lpstr>Présentation PowerPoint</vt:lpstr>
      <vt:lpstr>SINUS</vt:lpstr>
      <vt:lpstr>SINUS</vt:lpstr>
      <vt:lpstr>SINUS</vt:lpstr>
      <vt:lpstr>SINUS</vt:lpstr>
      <vt:lpstr>NOVI</vt:lpstr>
      <vt:lpstr>NOVI</vt:lpstr>
      <vt:lpstr>NOVI</vt:lpstr>
      <vt:lpstr>SINUS</vt:lpstr>
      <vt:lpstr>SINUS</vt:lpstr>
      <vt:lpstr>SINUS</vt:lpstr>
      <vt:lpstr>SINUS</vt:lpstr>
      <vt:lpstr>SINUS</vt:lpstr>
      <vt:lpstr>NOVI</vt:lpstr>
      <vt:lpstr>NOVI</vt:lpstr>
      <vt:lpstr>NOVI</vt:lpstr>
      <vt:lpstr>NOVI</vt:lpstr>
      <vt:lpstr>NOVI</vt:lpstr>
      <vt:lpstr>SMV - NOVI</vt:lpstr>
      <vt:lpstr>SMV - NOVI</vt:lpstr>
      <vt:lpstr>SMV - NOVI</vt:lpstr>
      <vt:lpstr>SMV - NOVI</vt:lpstr>
      <vt:lpstr>NOVI</vt:lpstr>
      <vt:lpstr>NOVI</vt:lpstr>
      <vt:lpstr>NOVI</vt:lpstr>
      <vt:lpstr>NOVI</vt:lpstr>
      <vt:lpstr>NOVI</vt:lpstr>
      <vt:lpstr>NOVI</vt:lpstr>
      <vt:lpstr>NOVI</vt:lpstr>
      <vt:lpstr>Groupes d’action</vt:lpstr>
      <vt:lpstr>Groupes d’action</vt:lpstr>
      <vt:lpstr>Groupes d’action</vt:lpstr>
      <vt:lpstr>Du PRV au NOVI</vt:lpstr>
      <vt:lpstr>Conclusion</vt:lpstr>
    </vt:vector>
  </TitlesOfParts>
  <Company>SDIS du Rhône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daniel rosique</cp:lastModifiedBy>
  <cp:revision>115</cp:revision>
  <cp:lastPrinted>2015-08-06T08:01:37Z</cp:lastPrinted>
  <dcterms:created xsi:type="dcterms:W3CDTF">2015-08-05T10:19:35Z</dcterms:created>
  <dcterms:modified xsi:type="dcterms:W3CDTF">2025-01-14T16:28:50Z</dcterms:modified>
</cp:coreProperties>
</file>