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3" r:id="rId4"/>
    <p:sldId id="271" r:id="rId5"/>
    <p:sldId id="270" r:id="rId6"/>
    <p:sldId id="264" r:id="rId7"/>
    <p:sldId id="273" r:id="rId8"/>
    <p:sldId id="265" r:id="rId9"/>
    <p:sldId id="279" r:id="rId10"/>
    <p:sldId id="280" r:id="rId11"/>
    <p:sldId id="281" r:id="rId12"/>
    <p:sldId id="282" r:id="rId13"/>
    <p:sldId id="283" r:id="rId14"/>
    <p:sldId id="266" r:id="rId15"/>
    <p:sldId id="284" r:id="rId16"/>
    <p:sldId id="285" r:id="rId17"/>
    <p:sldId id="286" r:id="rId18"/>
    <p:sldId id="267" r:id="rId19"/>
    <p:sldId id="287" r:id="rId20"/>
    <p:sldId id="289" r:id="rId21"/>
    <p:sldId id="290" r:id="rId22"/>
    <p:sldId id="291" r:id="rId23"/>
    <p:sldId id="292" r:id="rId24"/>
    <p:sldId id="293" r:id="rId25"/>
    <p:sldId id="294" r:id="rId26"/>
    <p:sldId id="288" r:id="rId27"/>
    <p:sldId id="272" r:id="rId28"/>
    <p:sldId id="302" r:id="rId29"/>
    <p:sldId id="295" r:id="rId30"/>
    <p:sldId id="296" r:id="rId31"/>
    <p:sldId id="297" r:id="rId32"/>
    <p:sldId id="298" r:id="rId33"/>
    <p:sldId id="299" r:id="rId34"/>
    <p:sldId id="300" r:id="rId35"/>
    <p:sldId id="269" r:id="rId36"/>
    <p:sldId id="304" r:id="rId37"/>
    <p:sldId id="301" r:id="rId38"/>
    <p:sldId id="258" r:id="rId39"/>
    <p:sldId id="259" r:id="rId40"/>
    <p:sldId id="260" r:id="rId41"/>
    <p:sldId id="261" r:id="rId42"/>
    <p:sldId id="262" r:id="rId43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6F6F"/>
    <a:srgbClr val="FE9999"/>
    <a:srgbClr val="4843B4"/>
    <a:srgbClr val="B3B1FF"/>
    <a:srgbClr val="55A768"/>
    <a:srgbClr val="8AFF89"/>
    <a:srgbClr val="C96009"/>
    <a:srgbClr val="441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5E83E6B-EDA4-BD17-4822-7D81832970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33F647-9535-2823-CB08-E90C466BABB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85BE4DC-BFDE-43AF-B83F-C9058CF1269C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408E33C6-5CFF-B672-2BDD-B636EEE28C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4C061EF1-5666-EDC7-3506-86DF2009E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B815CC-A835-3395-E264-D0D67DD4DF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E0452C-41D7-7018-A977-6C4601351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C286AC4-B945-46BC-B753-12035C33C0F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52CD05-9437-1B44-FD43-FE815023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3E370-D368-4F42-AD10-1182DD483D9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620C5F-C341-C823-BB7B-7887953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254DBD-2698-26A6-2F35-12CBB848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56BC2-B40F-4F84-8E16-1AEB8BBA1F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967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5ADAA3-EAD3-FB9E-F7B8-C72F732AB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5CC7-BA1E-488B-AE33-39CA20CF196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2D6A87-3B28-C281-59C8-6E8B2094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122DAC-7036-ADC1-19DE-C0CABA43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EE34B-C589-40EF-8D5A-066D09A968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631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A596FC-F2C5-3875-D945-358589B4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34435-BCB1-41CA-A718-8227F9501E3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E8641D-39B1-6303-955B-EABD4C8C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E44869-3D9B-3104-A3BD-0A713FE1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7127-B3FE-4F42-A503-E850E368F7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696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2CBFF0-D9D8-61C8-40DC-487B2A06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F907B-E9E6-496D-9A87-3F6D832328D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7F4DC5-4900-14F8-94EC-406042D3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5242FC-58FF-AAE9-07EC-1828454E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8E0F9-1147-42D1-8899-2B0EE7513C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67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04D81B-476C-9FFD-724F-EB956D3E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D25B4-BEB9-4F1C-B8E6-09352CDACF0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41869B-3E8E-7A20-E4AC-F92023BA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1156FB-4229-50A0-3EE4-8A3244F4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1EB73-69E0-49B7-B7A0-E23E7CFE8B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17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2FBED82-4707-87E9-7768-4E0BC1642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B64E-0A69-48CB-A101-E609256E584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3066D41-D7D7-7557-3BD4-CD2A06DD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4B351F3-B53B-6213-E958-B1F4CC92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F952-5297-40F8-B6BC-D919B6B41E8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042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0462286-C2DF-6FCC-94CA-66485C9D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4206D-D9F2-4C23-926F-4766A16283C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0A80C81-01C2-66DD-9F9A-6BF76C4D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F7A250C-BB0A-00FE-D201-7FFA304E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B7E62-FF0C-480F-BA71-D5675ABD41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40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F17E357-38D1-699E-2EEA-126C8901B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E9C3-83D5-45BE-BCE0-25506E16454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5F36730D-0495-9B09-4B73-1B298442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68A6767-83A4-A70F-FD70-B53B58BC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4B723-4D18-48D1-947E-4AD7392A0EB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52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46F4FB0-78D2-D2C8-A92A-578ABAC7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32839-C16E-433B-9528-699D21B1F31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B1C1AE9D-257D-E3B9-DE16-1D1C2F3A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EE032C2-59CA-2842-CB4E-BB55DECF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15819-830D-4CDE-9F5D-8033C226C7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791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D0D38FC-1DC5-18DC-6A68-4E1A6E5A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4651F-5959-4D12-9F0F-2DF7B46DD6B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5992767-B8AB-647D-FA2E-43F4B1EF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680C212-D24C-A656-EE67-41FF8F52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67B7D-A469-4864-AB45-D3D4FCB227E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547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69BD9C9-D330-AF5D-2795-227EC558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0316B-7432-4B5B-AA16-730B4F5C9C0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4D64807-71A0-0EA3-3A7E-566E4669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A39B293-732D-20AB-F979-AF9F7620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8E40B-CE1E-48CC-92FD-C025833047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742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A1CF9FF4-4126-C4BC-F5AE-517E3AFD6F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3626AD2E-6C8F-FAB3-70E4-473FBF1568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06D73A-A6D6-8F2D-47A7-D4F204AA6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BBEA02-B337-4FFE-BFA4-C697091EC7C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8FBBCF-670C-5C57-9412-FDE99A24C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82ABEA-DB6E-C0A3-2ADA-2C873301F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12038961-889D-4459-9D43-54B094366F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CC1D490-5EB4-B718-81F8-33C17F31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 GÉNÉRALE DU</a:t>
            </a:r>
            <a:b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CORPS HUMAIN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EC69B100-0D36-89A5-6877-A5E9C3DD5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616585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2016 – Version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>
            <a:extLst>
              <a:ext uri="{FF2B5EF4-FFF2-40B4-BE49-F238E27FC236}">
                <a16:creationId xmlns:a16="http://schemas.microsoft.com/office/drawing/2014/main" id="{ACA8836C-0E59-2AD9-3436-DB40BB01CC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264128-1F76-4F85-9FB2-C3A2BBD7500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2291" name="Titre 8">
            <a:extLst>
              <a:ext uri="{FF2B5EF4-FFF2-40B4-BE49-F238E27FC236}">
                <a16:creationId xmlns:a16="http://schemas.microsoft.com/office/drawing/2014/main" id="{5168F9D9-D0A0-4838-BE32-F3831A9683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D4351D13-4A5D-D382-857C-E0923AE70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2293" name="Rectangle 2">
            <a:extLst>
              <a:ext uri="{FF2B5EF4-FFF2-40B4-BE49-F238E27FC236}">
                <a16:creationId xmlns:a16="http://schemas.microsoft.com/office/drawing/2014/main" id="{8F0E168E-C174-4788-86E5-79C68D4D5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9800"/>
            <a:ext cx="777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 sont des fines granulations dont le rôle physiologique est mal connu.</a:t>
            </a:r>
          </a:p>
        </p:txBody>
      </p:sp>
      <p:pic>
        <p:nvPicPr>
          <p:cNvPr id="12294" name="Picture 2" descr="une cellule">
            <a:extLst>
              <a:ext uri="{FF2B5EF4-FFF2-40B4-BE49-F238E27FC236}">
                <a16:creationId xmlns:a16="http://schemas.microsoft.com/office/drawing/2014/main" id="{1A9EAA3C-AF5B-9700-D6B3-626D2866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7034" r="3073" b="6204"/>
          <a:stretch>
            <a:fillRect/>
          </a:stretch>
        </p:blipFill>
        <p:spPr bwMode="auto">
          <a:xfrm>
            <a:off x="3429000" y="3092450"/>
            <a:ext cx="54102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ZoneTexte 6">
            <a:extLst>
              <a:ext uri="{FF2B5EF4-FFF2-40B4-BE49-F238E27FC236}">
                <a16:creationId xmlns:a16="http://schemas.microsoft.com/office/drawing/2014/main" id="{35253FB6-A67B-9701-F98D-D7BA013B2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Mitochondries 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3">
            <a:extLst>
              <a:ext uri="{FF2B5EF4-FFF2-40B4-BE49-F238E27FC236}">
                <a16:creationId xmlns:a16="http://schemas.microsoft.com/office/drawing/2014/main" id="{E39116CA-5CDF-19BC-6393-7AD72B92395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DEA0D6C-99AF-43CE-A3DA-AAC19CE6C8A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3315" name="Titre 8">
            <a:extLst>
              <a:ext uri="{FF2B5EF4-FFF2-40B4-BE49-F238E27FC236}">
                <a16:creationId xmlns:a16="http://schemas.microsoft.com/office/drawing/2014/main" id="{A99165EA-EA47-DE02-E724-D600C5B363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436C5C58-5EAD-5B7D-357E-F615F434B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317" name="Rectangle 2">
            <a:extLst>
              <a:ext uri="{FF2B5EF4-FFF2-40B4-BE49-F238E27FC236}">
                <a16:creationId xmlns:a16="http://schemas.microsoft.com/office/drawing/2014/main" id="{5836531B-9B96-4A7E-D4B4-8699E971A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57400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Sortes de "poches" contenant des substances de réserve (graisse par exemple) ou des déchets de la vie cellulaire.</a:t>
            </a:r>
          </a:p>
        </p:txBody>
      </p:sp>
      <p:pic>
        <p:nvPicPr>
          <p:cNvPr id="13318" name="Picture 2" descr="une cellule">
            <a:extLst>
              <a:ext uri="{FF2B5EF4-FFF2-40B4-BE49-F238E27FC236}">
                <a16:creationId xmlns:a16="http://schemas.microsoft.com/office/drawing/2014/main" id="{107C4B7D-962E-85FA-36EF-D1AE9994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7034" r="3073" b="6204"/>
          <a:stretch>
            <a:fillRect/>
          </a:stretch>
        </p:blipFill>
        <p:spPr bwMode="auto">
          <a:xfrm>
            <a:off x="3429000" y="3092450"/>
            <a:ext cx="54102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ZoneTexte 6">
            <a:extLst>
              <a:ext uri="{FF2B5EF4-FFF2-40B4-BE49-F238E27FC236}">
                <a16:creationId xmlns:a16="http://schemas.microsoft.com/office/drawing/2014/main" id="{E17CE363-0B52-C367-588F-CCBE59F5F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Vacuoles  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>
            <a:extLst>
              <a:ext uri="{FF2B5EF4-FFF2-40B4-BE49-F238E27FC236}">
                <a16:creationId xmlns:a16="http://schemas.microsoft.com/office/drawing/2014/main" id="{C895B6EF-27CA-9E14-49A4-4981FDA938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B5D38A9-D30C-4799-8FA8-07825AB7049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4339" name="Titre 8">
            <a:extLst>
              <a:ext uri="{FF2B5EF4-FFF2-40B4-BE49-F238E27FC236}">
                <a16:creationId xmlns:a16="http://schemas.microsoft.com/office/drawing/2014/main" id="{E37F3B40-C3CC-8CE0-58C6-2C9A20D445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5741BB01-2D26-783F-06FD-188882384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B1BAA535-2519-DA22-3525-730D52F14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7772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Limite extérieure de la cellule, 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     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Zone de protection et d'échange de la cellule avec le milieu extérieur.</a:t>
            </a:r>
          </a:p>
        </p:txBody>
      </p:sp>
      <p:pic>
        <p:nvPicPr>
          <p:cNvPr id="14342" name="Picture 2" descr="une cellule">
            <a:extLst>
              <a:ext uri="{FF2B5EF4-FFF2-40B4-BE49-F238E27FC236}">
                <a16:creationId xmlns:a16="http://schemas.microsoft.com/office/drawing/2014/main" id="{983710ED-57B0-22E3-DAD3-3A1DC2F4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7034" r="3073" b="6204"/>
          <a:stretch>
            <a:fillRect/>
          </a:stretch>
        </p:blipFill>
        <p:spPr bwMode="auto">
          <a:xfrm>
            <a:off x="3429000" y="3092450"/>
            <a:ext cx="54102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ZoneTexte 6">
            <a:extLst>
              <a:ext uri="{FF2B5EF4-FFF2-40B4-BE49-F238E27FC236}">
                <a16:creationId xmlns:a16="http://schemas.microsoft.com/office/drawing/2014/main" id="{ADDA775C-F6F2-E7A6-F389-C0AE0FECD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Membrane cellulaire 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3">
            <a:extLst>
              <a:ext uri="{FF2B5EF4-FFF2-40B4-BE49-F238E27FC236}">
                <a16:creationId xmlns:a16="http://schemas.microsoft.com/office/drawing/2014/main" id="{E063A65B-17F9-D79E-D547-61A465EFE3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93873AA-3E81-432E-951E-C518EE42BB50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5363" name="Titre 8">
            <a:extLst>
              <a:ext uri="{FF2B5EF4-FFF2-40B4-BE49-F238E27FC236}">
                <a16:creationId xmlns:a16="http://schemas.microsoft.com/office/drawing/2014/main" id="{D79E0D41-E800-34E6-E8E8-6B0EBE8208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818BE8DF-2CC1-BF98-BEEE-D255B9882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5365" name="Rectangle 2">
            <a:extLst>
              <a:ext uri="{FF2B5EF4-FFF2-40B4-BE49-F238E27FC236}">
                <a16:creationId xmlns:a16="http://schemas.microsoft.com/office/drawing/2014/main" id="{636CEF0C-BC3F-8C54-2A2D-37E588432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830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Élément indispensable à la vie cellulaire.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Joue un rôle fondamental dans la multiplication cellulaire.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- Forme et taille, le plus souvent en rapport avec celles des cellules. </a:t>
            </a:r>
          </a:p>
        </p:txBody>
      </p:sp>
      <p:pic>
        <p:nvPicPr>
          <p:cNvPr id="15366" name="Picture 2" descr="une cellule">
            <a:extLst>
              <a:ext uri="{FF2B5EF4-FFF2-40B4-BE49-F238E27FC236}">
                <a16:creationId xmlns:a16="http://schemas.microsoft.com/office/drawing/2014/main" id="{2B6E23C3-AD69-268A-A18A-601D7813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7034" r="3073" b="6204"/>
          <a:stretch>
            <a:fillRect/>
          </a:stretch>
        </p:blipFill>
        <p:spPr bwMode="auto">
          <a:xfrm>
            <a:off x="3429000" y="3048000"/>
            <a:ext cx="54102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ZoneTexte 6">
            <a:extLst>
              <a:ext uri="{FF2B5EF4-FFF2-40B4-BE49-F238E27FC236}">
                <a16:creationId xmlns:a16="http://schemas.microsoft.com/office/drawing/2014/main" id="{3F9602A9-BBBE-ABEA-CB84-6BFCB6568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Noyau :</a:t>
            </a:r>
          </a:p>
        </p:txBody>
      </p:sp>
      <p:sp>
        <p:nvSpPr>
          <p:cNvPr id="15368" name="Rectangle 2">
            <a:extLst>
              <a:ext uri="{FF2B5EF4-FFF2-40B4-BE49-F238E27FC236}">
                <a16:creationId xmlns:a16="http://schemas.microsoft.com/office/drawing/2014/main" id="{44710F53-4F96-0112-80D2-A4A6A158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57600"/>
            <a:ext cx="3200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Constitué d'un suc nucléaire, limité par une membrane nucléaire et contenant en suspension des nucléoles et les chromosomes.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3">
            <a:extLst>
              <a:ext uri="{FF2B5EF4-FFF2-40B4-BE49-F238E27FC236}">
                <a16:creationId xmlns:a16="http://schemas.microsoft.com/office/drawing/2014/main" id="{AA6ACC59-9EFC-5416-D068-5FF1F9929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10924E-135B-4CE2-BDE6-072FEEB0A802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6387" name="Titre 8">
            <a:extLst>
              <a:ext uri="{FF2B5EF4-FFF2-40B4-BE49-F238E27FC236}">
                <a16:creationId xmlns:a16="http://schemas.microsoft.com/office/drawing/2014/main" id="{9FFC1F98-7B5C-021E-D80D-8E629EB4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6C5A3E08-8E02-D8B7-FF85-4DFA6B45C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6389" name="ZoneTexte 6">
            <a:extLst>
              <a:ext uri="{FF2B5EF4-FFF2-40B4-BE49-F238E27FC236}">
                <a16:creationId xmlns:a16="http://schemas.microsoft.com/office/drawing/2014/main" id="{210FE01F-BC40-E51E-D50B-914BB6DCD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489075"/>
            <a:ext cx="366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Conditions de la vie cellulaire :</a:t>
            </a:r>
          </a:p>
        </p:txBody>
      </p:sp>
      <p:sp>
        <p:nvSpPr>
          <p:cNvPr id="16390" name="ZoneTexte 4">
            <a:extLst>
              <a:ext uri="{FF2B5EF4-FFF2-40B4-BE49-F238E27FC236}">
                <a16:creationId xmlns:a16="http://schemas.microsoft.com/office/drawing/2014/main" id="{7E67659E-E4AC-75A2-EDC6-D67CC6A52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438400"/>
            <a:ext cx="9366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37,2°C</a:t>
            </a:r>
          </a:p>
        </p:txBody>
      </p:sp>
      <p:sp>
        <p:nvSpPr>
          <p:cNvPr id="16391" name="ZoneTexte 8">
            <a:extLst>
              <a:ext uri="{FF2B5EF4-FFF2-40B4-BE49-F238E27FC236}">
                <a16:creationId xmlns:a16="http://schemas.microsoft.com/office/drawing/2014/main" id="{FC1ABBDB-5145-0FF7-5D30-77A66F512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505200"/>
            <a:ext cx="15430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70 % d’eau</a:t>
            </a:r>
          </a:p>
        </p:txBody>
      </p:sp>
      <p:sp>
        <p:nvSpPr>
          <p:cNvPr id="16392" name="ZoneTexte 9">
            <a:extLst>
              <a:ext uri="{FF2B5EF4-FFF2-40B4-BE49-F238E27FC236}">
                <a16:creationId xmlns:a16="http://schemas.microsoft.com/office/drawing/2014/main" id="{64375339-EC67-71AC-DF08-331923200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876800"/>
            <a:ext cx="54102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Substances nutritives dissoutes dans l’eau</a:t>
            </a:r>
          </a:p>
        </p:txBody>
      </p:sp>
      <p:sp>
        <p:nvSpPr>
          <p:cNvPr id="16393" name="ZoneTexte 10">
            <a:extLst>
              <a:ext uri="{FF2B5EF4-FFF2-40B4-BE49-F238E27FC236}">
                <a16:creationId xmlns:a16="http://schemas.microsoft.com/office/drawing/2014/main" id="{EE0FEFE2-DF24-CD40-51D6-C48FDA93A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362200"/>
            <a:ext cx="106203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Ph 7,37</a:t>
            </a:r>
          </a:p>
        </p:txBody>
      </p:sp>
      <p:sp>
        <p:nvSpPr>
          <p:cNvPr id="16394" name="ZoneTexte 11">
            <a:extLst>
              <a:ext uri="{FF2B5EF4-FFF2-40B4-BE49-F238E27FC236}">
                <a16:creationId xmlns:a16="http://schemas.microsoft.com/office/drawing/2014/main" id="{FD43EE7F-8ADD-F98C-98F2-0B9456D9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505200"/>
            <a:ext cx="13557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Oxygène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3">
            <a:extLst>
              <a:ext uri="{FF2B5EF4-FFF2-40B4-BE49-F238E27FC236}">
                <a16:creationId xmlns:a16="http://schemas.microsoft.com/office/drawing/2014/main" id="{B1862125-EAE2-8E1E-89C8-D97B6020FB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B31C625-4E95-4DA6-B617-D4F04750F05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7411" name="Titre 8">
            <a:extLst>
              <a:ext uri="{FF2B5EF4-FFF2-40B4-BE49-F238E27FC236}">
                <a16:creationId xmlns:a16="http://schemas.microsoft.com/office/drawing/2014/main" id="{85AAFAF5-7DA3-78E2-46BB-39C516C86F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F3B9DE20-D99F-C93D-FA2A-5533B2153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7413" name="ZoneTexte 12">
            <a:extLst>
              <a:ext uri="{FF2B5EF4-FFF2-40B4-BE49-F238E27FC236}">
                <a16:creationId xmlns:a16="http://schemas.microsoft.com/office/drawing/2014/main" id="{171AD6AE-2C78-83EB-7380-1DBE04C18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366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Propriétés des cellules:</a:t>
            </a:r>
          </a:p>
        </p:txBody>
      </p:sp>
      <p:sp>
        <p:nvSpPr>
          <p:cNvPr id="17414" name="ZoneTexte 15">
            <a:extLst>
              <a:ext uri="{FF2B5EF4-FFF2-40B4-BE49-F238E27FC236}">
                <a16:creationId xmlns:a16="http://schemas.microsoft.com/office/drawing/2014/main" id="{5856EF54-B29E-B2AC-9690-79D5E4044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0"/>
            <a:ext cx="7848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Myriad Pro" panose="020B0503030403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respirent : Consomment O</a:t>
            </a:r>
            <a:r>
              <a:rPr lang="fr-FR" altLang="fr-FR" sz="2000" baseline="-25000">
                <a:latin typeface="Times New Roman" panose="02020603050405020304" pitchFamily="18" charset="0"/>
              </a:rPr>
              <a:t>2</a:t>
            </a:r>
            <a:r>
              <a:rPr lang="fr-FR" altLang="fr-FR" sz="2000">
                <a:latin typeface="Times New Roman" panose="02020603050405020304" pitchFamily="18" charset="0"/>
              </a:rPr>
              <a:t> – rejètent CO</a:t>
            </a:r>
            <a:r>
              <a:rPr lang="fr-FR" altLang="fr-FR" sz="2000" baseline="-25000">
                <a:latin typeface="Times New Roman" panose="02020603050405020304" pitchFamily="18" charset="0"/>
              </a:rPr>
              <a:t>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Myriad Pro" panose="020B0503030403020204" pitchFamily="34" charset="0"/>
              <a:buChar char="•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Myriad Pro" panose="020B0503030403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se nourrissent : avec les substances dissoutes dans le milieu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Myriad Pro" panose="020B0503030403020204" pitchFamily="34" charset="0"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Myriad Pro" panose="020B0503030403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sont excitables : la réaction dépend de la cellule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>
            <a:extLst>
              <a:ext uri="{FF2B5EF4-FFF2-40B4-BE49-F238E27FC236}">
                <a16:creationId xmlns:a16="http://schemas.microsoft.com/office/drawing/2014/main" id="{F2478A47-7697-EF04-8B27-7E60C37917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BABFFDF-FC61-45F3-8CAF-2553145FF20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435" name="Titre 8">
            <a:extLst>
              <a:ext uri="{FF2B5EF4-FFF2-40B4-BE49-F238E27FC236}">
                <a16:creationId xmlns:a16="http://schemas.microsoft.com/office/drawing/2014/main" id="{54CA24C8-B219-0A29-DAA2-F9A82E38CA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0357FE46-AD72-2288-C4DE-42CB932F6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8437" name="ZoneTexte 12">
            <a:extLst>
              <a:ext uri="{FF2B5EF4-FFF2-40B4-BE49-F238E27FC236}">
                <a16:creationId xmlns:a16="http://schemas.microsoft.com/office/drawing/2014/main" id="{5B72E644-5D8B-57B1-86A2-6B9F73AB6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366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Propriétés des cellules:</a:t>
            </a:r>
          </a:p>
        </p:txBody>
      </p:sp>
      <p:sp>
        <p:nvSpPr>
          <p:cNvPr id="18438" name="ZoneTexte 17">
            <a:extLst>
              <a:ext uri="{FF2B5EF4-FFF2-40B4-BE49-F238E27FC236}">
                <a16:creationId xmlns:a16="http://schemas.microsoft.com/office/drawing/2014/main" id="{B1FD9780-1096-BBF5-C39B-ED855D8D9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42989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peuvent se mouvoir : </a:t>
            </a:r>
          </a:p>
        </p:txBody>
      </p:sp>
      <p:pic>
        <p:nvPicPr>
          <p:cNvPr id="18439" name="Image 10" descr="D:\secourisme\anatomie\Circulation\diapédèse.PCX">
            <a:extLst>
              <a:ext uri="{FF2B5EF4-FFF2-40B4-BE49-F238E27FC236}">
                <a16:creationId xmlns:a16="http://schemas.microsoft.com/office/drawing/2014/main" id="{06750069-AA02-A657-830F-1E035F6D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b="1024"/>
          <a:stretch>
            <a:fillRect/>
          </a:stretch>
        </p:blipFill>
        <p:spPr bwMode="auto">
          <a:xfrm>
            <a:off x="4572000" y="1295400"/>
            <a:ext cx="373380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ZoneTexte 17">
            <a:extLst>
              <a:ext uri="{FF2B5EF4-FFF2-40B4-BE49-F238E27FC236}">
                <a16:creationId xmlns:a16="http://schemas.microsoft.com/office/drawing/2014/main" id="{260D81A7-6991-9E43-3115-CBEC2BC0C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91000"/>
            <a:ext cx="42989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produisent de l’électricité,</a:t>
            </a:r>
          </a:p>
        </p:txBody>
      </p:sp>
      <p:pic>
        <p:nvPicPr>
          <p:cNvPr id="18441" name="Picture 10" descr="I:\Images\secourisme\anatomie\Circulation\Gif\animekg.gif">
            <a:extLst>
              <a:ext uri="{FF2B5EF4-FFF2-40B4-BE49-F238E27FC236}">
                <a16:creationId xmlns:a16="http://schemas.microsoft.com/office/drawing/2014/main" id="{5FC5CCC9-9190-0F3C-F4AF-F5E5D26A5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7924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3">
            <a:extLst>
              <a:ext uri="{FF2B5EF4-FFF2-40B4-BE49-F238E27FC236}">
                <a16:creationId xmlns:a16="http://schemas.microsoft.com/office/drawing/2014/main" id="{716BD52F-589F-6177-E7E8-FC3B6F4B4D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E31FFCB-BCA1-4F7B-8D91-453193F5234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9459" name="Titre 8">
            <a:extLst>
              <a:ext uri="{FF2B5EF4-FFF2-40B4-BE49-F238E27FC236}">
                <a16:creationId xmlns:a16="http://schemas.microsoft.com/office/drawing/2014/main" id="{BA85925A-9D20-CE0C-4B3E-935671E166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E610D2AB-364A-106E-28D4-8176C0318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9461" name="ZoneTexte 12">
            <a:extLst>
              <a:ext uri="{FF2B5EF4-FFF2-40B4-BE49-F238E27FC236}">
                <a16:creationId xmlns:a16="http://schemas.microsoft.com/office/drawing/2014/main" id="{9DD0EE21-0CD3-1986-286B-F5802568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366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Propriétés des cellules:</a:t>
            </a:r>
          </a:p>
        </p:txBody>
      </p:sp>
      <p:sp>
        <p:nvSpPr>
          <p:cNvPr id="19462" name="ZoneTexte 17">
            <a:extLst>
              <a:ext uri="{FF2B5EF4-FFF2-40B4-BE49-F238E27FC236}">
                <a16:creationId xmlns:a16="http://schemas.microsoft.com/office/drawing/2014/main" id="{6C8EBA33-907E-6B05-F1E2-F235AC6DA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667000"/>
            <a:ext cx="7696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produisent de l’énergie : résultat de la combustion des matières nutritives.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se multiplient pour former des tissus.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>
            <a:extLst>
              <a:ext uri="{FF2B5EF4-FFF2-40B4-BE49-F238E27FC236}">
                <a16:creationId xmlns:a16="http://schemas.microsoft.com/office/drawing/2014/main" id="{36AF1893-FEAE-2E89-46CE-A92BB9C54F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C74437-FC53-4A97-B014-7B0C6BDEF047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0483" name="Titre 8">
            <a:extLst>
              <a:ext uri="{FF2B5EF4-FFF2-40B4-BE49-F238E27FC236}">
                <a16:creationId xmlns:a16="http://schemas.microsoft.com/office/drawing/2014/main" id="{CF49750D-9E46-7A4B-0B9F-CFE3494F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01653E3E-5972-45C2-BBB3-4FC854F84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B46A2C89-1E6D-656B-1CBB-9E4951783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Epithélial :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486" name="Rectangle 5">
            <a:extLst>
              <a:ext uri="{FF2B5EF4-FFF2-40B4-BE49-F238E27FC236}">
                <a16:creationId xmlns:a16="http://schemas.microsoft.com/office/drawing/2014/main" id="{75EAAF9F-4785-C6AE-4B11-BD041E1F9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1054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Conjonctif :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tissu de remplissage.</a:t>
            </a:r>
          </a:p>
        </p:txBody>
      </p:sp>
      <p:pic>
        <p:nvPicPr>
          <p:cNvPr id="20487" name="Picture 10" descr="I:\Images\secourisme\anatomie\Peau\Clipart\tissu épithélial.TIF">
            <a:extLst>
              <a:ext uri="{FF2B5EF4-FFF2-40B4-BE49-F238E27FC236}">
                <a16:creationId xmlns:a16="http://schemas.microsoft.com/office/drawing/2014/main" id="{75EE587B-684A-42EE-CCBF-7D5BAFEC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2036763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11">
            <a:extLst>
              <a:ext uri="{FF2B5EF4-FFF2-40B4-BE49-F238E27FC236}">
                <a16:creationId xmlns:a16="http://schemas.microsoft.com/office/drawing/2014/main" id="{36CF826D-3B7F-6384-C055-337A65E46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645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cellules qui ont la même fonction, se regroupe au sein d’un </a:t>
            </a:r>
            <a:r>
              <a:rPr lang="fr-FR" altLang="fr-FR" sz="2000" b="1" u="sng">
                <a:latin typeface="Times New Roman" panose="02020603050405020304" pitchFamily="18" charset="0"/>
              </a:rPr>
              <a:t>tissu</a:t>
            </a:r>
            <a:r>
              <a:rPr lang="fr-FR" altLang="fr-FR" sz="2000">
                <a:latin typeface="Times New Roman" panose="02020603050405020304" pitchFamily="18" charset="0"/>
              </a:rPr>
              <a:t> 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>
            <a:extLst>
              <a:ext uri="{FF2B5EF4-FFF2-40B4-BE49-F238E27FC236}">
                <a16:creationId xmlns:a16="http://schemas.microsoft.com/office/drawing/2014/main" id="{031350E4-5928-D5D3-818D-4C0E6FC97B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7117971-31BE-4ED6-BE7D-838C287DC4A2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1507" name="Titre 8">
            <a:extLst>
              <a:ext uri="{FF2B5EF4-FFF2-40B4-BE49-F238E27FC236}">
                <a16:creationId xmlns:a16="http://schemas.microsoft.com/office/drawing/2014/main" id="{3E2AE5C8-5C00-D7A4-EC28-9F7FF9E6E2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308A7751-E224-4EDD-6E4F-4B6F5844E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D87FC2E8-275D-D633-C067-E5FD2606E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Nerveux : </a:t>
            </a:r>
            <a:endParaRPr lang="fr-FR" altLang="fr-FR" sz="2000" b="1" u="sng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510" name="Picture 9" descr="I:\Images\secourisme\anatomie\Nerveuse\Photos\cellule nerveuse et synapses photo.TIF">
            <a:extLst>
              <a:ext uri="{FF2B5EF4-FFF2-40B4-BE49-F238E27FC236}">
                <a16:creationId xmlns:a16="http://schemas.microsoft.com/office/drawing/2014/main" id="{F107F2FE-1D50-D5A9-C1C2-0E8C0965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2578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DB4C7445-53D7-F2E6-70D9-B4CFB21E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Organisation générale du corps humain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B4953D2C-1059-9ACB-0D77-0FD699D7DB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263BFF-7693-4EA3-94C2-97EA30FD4B95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38D7C33-B24E-DA13-714F-82395751B82F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5">
            <a:extLst>
              <a:ext uri="{FF2B5EF4-FFF2-40B4-BE49-F238E27FC236}">
                <a16:creationId xmlns:a16="http://schemas.microsoft.com/office/drawing/2014/main" id="{3A3E1374-62BC-148C-8341-011AC096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76400"/>
            <a:ext cx="3048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Généralités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cellules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tissus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appareils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fonctions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Axes et plans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zones </a:t>
            </a:r>
          </a:p>
        </p:txBody>
      </p:sp>
      <p:sp>
        <p:nvSpPr>
          <p:cNvPr id="4102" name="ZoneTexte 16">
            <a:extLst>
              <a:ext uri="{FF2B5EF4-FFF2-40B4-BE49-F238E27FC236}">
                <a16:creationId xmlns:a16="http://schemas.microsoft.com/office/drawing/2014/main" id="{DCACD263-32C8-9FB7-8E86-F6880D6A9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3" name="ZoneTexte 20">
            <a:extLst>
              <a:ext uri="{FF2B5EF4-FFF2-40B4-BE49-F238E27FC236}">
                <a16:creationId xmlns:a16="http://schemas.microsoft.com/office/drawing/2014/main" id="{1733C504-A698-01F3-CF2C-6E8BE5ACB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différentes zones du corps humain.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3">
            <a:extLst>
              <a:ext uri="{FF2B5EF4-FFF2-40B4-BE49-F238E27FC236}">
                <a16:creationId xmlns:a16="http://schemas.microsoft.com/office/drawing/2014/main" id="{08ED372F-9F7B-6915-DA35-052018A7DF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966E73-2091-4C3F-99A2-3C250D7F2F0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2531" name="Titre 8">
            <a:extLst>
              <a:ext uri="{FF2B5EF4-FFF2-40B4-BE49-F238E27FC236}">
                <a16:creationId xmlns:a16="http://schemas.microsoft.com/office/drawing/2014/main" id="{0DE4FA93-1A33-26AA-4033-A981E3D48D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EF604C9D-CDB6-D357-ACD2-49D7DD5CB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00DADFAB-266B-5C0E-0CD8-CFD9E4A3B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Cartilagineux :</a:t>
            </a:r>
            <a:endParaRPr lang="fr-FR" altLang="fr-FR" sz="2000" b="1" u="sng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534" name="Picture 6" descr="I:\Images\secourisme\anatomie\Locomotrice\Squelette\Photos\tissu spongieux.TIF">
            <a:extLst>
              <a:ext uri="{FF2B5EF4-FFF2-40B4-BE49-F238E27FC236}">
                <a16:creationId xmlns:a16="http://schemas.microsoft.com/office/drawing/2014/main" id="{3DC51DE9-6592-2D42-AEB1-8FB5D3F3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49530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3">
            <a:extLst>
              <a:ext uri="{FF2B5EF4-FFF2-40B4-BE49-F238E27FC236}">
                <a16:creationId xmlns:a16="http://schemas.microsoft.com/office/drawing/2014/main" id="{DD9B1AA8-B18F-8008-2B4C-87D3F54868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050F8EA-1DDF-4A46-980E-78DC0213AB3C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3555" name="Titre 8">
            <a:extLst>
              <a:ext uri="{FF2B5EF4-FFF2-40B4-BE49-F238E27FC236}">
                <a16:creationId xmlns:a16="http://schemas.microsoft.com/office/drawing/2014/main" id="{32573048-BCCF-5F5C-BF0F-5174142EE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BF8A443C-C84C-AB8F-0E20-0C2D86C8D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FD817BC7-142D-3EBD-DA7F-F3FD4FA06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Osseux :</a:t>
            </a:r>
          </a:p>
        </p:txBody>
      </p:sp>
      <p:pic>
        <p:nvPicPr>
          <p:cNvPr id="23558" name="Picture 6" descr="I:\Images\secourisme\anatomie\Locomotrice\Squelette\Photos\tissu osseux.TIF">
            <a:extLst>
              <a:ext uri="{FF2B5EF4-FFF2-40B4-BE49-F238E27FC236}">
                <a16:creationId xmlns:a16="http://schemas.microsoft.com/office/drawing/2014/main" id="{6B9A1F58-C04D-70CF-4368-DC8F8FF1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40338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3">
            <a:extLst>
              <a:ext uri="{FF2B5EF4-FFF2-40B4-BE49-F238E27FC236}">
                <a16:creationId xmlns:a16="http://schemas.microsoft.com/office/drawing/2014/main" id="{F4AA7BB5-D4EB-3C26-F17E-537B8DB82CE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F22F96-50FA-4A83-B0FF-C1F4A7387EF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4579" name="Titre 8">
            <a:extLst>
              <a:ext uri="{FF2B5EF4-FFF2-40B4-BE49-F238E27FC236}">
                <a16:creationId xmlns:a16="http://schemas.microsoft.com/office/drawing/2014/main" id="{1514C053-F3DD-74F4-4E74-5AE5BCAD69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83865F47-AFD7-FF37-CF06-57ED6B3DC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B1A457E9-2BC6-7099-AFB8-09C7D5B6C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Musculaire :</a:t>
            </a:r>
            <a:endParaRPr lang="fr-FR" altLang="fr-FR" sz="2000" b="1" u="sng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82" name="Picture 6" descr="I:\Images\secourisme\anatomie\Organisation générale\Clipart\tissu musculaire.TIF">
            <a:extLst>
              <a:ext uri="{FF2B5EF4-FFF2-40B4-BE49-F238E27FC236}">
                <a16:creationId xmlns:a16="http://schemas.microsoft.com/office/drawing/2014/main" id="{58A0C298-9248-F4A0-625F-A004B3C67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43434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3">
            <a:extLst>
              <a:ext uri="{FF2B5EF4-FFF2-40B4-BE49-F238E27FC236}">
                <a16:creationId xmlns:a16="http://schemas.microsoft.com/office/drawing/2014/main" id="{264EB201-9FEA-E28D-F9DF-5FDAFB3688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C083E0B-FE5B-45D4-8F4D-592C6218007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5603" name="Titre 8">
            <a:extLst>
              <a:ext uri="{FF2B5EF4-FFF2-40B4-BE49-F238E27FC236}">
                <a16:creationId xmlns:a16="http://schemas.microsoft.com/office/drawing/2014/main" id="{62503E49-E606-64A6-6EC8-E43BA2C307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4E9595AA-FE3E-3092-E2CF-8DDF065A2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377848F2-873A-5389-FDFB-C06B4421D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Sanguin :</a:t>
            </a:r>
            <a:endParaRPr lang="fr-FR" altLang="fr-FR" sz="2000" b="1" u="sng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606" name="Picture 6" descr="I:\Images\secourisme\anatomie\Circulation\Photos\lymphocytes entourée d'hématies.TIF">
            <a:extLst>
              <a:ext uri="{FF2B5EF4-FFF2-40B4-BE49-F238E27FC236}">
                <a16:creationId xmlns:a16="http://schemas.microsoft.com/office/drawing/2014/main" id="{0E5F294A-EB58-6D08-6EF5-0D9EBCD1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51816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3">
            <a:extLst>
              <a:ext uri="{FF2B5EF4-FFF2-40B4-BE49-F238E27FC236}">
                <a16:creationId xmlns:a16="http://schemas.microsoft.com/office/drawing/2014/main" id="{4C371DFC-5DDF-BF10-7FA0-91184BC1DE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242115F-28F8-445A-A09B-E60862718EE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6627" name="Titre 8">
            <a:extLst>
              <a:ext uri="{FF2B5EF4-FFF2-40B4-BE49-F238E27FC236}">
                <a16:creationId xmlns:a16="http://schemas.microsoft.com/office/drawing/2014/main" id="{12DD4D36-B315-88D3-F326-3064B71E82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57E6D2DD-BEFE-1DD8-59FA-5A3332AC7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6EDE2DE5-CCE2-60E2-83EA-DEA7ACBFD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Adipeux :</a:t>
            </a:r>
            <a:endParaRPr lang="fr-FR" altLang="fr-FR" sz="2000" b="1" u="sng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630" name="Picture 6" descr="I:\Images\secourisme\anatomie\Organisation générale\Clipart\tissu adipeux.TIF">
            <a:extLst>
              <a:ext uri="{FF2B5EF4-FFF2-40B4-BE49-F238E27FC236}">
                <a16:creationId xmlns:a16="http://schemas.microsoft.com/office/drawing/2014/main" id="{7C20F080-7655-D113-7FA0-CA383B44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396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3">
            <a:extLst>
              <a:ext uri="{FF2B5EF4-FFF2-40B4-BE49-F238E27FC236}">
                <a16:creationId xmlns:a16="http://schemas.microsoft.com/office/drawing/2014/main" id="{FC68B069-6135-D363-FCFB-95067EC0B7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86E9747-07C5-4990-BCA3-B0CA0BA1F7F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7651" name="Titre 8">
            <a:extLst>
              <a:ext uri="{FF2B5EF4-FFF2-40B4-BE49-F238E27FC236}">
                <a16:creationId xmlns:a16="http://schemas.microsoft.com/office/drawing/2014/main" id="{CBA89F55-9855-C8FA-45E8-9899F5C575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FA03FE18-D525-819E-BC76-7940E7D25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725B3A1B-9B22-B8A9-10F8-8C339940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6400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Pavimenteux :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qui présente l'aspect d'un pavage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654" name="Picture 7" descr="I:\Images\secourisme\anatomie\Organisation générale\Clipart\tissu pavimenteus.TIF">
            <a:extLst>
              <a:ext uri="{FF2B5EF4-FFF2-40B4-BE49-F238E27FC236}">
                <a16:creationId xmlns:a16="http://schemas.microsoft.com/office/drawing/2014/main" id="{ED869D48-92E0-8ED3-CE7D-972EFC60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30178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 descr="I:\Images\secourisme\anatomie\Peau\Photos\paume de main grossie.TIF">
            <a:extLst>
              <a:ext uri="{FF2B5EF4-FFF2-40B4-BE49-F238E27FC236}">
                <a16:creationId xmlns:a16="http://schemas.microsoft.com/office/drawing/2014/main" id="{0E63F1B2-4CAD-220D-D1A7-FAF36627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59727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3">
            <a:extLst>
              <a:ext uri="{FF2B5EF4-FFF2-40B4-BE49-F238E27FC236}">
                <a16:creationId xmlns:a16="http://schemas.microsoft.com/office/drawing/2014/main" id="{12B4CFF2-0C98-560C-48C3-EC9C1755F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ECD354A-B1ED-4985-8960-9A14C8BEF80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8675" name="Titre 8">
            <a:extLst>
              <a:ext uri="{FF2B5EF4-FFF2-40B4-BE49-F238E27FC236}">
                <a16:creationId xmlns:a16="http://schemas.microsoft.com/office/drawing/2014/main" id="{6F0FA4F9-AB0A-F7A9-1B23-C4D9F22AFE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tissus</a:t>
            </a: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BFCEC6CC-60F3-1FEB-EF80-A588B412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3F0BDA6-51FD-0031-E7CD-9421FA0C2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600200"/>
            <a:ext cx="83629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tissus représentent un 1</a:t>
            </a:r>
            <a:r>
              <a:rPr lang="fr-FR" altLang="fr-FR" sz="2000" baseline="30000">
                <a:latin typeface="Times New Roman" panose="02020603050405020304" pitchFamily="18" charset="0"/>
              </a:rPr>
              <a:t>er </a:t>
            </a:r>
            <a:r>
              <a:rPr lang="fr-FR" altLang="fr-FR" sz="2000">
                <a:latin typeface="Times New Roman" panose="02020603050405020304" pitchFamily="18" charset="0"/>
              </a:rPr>
              <a:t>degré d'organisation.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A leur tour les tissus s'ordonnent de façon à donner des organes, structures plus complexe 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		- Cœur,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		- Foie,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		- Reins,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		- Etc.</a:t>
            </a:r>
          </a:p>
        </p:txBody>
      </p:sp>
      <p:pic>
        <p:nvPicPr>
          <p:cNvPr id="28678" name="Picture 9">
            <a:extLst>
              <a:ext uri="{FF2B5EF4-FFF2-40B4-BE49-F238E27FC236}">
                <a16:creationId xmlns:a16="http://schemas.microsoft.com/office/drawing/2014/main" id="{3AD6F6B4-F696-3023-61CF-41778607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27654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3">
            <a:extLst>
              <a:ext uri="{FF2B5EF4-FFF2-40B4-BE49-F238E27FC236}">
                <a16:creationId xmlns:a16="http://schemas.microsoft.com/office/drawing/2014/main" id="{40FA01F3-F0F7-6CE9-FD61-E588D60E19C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296C69B-7FCE-4432-BB41-27195416F68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9699" name="Titre 8">
            <a:extLst>
              <a:ext uri="{FF2B5EF4-FFF2-40B4-BE49-F238E27FC236}">
                <a16:creationId xmlns:a16="http://schemas.microsoft.com/office/drawing/2014/main" id="{1F7B3AA7-3348-8204-9118-373E771EC4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EB658D28-C480-29ED-37CF-9D80DAEB5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9701" name="Rectangle 9">
            <a:extLst>
              <a:ext uri="{FF2B5EF4-FFF2-40B4-BE49-F238E27FC236}">
                <a16:creationId xmlns:a16="http://schemas.microsoft.com/office/drawing/2014/main" id="{B2EDABCF-E51D-63D5-FC89-6A8A32753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77724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fr-FR" altLang="fr-FR" sz="2000">
                <a:latin typeface="Times New Roman" panose="02020603050405020304" pitchFamily="18" charset="0"/>
              </a:rPr>
              <a:t>Un ensemble d’organe qui participe à la même fonction, constitue un </a:t>
            </a:r>
            <a:r>
              <a:rPr lang="fr-FR" altLang="fr-FR" sz="2000" b="1" u="sng">
                <a:latin typeface="Times New Roman" panose="02020603050405020304" pitchFamily="18" charset="0"/>
              </a:rPr>
              <a:t>appareil</a:t>
            </a:r>
            <a:r>
              <a:rPr lang="fr-FR" altLang="fr-FR" sz="2000" b="1">
                <a:latin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fr-FR" altLang="fr-FR" sz="2000">
                <a:latin typeface="Times New Roman" panose="02020603050405020304" pitchFamily="18" charset="0"/>
              </a:rPr>
              <a:t>L’être humain est composé de plusieurs appareils (ou systèmes), </a:t>
            </a:r>
            <a:r>
              <a:rPr lang="fr-FR" altLang="fr-FR" sz="2000" b="1" u="sng">
                <a:latin typeface="Times New Roman" panose="02020603050405020304" pitchFamily="18" charset="0"/>
              </a:rPr>
              <a:t>qui ont tous pour objectif de faire vivre les cellules.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3">
            <a:extLst>
              <a:ext uri="{FF2B5EF4-FFF2-40B4-BE49-F238E27FC236}">
                <a16:creationId xmlns:a16="http://schemas.microsoft.com/office/drawing/2014/main" id="{EE14B866-724E-BDBF-FCB3-0026D44E10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DFFA786-3ACE-4197-BB90-23DE8EB6A56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0723" name="Titre 8">
            <a:extLst>
              <a:ext uri="{FF2B5EF4-FFF2-40B4-BE49-F238E27FC236}">
                <a16:creationId xmlns:a16="http://schemas.microsoft.com/office/drawing/2014/main" id="{45593CF3-CF17-E81E-C591-A10B35098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9DC82914-408B-CD32-7112-35E0B38F4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C322F64F-AFEF-6520-054E-9BACF7083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7543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L’appareil moteur ou système locomoteur : </a:t>
            </a:r>
          </a:p>
        </p:txBody>
      </p:sp>
      <p:sp>
        <p:nvSpPr>
          <p:cNvPr id="30726" name="ZoneTexte 6">
            <a:extLst>
              <a:ext uri="{FF2B5EF4-FFF2-40B4-BE49-F238E27FC236}">
                <a16:creationId xmlns:a16="http://schemas.microsoft.com/office/drawing/2014/main" id="{7C752182-2475-D6E0-B69A-47DA65092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14600"/>
            <a:ext cx="548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Il permet de se déplacer, de se mouvoir.</a:t>
            </a:r>
          </a:p>
        </p:txBody>
      </p:sp>
      <p:pic>
        <p:nvPicPr>
          <p:cNvPr id="30727" name="Picture 14" descr="http://www.medizin-lexikon.de/images/thumb/c/c3/Anatomie_F551507_AlienCat.jpg/576px-Anatomie_F551507_AlienCat.jpg">
            <a:extLst>
              <a:ext uri="{FF2B5EF4-FFF2-40B4-BE49-F238E27FC236}">
                <a16:creationId xmlns:a16="http://schemas.microsoft.com/office/drawing/2014/main" id="{A46B0FE7-2F37-EFC9-8008-A2746926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57575"/>
            <a:ext cx="45720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3">
            <a:extLst>
              <a:ext uri="{FF2B5EF4-FFF2-40B4-BE49-F238E27FC236}">
                <a16:creationId xmlns:a16="http://schemas.microsoft.com/office/drawing/2014/main" id="{446969DE-5C87-73BA-A20C-62285BE721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3D4447E-CBF2-4596-8A2E-A9B138E3331E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1747" name="Titre 8">
            <a:extLst>
              <a:ext uri="{FF2B5EF4-FFF2-40B4-BE49-F238E27FC236}">
                <a16:creationId xmlns:a16="http://schemas.microsoft.com/office/drawing/2014/main" id="{35EC46E3-E3FC-8234-C6DF-A8716146D7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1748" name="Rectangle 7">
            <a:extLst>
              <a:ext uri="{FF2B5EF4-FFF2-40B4-BE49-F238E27FC236}">
                <a16:creationId xmlns:a16="http://schemas.microsoft.com/office/drawing/2014/main" id="{A330A99C-4BA2-762D-D6CA-EF1248EDD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L’appareil digestif :</a:t>
            </a:r>
          </a:p>
        </p:txBody>
      </p:sp>
      <p:sp>
        <p:nvSpPr>
          <p:cNvPr id="31749" name="ZoneTexte 6">
            <a:extLst>
              <a:ext uri="{FF2B5EF4-FFF2-40B4-BE49-F238E27FC236}">
                <a16:creationId xmlns:a16="http://schemas.microsoft.com/office/drawing/2014/main" id="{05FD069D-8B33-B350-2AC4-9C87DCC9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14600"/>
            <a:ext cx="44958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Composé du tube digestif, estomac, pancréas, foie, les intestins.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Permet l’apport des éléments nutritifs nécessaire au bon fonctionnement des cellules et le rejet des éléments non utilisés.</a:t>
            </a:r>
          </a:p>
        </p:txBody>
      </p:sp>
      <p:pic>
        <p:nvPicPr>
          <p:cNvPr id="31750" name="Picture 11">
            <a:extLst>
              <a:ext uri="{FF2B5EF4-FFF2-40B4-BE49-F238E27FC236}">
                <a16:creationId xmlns:a16="http://schemas.microsoft.com/office/drawing/2014/main" id="{C61B3F05-36C5-FC04-A702-81A160EA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657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3">
            <a:extLst>
              <a:ext uri="{FF2B5EF4-FFF2-40B4-BE49-F238E27FC236}">
                <a16:creationId xmlns:a16="http://schemas.microsoft.com/office/drawing/2014/main" id="{82B8489B-7ED5-5465-DE95-ECB0CF9DA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A9F596-5C67-4162-90E2-1BAAD2E3C2E4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123" name="Titre 8">
            <a:extLst>
              <a:ext uri="{FF2B5EF4-FFF2-40B4-BE49-F238E27FC236}">
                <a16:creationId xmlns:a16="http://schemas.microsoft.com/office/drawing/2014/main" id="{1192741F-FC05-8317-BF9D-408BCC3F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Généralités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15F374E-2F27-0399-5386-087996259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0"/>
            <a:ext cx="50292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 simple examen du corps humain permet de le diviser en 3 parties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Supérieure (la tête),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Centrale (le tronc),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Latérales (les membres).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5" name="Image 2">
            <a:extLst>
              <a:ext uri="{FF2B5EF4-FFF2-40B4-BE49-F238E27FC236}">
                <a16:creationId xmlns:a16="http://schemas.microsoft.com/office/drawing/2014/main" id="{6CB65F27-EE0D-D8B1-5A25-FD085630F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r="14204"/>
          <a:stretch>
            <a:fillRect/>
          </a:stretch>
        </p:blipFill>
        <p:spPr bwMode="auto">
          <a:xfrm>
            <a:off x="5302250" y="1371600"/>
            <a:ext cx="2851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Line 7">
            <a:extLst>
              <a:ext uri="{FF2B5EF4-FFF2-40B4-BE49-F238E27FC236}">
                <a16:creationId xmlns:a16="http://schemas.microsoft.com/office/drawing/2014/main" id="{6C425CF3-86AE-EE08-3490-AD49D9630A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1905000"/>
            <a:ext cx="3581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7" name="Line 8">
            <a:extLst>
              <a:ext uri="{FF2B5EF4-FFF2-40B4-BE49-F238E27FC236}">
                <a16:creationId xmlns:a16="http://schemas.microsoft.com/office/drawing/2014/main" id="{F1960AD2-65B4-9C67-60AC-4EE963FE84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3124200"/>
            <a:ext cx="388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8" name="Line 9">
            <a:extLst>
              <a:ext uri="{FF2B5EF4-FFF2-40B4-BE49-F238E27FC236}">
                <a16:creationId xmlns:a16="http://schemas.microsoft.com/office/drawing/2014/main" id="{841B4139-9F96-1002-F50E-B95026968D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810000"/>
            <a:ext cx="2362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9" name="Line 10">
            <a:extLst>
              <a:ext uri="{FF2B5EF4-FFF2-40B4-BE49-F238E27FC236}">
                <a16:creationId xmlns:a16="http://schemas.microsoft.com/office/drawing/2014/main" id="{2FDF6B0A-208C-7840-65F4-81A896EA5D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495800"/>
            <a:ext cx="3124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3">
            <a:extLst>
              <a:ext uri="{FF2B5EF4-FFF2-40B4-BE49-F238E27FC236}">
                <a16:creationId xmlns:a16="http://schemas.microsoft.com/office/drawing/2014/main" id="{750D0965-2851-5C5A-1F42-6EA9AA70190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7C611C0-E9DE-41F2-A499-F14642C7DA5D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2771" name="Titre 8">
            <a:extLst>
              <a:ext uri="{FF2B5EF4-FFF2-40B4-BE49-F238E27FC236}">
                <a16:creationId xmlns:a16="http://schemas.microsoft.com/office/drawing/2014/main" id="{2F70F194-F837-3AFF-1444-CC8D29213C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2772" name="Rectangle 7">
            <a:extLst>
              <a:ext uri="{FF2B5EF4-FFF2-40B4-BE49-F238E27FC236}">
                <a16:creationId xmlns:a16="http://schemas.microsoft.com/office/drawing/2014/main" id="{D792C877-1658-A938-82F2-14416C12A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L’appareil urinaire :</a:t>
            </a:r>
          </a:p>
        </p:txBody>
      </p:sp>
      <p:sp>
        <p:nvSpPr>
          <p:cNvPr id="32773" name="ZoneTexte 6">
            <a:extLst>
              <a:ext uri="{FF2B5EF4-FFF2-40B4-BE49-F238E27FC236}">
                <a16:creationId xmlns:a16="http://schemas.microsoft.com/office/drawing/2014/main" id="{659CCEE7-08DA-839A-2E70-62450F7B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14600"/>
            <a:ext cx="480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Composé des reins et de la vessie.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Il permet l’élimination d’un grand nombre de déchets et l’équilibre hydro-électrolitique du corps humain. </a:t>
            </a:r>
          </a:p>
        </p:txBody>
      </p:sp>
      <p:pic>
        <p:nvPicPr>
          <p:cNvPr id="32774" name="Picture 7">
            <a:extLst>
              <a:ext uri="{FF2B5EF4-FFF2-40B4-BE49-F238E27FC236}">
                <a16:creationId xmlns:a16="http://schemas.microsoft.com/office/drawing/2014/main" id="{4DCF07EA-AF24-41E7-67BF-62BDCB23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337185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3">
            <a:extLst>
              <a:ext uri="{FF2B5EF4-FFF2-40B4-BE49-F238E27FC236}">
                <a16:creationId xmlns:a16="http://schemas.microsoft.com/office/drawing/2014/main" id="{0A7C28B8-A087-B351-9ECC-5A256DE4E7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43070C8-F5BE-40F9-B191-D630C2776A7D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3795" name="Titre 8">
            <a:extLst>
              <a:ext uri="{FF2B5EF4-FFF2-40B4-BE49-F238E27FC236}">
                <a16:creationId xmlns:a16="http://schemas.microsoft.com/office/drawing/2014/main" id="{062CFB9A-2EB5-84B4-F5AF-0D1A965CF3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3796" name="Rectangle 7">
            <a:extLst>
              <a:ext uri="{FF2B5EF4-FFF2-40B4-BE49-F238E27FC236}">
                <a16:creationId xmlns:a16="http://schemas.microsoft.com/office/drawing/2014/main" id="{8C141941-0CBA-89BC-7A07-5FB59A6D8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4876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L’appareil nerveux ou système nerveux :</a:t>
            </a:r>
            <a:endParaRPr lang="fr-FR" altLang="fr-FR" sz="2000" b="1" u="sng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797" name="ZoneTexte 6">
            <a:extLst>
              <a:ext uri="{FF2B5EF4-FFF2-40B4-BE49-F238E27FC236}">
                <a16:creationId xmlns:a16="http://schemas.microsoft.com/office/drawing/2014/main" id="{7123153E-104F-AC27-37ED-19291CEAD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362200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Composé de système nerveux central et du système nerveux périphérique.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5DFDC3B1-DE32-ED76-5760-769606404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Il préside au fonctionnement de tous les appareils.</a:t>
            </a:r>
          </a:p>
        </p:txBody>
      </p:sp>
      <p:pic>
        <p:nvPicPr>
          <p:cNvPr id="33799" name="Picture 9">
            <a:extLst>
              <a:ext uri="{FF2B5EF4-FFF2-40B4-BE49-F238E27FC236}">
                <a16:creationId xmlns:a16="http://schemas.microsoft.com/office/drawing/2014/main" id="{77577518-8FFE-358C-D4C2-1E8A302B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3147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3">
            <a:extLst>
              <a:ext uri="{FF2B5EF4-FFF2-40B4-BE49-F238E27FC236}">
                <a16:creationId xmlns:a16="http://schemas.microsoft.com/office/drawing/2014/main" id="{0F601B8E-B253-9452-6BA3-18616B46BA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3592CEB-9B12-45CA-9105-A2169D8F4F3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4819" name="Titre 8">
            <a:extLst>
              <a:ext uri="{FF2B5EF4-FFF2-40B4-BE49-F238E27FC236}">
                <a16:creationId xmlns:a16="http://schemas.microsoft.com/office/drawing/2014/main" id="{A13176BB-BF2F-E39B-F075-91B83A071F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4820" name="Rectangle 7">
            <a:extLst>
              <a:ext uri="{FF2B5EF4-FFF2-40B4-BE49-F238E27FC236}">
                <a16:creationId xmlns:a16="http://schemas.microsoft.com/office/drawing/2014/main" id="{DDD6847D-AEBB-2D0E-40F2-D1E31FD3F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19200"/>
            <a:ext cx="6553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L’appareil circulatoire ou système circulatoire :</a:t>
            </a:r>
          </a:p>
        </p:txBody>
      </p:sp>
      <p:sp>
        <p:nvSpPr>
          <p:cNvPr id="34821" name="ZoneTexte 6">
            <a:extLst>
              <a:ext uri="{FF2B5EF4-FFF2-40B4-BE49-F238E27FC236}">
                <a16:creationId xmlns:a16="http://schemas.microsoft.com/office/drawing/2014/main" id="{A988D6BB-2F18-CDC9-98AF-FE33B7C9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905000"/>
            <a:ext cx="4876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Composé du cœur, des vaisseaux sanguins et du sang.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Il irrigue en permanence les différents tissus et permet ainsi aux cellules d’en tirer l’O</a:t>
            </a:r>
            <a:r>
              <a:rPr lang="fr-FR" altLang="fr-FR" sz="2000" baseline="-25000">
                <a:latin typeface="Times New Roman" panose="02020603050405020304" pitchFamily="18" charset="0"/>
              </a:rPr>
              <a:t>2</a:t>
            </a:r>
            <a:r>
              <a:rPr lang="fr-FR" altLang="fr-FR" sz="2000">
                <a:latin typeface="Times New Roman" panose="02020603050405020304" pitchFamily="18" charset="0"/>
              </a:rPr>
              <a:t> et les aliments nécessaire à leurs actions.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y rejettent aussi le CO</a:t>
            </a:r>
            <a:r>
              <a:rPr lang="fr-FR" altLang="fr-FR" sz="2000" baseline="-25000">
                <a:latin typeface="Times New Roman" panose="02020603050405020304" pitchFamily="18" charset="0"/>
              </a:rPr>
              <a:t>2 </a:t>
            </a:r>
            <a:r>
              <a:rPr lang="fr-FR" altLang="fr-FR" sz="2000">
                <a:latin typeface="Times New Roman" panose="02020603050405020304" pitchFamily="18" charset="0"/>
              </a:rPr>
              <a:t>et les autres déchets qui seront éliminés soit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</a:rPr>
              <a:t> par la ventilation,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</a:rPr>
              <a:t> par l’urine. 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2" name="Picture 7">
            <a:extLst>
              <a:ext uri="{FF2B5EF4-FFF2-40B4-BE49-F238E27FC236}">
                <a16:creationId xmlns:a16="http://schemas.microsoft.com/office/drawing/2014/main" id="{065E41CD-1C00-B124-DA18-A0DFB8E6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3">
            <a:extLst>
              <a:ext uri="{FF2B5EF4-FFF2-40B4-BE49-F238E27FC236}">
                <a16:creationId xmlns:a16="http://schemas.microsoft.com/office/drawing/2014/main" id="{9B98F09F-802E-226C-68EB-DA89609918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5E7E0E-05A8-4600-9531-7295D431C633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5843" name="Titre 8">
            <a:extLst>
              <a:ext uri="{FF2B5EF4-FFF2-40B4-BE49-F238E27FC236}">
                <a16:creationId xmlns:a16="http://schemas.microsoft.com/office/drawing/2014/main" id="{71316AC1-5884-C111-568B-AB3E967C6A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5844" name="Rectangle 7">
            <a:extLst>
              <a:ext uri="{FF2B5EF4-FFF2-40B4-BE49-F238E27FC236}">
                <a16:creationId xmlns:a16="http://schemas.microsoft.com/office/drawing/2014/main" id="{0B3D9AD8-7A4B-BA90-7E60-00E15DD95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6172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L’appareil ventilatoire ou système ventilatoire :</a:t>
            </a:r>
          </a:p>
        </p:txBody>
      </p:sp>
      <p:sp>
        <p:nvSpPr>
          <p:cNvPr id="35845" name="ZoneTexte 6">
            <a:extLst>
              <a:ext uri="{FF2B5EF4-FFF2-40B4-BE49-F238E27FC236}">
                <a16:creationId xmlns:a16="http://schemas.microsoft.com/office/drawing/2014/main" id="{A238686F-50E2-E92E-C7DF-83DFC4A07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057400"/>
            <a:ext cx="46482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Composé des voies aériennes et des poumons.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Sa mission est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</a:rPr>
              <a:t> l’apport de l’oxygène,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</a:rPr>
              <a:t> le rejet du gaz carbonique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</a:rPr>
              <a:t> le rejet de la vapeur d’eau.</a:t>
            </a:r>
          </a:p>
        </p:txBody>
      </p:sp>
      <p:pic>
        <p:nvPicPr>
          <p:cNvPr id="35846" name="Picture 7">
            <a:extLst>
              <a:ext uri="{FF2B5EF4-FFF2-40B4-BE49-F238E27FC236}">
                <a16:creationId xmlns:a16="http://schemas.microsoft.com/office/drawing/2014/main" id="{0904156D-C980-A076-577C-EB162507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3">
            <a:extLst>
              <a:ext uri="{FF2B5EF4-FFF2-40B4-BE49-F238E27FC236}">
                <a16:creationId xmlns:a16="http://schemas.microsoft.com/office/drawing/2014/main" id="{FF951558-26F7-625E-ADEE-10A9D84D36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25E22D7-9CE0-49F7-A3CA-5E2022DA854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6867" name="Titre 8">
            <a:extLst>
              <a:ext uri="{FF2B5EF4-FFF2-40B4-BE49-F238E27FC236}">
                <a16:creationId xmlns:a16="http://schemas.microsoft.com/office/drawing/2014/main" id="{163D0D11-A00C-CE5E-16AC-B614280C2D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6868" name="Rectangle 7">
            <a:extLst>
              <a:ext uri="{FF2B5EF4-FFF2-40B4-BE49-F238E27FC236}">
                <a16:creationId xmlns:a16="http://schemas.microsoft.com/office/drawing/2014/main" id="{17432F57-44F2-B831-5CFA-D75AD37CF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L’appareil génital :</a:t>
            </a:r>
            <a:endParaRPr lang="fr-FR" altLang="fr-FR" sz="2000" b="1" u="sng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869" name="Picture 7">
            <a:extLst>
              <a:ext uri="{FF2B5EF4-FFF2-40B4-BE49-F238E27FC236}">
                <a16:creationId xmlns:a16="http://schemas.microsoft.com/office/drawing/2014/main" id="{AE4BC840-BB9B-AF03-06ED-11D572B5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4999"/>
          <a:stretch>
            <a:fillRect/>
          </a:stretch>
        </p:blipFill>
        <p:spPr bwMode="auto">
          <a:xfrm>
            <a:off x="990600" y="2286000"/>
            <a:ext cx="2743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Text Box 8">
            <a:extLst>
              <a:ext uri="{FF2B5EF4-FFF2-40B4-BE49-F238E27FC236}">
                <a16:creationId xmlns:a16="http://schemas.microsoft.com/office/drawing/2014/main" id="{C7AD47DA-7EB1-183B-44A4-F662990BC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9718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Il permet la sauvegarde de l’espèce humaine.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3">
            <a:extLst>
              <a:ext uri="{FF2B5EF4-FFF2-40B4-BE49-F238E27FC236}">
                <a16:creationId xmlns:a16="http://schemas.microsoft.com/office/drawing/2014/main" id="{AB1FBAC2-EC54-8A22-5371-FDD79ABEEA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9D6B37-E21F-442B-AA5D-0F0C89A85335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7891" name="Titre 8">
            <a:extLst>
              <a:ext uri="{FF2B5EF4-FFF2-40B4-BE49-F238E27FC236}">
                <a16:creationId xmlns:a16="http://schemas.microsoft.com/office/drawing/2014/main" id="{B575CE44-010B-AB4C-C747-9E141444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DB8E1379-B54D-F08C-9C58-26CC1C775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7893" name="ZoneTexte 8">
            <a:extLst>
              <a:ext uri="{FF2B5EF4-FFF2-40B4-BE49-F238E27FC236}">
                <a16:creationId xmlns:a16="http://schemas.microsoft.com/office/drawing/2014/main" id="{D790F9B5-41D3-9C01-317E-88659035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366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Fonctions :</a:t>
            </a:r>
          </a:p>
        </p:txBody>
      </p:sp>
      <p:sp>
        <p:nvSpPr>
          <p:cNvPr id="37894" name="Rectangle 2">
            <a:extLst>
              <a:ext uri="{FF2B5EF4-FFF2-40B4-BE49-F238E27FC236}">
                <a16:creationId xmlns:a16="http://schemas.microsoft.com/office/drawing/2014/main" id="{3C2C9C0B-ABD5-A14D-A2F0-7E0B1183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981200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Chaque appareil se doit d'assurer tout ou partie d’une fonction 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Fonctions				Appareils impliqués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Alimentation :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oxygène + aliments assimilables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Ventilation + digestif</a:t>
            </a: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Diffusion :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cellules			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Circulatoire.</a:t>
            </a: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Excrétions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gazeuse + solide + liquide 	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Urinaire, ventilation, digestif.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3">
            <a:extLst>
              <a:ext uri="{FF2B5EF4-FFF2-40B4-BE49-F238E27FC236}">
                <a16:creationId xmlns:a16="http://schemas.microsoft.com/office/drawing/2014/main" id="{1CAFCF0A-2BC9-AB94-275B-C0AE68BCB1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258B898-05AF-401A-ABF6-622D2C54E6D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8915" name="Titre 8">
            <a:extLst>
              <a:ext uri="{FF2B5EF4-FFF2-40B4-BE49-F238E27FC236}">
                <a16:creationId xmlns:a16="http://schemas.microsoft.com/office/drawing/2014/main" id="{5C5617F7-9669-8EC6-E194-8CA3CCCA75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0F051A41-E490-0B4C-9463-3E0EB7A5C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8917" name="ZoneTexte 8">
            <a:extLst>
              <a:ext uri="{FF2B5EF4-FFF2-40B4-BE49-F238E27FC236}">
                <a16:creationId xmlns:a16="http://schemas.microsoft.com/office/drawing/2014/main" id="{8FBD807F-F075-274E-7E1A-EFB9C725C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366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Fonctions :</a:t>
            </a:r>
          </a:p>
        </p:txBody>
      </p:sp>
      <p:sp>
        <p:nvSpPr>
          <p:cNvPr id="38918" name="Rectangle 2">
            <a:extLst>
              <a:ext uri="{FF2B5EF4-FFF2-40B4-BE49-F238E27FC236}">
                <a16:creationId xmlns:a16="http://schemas.microsoft.com/office/drawing/2014/main" id="{DFA4860A-D075-AD5E-8EC3-09C84E90D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981200"/>
            <a:ext cx="8382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Fonctions				Appareils impliqués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Régulation :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encéphale, nerfs,		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	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Nerveux.</a:t>
            </a: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Maintien :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squelette, muscles, articulations,	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Locomoteur.</a:t>
            </a: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Pts val="800"/>
              <a:buFont typeface="Wingdings" panose="05000000000000000000" pitchFamily="2" charset="2"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Reproduction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Génital.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3">
            <a:extLst>
              <a:ext uri="{FF2B5EF4-FFF2-40B4-BE49-F238E27FC236}">
                <a16:creationId xmlns:a16="http://schemas.microsoft.com/office/drawing/2014/main" id="{3F2F8C7B-CA97-7186-589F-A89E95B18A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C1896F-36F5-4381-8259-293C3C997A73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9939" name="Titre 8">
            <a:extLst>
              <a:ext uri="{FF2B5EF4-FFF2-40B4-BE49-F238E27FC236}">
                <a16:creationId xmlns:a16="http://schemas.microsoft.com/office/drawing/2014/main" id="{32908C0D-A2E9-97CD-008D-BA2484D8A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appareils</a:t>
            </a: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463D3FBF-B334-DBC9-B863-C912CDF37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9941" name="Rectangle 12">
            <a:extLst>
              <a:ext uri="{FF2B5EF4-FFF2-40B4-BE49-F238E27FC236}">
                <a16:creationId xmlns:a16="http://schemas.microsoft.com/office/drawing/2014/main" id="{A574B571-1A08-19DE-8CAF-A80BF64FCCC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7200" y="14478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SzPts val="2000"/>
              <a:buFont typeface="Comic Sans MS" panose="030F0702030302020204" pitchFamily="66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Toutes ces fonctions agissent en même temps et assure la vie de l’être humain, l’atteinte d’une de ces fonctions peut se répercuter sur les autres.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 Dans le cadre des interventions SUAP, nous devons évaluer les 3 appareils qui sont appelés </a:t>
            </a:r>
            <a:r>
              <a:rPr lang="fr-FR" altLang="fr-FR" sz="2000" b="1" u="sng">
                <a:latin typeface="Times New Roman" panose="02020603050405020304" pitchFamily="18" charset="0"/>
              </a:rPr>
              <a:t>fonctions vitales</a:t>
            </a:r>
            <a:r>
              <a:rPr lang="fr-FR" altLang="fr-FR" sz="2000">
                <a:latin typeface="Times New Roman" panose="02020603050405020304" pitchFamily="18" charset="0"/>
              </a:rPr>
              <a:t>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>
                <a:schemeClr val="tx1"/>
              </a:buClr>
              <a:buSzPts val="1600"/>
              <a:buFont typeface="Comic Sans MS" panose="030F0702030302020204" pitchFamily="66" charset="0"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Le système nerveux</a:t>
            </a:r>
          </a:p>
          <a:p>
            <a:pPr algn="ctr">
              <a:spcBef>
                <a:spcPct val="0"/>
              </a:spcBef>
              <a:buClr>
                <a:schemeClr val="tx1"/>
              </a:buClr>
              <a:buSzPts val="1600"/>
              <a:buFont typeface="Comic Sans MS" panose="030F0702030302020204" pitchFamily="66" charset="0"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Le système respiratoire</a:t>
            </a:r>
          </a:p>
          <a:p>
            <a:pPr algn="ctr">
              <a:spcBef>
                <a:spcPct val="0"/>
              </a:spcBef>
              <a:buClr>
                <a:schemeClr val="tx1"/>
              </a:buClr>
              <a:buSzPts val="1600"/>
              <a:buFont typeface="Comic Sans MS" panose="030F0702030302020204" pitchFamily="66" charset="0"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Le système circulatoire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ts val="1600"/>
              <a:buFont typeface="Comic Sans MS" panose="030F0702030302020204" pitchFamily="66" charset="0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Puis vérifier l’intégrité de l’appareil locomoteur.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 2">
            <a:extLst>
              <a:ext uri="{FF2B5EF4-FFF2-40B4-BE49-F238E27FC236}">
                <a16:creationId xmlns:a16="http://schemas.microsoft.com/office/drawing/2014/main" id="{3BE79F51-5D77-E255-7F6A-6DEBD44D6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205038"/>
            <a:ext cx="319246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Espace réservé du numéro de diapositive 3">
            <a:extLst>
              <a:ext uri="{FF2B5EF4-FFF2-40B4-BE49-F238E27FC236}">
                <a16:creationId xmlns:a16="http://schemas.microsoft.com/office/drawing/2014/main" id="{14AE54B4-A361-0460-20E5-3981DDB7B6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1FBC1A-F2AA-4C28-A3DF-950B0F38ABBF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0964" name="Titre 8">
            <a:extLst>
              <a:ext uri="{FF2B5EF4-FFF2-40B4-BE49-F238E27FC236}">
                <a16:creationId xmlns:a16="http://schemas.microsoft.com/office/drawing/2014/main" id="{788D365E-FB7C-1616-12D5-6ED857F6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Position anatomique</a:t>
            </a:r>
          </a:p>
        </p:txBody>
      </p:sp>
      <p:sp>
        <p:nvSpPr>
          <p:cNvPr id="40965" name="Text Box 9">
            <a:extLst>
              <a:ext uri="{FF2B5EF4-FFF2-40B4-BE49-F238E27FC236}">
                <a16:creationId xmlns:a16="http://schemas.microsoft.com/office/drawing/2014/main" id="{A75F105E-C7D2-4F02-A43D-4E1FE8B1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09713"/>
            <a:ext cx="82915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fr-FR" altLang="fr-FR" sz="2000" b="1">
                <a:solidFill>
                  <a:srgbClr val="E46C0A"/>
                </a:solidFill>
                <a:latin typeface="Times New Roman" panose="02020603050405020304" pitchFamily="18" charset="0"/>
              </a:rPr>
              <a:t>Les termes anatomiques de ce paragraphe </a:t>
            </a:r>
            <a:r>
              <a:rPr lang="fr-FR" altLang="fr-FR" sz="2000">
                <a:latin typeface="Times New Roman" panose="02020603050405020304" pitchFamily="18" charset="0"/>
              </a:rPr>
              <a:t>sont utilisés pour nommer et situer le lieu d’une lésion traumatique, d’une douleur ou de toute autre manifestation visible sur le corps humain.</a:t>
            </a:r>
          </a:p>
        </p:txBody>
      </p:sp>
      <p:sp>
        <p:nvSpPr>
          <p:cNvPr id="40966" name="Rectangle 1">
            <a:extLst>
              <a:ext uri="{FF2B5EF4-FFF2-40B4-BE49-F238E27FC236}">
                <a16:creationId xmlns:a16="http://schemas.microsoft.com/office/drawing/2014/main" id="{C642FA08-71D5-275E-2ACE-3C9CA5E5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29000"/>
            <a:ext cx="4648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La position anatomique de référence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permet de faire toute localisation.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3">
            <a:extLst>
              <a:ext uri="{FF2B5EF4-FFF2-40B4-BE49-F238E27FC236}">
                <a16:creationId xmlns:a16="http://schemas.microsoft.com/office/drawing/2014/main" id="{BB7ECAC0-F892-F484-AAD8-234EE1230F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69075" y="64706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F888A8-6481-4FEE-BFE6-EE9429FA55C9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1987" name="Titre 8">
            <a:extLst>
              <a:ext uri="{FF2B5EF4-FFF2-40B4-BE49-F238E27FC236}">
                <a16:creationId xmlns:a16="http://schemas.microsoft.com/office/drawing/2014/main" id="{6C093752-E092-0DAA-41E2-E80AF974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Axes et plans</a:t>
            </a:r>
          </a:p>
        </p:txBody>
      </p:sp>
      <p:pic>
        <p:nvPicPr>
          <p:cNvPr id="41988" name="Image 5">
            <a:extLst>
              <a:ext uri="{FF2B5EF4-FFF2-40B4-BE49-F238E27FC236}">
                <a16:creationId xmlns:a16="http://schemas.microsoft.com/office/drawing/2014/main" id="{6BA5E106-677E-17C1-0872-5FA023CC1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67000"/>
            <a:ext cx="45243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 6">
            <a:extLst>
              <a:ext uri="{FF2B5EF4-FFF2-40B4-BE49-F238E27FC236}">
                <a16:creationId xmlns:a16="http://schemas.microsoft.com/office/drawing/2014/main" id="{E4889AEF-3394-D595-45A1-3CE0875A0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0592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>
            <a:extLst>
              <a:ext uri="{FF2B5EF4-FFF2-40B4-BE49-F238E27FC236}">
                <a16:creationId xmlns:a16="http://schemas.microsoft.com/office/drawing/2014/main" id="{BDCC9475-0269-B7F8-F315-34B6EEC84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953000"/>
            <a:ext cx="421005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Il est possible d’identifier différents plans et différents axes de coupes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41991" name="ZoneTexte 8">
            <a:extLst>
              <a:ext uri="{FF2B5EF4-FFF2-40B4-BE49-F238E27FC236}">
                <a16:creationId xmlns:a16="http://schemas.microsoft.com/office/drawing/2014/main" id="{D829C5FA-177F-D027-DCD6-CCA9F53C3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2525713"/>
            <a:ext cx="159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D46F6F"/>
                </a:solidFill>
                <a:latin typeface="Arial" panose="020B0604020202020204" pitchFamily="34" charset="0"/>
              </a:rPr>
              <a:t>Plan sagittale</a:t>
            </a:r>
          </a:p>
        </p:txBody>
      </p:sp>
      <p:sp>
        <p:nvSpPr>
          <p:cNvPr id="41992" name="ZoneTexte 221">
            <a:extLst>
              <a:ext uri="{FF2B5EF4-FFF2-40B4-BE49-F238E27FC236}">
                <a16:creationId xmlns:a16="http://schemas.microsoft.com/office/drawing/2014/main" id="{682E2C25-EF02-0FD7-C411-CDFC2793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2917825"/>
            <a:ext cx="159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4843B4"/>
                </a:solidFill>
                <a:latin typeface="Arial" panose="020B0604020202020204" pitchFamily="34" charset="0"/>
              </a:rPr>
              <a:t>Plan frontal/coronal</a:t>
            </a:r>
          </a:p>
        </p:txBody>
      </p:sp>
      <p:sp>
        <p:nvSpPr>
          <p:cNvPr id="41993" name="ZoneTexte 222">
            <a:extLst>
              <a:ext uri="{FF2B5EF4-FFF2-40B4-BE49-F238E27FC236}">
                <a16:creationId xmlns:a16="http://schemas.microsoft.com/office/drawing/2014/main" id="{B8038893-1FA2-521C-AE92-457C6ACF9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688" y="3351213"/>
            <a:ext cx="1593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55A768"/>
                </a:solidFill>
                <a:latin typeface="Arial" panose="020B0604020202020204" pitchFamily="34" charset="0"/>
              </a:rPr>
              <a:t>Plan transverse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35">
            <a:extLst>
              <a:ext uri="{FF2B5EF4-FFF2-40B4-BE49-F238E27FC236}">
                <a16:creationId xmlns:a16="http://schemas.microsoft.com/office/drawing/2014/main" id="{CE9A6984-9371-35DF-3435-9D00092C51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1524000"/>
          <a:ext cx="2798763" cy="413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800350" imgH="4133850" progId="CorelDraw.Graphic.9">
                  <p:embed/>
                </p:oleObj>
              </mc:Choice>
              <mc:Fallback>
                <p:oleObj name="CorelDRAW" r:id="rId2" imgW="2800350" imgH="4133850" progId="CorelDraw.Graphic.9">
                  <p:embed/>
                  <p:pic>
                    <p:nvPicPr>
                      <p:cNvPr id="0" name="Object 3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524000"/>
                        <a:ext cx="2798763" cy="413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Espace réservé du numéro de diapositive 3">
            <a:extLst>
              <a:ext uri="{FF2B5EF4-FFF2-40B4-BE49-F238E27FC236}">
                <a16:creationId xmlns:a16="http://schemas.microsoft.com/office/drawing/2014/main" id="{E9E6DE4D-3A87-4D61-5957-DEA1C36757E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4DF4A27-C395-46EE-A5E1-9F772E4A5AA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148" name="Titre 8">
            <a:extLst>
              <a:ext uri="{FF2B5EF4-FFF2-40B4-BE49-F238E27FC236}">
                <a16:creationId xmlns:a16="http://schemas.microsoft.com/office/drawing/2014/main" id="{9628EF5C-750A-737C-EB89-F6ECC9D82E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Généralités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2DA00C3D-BE3B-6A75-6324-B250D5B28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44815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 tête est composée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Du crâne,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De la face.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506829B5-F7C5-9991-26D1-49DFBCD4BD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209800"/>
            <a:ext cx="4724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02E2C466-8FC6-6C6B-3A82-E95EE33D73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4114800"/>
            <a:ext cx="419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3">
            <a:extLst>
              <a:ext uri="{FF2B5EF4-FFF2-40B4-BE49-F238E27FC236}">
                <a16:creationId xmlns:a16="http://schemas.microsoft.com/office/drawing/2014/main" id="{3568BC79-CEB5-7305-818A-379F5C710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15CDEA-7D79-4D2E-AB96-CAFA983D84BA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3011" name="Titre 8">
            <a:extLst>
              <a:ext uri="{FF2B5EF4-FFF2-40B4-BE49-F238E27FC236}">
                <a16:creationId xmlns:a16="http://schemas.microsoft.com/office/drawing/2014/main" id="{FE388105-C7BE-8C0C-7EA6-08336717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Axes et plans</a:t>
            </a:r>
          </a:p>
        </p:txBody>
      </p:sp>
      <p:pic>
        <p:nvPicPr>
          <p:cNvPr id="43012" name="Image 2">
            <a:extLst>
              <a:ext uri="{FF2B5EF4-FFF2-40B4-BE49-F238E27FC236}">
                <a16:creationId xmlns:a16="http://schemas.microsoft.com/office/drawing/2014/main" id="{0DDA3F18-2F32-BC01-C44A-E899F1D81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55713"/>
            <a:ext cx="62484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numéro de diapositive 3">
            <a:extLst>
              <a:ext uri="{FF2B5EF4-FFF2-40B4-BE49-F238E27FC236}">
                <a16:creationId xmlns:a16="http://schemas.microsoft.com/office/drawing/2014/main" id="{329FAFEC-0C9B-AFFF-181D-A36C2D156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8EB4D2-43CB-47AE-BC33-412F9F1BDEAC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4035" name="Titre 8">
            <a:extLst>
              <a:ext uri="{FF2B5EF4-FFF2-40B4-BE49-F238E27FC236}">
                <a16:creationId xmlns:a16="http://schemas.microsoft.com/office/drawing/2014/main" id="{4527D33F-7719-D91F-359C-AE9B2C43F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zones</a:t>
            </a:r>
          </a:p>
        </p:txBody>
      </p:sp>
      <p:sp>
        <p:nvSpPr>
          <p:cNvPr id="44036" name="ZoneTexte 1">
            <a:extLst>
              <a:ext uri="{FF2B5EF4-FFF2-40B4-BE49-F238E27FC236}">
                <a16:creationId xmlns:a16="http://schemas.microsoft.com/office/drawing/2014/main" id="{A414C229-F6AF-AA0A-7620-7FCB54844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1981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 secouriste doit pouvoir localiser les zones suivantes :</a:t>
            </a:r>
          </a:p>
        </p:txBody>
      </p:sp>
      <p:pic>
        <p:nvPicPr>
          <p:cNvPr id="44037" name="Image 2">
            <a:extLst>
              <a:ext uri="{FF2B5EF4-FFF2-40B4-BE49-F238E27FC236}">
                <a16:creationId xmlns:a16="http://schemas.microsoft.com/office/drawing/2014/main" id="{FF74BAAB-AA9D-0579-D3C7-2A0A57B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36663"/>
            <a:ext cx="65976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B79E1E-EF58-4C18-6E55-D2E0F4090464}"/>
              </a:ext>
            </a:extLst>
          </p:cNvPr>
          <p:cNvSpPr/>
          <p:nvPr/>
        </p:nvSpPr>
        <p:spPr>
          <a:xfrm>
            <a:off x="4859338" y="4365625"/>
            <a:ext cx="1081087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chez les femmes :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vulve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60410575-743D-2BC1-BEDB-34C1C553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45059" name="Espace réservé du numéro de diapositive 4">
            <a:extLst>
              <a:ext uri="{FF2B5EF4-FFF2-40B4-BE49-F238E27FC236}">
                <a16:creationId xmlns:a16="http://schemas.microsoft.com/office/drawing/2014/main" id="{17B73802-4F26-CBF4-FB24-E67FF315C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EAB661-3961-4E17-945B-BE756B294E62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EAD519C-A1A2-8CC9-E8FC-949C9AD881FA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1" name="ZoneTexte 15">
            <a:extLst>
              <a:ext uri="{FF2B5EF4-FFF2-40B4-BE49-F238E27FC236}">
                <a16:creationId xmlns:a16="http://schemas.microsoft.com/office/drawing/2014/main" id="{CB75426A-6ED6-BEBF-B6B0-ABFB4FAE8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76400"/>
            <a:ext cx="3048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Généralités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cellules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tissus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appareils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fonctions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Axes et plans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Les zones </a:t>
            </a:r>
          </a:p>
        </p:txBody>
      </p:sp>
      <p:sp>
        <p:nvSpPr>
          <p:cNvPr id="45062" name="ZoneTexte 12">
            <a:extLst>
              <a:ext uri="{FF2B5EF4-FFF2-40B4-BE49-F238E27FC236}">
                <a16:creationId xmlns:a16="http://schemas.microsoft.com/office/drawing/2014/main" id="{E61A0487-457C-CC09-F065-5EB7C666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401888"/>
            <a:ext cx="403701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2016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onc vue intérierue renseignée">
            <a:extLst>
              <a:ext uri="{FF2B5EF4-FFF2-40B4-BE49-F238E27FC236}">
                <a16:creationId xmlns:a16="http://schemas.microsoft.com/office/drawing/2014/main" id="{487FF3FC-8655-D471-EEA8-7C6986AD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5965"/>
          <a:stretch>
            <a:fillRect/>
          </a:stretch>
        </p:blipFill>
        <p:spPr bwMode="auto">
          <a:xfrm>
            <a:off x="3429000" y="1295400"/>
            <a:ext cx="54864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Espace réservé du numéro de diapositive 3">
            <a:extLst>
              <a:ext uri="{FF2B5EF4-FFF2-40B4-BE49-F238E27FC236}">
                <a16:creationId xmlns:a16="http://schemas.microsoft.com/office/drawing/2014/main" id="{6B0D5847-661A-436B-6F31-826E1E6D7A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39BC76A-5BC8-4D2F-860D-D85B1A83246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172" name="Titre 8">
            <a:extLst>
              <a:ext uri="{FF2B5EF4-FFF2-40B4-BE49-F238E27FC236}">
                <a16:creationId xmlns:a16="http://schemas.microsoft.com/office/drawing/2014/main" id="{F877126A-BE7E-0536-0457-61788E9716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Généralités</a:t>
            </a:r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696487AF-2981-ED54-2150-A3C769243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26231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 tronc est séparé en 2 parties par le diaphragme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Le thorax ou poitrine occupée principalement par les poumons et le cœur,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L'abdomen ou ventre qui renferme de nombreux viscères,</a:t>
            </a: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3BCFD28B-85E9-FD30-27C1-2F2509091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0982F8-6A32-420A-BB1C-EE11A0270D26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8195" name="Titre 8">
            <a:extLst>
              <a:ext uri="{FF2B5EF4-FFF2-40B4-BE49-F238E27FC236}">
                <a16:creationId xmlns:a16="http://schemas.microsoft.com/office/drawing/2014/main" id="{57862BC9-4356-571F-085F-AFEDB58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Généralités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56B98C2-AA99-4BC4-1612-B91F55EDA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1C353202-098B-BF20-C2D3-579FFC110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81026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77975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77975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77975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L'anatomie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 est l'étude de la forme extérieure et de la structure des organes.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physiologie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traite du fonctionnement normal de ces organes.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à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pathologie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étudie les atteintes, les maladies des organes.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3">
            <a:extLst>
              <a:ext uri="{FF2B5EF4-FFF2-40B4-BE49-F238E27FC236}">
                <a16:creationId xmlns:a16="http://schemas.microsoft.com/office/drawing/2014/main" id="{847CB6D2-163C-02AC-F88A-6E815E947C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DD1CAF-2714-4B01-9E5F-E77102B04B9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9219" name="Titre 8">
            <a:extLst>
              <a:ext uri="{FF2B5EF4-FFF2-40B4-BE49-F238E27FC236}">
                <a16:creationId xmlns:a16="http://schemas.microsoft.com/office/drawing/2014/main" id="{6E189956-B90A-4A70-CDBC-8C276D1D81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Généralités</a:t>
            </a: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A9968A91-70C3-9B8E-D5E0-5A7E8AC66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3588B896-1B9D-F3FE-21EF-F6174FFDD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382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77975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77975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577975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57797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corps humain est un 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ensemble cellulaire complexe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capable d'une vie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relation :</a:t>
            </a:r>
            <a:endParaRPr lang="fr-FR" altLang="fr-FR" sz="2000">
              <a:latin typeface="Times New Roman" panose="02020603050405020304" pitchFamily="18" charset="0"/>
            </a:endParaRPr>
          </a:p>
          <a:p>
            <a:pPr lvl="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Agir,</a:t>
            </a:r>
            <a:endParaRPr lang="fr-FR" altLang="fr-FR">
              <a:latin typeface="Times New Roman" panose="02020603050405020304" pitchFamily="18" charset="0"/>
            </a:endParaRPr>
          </a:p>
          <a:p>
            <a:pPr lvl="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Penser,</a:t>
            </a:r>
            <a:endParaRPr lang="fr-FR" altLang="fr-FR">
              <a:latin typeface="Times New Roman" panose="02020603050405020304" pitchFamily="18" charset="0"/>
            </a:endParaRPr>
          </a:p>
          <a:p>
            <a:pPr lvl="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Marcher,</a:t>
            </a:r>
            <a:endParaRPr lang="fr-FR" altLang="fr-FR">
              <a:latin typeface="Times New Roman" panose="02020603050405020304" pitchFamily="18" charset="0"/>
            </a:endParaRPr>
          </a:p>
          <a:p>
            <a:pPr lvl="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Voir,</a:t>
            </a:r>
            <a:endParaRPr lang="fr-FR" altLang="fr-FR">
              <a:latin typeface="Times New Roman" panose="02020603050405020304" pitchFamily="18" charset="0"/>
            </a:endParaRPr>
          </a:p>
          <a:p>
            <a:pPr lvl="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Entendre.</a:t>
            </a:r>
            <a:endParaRPr lang="fr-FR" altLang="fr-FR">
              <a:latin typeface="Times New Roman" panose="02020603050405020304" pitchFamily="18" charset="0"/>
            </a:endParaRPr>
          </a:p>
        </p:txBody>
      </p:sp>
      <p:pic>
        <p:nvPicPr>
          <p:cNvPr id="9222" name="Picture 6" descr="I:\Images\Clipart animé\ATT00001.gif">
            <a:extLst>
              <a:ext uri="{FF2B5EF4-FFF2-40B4-BE49-F238E27FC236}">
                <a16:creationId xmlns:a16="http://schemas.microsoft.com/office/drawing/2014/main" id="{498BB433-F1F6-237B-F080-36BB764D8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43200"/>
            <a:ext cx="24415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I:\Images\Clipart animé\utcour40.gif">
            <a:extLst>
              <a:ext uri="{FF2B5EF4-FFF2-40B4-BE49-F238E27FC236}">
                <a16:creationId xmlns:a16="http://schemas.microsoft.com/office/drawing/2014/main" id="{0BD11445-1006-6ED1-E767-3611CFE023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I:\Images\secourisme\anatomie\Autres fonctions\5 sens\Oeil.3.jpg">
            <a:extLst>
              <a:ext uri="{FF2B5EF4-FFF2-40B4-BE49-F238E27FC236}">
                <a16:creationId xmlns:a16="http://schemas.microsoft.com/office/drawing/2014/main" id="{D14C2FFE-A97A-583F-5EC8-DDCB5819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156527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5" name="Object 12">
            <a:extLst>
              <a:ext uri="{FF2B5EF4-FFF2-40B4-BE49-F238E27FC236}">
                <a16:creationId xmlns:a16="http://schemas.microsoft.com/office/drawing/2014/main" id="{F3BC01DE-EFDB-296A-CEA6-CA2809F379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4343400"/>
          <a:ext cx="1524000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790825" imgH="2647950" progId="CorelDraw.Graphic.9">
                  <p:embed/>
                </p:oleObj>
              </mc:Choice>
              <mc:Fallback>
                <p:oleObj name="CorelDRAW" r:id="rId5" imgW="2790825" imgH="2647950" progId="CorelDraw.Graphic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343400"/>
                        <a:ext cx="1524000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3">
            <a:extLst>
              <a:ext uri="{FF2B5EF4-FFF2-40B4-BE49-F238E27FC236}">
                <a16:creationId xmlns:a16="http://schemas.microsoft.com/office/drawing/2014/main" id="{1A2C2BF5-A86F-C2C9-2798-96E5F99BF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9C1F21-06F2-4802-B11E-5562A692A419}" type="slidenum">
              <a:rPr lang="fr-FR" altLang="fr-F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0243" name="Titre 8">
            <a:extLst>
              <a:ext uri="{FF2B5EF4-FFF2-40B4-BE49-F238E27FC236}">
                <a16:creationId xmlns:a16="http://schemas.microsoft.com/office/drawing/2014/main" id="{E9320CF5-F737-4F13-131A-C758EB47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9A5B9F5A-0632-A15A-FC29-8DF6FE2F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11890C00-CE83-4D77-73EB-C84EF3D53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3429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É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lément de base,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Leur taille est de 1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(1 millième de mm),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Leurs formes, leurs dimensions sont très variées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Notre corps en compte 100 milliards de milliards environ.</a:t>
            </a:r>
          </a:p>
        </p:txBody>
      </p:sp>
      <p:sp>
        <p:nvSpPr>
          <p:cNvPr id="10246" name="ZoneTexte 6">
            <a:extLst>
              <a:ext uri="{FF2B5EF4-FFF2-40B4-BE49-F238E27FC236}">
                <a16:creationId xmlns:a16="http://schemas.microsoft.com/office/drawing/2014/main" id="{325A8300-98EF-97E4-C168-9D3392EFB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266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Définition :</a:t>
            </a:r>
          </a:p>
        </p:txBody>
      </p:sp>
      <p:pic>
        <p:nvPicPr>
          <p:cNvPr id="10247" name="Picture 8" descr="I:\Images\secourisme\anatomie\Organisation générale\Clipart\cellule commentée.TIF">
            <a:extLst>
              <a:ext uri="{FF2B5EF4-FFF2-40B4-BE49-F238E27FC236}">
                <a16:creationId xmlns:a16="http://schemas.microsoft.com/office/drawing/2014/main" id="{6D3B84A2-0D41-5987-64EA-DA954CED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" r="23543" b="3699"/>
          <a:stretch>
            <a:fillRect/>
          </a:stretch>
        </p:blipFill>
        <p:spPr bwMode="auto">
          <a:xfrm>
            <a:off x="3962400" y="1298575"/>
            <a:ext cx="4876800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3">
            <a:extLst>
              <a:ext uri="{FF2B5EF4-FFF2-40B4-BE49-F238E27FC236}">
                <a16:creationId xmlns:a16="http://schemas.microsoft.com/office/drawing/2014/main" id="{00DADCFC-089F-6427-0291-0D26C74C639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EBFF993-3045-453B-9762-64D4A89A2A5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1267" name="Titre 8">
            <a:extLst>
              <a:ext uri="{FF2B5EF4-FFF2-40B4-BE49-F238E27FC236}">
                <a16:creationId xmlns:a16="http://schemas.microsoft.com/office/drawing/2014/main" id="{E9FA8E37-5937-8997-14E4-B349D8B4E2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cellules</a:t>
            </a: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C0AC6D2B-AB3E-ECE4-FA08-0FE8D22C6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2C48E716-7B6E-C0DA-4C73-520CC7300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7772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Substance vivante de la cellule encore appelée protoplasme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Dans le cytoplasme se trouvent en suspensions 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Les mitochondries, </a:t>
            </a:r>
          </a:p>
          <a:p>
            <a:pPr lvl="1" algn="just"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Les vacuoles. </a:t>
            </a:r>
          </a:p>
        </p:txBody>
      </p:sp>
      <p:pic>
        <p:nvPicPr>
          <p:cNvPr id="11270" name="Picture 2" descr="une cellule">
            <a:extLst>
              <a:ext uri="{FF2B5EF4-FFF2-40B4-BE49-F238E27FC236}">
                <a16:creationId xmlns:a16="http://schemas.microsoft.com/office/drawing/2014/main" id="{4DE66C05-1554-8B01-786E-44501B13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7034" r="3073" b="6204"/>
          <a:stretch>
            <a:fillRect/>
          </a:stretch>
        </p:blipFill>
        <p:spPr bwMode="auto">
          <a:xfrm>
            <a:off x="3429000" y="3092450"/>
            <a:ext cx="54102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ZoneTexte 6">
            <a:extLst>
              <a:ext uri="{FF2B5EF4-FFF2-40B4-BE49-F238E27FC236}">
                <a16:creationId xmlns:a16="http://schemas.microsoft.com/office/drawing/2014/main" id="{2D6E940B-8520-5A11-ED9E-C31D1BA64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Cytoplasme 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732</TotalTime>
  <Words>1212</Words>
  <Application>Microsoft Office PowerPoint</Application>
  <PresentationFormat>Affichage à l'écran (4:3)</PresentationFormat>
  <Paragraphs>315</Paragraphs>
  <Slides>42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2" baseType="lpstr">
      <vt:lpstr>Arial</vt:lpstr>
      <vt:lpstr>Myriad Pro</vt:lpstr>
      <vt:lpstr>Calibri</vt:lpstr>
      <vt:lpstr>Times New Roman</vt:lpstr>
      <vt:lpstr>Wingdings</vt:lpstr>
      <vt:lpstr>Symbol</vt:lpstr>
      <vt:lpstr>Comic Sans MS</vt:lpstr>
      <vt:lpstr>Arial Unicode MS</vt:lpstr>
      <vt:lpstr>GCCAR</vt:lpstr>
      <vt:lpstr>Graphique CorelDRAW 9.0</vt:lpstr>
      <vt:lpstr>ORGANISATION GÉNÉRALE DU CORPS HUMAIN</vt:lpstr>
      <vt:lpstr>Organisation générale du corps humain</vt:lpstr>
      <vt:lpstr>Généralités</vt:lpstr>
      <vt:lpstr>Généralités</vt:lpstr>
      <vt:lpstr>Généralités</vt:lpstr>
      <vt:lpstr>Généralités</vt:lpstr>
      <vt:lpstr>Généralités</vt:lpstr>
      <vt:lpstr>Les cellules</vt:lpstr>
      <vt:lpstr>Les cellules</vt:lpstr>
      <vt:lpstr>Les cellules</vt:lpstr>
      <vt:lpstr>Les cellules</vt:lpstr>
      <vt:lpstr>Les cellules</vt:lpstr>
      <vt:lpstr>Les cellules</vt:lpstr>
      <vt:lpstr>Les cellules</vt:lpstr>
      <vt:lpstr>Les cellules</vt:lpstr>
      <vt:lpstr>Les cellules</vt:lpstr>
      <vt:lpstr>Les cellules</vt:lpstr>
      <vt:lpstr>Les tissus</vt:lpstr>
      <vt:lpstr>Les tissus</vt:lpstr>
      <vt:lpstr>Les tissus</vt:lpstr>
      <vt:lpstr>Les tissus</vt:lpstr>
      <vt:lpstr>Les tissus</vt:lpstr>
      <vt:lpstr>Les tissus</vt:lpstr>
      <vt:lpstr>Les tissus</vt:lpstr>
      <vt:lpstr>Les tissus</vt:lpstr>
      <vt:lpstr>Les tissus</vt:lpstr>
      <vt:lpstr>Les appareils</vt:lpstr>
      <vt:lpstr>Les appareils</vt:lpstr>
      <vt:lpstr>Les appareils</vt:lpstr>
      <vt:lpstr>Les appareils</vt:lpstr>
      <vt:lpstr>Les appareils</vt:lpstr>
      <vt:lpstr>Les appareils</vt:lpstr>
      <vt:lpstr>Les appareils</vt:lpstr>
      <vt:lpstr>Les appareils</vt:lpstr>
      <vt:lpstr>Les appareils</vt:lpstr>
      <vt:lpstr>Les appareils</vt:lpstr>
      <vt:lpstr>Les appareils</vt:lpstr>
      <vt:lpstr>Position anatomique</vt:lpstr>
      <vt:lpstr>Axes et plans</vt:lpstr>
      <vt:lpstr>Axes et plans</vt:lpstr>
      <vt:lpstr>Les zones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64</cp:revision>
  <cp:lastPrinted>2015-08-06T08:01:37Z</cp:lastPrinted>
  <dcterms:created xsi:type="dcterms:W3CDTF">2015-08-05T10:19:35Z</dcterms:created>
  <dcterms:modified xsi:type="dcterms:W3CDTF">2025-01-14T15:52:38Z</dcterms:modified>
</cp:coreProperties>
</file>