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71" r:id="rId3"/>
    <p:sldId id="270" r:id="rId4"/>
    <p:sldId id="273" r:id="rId5"/>
    <p:sldId id="282" r:id="rId6"/>
    <p:sldId id="283" r:id="rId7"/>
    <p:sldId id="289" r:id="rId8"/>
    <p:sldId id="290" r:id="rId9"/>
    <p:sldId id="291" r:id="rId10"/>
    <p:sldId id="284" r:id="rId11"/>
    <p:sldId id="285" r:id="rId12"/>
    <p:sldId id="292" r:id="rId13"/>
    <p:sldId id="286" r:id="rId14"/>
    <p:sldId id="287" r:id="rId15"/>
    <p:sldId id="338" r:id="rId16"/>
    <p:sldId id="293" r:id="rId17"/>
    <p:sldId id="288" r:id="rId18"/>
    <p:sldId id="294" r:id="rId19"/>
    <p:sldId id="319" r:id="rId20"/>
    <p:sldId id="307" r:id="rId21"/>
    <p:sldId id="308" r:id="rId22"/>
    <p:sldId id="309" r:id="rId23"/>
    <p:sldId id="310" r:id="rId24"/>
    <p:sldId id="311" r:id="rId25"/>
    <p:sldId id="335" r:id="rId26"/>
    <p:sldId id="336" r:id="rId27"/>
    <p:sldId id="337" r:id="rId28"/>
    <p:sldId id="312" r:id="rId29"/>
    <p:sldId id="313" r:id="rId30"/>
    <p:sldId id="320" r:id="rId31"/>
    <p:sldId id="321" r:id="rId32"/>
    <p:sldId id="322" r:id="rId33"/>
    <p:sldId id="323" r:id="rId34"/>
    <p:sldId id="324" r:id="rId35"/>
    <p:sldId id="331" r:id="rId36"/>
    <p:sldId id="332" r:id="rId37"/>
    <p:sldId id="325" r:id="rId38"/>
    <p:sldId id="333" r:id="rId39"/>
    <p:sldId id="334" r:id="rId40"/>
    <p:sldId id="339" r:id="rId41"/>
    <p:sldId id="340" r:id="rId42"/>
    <p:sldId id="341" r:id="rId43"/>
    <p:sldId id="345" r:id="rId44"/>
    <p:sldId id="346" r:id="rId45"/>
    <p:sldId id="347" r:id="rId46"/>
    <p:sldId id="342" r:id="rId47"/>
    <p:sldId id="348" r:id="rId48"/>
    <p:sldId id="343" r:id="rId49"/>
    <p:sldId id="344" r:id="rId50"/>
    <p:sldId id="349" r:id="rId51"/>
    <p:sldId id="350" r:id="rId52"/>
    <p:sldId id="354" r:id="rId53"/>
    <p:sldId id="351" r:id="rId54"/>
    <p:sldId id="352" r:id="rId55"/>
    <p:sldId id="358" r:id="rId56"/>
    <p:sldId id="353" r:id="rId57"/>
    <p:sldId id="359" r:id="rId58"/>
    <p:sldId id="356" r:id="rId59"/>
    <p:sldId id="355" r:id="rId60"/>
    <p:sldId id="272" r:id="rId61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85" d="100"/>
          <a:sy n="85" d="100"/>
        </p:scale>
        <p:origin x="136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3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A91ECAC-B520-66D5-A75C-DAC3AFC360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2E57ADD-1FE6-7310-937B-D23D37E35C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5EBB304-F892-476F-BBC8-781EE2FEE8D2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F5496929-BCF9-3BC5-6C17-A350A5DB3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7830B3B2-65A9-4CF7-C2BA-44AADCCB7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B616A1-A3A7-BFAC-372D-5BC7E72702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486C91-4CD8-04C4-BC1B-C9448CB8F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32E128-A2FA-4091-9755-BE451228610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D9A20F-9D23-18A3-757B-EC62AB59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E863C-4203-4EF2-95E1-4E6B4C2165BC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E677AB-E6B6-BA86-F6F5-308BD7BF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028349-1758-53EE-624E-933AB9305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581D2-B931-4283-96F5-449744BA4C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601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39C7FF-998E-EA79-52A0-966CE63E4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BDA70-8250-4E34-9D60-85445B03A74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F18E73-756E-AA73-545F-3D71BB8E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4D0B50-1637-FF50-5F3C-CDCE02CE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D0ED-28E2-471E-82B0-922F66F9361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511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CD6049-D73C-3F89-0D5D-691FAF38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E5F29-19C9-4142-9C96-249CF5C8BD88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252675-0D8A-A151-2681-9C8C267F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8EABF2-0884-DB36-17EA-04B26A1B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FFE69-B094-4423-9DB8-EBD4C1C2B1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227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7DFB06-7286-5C95-6DED-4586389A3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DEE11-24DC-4439-8B29-7644D96AC9D4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2F9EA1-B12C-D692-853F-3C77CB44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32B374-5700-43F3-7B5F-D1A0E47F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84CA-AC37-4C4C-9C5D-90AE857D985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150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1D7EC6-6BDD-8F9B-73B6-986980340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68E5-B851-48D9-B2BC-2AF5CA131B23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55E814-3BEB-FF6D-250C-DB21E3BC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F187ED-D20E-BBCC-1343-8CD7C06AB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FD75-AE33-43BA-9145-154ECA82475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588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54F411E-F831-CB4A-C43B-CB570F612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A361E-C327-40C7-A316-30D8ED700187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DC362EE-3630-1DA7-6704-CEAAB0AE5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26E523D-E76B-0C39-387F-F2D066AD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0004-91DF-446B-9D0A-EB713C14953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115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498455E2-57A5-FA7C-76B1-551D2A0AE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31CC0-E24C-4892-9936-E627B02AAB89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AD190E0-ABC6-A25C-E194-6AED68FA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8109C56-9244-B26A-506E-2BBBBD10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9C96-4D94-4365-B9FA-7E3A644BB27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323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BAED6E21-A989-508D-DDC8-FC8F1877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3B272-D25E-47F5-8365-0FD156B390EE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43F01AB9-60DA-465D-AE26-9051977C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250B3C0-C7FD-928D-23BC-1127D181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66E2-5639-412A-B3E4-238DCE5FD9B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596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AE7F1DDB-E09C-B35A-B544-B53A679BA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9544-6CDA-4571-ABBD-1FC1CCADA31B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0630F12D-D50E-C83F-0969-392E33AA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AB20E3B5-DB2D-3297-4BC4-A2E84807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6FE1-6CB7-4328-91DB-00EA874987F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005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29083BC-67FA-F7BD-E383-D23DBCA0C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C43B-4495-4870-9F91-B35BAB13B24F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287F009-C756-3E5E-85AD-F93C1F7C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91CD99D-7646-FB24-F857-8B911EC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A1937-85BF-4B8D-956E-470A79F2908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272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361555C-FF98-A764-A1B7-356F6A17E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20DB0-A353-4024-83BA-6647B7DB069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1D6D0BC-0AF7-91FB-B013-9A24363D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798C211-DCB0-D535-A815-4BCC5763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97DAB-AAF5-4E88-80F8-B0789013EF8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703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F2AF158D-F2B2-3C4C-E950-5A9FC71823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44683DBF-B433-3F79-1FAC-D669DBEAEE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D8F1D2-CC33-76D4-6026-A7920BF59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A06C99-BEF4-4785-AFFE-DC45DCE70409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459668-1065-EE52-D9B6-20E27BAD5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9C2258-510C-0629-222C-B4D2358A8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 charset="0"/>
              </a:defRPr>
            </a:lvl1pPr>
          </a:lstStyle>
          <a:p>
            <a:pPr>
              <a:defRPr/>
            </a:pPr>
            <a:fld id="{4015B112-9B83-433D-8790-3FB7063D47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FBDD9F7B-22A2-3974-22D8-12E5D3E1E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44450"/>
            <a:ext cx="7705725" cy="11525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Attitudes et comportement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B78481C5-F0E6-E569-9FC9-FDA28FCED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2372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2024 – Version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8">
            <a:extLst>
              <a:ext uri="{FF2B5EF4-FFF2-40B4-BE49-F238E27FC236}">
                <a16:creationId xmlns:a16="http://schemas.microsoft.com/office/drawing/2014/main" id="{5E032B9A-4E3C-329D-0A7B-1CAA50F005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Attitudes et comportements</a:t>
            </a:r>
          </a:p>
        </p:txBody>
      </p:sp>
      <p:sp>
        <p:nvSpPr>
          <p:cNvPr id="12291" name="Espace réservé du numéro de diapositive 4">
            <a:extLst>
              <a:ext uri="{FF2B5EF4-FFF2-40B4-BE49-F238E27FC236}">
                <a16:creationId xmlns:a16="http://schemas.microsoft.com/office/drawing/2014/main" id="{913C2170-885A-283D-8658-0593E4B21AE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992A805-8C69-488A-A2AC-683B638789F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2292" name="Rectangle 1">
            <a:extLst>
              <a:ext uri="{FF2B5EF4-FFF2-40B4-BE49-F238E27FC236}">
                <a16:creationId xmlns:a16="http://schemas.microsoft.com/office/drawing/2014/main" id="{7DDD9B7A-E124-8B30-5C35-E759F3D13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Envers le corps d'appartenance :</a:t>
            </a:r>
          </a:p>
        </p:txBody>
      </p:sp>
      <p:sp>
        <p:nvSpPr>
          <p:cNvPr id="12293" name="Rectangle 1">
            <a:extLst>
              <a:ext uri="{FF2B5EF4-FFF2-40B4-BE49-F238E27FC236}">
                <a16:creationId xmlns:a16="http://schemas.microsoft.com/office/drawing/2014/main" id="{CE5A8EA1-80E1-84D1-AF1D-31AD5398C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Uniforme lui commande de ne rien faire qui puisse nuire à la réputation des SP 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 contraire, de donner par sa tenue, son attitude, sa conduite, une haute idée du corps où il sert avec fierté.</a:t>
            </a:r>
          </a:p>
        </p:txBody>
      </p:sp>
      <p:pic>
        <p:nvPicPr>
          <p:cNvPr id="12294" name="Picture 6" descr="maxresdefault">
            <a:extLst>
              <a:ext uri="{FF2B5EF4-FFF2-40B4-BE49-F238E27FC236}">
                <a16:creationId xmlns:a16="http://schemas.microsoft.com/office/drawing/2014/main" id="{156BB541-8FF0-DD0C-1798-7EC492BCA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4724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8">
            <a:extLst>
              <a:ext uri="{FF2B5EF4-FFF2-40B4-BE49-F238E27FC236}">
                <a16:creationId xmlns:a16="http://schemas.microsoft.com/office/drawing/2014/main" id="{8688DAB5-8CD1-C110-D38D-083F1E8BFA9D}"/>
              </a:ext>
            </a:extLst>
          </p:cNvPr>
          <p:cNvSpPr txBox="1">
            <a:spLocks noChangeArrowheads="1"/>
          </p:cNvSpPr>
          <p:nvPr/>
        </p:nvSpPr>
        <p:spPr bwMode="auto">
          <a:xfrm rot="1851053">
            <a:off x="3886200" y="4038600"/>
            <a:ext cx="24701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7200" b="1">
                <a:solidFill>
                  <a:srgbClr val="FFFF00"/>
                </a:solidFill>
                <a:latin typeface="Times New Roman" panose="02020603050405020304" pitchFamily="18" charset="0"/>
              </a:rPr>
              <a:t>NON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723B6F88-0AE7-29D1-9214-4818F122FE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Attitudes et comportements</a:t>
            </a:r>
          </a:p>
        </p:txBody>
      </p:sp>
      <p:sp>
        <p:nvSpPr>
          <p:cNvPr id="13315" name="Espace réservé du numéro de diapositive 4">
            <a:extLst>
              <a:ext uri="{FF2B5EF4-FFF2-40B4-BE49-F238E27FC236}">
                <a16:creationId xmlns:a16="http://schemas.microsoft.com/office/drawing/2014/main" id="{92A036A9-7CF2-0791-F646-5231E2B89E9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B5D01B8-C790-44EA-B913-975EB69D75F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3316" name="Rectangle 1">
            <a:extLst>
              <a:ext uri="{FF2B5EF4-FFF2-40B4-BE49-F238E27FC236}">
                <a16:creationId xmlns:a16="http://schemas.microsoft.com/office/drawing/2014/main" id="{5A630EF8-15FB-6BA5-BD77-1ACB8B50F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Envers le corps d'appartenance :</a:t>
            </a:r>
          </a:p>
        </p:txBody>
      </p:sp>
      <p:sp>
        <p:nvSpPr>
          <p:cNvPr id="13317" name="Rectangle 1">
            <a:extLst>
              <a:ext uri="{FF2B5EF4-FFF2-40B4-BE49-F238E27FC236}">
                <a16:creationId xmlns:a16="http://schemas.microsoft.com/office/drawing/2014/main" id="{2DD5B7DE-128D-3B4E-EC13-4B14E7207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Au-delà de la force symbolique de la tenue à passepoil rouge, c'est le respect que force le souvenir des SP « morts au feu » qui commande une attitude correcte.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Attitude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I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nterdiction de fumer lorsque le SP est coiffé d'un casque par simple respect qu'imposent les « morts au feu ».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 doit prendre soin du matériel et des installations appartenant au SDMIS et formations rattachées ou placées sous leur dépendance 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8">
            <a:extLst>
              <a:ext uri="{FF2B5EF4-FFF2-40B4-BE49-F238E27FC236}">
                <a16:creationId xmlns:a16="http://schemas.microsoft.com/office/drawing/2014/main" id="{836FC89A-37BE-6790-745A-32204C6F01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Attitudes et comportements</a:t>
            </a:r>
          </a:p>
        </p:txBody>
      </p:sp>
      <p:sp>
        <p:nvSpPr>
          <p:cNvPr id="14339" name="Espace réservé du numéro de diapositive 4">
            <a:extLst>
              <a:ext uri="{FF2B5EF4-FFF2-40B4-BE49-F238E27FC236}">
                <a16:creationId xmlns:a16="http://schemas.microsoft.com/office/drawing/2014/main" id="{F9551C32-E92D-8568-8D42-19BA804830E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313E367-F50F-4D33-88D4-A8D5F0BEF3D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4340" name="Rectangle 1">
            <a:extLst>
              <a:ext uri="{FF2B5EF4-FFF2-40B4-BE49-F238E27FC236}">
                <a16:creationId xmlns:a16="http://schemas.microsoft.com/office/drawing/2014/main" id="{515EB07E-8DAF-BED3-D00A-17CF685FB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Tenues :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41" name="Rectangle 1">
            <a:extLst>
              <a:ext uri="{FF2B5EF4-FFF2-40B4-BE49-F238E27FC236}">
                <a16:creationId xmlns:a16="http://schemas.microsoft.com/office/drawing/2014/main" id="{7038A341-74BE-8FD1-6FEB-F91CC9859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 en service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 l’uniforme.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Uniforme ne doit comporter que des effets réglementaires.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Doit être porté, au complet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 la plus stricte correction. </a:t>
            </a:r>
          </a:p>
        </p:txBody>
      </p:sp>
      <p:pic>
        <p:nvPicPr>
          <p:cNvPr id="14342" name="Picture 6" descr="318565">
            <a:extLst>
              <a:ext uri="{FF2B5EF4-FFF2-40B4-BE49-F238E27FC236}">
                <a16:creationId xmlns:a16="http://schemas.microsoft.com/office/drawing/2014/main" id="{200EA9A5-1F52-D7D0-8BBE-8F4BCF285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0" r="24583"/>
          <a:stretch>
            <a:fillRect/>
          </a:stretch>
        </p:blipFill>
        <p:spPr bwMode="auto">
          <a:xfrm>
            <a:off x="6324600" y="3124200"/>
            <a:ext cx="22812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>
            <a:extLst>
              <a:ext uri="{FF2B5EF4-FFF2-40B4-BE49-F238E27FC236}">
                <a16:creationId xmlns:a16="http://schemas.microsoft.com/office/drawing/2014/main" id="{751FBADC-5F01-DA6C-9BD2-FE4767A9354B}"/>
              </a:ext>
            </a:extLst>
          </p:cNvPr>
          <p:cNvSpPr txBox="1">
            <a:spLocks noChangeArrowheads="1"/>
          </p:cNvSpPr>
          <p:nvPr/>
        </p:nvSpPr>
        <p:spPr bwMode="auto">
          <a:xfrm rot="1851053">
            <a:off x="6400800" y="3733800"/>
            <a:ext cx="24701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7200" b="1">
                <a:solidFill>
                  <a:srgbClr val="FFFF00"/>
                </a:solidFill>
                <a:latin typeface="Times New Roman" panose="02020603050405020304" pitchFamily="18" charset="0"/>
              </a:rPr>
              <a:t>NON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8">
            <a:extLst>
              <a:ext uri="{FF2B5EF4-FFF2-40B4-BE49-F238E27FC236}">
                <a16:creationId xmlns:a16="http://schemas.microsoft.com/office/drawing/2014/main" id="{3FB207C4-DDAA-D4F0-3874-6F26A47818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Attitudes et comportements</a:t>
            </a:r>
          </a:p>
        </p:txBody>
      </p:sp>
      <p:sp>
        <p:nvSpPr>
          <p:cNvPr id="15363" name="Espace réservé du numéro de diapositive 4">
            <a:extLst>
              <a:ext uri="{FF2B5EF4-FFF2-40B4-BE49-F238E27FC236}">
                <a16:creationId xmlns:a16="http://schemas.microsoft.com/office/drawing/2014/main" id="{7B7A7289-F701-6ED0-1459-109F3FF87A7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491C0C7-DAA8-437D-B9A9-B99F7A707FD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5364" name="Rectangle 1">
            <a:extLst>
              <a:ext uri="{FF2B5EF4-FFF2-40B4-BE49-F238E27FC236}">
                <a16:creationId xmlns:a16="http://schemas.microsoft.com/office/drawing/2014/main" id="{FB399857-36B1-34A0-54E8-2801097CA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Tenues :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365" name="Rectangle 1">
            <a:extLst>
              <a:ext uri="{FF2B5EF4-FFF2-40B4-BE49-F238E27FC236}">
                <a16:creationId xmlns:a16="http://schemas.microsoft.com/office/drawing/2014/main" id="{D608C64F-5527-2AF4-DA94-9DE535163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919288"/>
            <a:ext cx="843915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Coupe de cheveux, Port de la barbe, Bijoux et ornements divers sont soumis aux exigences de l’hygiène, de la sécurité et du port des effets et équipements spéciaux.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 d’application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règlement intérieur du SDMIS.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 du port de l’uniforme en dehors du service sont soumis à l’autorisation de la hiérarchie.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8">
            <a:extLst>
              <a:ext uri="{FF2B5EF4-FFF2-40B4-BE49-F238E27FC236}">
                <a16:creationId xmlns:a16="http://schemas.microsoft.com/office/drawing/2014/main" id="{D5043D98-1072-47C5-4FA7-B051561765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0088" y="28527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16387" name="Espace réservé du numéro de diapositive 4">
            <a:extLst>
              <a:ext uri="{FF2B5EF4-FFF2-40B4-BE49-F238E27FC236}">
                <a16:creationId xmlns:a16="http://schemas.microsoft.com/office/drawing/2014/main" id="{2DBD9223-50CB-92F3-7BE2-6A0BFA9ADB8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F169141-79AB-4EAC-B233-B5E899B1FBA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8">
            <a:extLst>
              <a:ext uri="{FF2B5EF4-FFF2-40B4-BE49-F238E27FC236}">
                <a16:creationId xmlns:a16="http://schemas.microsoft.com/office/drawing/2014/main" id="{D115B66D-6439-72C4-3607-B78DB2AFD8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17411" name="Espace réservé du numéro de diapositive 4">
            <a:extLst>
              <a:ext uri="{FF2B5EF4-FFF2-40B4-BE49-F238E27FC236}">
                <a16:creationId xmlns:a16="http://schemas.microsoft.com/office/drawing/2014/main" id="{E546BD7E-2182-24CA-F2AE-02150E594F4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158515A-F652-4103-B5B5-3D5146C0EC6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id="{C7DB9FFF-A694-824C-F767-21D7BE6AA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16100"/>
            <a:ext cx="835342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Lors de votre "journée d'accueil" le chef de centre ou son représentant vous présentera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Les locaux,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Les véhicules,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vie de la caserne (amicale, etc.),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Les règles de fonctionnement du centre (planning, AEC, équipe de garde, etc.).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8">
            <a:extLst>
              <a:ext uri="{FF2B5EF4-FFF2-40B4-BE49-F238E27FC236}">
                <a16:creationId xmlns:a16="http://schemas.microsoft.com/office/drawing/2014/main" id="{BCB37FCE-D4AD-024A-FFA7-3045B29845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18435" name="Espace réservé du numéro de diapositive 4">
            <a:extLst>
              <a:ext uri="{FF2B5EF4-FFF2-40B4-BE49-F238E27FC236}">
                <a16:creationId xmlns:a16="http://schemas.microsoft.com/office/drawing/2014/main" id="{A5C0FF13-14FD-A88A-C249-F09B0486B2F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7B67BF-4999-4DC8-94B4-70CD34A2FE1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8436" name="Rectangle 1">
            <a:extLst>
              <a:ext uri="{FF2B5EF4-FFF2-40B4-BE49-F238E27FC236}">
                <a16:creationId xmlns:a16="http://schemas.microsoft.com/office/drawing/2014/main" id="{73013101-70D1-4564-5440-3CAE7B29D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632075"/>
            <a:ext cx="818991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Présentation sommaire du déroulement des gardes de la caserne support de la section de JSP.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8">
            <a:extLst>
              <a:ext uri="{FF2B5EF4-FFF2-40B4-BE49-F238E27FC236}">
                <a16:creationId xmlns:a16="http://schemas.microsoft.com/office/drawing/2014/main" id="{F147EC09-23E2-E7A9-72B6-89DE57F06D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19459" name="Espace réservé du numéro de diapositive 4">
            <a:extLst>
              <a:ext uri="{FF2B5EF4-FFF2-40B4-BE49-F238E27FC236}">
                <a16:creationId xmlns:a16="http://schemas.microsoft.com/office/drawing/2014/main" id="{9CF00B71-EC6F-FCC7-B755-2A5B4B2382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C95DAE9-1936-4966-9FE5-CBFABC05644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9460" name="Rectangle 1">
            <a:extLst>
              <a:ext uri="{FF2B5EF4-FFF2-40B4-BE49-F238E27FC236}">
                <a16:creationId xmlns:a16="http://schemas.microsoft.com/office/drawing/2014/main" id="{618FD91D-3A33-F754-983D-30ADF9A7B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1916113"/>
            <a:ext cx="836612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Chaque SPV pouvant demander à prendre des gardes dans les casernes à gardes postées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grandes phases d'une garde opérationnelle et les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≠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fonctions des membres composant celle-ci.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Activité de SP révèle plusieurs situations de vie en groupe plus ou moins facile à appréhender, en tout cas à connaître.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8">
            <a:extLst>
              <a:ext uri="{FF2B5EF4-FFF2-40B4-BE49-F238E27FC236}">
                <a16:creationId xmlns:a16="http://schemas.microsoft.com/office/drawing/2014/main" id="{2A26EC69-6AD2-9E82-6FF2-1AB874B9CC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20483" name="Espace réservé du numéro de diapositive 4">
            <a:extLst>
              <a:ext uri="{FF2B5EF4-FFF2-40B4-BE49-F238E27FC236}">
                <a16:creationId xmlns:a16="http://schemas.microsoft.com/office/drawing/2014/main" id="{3D5E6BC8-182F-3C9F-77B1-60FC22A5E43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E535FC4-EA86-45FF-A759-225AF50A824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0484" name="Rectangle 1">
            <a:extLst>
              <a:ext uri="{FF2B5EF4-FFF2-40B4-BE49-F238E27FC236}">
                <a16:creationId xmlns:a16="http://schemas.microsoft.com/office/drawing/2014/main" id="{DE8757A3-11A6-2EC5-F8BA-C36E12BAE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Déroulement d'une garde postée :  </a:t>
            </a:r>
          </a:p>
        </p:txBody>
      </p:sp>
      <p:sp>
        <p:nvSpPr>
          <p:cNvPr id="20485" name="Rectangle 1">
            <a:extLst>
              <a:ext uri="{FF2B5EF4-FFF2-40B4-BE49-F238E27FC236}">
                <a16:creationId xmlns:a16="http://schemas.microsoft.com/office/drawing/2014/main" id="{4BB7DD22-459A-42F0-A377-7E454E132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2060575"/>
            <a:ext cx="818991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Prise de garde :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Heure :  fixée par le règlement intérieur </a:t>
            </a:r>
            <a:b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Personnels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tous dans la même tenue (de travail ou de feu) qui est fixée par ce règlement.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Après la minute de silence "à la mémoire de nos collègues morts en service commandé", le CDG ou le chef de la garde fait l'appel.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6" name="Picture 6" descr="prise de garde">
            <a:extLst>
              <a:ext uri="{FF2B5EF4-FFF2-40B4-BE49-F238E27FC236}">
                <a16:creationId xmlns:a16="http://schemas.microsoft.com/office/drawing/2014/main" id="{913D30D3-C522-052F-71F6-28717E71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300672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8">
            <a:extLst>
              <a:ext uri="{FF2B5EF4-FFF2-40B4-BE49-F238E27FC236}">
                <a16:creationId xmlns:a16="http://schemas.microsoft.com/office/drawing/2014/main" id="{A526E180-00B6-A778-25E2-27165F954F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21507" name="Espace réservé du numéro de diapositive 4">
            <a:extLst>
              <a:ext uri="{FF2B5EF4-FFF2-40B4-BE49-F238E27FC236}">
                <a16:creationId xmlns:a16="http://schemas.microsoft.com/office/drawing/2014/main" id="{04E4CB42-71CF-AC70-7EE1-91EBFE076F8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95C5DA1-9FD4-4699-9F2A-CE111106692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1508" name="Rectangle 1">
            <a:extLst>
              <a:ext uri="{FF2B5EF4-FFF2-40B4-BE49-F238E27FC236}">
                <a16:creationId xmlns:a16="http://schemas.microsoft.com/office/drawing/2014/main" id="{799819F7-B823-E7F3-5E59-49009B80C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1317625"/>
            <a:ext cx="8189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Déroulement d'une garde postée :  </a:t>
            </a:r>
          </a:p>
        </p:txBody>
      </p:sp>
      <p:sp>
        <p:nvSpPr>
          <p:cNvPr id="21509" name="Rectangle 1">
            <a:extLst>
              <a:ext uri="{FF2B5EF4-FFF2-40B4-BE49-F238E27FC236}">
                <a16:creationId xmlns:a16="http://schemas.microsoft.com/office/drawing/2014/main" id="{CA1398E0-BA0A-FBE6-B15F-308509967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1989138"/>
            <a:ext cx="840105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Prise de garde :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Sont données les consignes, les affectations et les fonctions pour la période de garde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Début de chaque garde.</a:t>
            </a:r>
            <a:b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Tout SP se trouvant dans l'impossibilité de prendre sa garde à l'heure fixée par le règlement doit obligatoirement appeler le CDG pour le prévenir de son absence ou de son retard.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DD52D760-A997-C99E-8B42-E6653CC06F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ATC du SP au sein de son corps SP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92824F7B-5D49-5F7E-D15B-808CAD727D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5D5665C-C8A4-4985-B9C2-164E6853C2C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E779FDE-A233-B227-2E3C-C37885645774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F8ACF597-7A3A-2BE6-7A48-57A384AEA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50BF641E-A0F5-87AD-4799-A7BBCB39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les différentes attitudes et comportements d'un sapeur-pompier.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21233D54-73D2-9C30-D6EF-52A2C884F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3962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Attitudes et comportements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La vie en caserne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Déroulement d'une garde postée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En intervention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8">
            <a:extLst>
              <a:ext uri="{FF2B5EF4-FFF2-40B4-BE49-F238E27FC236}">
                <a16:creationId xmlns:a16="http://schemas.microsoft.com/office/drawing/2014/main" id="{86AA4C03-3F88-6078-F42A-166418CBBC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22531" name="Espace réservé du numéro de diapositive 4">
            <a:extLst>
              <a:ext uri="{FF2B5EF4-FFF2-40B4-BE49-F238E27FC236}">
                <a16:creationId xmlns:a16="http://schemas.microsoft.com/office/drawing/2014/main" id="{1CFB94C5-2584-EABB-C3FC-23F6D16798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ACE052D-FD88-44AF-998D-F0AE6FE227C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2532" name="Rectangle 1">
            <a:extLst>
              <a:ext uri="{FF2B5EF4-FFF2-40B4-BE49-F238E27FC236}">
                <a16:creationId xmlns:a16="http://schemas.microsoft.com/office/drawing/2014/main" id="{6DE2A08B-D193-E37E-EB3D-C6C8D0B64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Déroulement d'une garde postée :  </a:t>
            </a:r>
          </a:p>
        </p:txBody>
      </p:sp>
      <p:sp>
        <p:nvSpPr>
          <p:cNvPr id="22533" name="Rectangle 1">
            <a:extLst>
              <a:ext uri="{FF2B5EF4-FFF2-40B4-BE49-F238E27FC236}">
                <a16:creationId xmlns:a16="http://schemas.microsoft.com/office/drawing/2014/main" id="{DF365972-2F8B-0DBF-E031-22F5D519D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Vérifications et inventaires :</a:t>
            </a:r>
            <a:endParaRPr lang="fr-FR" altLang="fr-FR" sz="24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 u="sng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ntégralité du matériel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P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résent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en bon état de fonctionnement.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Toute anomalie doit être signalée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Conducteurs vérifient les pleins de carburant, d'eau (engins d'incendie), les niveaux d'huile, de liquide de freins et / ou de refroidissement, etc.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34" name="Picture 6" descr="copie_de_1">
            <a:extLst>
              <a:ext uri="{FF2B5EF4-FFF2-40B4-BE49-F238E27FC236}">
                <a16:creationId xmlns:a16="http://schemas.microsoft.com/office/drawing/2014/main" id="{B0702B29-43E8-D581-BB00-51617E33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1214438"/>
            <a:ext cx="312737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8">
            <a:extLst>
              <a:ext uri="{FF2B5EF4-FFF2-40B4-BE49-F238E27FC236}">
                <a16:creationId xmlns:a16="http://schemas.microsoft.com/office/drawing/2014/main" id="{CC2B3FBE-3EF5-268B-5507-45A85A91B0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23555" name="Espace réservé du numéro de diapositive 4">
            <a:extLst>
              <a:ext uri="{FF2B5EF4-FFF2-40B4-BE49-F238E27FC236}">
                <a16:creationId xmlns:a16="http://schemas.microsoft.com/office/drawing/2014/main" id="{4B23EB46-D964-F1DE-0E73-D0F986CC17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91C5CC8-4928-47FC-8BDB-C0A0737F2A1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3556" name="Rectangle 1">
            <a:extLst>
              <a:ext uri="{FF2B5EF4-FFF2-40B4-BE49-F238E27FC236}">
                <a16:creationId xmlns:a16="http://schemas.microsoft.com/office/drawing/2014/main" id="{9A5B2357-A778-7783-3361-E019DBBED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71588"/>
            <a:ext cx="8189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Déroulement d'une garde postée :  </a:t>
            </a:r>
          </a:p>
        </p:txBody>
      </p:sp>
      <p:sp>
        <p:nvSpPr>
          <p:cNvPr id="23557" name="Rectangle 1">
            <a:extLst>
              <a:ext uri="{FF2B5EF4-FFF2-40B4-BE49-F238E27FC236}">
                <a16:creationId xmlns:a16="http://schemas.microsoft.com/office/drawing/2014/main" id="{69FE618A-9F13-4C75-3BB4-D6584F736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1870075"/>
            <a:ext cx="83597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Sport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Obligatoire permet de renforcer la cohésion et d'améliorer les capacités physiques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assurer au mieux la diversité des missions.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Séances : encadrées et suivent un programme défini par le bureau sport.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558" name="Picture 6" descr="imagesCACVND7Z">
            <a:extLst>
              <a:ext uri="{FF2B5EF4-FFF2-40B4-BE49-F238E27FC236}">
                <a16:creationId xmlns:a16="http://schemas.microsoft.com/office/drawing/2014/main" id="{D29C800D-B34E-66D5-A36F-0D92CB712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292600"/>
            <a:ext cx="395446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8">
            <a:extLst>
              <a:ext uri="{FF2B5EF4-FFF2-40B4-BE49-F238E27FC236}">
                <a16:creationId xmlns:a16="http://schemas.microsoft.com/office/drawing/2014/main" id="{78D6D037-23EC-729A-9515-12B085CB57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24579" name="Espace réservé du numéro de diapositive 4">
            <a:extLst>
              <a:ext uri="{FF2B5EF4-FFF2-40B4-BE49-F238E27FC236}">
                <a16:creationId xmlns:a16="http://schemas.microsoft.com/office/drawing/2014/main" id="{17A54CBD-BE9D-F1A9-C7A1-8EB021473B5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E2BB3F-4B4B-4B21-B034-B6845A7139B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4580" name="Rectangle 1">
            <a:extLst>
              <a:ext uri="{FF2B5EF4-FFF2-40B4-BE49-F238E27FC236}">
                <a16:creationId xmlns:a16="http://schemas.microsoft.com/office/drawing/2014/main" id="{AF3DBCC6-94E8-0F0C-136D-2DFB0242D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Déroulement d'une garde postée :  </a:t>
            </a:r>
          </a:p>
        </p:txBody>
      </p:sp>
      <p:sp>
        <p:nvSpPr>
          <p:cNvPr id="24581" name="Rectangle 1">
            <a:extLst>
              <a:ext uri="{FF2B5EF4-FFF2-40B4-BE49-F238E27FC236}">
                <a16:creationId xmlns:a16="http://schemas.microsoft.com/office/drawing/2014/main" id="{5F6FC275-EEC2-7B1B-3716-8DAAAF6D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1935163"/>
            <a:ext cx="8291512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Travaux d'intérêts généraux :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Moment de la garde est consacré à l'entretien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parties communes du casernement.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Ensemble de la garde doit participer à ces travaux dans l'intérêt de la vie en collectivité.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Moment de convivialité permet de renforcer les liens au sein du groupe. </a:t>
            </a:r>
          </a:p>
        </p:txBody>
      </p:sp>
      <p:pic>
        <p:nvPicPr>
          <p:cNvPr id="24582" name="Picture 6" descr="24h_SPCava_2007_37">
            <a:extLst>
              <a:ext uri="{FF2B5EF4-FFF2-40B4-BE49-F238E27FC236}">
                <a16:creationId xmlns:a16="http://schemas.microsoft.com/office/drawing/2014/main" id="{73FDFC61-1C5C-35DA-4D9A-9D8FA8EC0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1300163"/>
            <a:ext cx="2801937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8">
            <a:extLst>
              <a:ext uri="{FF2B5EF4-FFF2-40B4-BE49-F238E27FC236}">
                <a16:creationId xmlns:a16="http://schemas.microsoft.com/office/drawing/2014/main" id="{2B8947D8-7572-83F7-CDA8-84184635C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25603" name="Espace réservé du numéro de diapositive 4">
            <a:extLst>
              <a:ext uri="{FF2B5EF4-FFF2-40B4-BE49-F238E27FC236}">
                <a16:creationId xmlns:a16="http://schemas.microsoft.com/office/drawing/2014/main" id="{098A5EA4-6BC5-1B2C-F581-04B16602EA0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3ABD060-8882-4750-BE59-1D402BB4ABF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5604" name="Rectangle 1">
            <a:extLst>
              <a:ext uri="{FF2B5EF4-FFF2-40B4-BE49-F238E27FC236}">
                <a16:creationId xmlns:a16="http://schemas.microsoft.com/office/drawing/2014/main" id="{ECCF3B7A-6041-E8CA-665E-5CE222682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Déroulement d'une garde postée :  </a:t>
            </a:r>
          </a:p>
        </p:txBody>
      </p:sp>
      <p:sp>
        <p:nvSpPr>
          <p:cNvPr id="24581" name="Rectangle 1">
            <a:extLst>
              <a:ext uri="{FF2B5EF4-FFF2-40B4-BE49-F238E27FC236}">
                <a16:creationId xmlns:a16="http://schemas.microsoft.com/office/drawing/2014/main" id="{3052906E-1875-470E-AEE8-98AC6453F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1935163"/>
            <a:ext cx="8189912" cy="3622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Manœuvres et instruction (FMPA quotidienne, etc.) :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Obligatoire, la FMPA est conduite par un personnel désigné. </a:t>
            </a:r>
            <a:endParaRPr lang="fr-FR" alt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Séquences : réalisées selon un planning déterminé par le bureau formation de la caserne. </a:t>
            </a:r>
            <a:endParaRPr lang="fr-FR" alt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Apprentissage de nouvelles techniques,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prise en main d’un nouveau matériel, etc. </a:t>
            </a:r>
          </a:p>
        </p:txBody>
      </p:sp>
      <p:pic>
        <p:nvPicPr>
          <p:cNvPr id="25606" name="Picture 6" descr="théorie">
            <a:extLst>
              <a:ext uri="{FF2B5EF4-FFF2-40B4-BE49-F238E27FC236}">
                <a16:creationId xmlns:a16="http://schemas.microsoft.com/office/drawing/2014/main" id="{3A9C075B-5D6B-7351-8C17-3B76615B1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05263"/>
            <a:ext cx="28495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8">
            <a:extLst>
              <a:ext uri="{FF2B5EF4-FFF2-40B4-BE49-F238E27FC236}">
                <a16:creationId xmlns:a16="http://schemas.microsoft.com/office/drawing/2014/main" id="{DE51767F-B84A-0578-2405-C43977A66A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26627" name="Espace réservé du numéro de diapositive 4">
            <a:extLst>
              <a:ext uri="{FF2B5EF4-FFF2-40B4-BE49-F238E27FC236}">
                <a16:creationId xmlns:a16="http://schemas.microsoft.com/office/drawing/2014/main" id="{0151AEA9-15C6-350F-2C35-54174DDE04A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5FF15D8-6326-4899-B957-B5715F5A2C9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6628" name="Rectangle 1">
            <a:extLst>
              <a:ext uri="{FF2B5EF4-FFF2-40B4-BE49-F238E27FC236}">
                <a16:creationId xmlns:a16="http://schemas.microsoft.com/office/drawing/2014/main" id="{AC8B9A5B-40B5-8D3D-A310-E97C8D3F5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Déroulement d'une garde postée :  </a:t>
            </a:r>
          </a:p>
        </p:txBody>
      </p:sp>
      <p:sp>
        <p:nvSpPr>
          <p:cNvPr id="26629" name="Rectangle 1">
            <a:extLst>
              <a:ext uri="{FF2B5EF4-FFF2-40B4-BE49-F238E27FC236}">
                <a16:creationId xmlns:a16="http://schemas.microsoft.com/office/drawing/2014/main" id="{AE7DA393-9A9E-F262-B43A-6C0B79639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912938"/>
            <a:ext cx="8189913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alertes 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Chaque SP est équipé d’un récepteur numérique d’alerte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bip.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b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fonction des compétences et des disponibilités, le logiciel choisit le personnel à déclencher. </a:t>
            </a:r>
          </a:p>
        </p:txBody>
      </p:sp>
      <p:pic>
        <p:nvPicPr>
          <p:cNvPr id="26630" name="Picture 6" descr="hqdefault">
            <a:extLst>
              <a:ext uri="{FF2B5EF4-FFF2-40B4-BE49-F238E27FC236}">
                <a16:creationId xmlns:a16="http://schemas.microsoft.com/office/drawing/2014/main" id="{0D2B9493-ADF5-F355-559C-AB1EA1801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 r="7814"/>
          <a:stretch>
            <a:fillRect/>
          </a:stretch>
        </p:blipFill>
        <p:spPr bwMode="auto">
          <a:xfrm>
            <a:off x="6318250" y="4013200"/>
            <a:ext cx="2133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F:\A diffuser\JSP SDMIS\Dématérialisation\doc\imagesCAH2S8ZX.jpg">
            <a:extLst>
              <a:ext uri="{FF2B5EF4-FFF2-40B4-BE49-F238E27FC236}">
                <a16:creationId xmlns:a16="http://schemas.microsoft.com/office/drawing/2014/main" id="{490BBD87-3173-0466-AA6E-6499C988F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5" b="17857"/>
          <a:stretch>
            <a:fillRect/>
          </a:stretch>
        </p:blipFill>
        <p:spPr bwMode="auto">
          <a:xfrm>
            <a:off x="1446213" y="4622800"/>
            <a:ext cx="23622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8">
            <a:extLst>
              <a:ext uri="{FF2B5EF4-FFF2-40B4-BE49-F238E27FC236}">
                <a16:creationId xmlns:a16="http://schemas.microsoft.com/office/drawing/2014/main" id="{75E4BB09-30AF-C55B-17E0-7432416830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27651" name="Espace réservé du numéro de diapositive 4">
            <a:extLst>
              <a:ext uri="{FF2B5EF4-FFF2-40B4-BE49-F238E27FC236}">
                <a16:creationId xmlns:a16="http://schemas.microsoft.com/office/drawing/2014/main" id="{49B54513-D3CA-07F5-563D-1D0937658E2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A89F592-CAED-4544-81E3-D6475474826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7652" name="Rectangle 1">
            <a:extLst>
              <a:ext uri="{FF2B5EF4-FFF2-40B4-BE49-F238E27FC236}">
                <a16:creationId xmlns:a16="http://schemas.microsoft.com/office/drawing/2014/main" id="{9DDD5884-9194-04F0-8344-F7D4A7C56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Déroulement d'une garde postée :  </a:t>
            </a:r>
          </a:p>
        </p:txBody>
      </p:sp>
      <p:sp>
        <p:nvSpPr>
          <p:cNvPr id="27653" name="Rectangle 1">
            <a:extLst>
              <a:ext uri="{FF2B5EF4-FFF2-40B4-BE49-F238E27FC236}">
                <a16:creationId xmlns:a16="http://schemas.microsoft.com/office/drawing/2014/main" id="{61FF587F-7D6F-52AE-0C74-6D41C2F86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2012950"/>
            <a:ext cx="818991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alertes 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BIP est associé à un profil informatique qui regroupe les fonctions du SP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(conducteur engin-pompe ou échelier, équipier, CE, CA)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est nominatif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Ne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peut être échangé ou prêté. </a:t>
            </a:r>
          </a:p>
        </p:txBody>
      </p:sp>
      <p:pic>
        <p:nvPicPr>
          <p:cNvPr id="27654" name="Picture 6" descr="hqdefault">
            <a:extLst>
              <a:ext uri="{FF2B5EF4-FFF2-40B4-BE49-F238E27FC236}">
                <a16:creationId xmlns:a16="http://schemas.microsoft.com/office/drawing/2014/main" id="{0E739D3C-3463-CD71-2BF4-58E294FBA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 r="7814"/>
          <a:stretch>
            <a:fillRect/>
          </a:stretch>
        </p:blipFill>
        <p:spPr bwMode="auto">
          <a:xfrm>
            <a:off x="6665913" y="3975100"/>
            <a:ext cx="2157412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8">
            <a:extLst>
              <a:ext uri="{FF2B5EF4-FFF2-40B4-BE49-F238E27FC236}">
                <a16:creationId xmlns:a16="http://schemas.microsoft.com/office/drawing/2014/main" id="{5427C7EF-6C73-729A-416F-0D64CD4029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28675" name="Espace réservé du numéro de diapositive 4">
            <a:extLst>
              <a:ext uri="{FF2B5EF4-FFF2-40B4-BE49-F238E27FC236}">
                <a16:creationId xmlns:a16="http://schemas.microsoft.com/office/drawing/2014/main" id="{3BA7107C-7883-E154-B863-80CE52A1E0C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AB6BA7B-9113-4130-9BF3-0031D464C48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8676" name="Rectangle 1">
            <a:extLst>
              <a:ext uri="{FF2B5EF4-FFF2-40B4-BE49-F238E27FC236}">
                <a16:creationId xmlns:a16="http://schemas.microsoft.com/office/drawing/2014/main" id="{2DC4845A-AC5D-B8A5-4F43-5505A3021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Déroulement d'une garde postée :  </a:t>
            </a:r>
          </a:p>
        </p:txBody>
      </p:sp>
      <p:sp>
        <p:nvSpPr>
          <p:cNvPr id="28677" name="Rectangle 1">
            <a:extLst>
              <a:ext uri="{FF2B5EF4-FFF2-40B4-BE49-F238E27FC236}">
                <a16:creationId xmlns:a16="http://schemas.microsoft.com/office/drawing/2014/main" id="{5B3080C2-FC4E-2AE7-63B7-CE5DD2214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884363"/>
            <a:ext cx="8189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alertes :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6" descr="E:\JSP SDMIS\Dématérialisation\A mettre sous spiral\SC B1_ ATC et comportements au sein du corps d'appartenance V2_Page_7.jpg">
            <a:extLst>
              <a:ext uri="{FF2B5EF4-FFF2-40B4-BE49-F238E27FC236}">
                <a16:creationId xmlns:a16="http://schemas.microsoft.com/office/drawing/2014/main" id="{39E19183-CF44-6D5E-4BC1-383727A24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19312" r="10960" b="55655"/>
          <a:stretch>
            <a:fillRect/>
          </a:stretch>
        </p:blipFill>
        <p:spPr bwMode="auto">
          <a:xfrm>
            <a:off x="381000" y="2438400"/>
            <a:ext cx="8382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8">
            <a:extLst>
              <a:ext uri="{FF2B5EF4-FFF2-40B4-BE49-F238E27FC236}">
                <a16:creationId xmlns:a16="http://schemas.microsoft.com/office/drawing/2014/main" id="{88DCE73A-CD65-2D26-E42A-C0FEFE50A8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29699" name="Espace réservé du numéro de diapositive 4">
            <a:extLst>
              <a:ext uri="{FF2B5EF4-FFF2-40B4-BE49-F238E27FC236}">
                <a16:creationId xmlns:a16="http://schemas.microsoft.com/office/drawing/2014/main" id="{5EB0C8AA-1C75-D113-A947-02AC72644A6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1A8D93E-AE9B-49DE-B15E-C283C2BCB3B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9700" name="Rectangle 1">
            <a:extLst>
              <a:ext uri="{FF2B5EF4-FFF2-40B4-BE49-F238E27FC236}">
                <a16:creationId xmlns:a16="http://schemas.microsoft.com/office/drawing/2014/main" id="{910CB90E-F8D4-265F-0CFF-F01F32490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Déroulement d'une garde postée :  </a:t>
            </a:r>
          </a:p>
        </p:txBody>
      </p:sp>
      <p:sp>
        <p:nvSpPr>
          <p:cNvPr id="29701" name="Rectangle 1">
            <a:extLst>
              <a:ext uri="{FF2B5EF4-FFF2-40B4-BE49-F238E27FC236}">
                <a16:creationId xmlns:a16="http://schemas.microsoft.com/office/drawing/2014/main" id="{6C876958-C7A2-6E75-8FD5-BA470D04C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alertes</a:t>
            </a: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702" name="Picture 8" descr="E:\JSP SDMIS\Dématérialisation\A mettre sous spiral\SC B1_ ATC et comportements au sein du corps d'appartenance V2_Page_7.jpg">
            <a:extLst>
              <a:ext uri="{FF2B5EF4-FFF2-40B4-BE49-F238E27FC236}">
                <a16:creationId xmlns:a16="http://schemas.microsoft.com/office/drawing/2014/main" id="{9979EEE0-8E95-1CE7-2968-9221AED73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1" t="50783" r="1433" b="25615"/>
          <a:stretch>
            <a:fillRect/>
          </a:stretch>
        </p:blipFill>
        <p:spPr bwMode="auto">
          <a:xfrm>
            <a:off x="381000" y="2514600"/>
            <a:ext cx="83820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8">
            <a:extLst>
              <a:ext uri="{FF2B5EF4-FFF2-40B4-BE49-F238E27FC236}">
                <a16:creationId xmlns:a16="http://schemas.microsoft.com/office/drawing/2014/main" id="{B8FBB4A1-F659-C3DE-7638-A517A9DDEE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30723" name="Espace réservé du numéro de diapositive 4">
            <a:extLst>
              <a:ext uri="{FF2B5EF4-FFF2-40B4-BE49-F238E27FC236}">
                <a16:creationId xmlns:a16="http://schemas.microsoft.com/office/drawing/2014/main" id="{2D30953E-25F0-22EF-C88E-A06A8E382F9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E737618-8994-4FC0-B111-712D20731EA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0724" name="Rectangle 1">
            <a:extLst>
              <a:ext uri="{FF2B5EF4-FFF2-40B4-BE49-F238E27FC236}">
                <a16:creationId xmlns:a16="http://schemas.microsoft.com/office/drawing/2014/main" id="{5F609004-0E2C-0722-97E0-1DDC823CB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≠</a:t>
            </a: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fonctions dans la garde :</a:t>
            </a:r>
          </a:p>
        </p:txBody>
      </p:sp>
      <p:sp>
        <p:nvSpPr>
          <p:cNvPr id="30725" name="Rectangle 1">
            <a:extLst>
              <a:ext uri="{FF2B5EF4-FFF2-40B4-BE49-F238E27FC236}">
                <a16:creationId xmlns:a16="http://schemas.microsoft.com/office/drawing/2014/main" id="{0D53A1B2-4CF3-21E5-26AB-129C5129B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Chef de garde et chef de la garde 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 principale de gérer, les moyens du centre pour maintenir le potentiel opérationnel de la garde.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Représente le chef de centre auprès des personnels de garde :</a:t>
            </a: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Applique et fait appliquer RI et RO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Applique et fait appliquer les consignes,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8">
            <a:extLst>
              <a:ext uri="{FF2B5EF4-FFF2-40B4-BE49-F238E27FC236}">
                <a16:creationId xmlns:a16="http://schemas.microsoft.com/office/drawing/2014/main" id="{E5CFC67E-6B16-B362-2928-ECDE65F486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31747" name="Espace réservé du numéro de diapositive 4">
            <a:extLst>
              <a:ext uri="{FF2B5EF4-FFF2-40B4-BE49-F238E27FC236}">
                <a16:creationId xmlns:a16="http://schemas.microsoft.com/office/drawing/2014/main" id="{2F5CE519-4FB3-E995-11C3-F421F424463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03313DE-09DE-4963-959E-DA456F41542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0724" name="Rectangle 1">
            <a:extLst>
              <a:ext uri="{FF2B5EF4-FFF2-40B4-BE49-F238E27FC236}">
                <a16:creationId xmlns:a16="http://schemas.microsoft.com/office/drawing/2014/main" id="{ABCDD949-F7EC-6766-10D0-B2A733F4B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3622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Gère les effectifs de garde au sein du CIS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Veille au bon déroulement de la période de garde, </a:t>
            </a:r>
            <a:endParaRPr lang="fr-FR" alt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Organise l’ensemble des taches journalières (consignes, activité, travail, manœuvre). </a:t>
            </a:r>
          </a:p>
          <a:p>
            <a:pPr marL="342900" indent="-342900"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Renseigne les fiches anomalies et les fiches de suivi (AES, accident humain, accident matériel,...). </a:t>
            </a:r>
          </a:p>
          <a:p>
            <a:pPr marL="342900" indent="-342900"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Gère les renforts,</a:t>
            </a:r>
            <a:endParaRPr lang="fr-FR" alt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Assure le passage des consignes, </a:t>
            </a:r>
            <a:endParaRPr lang="fr-FR" alt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49" name="Rectangle 1">
            <a:extLst>
              <a:ext uri="{FF2B5EF4-FFF2-40B4-BE49-F238E27FC236}">
                <a16:creationId xmlns:a16="http://schemas.microsoft.com/office/drawing/2014/main" id="{D2588C7C-27F4-5E4F-B03C-3017E35F6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≠</a:t>
            </a: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fonctions dans la garde 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8">
            <a:extLst>
              <a:ext uri="{FF2B5EF4-FFF2-40B4-BE49-F238E27FC236}">
                <a16:creationId xmlns:a16="http://schemas.microsoft.com/office/drawing/2014/main" id="{617F5713-BEDC-1FD6-F851-8C52E45C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Attitudes et comportements</a:t>
            </a:r>
          </a:p>
        </p:txBody>
      </p:sp>
      <p:sp>
        <p:nvSpPr>
          <p:cNvPr id="5123" name="Espace réservé du numéro de diapositive 4">
            <a:extLst>
              <a:ext uri="{FF2B5EF4-FFF2-40B4-BE49-F238E27FC236}">
                <a16:creationId xmlns:a16="http://schemas.microsoft.com/office/drawing/2014/main" id="{889958C9-7083-BA43-7093-D74523F9A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E6AC06-5E19-4642-A9F0-E146F58AD47C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94019B59-EDF8-47D3-4967-822E07FBE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274763"/>
            <a:ext cx="8524875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attitudes découlent des comportements.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Attitudes varient en fonction de notre vécu et de nos a priori.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 paroles, nos expressions, notre gestuelle, nos actes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notre comportement.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Notre propre comportement qui influence celui des autres.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 de groupe demande pour fonctionner en harmonie, de respecter certaines règles et impose de respecter une déontologie.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Abordons les attitudes du SP :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8">
            <a:extLst>
              <a:ext uri="{FF2B5EF4-FFF2-40B4-BE49-F238E27FC236}">
                <a16:creationId xmlns:a16="http://schemas.microsoft.com/office/drawing/2014/main" id="{9DC3D789-92ED-B30C-88CC-6FBFA7896B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32771" name="Espace réservé du numéro de diapositive 4">
            <a:extLst>
              <a:ext uri="{FF2B5EF4-FFF2-40B4-BE49-F238E27FC236}">
                <a16:creationId xmlns:a16="http://schemas.microsoft.com/office/drawing/2014/main" id="{196EB2DA-21A5-4EAE-D937-6C924F7F9EE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983E9BA-E86F-454B-8E4C-FB30D00F45A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2772" name="Rectangle 1">
            <a:extLst>
              <a:ext uri="{FF2B5EF4-FFF2-40B4-BE49-F238E27FC236}">
                <a16:creationId xmlns:a16="http://schemas.microsoft.com/office/drawing/2014/main" id="{0009E161-969B-A1AE-F911-87BD2B730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990600" indent="-533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3716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752600" indent="-381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209800" indent="-381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Assure la coordination avec le chef (ou l’adjoint) de salle opérationnelle CTA-CODIS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S’assure du départ des moyens engagés par le CTA-CODIS,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Gère au quotidien les mouvements humains et matériels du CIS,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3" name="Rectangle 1">
            <a:extLst>
              <a:ext uri="{FF2B5EF4-FFF2-40B4-BE49-F238E27FC236}">
                <a16:creationId xmlns:a16="http://schemas.microsoft.com/office/drawing/2014/main" id="{953BA8E1-6E28-FD15-19A9-B27694417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≠</a:t>
            </a: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fonctions dans la garde 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8">
            <a:extLst>
              <a:ext uri="{FF2B5EF4-FFF2-40B4-BE49-F238E27FC236}">
                <a16:creationId xmlns:a16="http://schemas.microsoft.com/office/drawing/2014/main" id="{58A25E62-15FE-CCF1-78D2-494A08C01B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33795" name="Espace réservé du numéro de diapositive 4">
            <a:extLst>
              <a:ext uri="{FF2B5EF4-FFF2-40B4-BE49-F238E27FC236}">
                <a16:creationId xmlns:a16="http://schemas.microsoft.com/office/drawing/2014/main" id="{112B992A-D817-5693-8A09-0B751F457B9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AF72EE3-CABF-41BD-B245-21C4CD6E81F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3796" name="Rectangle 1">
            <a:extLst>
              <a:ext uri="{FF2B5EF4-FFF2-40B4-BE49-F238E27FC236}">
                <a16:creationId xmlns:a16="http://schemas.microsoft.com/office/drawing/2014/main" id="{3E17DF17-1664-3BF8-D380-1FA811FBD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Gère les mouvements humains et matériels du CIS,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Veille au suivi des interventions et des plannings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Veille au traitement et à la réalisation des comptes-rendus de sortie de véhicules (CRSV)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Veille à la saisie et l’enregistrement des plannings de garde pour la garde à venir,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797" name="Rectangle 1">
            <a:extLst>
              <a:ext uri="{FF2B5EF4-FFF2-40B4-BE49-F238E27FC236}">
                <a16:creationId xmlns:a16="http://schemas.microsoft.com/office/drawing/2014/main" id="{8ECF0BB6-6D93-B4B9-8EA8-B724B0937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≠</a:t>
            </a: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fonctions dans la garde 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OfficierDeGarde-e1467819629104">
            <a:extLst>
              <a:ext uri="{FF2B5EF4-FFF2-40B4-BE49-F238E27FC236}">
                <a16:creationId xmlns:a16="http://schemas.microsoft.com/office/drawing/2014/main" id="{DFC06EDD-25E9-DCA0-5F19-10C2AE67A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286067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re 8">
            <a:extLst>
              <a:ext uri="{FF2B5EF4-FFF2-40B4-BE49-F238E27FC236}">
                <a16:creationId xmlns:a16="http://schemas.microsoft.com/office/drawing/2014/main" id="{5490525D-4D99-0FED-8AC0-10055A8F70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34820" name="Espace réservé du numéro de diapositive 4">
            <a:extLst>
              <a:ext uri="{FF2B5EF4-FFF2-40B4-BE49-F238E27FC236}">
                <a16:creationId xmlns:a16="http://schemas.microsoft.com/office/drawing/2014/main" id="{AD35167E-DC61-F2B3-76A3-C5EFDDB16AC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EE71349-F59C-4920-A537-BAAD12EDCB8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4821" name="Rectangle 1">
            <a:extLst>
              <a:ext uri="{FF2B5EF4-FFF2-40B4-BE49-F238E27FC236}">
                <a16:creationId xmlns:a16="http://schemas.microsoft.com/office/drawing/2014/main" id="{0679983E-8F3D-C487-E0E1-AEB273975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Remonte l’information vers le chef de CIS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Associé à un sous-officier de garde.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822" name="Rectangle 1">
            <a:extLst>
              <a:ext uri="{FF2B5EF4-FFF2-40B4-BE49-F238E27FC236}">
                <a16:creationId xmlns:a16="http://schemas.microsoft.com/office/drawing/2014/main" id="{32FDF631-ADE5-69D4-6B2F-50F84EC71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≠</a:t>
            </a: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fonctions dans la garde :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8">
            <a:extLst>
              <a:ext uri="{FF2B5EF4-FFF2-40B4-BE49-F238E27FC236}">
                <a16:creationId xmlns:a16="http://schemas.microsoft.com/office/drawing/2014/main" id="{C39C68E4-48D0-6147-8840-AB9891558E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35843" name="Espace réservé du numéro de diapositive 4">
            <a:extLst>
              <a:ext uri="{FF2B5EF4-FFF2-40B4-BE49-F238E27FC236}">
                <a16:creationId xmlns:a16="http://schemas.microsoft.com/office/drawing/2014/main" id="{5C32F2F5-3A85-3201-5191-B5DA5566D41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84D6EAD-3205-4372-B3C6-20F8090A66F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5844" name="Rectangle 1">
            <a:extLst>
              <a:ext uri="{FF2B5EF4-FFF2-40B4-BE49-F238E27FC236}">
                <a16:creationId xmlns:a16="http://schemas.microsoft.com/office/drawing/2014/main" id="{6A552167-FC26-DA7F-F8A9-F8CA5FE7A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40105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Sous officier de jour :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sous-officier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 désigné pour chaque période de garde.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charge de la distribution des tâches et du contrôle de leur exécution.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Gère également la feuille de garde et la disponibilité des personnels et assure la continuité de la garde lorsque le CDG est en intervention.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45" name="Rectangle 1">
            <a:extLst>
              <a:ext uri="{FF2B5EF4-FFF2-40B4-BE49-F238E27FC236}">
                <a16:creationId xmlns:a16="http://schemas.microsoft.com/office/drawing/2014/main" id="{BC1C44F7-73B5-5775-6E8B-BDADB95D9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≠</a:t>
            </a: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fonctions dans la garde 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8">
            <a:extLst>
              <a:ext uri="{FF2B5EF4-FFF2-40B4-BE49-F238E27FC236}">
                <a16:creationId xmlns:a16="http://schemas.microsoft.com/office/drawing/2014/main" id="{96F11D35-CCEB-7154-77D1-77B929BD1A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36867" name="Espace réservé du numéro de diapositive 4">
            <a:extLst>
              <a:ext uri="{FF2B5EF4-FFF2-40B4-BE49-F238E27FC236}">
                <a16:creationId xmlns:a16="http://schemas.microsoft.com/office/drawing/2014/main" id="{80A507D1-466D-C86C-1769-C150C09AE3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2C80F13-1A0C-476F-AEA7-114276940D3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6868" name="Rectangle 1">
            <a:extLst>
              <a:ext uri="{FF2B5EF4-FFF2-40B4-BE49-F238E27FC236}">
                <a16:creationId xmlns:a16="http://schemas.microsoft.com/office/drawing/2014/main" id="{C6F0A589-DCD3-CE0E-B7B2-28BEB425C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1878013"/>
            <a:ext cx="8189912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Stationnaire.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L’emploi des stationnaires est préciser par note de service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Missions :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Assurer une relation permanente avec le CTA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Participer à l’activité opérationnelle de la caserne :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étant affecté au local d’alerte en qualité de stationnaire,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participant aux interventions.</a:t>
            </a:r>
          </a:p>
        </p:txBody>
      </p:sp>
      <p:sp>
        <p:nvSpPr>
          <p:cNvPr id="36869" name="Rectangle 1">
            <a:extLst>
              <a:ext uri="{FF2B5EF4-FFF2-40B4-BE49-F238E27FC236}">
                <a16:creationId xmlns:a16="http://schemas.microsoft.com/office/drawing/2014/main" id="{3066CC33-BEFF-DF86-37A7-DB3283520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1295400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≠</a:t>
            </a: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fonctions dans la garde :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8">
            <a:extLst>
              <a:ext uri="{FF2B5EF4-FFF2-40B4-BE49-F238E27FC236}">
                <a16:creationId xmlns:a16="http://schemas.microsoft.com/office/drawing/2014/main" id="{A17A12D6-420A-75F9-4C52-52DB2F2895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37891" name="Espace réservé du numéro de diapositive 4">
            <a:extLst>
              <a:ext uri="{FF2B5EF4-FFF2-40B4-BE49-F238E27FC236}">
                <a16:creationId xmlns:a16="http://schemas.microsoft.com/office/drawing/2014/main" id="{97761B04-8B24-7BB4-8671-AB30AF401C3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83D0700-1914-48E2-A389-D8B3EE284A3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7892" name="Rectangle 1">
            <a:extLst>
              <a:ext uri="{FF2B5EF4-FFF2-40B4-BE49-F238E27FC236}">
                <a16:creationId xmlns:a16="http://schemas.microsoft.com/office/drawing/2014/main" id="{8400376A-432A-0FF6-5366-A3C046986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Stationnaire.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Accueillir les personnes, entreprises se présentant à la caserne et informer la hiérarchie concernée.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Assurer l’accueil téléphonique.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Prendre en charge les personnes se présentant à la caserne pour une demande d’intervention (appel verbal).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Réaliser tout autre mission demandée par la hiérarchie.</a:t>
            </a:r>
          </a:p>
        </p:txBody>
      </p:sp>
      <p:sp>
        <p:nvSpPr>
          <p:cNvPr id="37893" name="Rectangle 1">
            <a:extLst>
              <a:ext uri="{FF2B5EF4-FFF2-40B4-BE49-F238E27FC236}">
                <a16:creationId xmlns:a16="http://schemas.microsoft.com/office/drawing/2014/main" id="{CBF58C5F-B6CC-7B60-4105-3BBDF2872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≠</a:t>
            </a: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fonctions dans la garde :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8">
            <a:extLst>
              <a:ext uri="{FF2B5EF4-FFF2-40B4-BE49-F238E27FC236}">
                <a16:creationId xmlns:a16="http://schemas.microsoft.com/office/drawing/2014/main" id="{81CB9937-CBD7-AC21-35D2-3C1A6EB07D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38915" name="Espace réservé du numéro de diapositive 4">
            <a:extLst>
              <a:ext uri="{FF2B5EF4-FFF2-40B4-BE49-F238E27FC236}">
                <a16:creationId xmlns:a16="http://schemas.microsoft.com/office/drawing/2014/main" id="{89E1F997-1D35-B7E3-5A9C-0935E2B8168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7319FC1-A28B-43A2-90C7-97BAB3206A5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8916" name="Rectangle 1">
            <a:extLst>
              <a:ext uri="{FF2B5EF4-FFF2-40B4-BE49-F238E27FC236}">
                <a16:creationId xmlns:a16="http://schemas.microsoft.com/office/drawing/2014/main" id="{2F4EB291-C834-DB42-0621-F20F6C2D5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Stationnaire.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Outre les missions, cette note fixe les conditions d’exercices et les activités assurées par la stationnaire :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sa prise de fonction,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Lors des départs d’interventions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Pendant la période de garde.</a:t>
            </a:r>
          </a:p>
        </p:txBody>
      </p:sp>
      <p:pic>
        <p:nvPicPr>
          <p:cNvPr id="38917" name="Picture 7" descr="stationnaire">
            <a:extLst>
              <a:ext uri="{FF2B5EF4-FFF2-40B4-BE49-F238E27FC236}">
                <a16:creationId xmlns:a16="http://schemas.microsoft.com/office/drawing/2014/main" id="{5AB84B02-60CF-0777-763C-970EBC376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94100"/>
            <a:ext cx="3673475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1">
            <a:extLst>
              <a:ext uri="{FF2B5EF4-FFF2-40B4-BE49-F238E27FC236}">
                <a16:creationId xmlns:a16="http://schemas.microsoft.com/office/drawing/2014/main" id="{B0C507A8-6A09-F146-5569-7FBE8359A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≠</a:t>
            </a: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fonctions dans la garde :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8">
            <a:extLst>
              <a:ext uri="{FF2B5EF4-FFF2-40B4-BE49-F238E27FC236}">
                <a16:creationId xmlns:a16="http://schemas.microsoft.com/office/drawing/2014/main" id="{D7990D91-C264-C4E8-F57E-6E7474216C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39939" name="Espace réservé du numéro de diapositive 4">
            <a:extLst>
              <a:ext uri="{FF2B5EF4-FFF2-40B4-BE49-F238E27FC236}">
                <a16:creationId xmlns:a16="http://schemas.microsoft.com/office/drawing/2014/main" id="{B73754AE-D8A3-A478-5B27-740945D0BD9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E669401-4B78-4650-A6AF-4D24C4B1175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9940" name="Rectangle 1">
            <a:extLst>
              <a:ext uri="{FF2B5EF4-FFF2-40B4-BE49-F238E27FC236}">
                <a16:creationId xmlns:a16="http://schemas.microsoft.com/office/drawing/2014/main" id="{66B383A4-0733-EEDD-FA8B-6DCE4874E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865313"/>
            <a:ext cx="8189912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Conducteur :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Missions des conducteurs sont définies par note de service.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Dès la réception de l’alerte individuelle, le conducteur se rend à l’engin désigné et procède aux opérations suivantes 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Fait le tour de l’engin pour s’assurer que les coffres sont fermés, le matériel correctement arrimé, les remorques détachées.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941" name="Rectangle 1">
            <a:extLst>
              <a:ext uri="{FF2B5EF4-FFF2-40B4-BE49-F238E27FC236}">
                <a16:creationId xmlns:a16="http://schemas.microsoft.com/office/drawing/2014/main" id="{B4AC125F-CD39-7B29-E6E6-D2B146CEA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≠</a:t>
            </a: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fonctions dans la garde :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8">
            <a:extLst>
              <a:ext uri="{FF2B5EF4-FFF2-40B4-BE49-F238E27FC236}">
                <a16:creationId xmlns:a16="http://schemas.microsoft.com/office/drawing/2014/main" id="{2FF1B2AD-5CF0-8425-A180-84DA8F6197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40963" name="Espace réservé du numéro de diapositive 4">
            <a:extLst>
              <a:ext uri="{FF2B5EF4-FFF2-40B4-BE49-F238E27FC236}">
                <a16:creationId xmlns:a16="http://schemas.microsoft.com/office/drawing/2014/main" id="{9BEA551E-1DFD-5F72-1774-754C2ADCA12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C6EB98F-60EA-406E-A2C4-44F90DAAE04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0964" name="Rectangle 1">
            <a:extLst>
              <a:ext uri="{FF2B5EF4-FFF2-40B4-BE49-F238E27FC236}">
                <a16:creationId xmlns:a16="http://schemas.microsoft.com/office/drawing/2014/main" id="{0F0B8DC8-C578-4CB4-9CE4-67F28FF3E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29151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Conducteur :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Débranche la prise de recharge électrique,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Prend place à bord du véhicule et procède aux réglages « conduites »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Démarre le véhicule et l’avance pour bloquer le portail en position ouverte,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965" name="Rectangle 1">
            <a:extLst>
              <a:ext uri="{FF2B5EF4-FFF2-40B4-BE49-F238E27FC236}">
                <a16:creationId xmlns:a16="http://schemas.microsoft.com/office/drawing/2014/main" id="{78F4F0DA-DFDB-703E-E0A8-56F7408DB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≠</a:t>
            </a: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fonctions dans la garde :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8">
            <a:extLst>
              <a:ext uri="{FF2B5EF4-FFF2-40B4-BE49-F238E27FC236}">
                <a16:creationId xmlns:a16="http://schemas.microsoft.com/office/drawing/2014/main" id="{700C296B-93C9-D44E-CD9A-0CAC08886F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La vie en caserne</a:t>
            </a:r>
          </a:p>
        </p:txBody>
      </p:sp>
      <p:sp>
        <p:nvSpPr>
          <p:cNvPr id="41987" name="Espace réservé du numéro de diapositive 4">
            <a:extLst>
              <a:ext uri="{FF2B5EF4-FFF2-40B4-BE49-F238E27FC236}">
                <a16:creationId xmlns:a16="http://schemas.microsoft.com/office/drawing/2014/main" id="{9D942874-E1BF-5F2A-537C-8F54AAE489D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F310ABC-C82A-4A21-886F-352F60494B0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1988" name="Rectangle 1">
            <a:extLst>
              <a:ext uri="{FF2B5EF4-FFF2-40B4-BE49-F238E27FC236}">
                <a16:creationId xmlns:a16="http://schemas.microsoft.com/office/drawing/2014/main" id="{D7DCD6E9-DE13-DA93-BA51-ED59A626B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Conducteur :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Allume la radio,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S’assure que les équipiers ont pris place dans l’engin avant de partir en intervention,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Signale toute anomalie éventuelle, au CA lors de son arrivée,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Prend en compte les consignes du CA.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989" name="Picture 7" descr="imagesCAGQ5XIN">
            <a:extLst>
              <a:ext uri="{FF2B5EF4-FFF2-40B4-BE49-F238E27FC236}">
                <a16:creationId xmlns:a16="http://schemas.microsoft.com/office/drawing/2014/main" id="{4DA86AE3-F1FF-949B-C301-069AA142A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r="9653"/>
          <a:stretch>
            <a:fillRect/>
          </a:stretch>
        </p:blipFill>
        <p:spPr bwMode="auto">
          <a:xfrm>
            <a:off x="6172200" y="1371600"/>
            <a:ext cx="262731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1">
            <a:extLst>
              <a:ext uri="{FF2B5EF4-FFF2-40B4-BE49-F238E27FC236}">
                <a16:creationId xmlns:a16="http://schemas.microsoft.com/office/drawing/2014/main" id="{8EE9D55C-3DAD-6211-6FE1-9362F0D0F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≠</a:t>
            </a: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fonctions dans la garde 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8">
            <a:extLst>
              <a:ext uri="{FF2B5EF4-FFF2-40B4-BE49-F238E27FC236}">
                <a16:creationId xmlns:a16="http://schemas.microsoft.com/office/drawing/2014/main" id="{C95B66B4-EA59-B0B7-4573-D2F4CC11F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Attitudes et comportements</a:t>
            </a:r>
          </a:p>
        </p:txBody>
      </p:sp>
      <p:sp>
        <p:nvSpPr>
          <p:cNvPr id="6147" name="Espace réservé du numéro de diapositive 4">
            <a:extLst>
              <a:ext uri="{FF2B5EF4-FFF2-40B4-BE49-F238E27FC236}">
                <a16:creationId xmlns:a16="http://schemas.microsoft.com/office/drawing/2014/main" id="{EBDDEF89-3AB5-5426-942A-CA623C56B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3C61EA-AF7A-4310-B3F5-CE480C7B8075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A34BAB52-08A1-C3AD-F630-1859EA8B2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Envers ses collègues : </a:t>
            </a:r>
          </a:p>
        </p:txBody>
      </p:sp>
      <p:sp>
        <p:nvSpPr>
          <p:cNvPr id="6149" name="Rectangle 1">
            <a:extLst>
              <a:ext uri="{FF2B5EF4-FFF2-40B4-BE49-F238E27FC236}">
                <a16:creationId xmlns:a16="http://schemas.microsoft.com/office/drawing/2014/main" id="{56F4014B-D8D8-095B-438B-0DE0F4921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 semble exclure l'esprit d'individualisme.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Métier d'équipe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impose une solide cohésion entre les SP d'une même caserne, d'un même engin pompe, d'un même BAT qui pénètre dans l'appartement embrasé. </a:t>
            </a:r>
          </a:p>
        </p:txBody>
      </p:sp>
      <p:pic>
        <p:nvPicPr>
          <p:cNvPr id="6150" name="Picture 6" descr="cohésion">
            <a:extLst>
              <a:ext uri="{FF2B5EF4-FFF2-40B4-BE49-F238E27FC236}">
                <a16:creationId xmlns:a16="http://schemas.microsoft.com/office/drawing/2014/main" id="{DDA70EF6-76ED-B333-176C-C06442CA1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3716338"/>
            <a:ext cx="30400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8">
            <a:extLst>
              <a:ext uri="{FF2B5EF4-FFF2-40B4-BE49-F238E27FC236}">
                <a16:creationId xmlns:a16="http://schemas.microsoft.com/office/drawing/2014/main" id="{7133070E-1BF6-C4FB-B873-D8F76ABA4B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7088" y="28527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 intervention</a:t>
            </a:r>
          </a:p>
        </p:txBody>
      </p:sp>
      <p:sp>
        <p:nvSpPr>
          <p:cNvPr id="43011" name="Espace réservé du numéro de diapositive 4">
            <a:extLst>
              <a:ext uri="{FF2B5EF4-FFF2-40B4-BE49-F238E27FC236}">
                <a16:creationId xmlns:a16="http://schemas.microsoft.com/office/drawing/2014/main" id="{C9939884-A2F8-8E13-F4E3-9BA942F1EC4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9ADC879-965A-49EE-9CD5-07120EE598C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8">
            <a:extLst>
              <a:ext uri="{FF2B5EF4-FFF2-40B4-BE49-F238E27FC236}">
                <a16:creationId xmlns:a16="http://schemas.microsoft.com/office/drawing/2014/main" id="{D652F088-2886-0C9F-7B67-C02FFC913B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 intervention</a:t>
            </a:r>
          </a:p>
        </p:txBody>
      </p:sp>
      <p:sp>
        <p:nvSpPr>
          <p:cNvPr id="44035" name="Espace réservé du numéro de diapositive 4">
            <a:extLst>
              <a:ext uri="{FF2B5EF4-FFF2-40B4-BE49-F238E27FC236}">
                <a16:creationId xmlns:a16="http://schemas.microsoft.com/office/drawing/2014/main" id="{A02AC56F-A9F4-428A-AE5F-6B54397B746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0246A85-F284-451F-875C-F107498F1F7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4036" name="ZoneTexte 6">
            <a:extLst>
              <a:ext uri="{FF2B5EF4-FFF2-40B4-BE49-F238E27FC236}">
                <a16:creationId xmlns:a16="http://schemas.microsoft.com/office/drawing/2014/main" id="{E03206EA-A52A-826C-0AD5-212A31F0C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989138"/>
            <a:ext cx="83185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 : </a:t>
            </a:r>
          </a:p>
          <a:p>
            <a:endParaRPr lang="fr-FR" altLang="fr-FR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fr-F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Bretelles des dossards des ARI dans les engins ne sont pas considérées comme des ceintures de sécurité.</a:t>
            </a:r>
            <a:endParaRPr lang="fr-FR" altLang="fr-FR" sz="24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8">
            <a:extLst>
              <a:ext uri="{FF2B5EF4-FFF2-40B4-BE49-F238E27FC236}">
                <a16:creationId xmlns:a16="http://schemas.microsoft.com/office/drawing/2014/main" id="{FC3BA192-6616-2A8E-9DBC-1A5B9F3B99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 intervention</a:t>
            </a:r>
          </a:p>
        </p:txBody>
      </p:sp>
      <p:sp>
        <p:nvSpPr>
          <p:cNvPr id="45059" name="Espace réservé du numéro de diapositive 4">
            <a:extLst>
              <a:ext uri="{FF2B5EF4-FFF2-40B4-BE49-F238E27FC236}">
                <a16:creationId xmlns:a16="http://schemas.microsoft.com/office/drawing/2014/main" id="{F45EEA96-3D3C-42D6-3570-D244D480514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D34C200-7D07-4896-85E2-32D06709F49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86958CE-1ED8-EC20-4974-757D29FEC9DD}"/>
              </a:ext>
            </a:extLst>
          </p:cNvPr>
          <p:cNvSpPr txBox="1"/>
          <p:nvPr/>
        </p:nvSpPr>
        <p:spPr>
          <a:xfrm>
            <a:off x="223838" y="2205038"/>
            <a:ext cx="8462962" cy="10064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le terrain, interviennent les acteurs suivants :</a:t>
            </a: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defRPr/>
            </a:pP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L’équipier :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intervient au sein d'une équipe lors des opérations de secours,</a:t>
            </a:r>
          </a:p>
          <a:p>
            <a:pPr marL="228600"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est placé sous l'autorité d'un chef d'équipe et / ou d'un chef d'agrès.</a:t>
            </a: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defRPr/>
            </a:pP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chef d’équipe :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dirige un équipier et coordonne l’action de son équipe dans le cadre de ses missions de secours,</a:t>
            </a:r>
          </a:p>
          <a:p>
            <a:pPr marL="228600"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est placé sous l’autorité d’un chef d’agrès.</a:t>
            </a: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defRPr/>
            </a:pP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chef d’agrès :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dirige un agrès composé d’une ou de plusieurs équipes.</a:t>
            </a:r>
          </a:p>
          <a:p>
            <a:pPr marL="228600"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peut :</a:t>
            </a: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Commander une opération de secours nécessitant jusqu’à l’engagement d’un agrès en plus du sien et / ou jusqu’à l’arrivée de l’échelon supérieur,</a:t>
            </a:r>
          </a:p>
          <a:p>
            <a:pPr marL="228600"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Être l’adjoint d’un chef de groupe.</a:t>
            </a: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C’est généralement le premier COS d’une opération.</a:t>
            </a:r>
          </a:p>
        </p:txBody>
      </p:sp>
      <p:sp>
        <p:nvSpPr>
          <p:cNvPr id="45061" name="ZoneTexte 3">
            <a:extLst>
              <a:ext uri="{FF2B5EF4-FFF2-40B4-BE49-F238E27FC236}">
                <a16:creationId xmlns:a16="http://schemas.microsoft.com/office/drawing/2014/main" id="{18772979-F8CC-E42B-1C05-5509FBED4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1341438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 DE CHACUN : </a:t>
            </a:r>
            <a:endParaRPr lang="fr-FR" altLang="fr-FR" sz="2000" u="sng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8">
            <a:extLst>
              <a:ext uri="{FF2B5EF4-FFF2-40B4-BE49-F238E27FC236}">
                <a16:creationId xmlns:a16="http://schemas.microsoft.com/office/drawing/2014/main" id="{BB5502FD-1EAB-8AD4-38F0-D64C5F134C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 intervention</a:t>
            </a:r>
          </a:p>
        </p:txBody>
      </p:sp>
      <p:sp>
        <p:nvSpPr>
          <p:cNvPr id="46083" name="Espace réservé du numéro de diapositive 4">
            <a:extLst>
              <a:ext uri="{FF2B5EF4-FFF2-40B4-BE49-F238E27FC236}">
                <a16:creationId xmlns:a16="http://schemas.microsoft.com/office/drawing/2014/main" id="{B73B5DD1-2539-6651-0D64-0B81B3B7594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3A91208-C102-496D-B26B-9E2D36740CE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50D8225-AAD8-F352-F636-0D0B9B645123}"/>
              </a:ext>
            </a:extLst>
          </p:cNvPr>
          <p:cNvSpPr txBox="1"/>
          <p:nvPr/>
        </p:nvSpPr>
        <p:spPr>
          <a:xfrm>
            <a:off x="611188" y="2205038"/>
            <a:ext cx="8002587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le terrain, interviennent les acteurs suivants :</a:t>
            </a: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fr-FR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L’équipier :</a:t>
            </a:r>
            <a:endParaRPr lang="fr-FR" sz="24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Intervient au sein d'une équipe lors des opérations de secours,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Placé sous l'autorité d’un CE et / ou d’un CA.</a:t>
            </a:r>
          </a:p>
        </p:txBody>
      </p:sp>
      <p:sp>
        <p:nvSpPr>
          <p:cNvPr id="46085" name="ZoneTexte 3">
            <a:extLst>
              <a:ext uri="{FF2B5EF4-FFF2-40B4-BE49-F238E27FC236}">
                <a16:creationId xmlns:a16="http://schemas.microsoft.com/office/drawing/2014/main" id="{8CFD0652-4725-2B4D-4942-625C48DB6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1341438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 DE CHACUN : </a:t>
            </a:r>
            <a:endParaRPr lang="fr-FR" altLang="fr-FR" sz="2000" u="sng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8">
            <a:extLst>
              <a:ext uri="{FF2B5EF4-FFF2-40B4-BE49-F238E27FC236}">
                <a16:creationId xmlns:a16="http://schemas.microsoft.com/office/drawing/2014/main" id="{FFFFB3A9-3155-AEAE-CAC4-567142700C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 intervention</a:t>
            </a:r>
          </a:p>
        </p:txBody>
      </p:sp>
      <p:sp>
        <p:nvSpPr>
          <p:cNvPr id="47107" name="Espace réservé du numéro de diapositive 4">
            <a:extLst>
              <a:ext uri="{FF2B5EF4-FFF2-40B4-BE49-F238E27FC236}">
                <a16:creationId xmlns:a16="http://schemas.microsoft.com/office/drawing/2014/main" id="{A82A6B7B-E163-B119-D6A1-0B40C204A84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524A17-2F24-4EAB-92CF-6D01B2099F5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F7D3ED-0331-A946-53B5-880ADE6EDA57}"/>
              </a:ext>
            </a:extLst>
          </p:cNvPr>
          <p:cNvSpPr txBox="1"/>
          <p:nvPr/>
        </p:nvSpPr>
        <p:spPr>
          <a:xfrm>
            <a:off x="539750" y="2090738"/>
            <a:ext cx="7742238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chef d’équipe :</a:t>
            </a:r>
            <a:endParaRPr lang="fr-FR" sz="24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Dirige 1 équipier et coordonne l’action de son équipe dans le cadre de ses missions de secours,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Placé sous l’autorité d’un CA</a:t>
            </a:r>
          </a:p>
        </p:txBody>
      </p:sp>
      <p:sp>
        <p:nvSpPr>
          <p:cNvPr id="47109" name="ZoneTexte 3">
            <a:extLst>
              <a:ext uri="{FF2B5EF4-FFF2-40B4-BE49-F238E27FC236}">
                <a16:creationId xmlns:a16="http://schemas.microsoft.com/office/drawing/2014/main" id="{1C076A47-E6E1-D6C4-431E-7F05307EF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1341438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 DE CHACUN : </a:t>
            </a:r>
            <a:endParaRPr lang="fr-FR" altLang="fr-FR" sz="2000" u="sng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8">
            <a:extLst>
              <a:ext uri="{FF2B5EF4-FFF2-40B4-BE49-F238E27FC236}">
                <a16:creationId xmlns:a16="http://schemas.microsoft.com/office/drawing/2014/main" id="{2DE0546B-FA0B-5F18-BEDF-E517753C4D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 intervention</a:t>
            </a:r>
          </a:p>
        </p:txBody>
      </p:sp>
      <p:sp>
        <p:nvSpPr>
          <p:cNvPr id="48131" name="Espace réservé du numéro de diapositive 4">
            <a:extLst>
              <a:ext uri="{FF2B5EF4-FFF2-40B4-BE49-F238E27FC236}">
                <a16:creationId xmlns:a16="http://schemas.microsoft.com/office/drawing/2014/main" id="{48A23C43-9565-42EB-6B9E-D6627B9965C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5BF5866-8B73-4268-BEC8-521AD8B0F6A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33E5CA-0E0E-4AA0-5F79-3F57F09711A3}"/>
              </a:ext>
            </a:extLst>
          </p:cNvPr>
          <p:cNvSpPr txBox="1"/>
          <p:nvPr/>
        </p:nvSpPr>
        <p:spPr>
          <a:xfrm>
            <a:off x="341313" y="1989138"/>
            <a:ext cx="8461375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chef d’agrès :</a:t>
            </a:r>
            <a:endParaRPr lang="fr-FR" sz="24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Dirige un agrès composé d’1 ou de plusieurs équipes.</a:t>
            </a: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Peut :</a:t>
            </a: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Commander une opération de secours jusqu’à l’engagement d’un agrès en + du sien et / ou jusqu’à l’arrivée de l’échelon supérieur,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Être l’adjoint d’un CDG</a:t>
            </a: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Généralement le 1</a:t>
            </a:r>
            <a:r>
              <a:rPr lang="fr-FR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COS.</a:t>
            </a:r>
          </a:p>
        </p:txBody>
      </p:sp>
      <p:sp>
        <p:nvSpPr>
          <p:cNvPr id="48133" name="ZoneTexte 3">
            <a:extLst>
              <a:ext uri="{FF2B5EF4-FFF2-40B4-BE49-F238E27FC236}">
                <a16:creationId xmlns:a16="http://schemas.microsoft.com/office/drawing/2014/main" id="{7BBCE4E2-58FD-7D99-4FE2-56C2237E6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1341438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 DE CHACUN : </a:t>
            </a:r>
            <a:endParaRPr lang="fr-FR" altLang="fr-FR" sz="2000" u="sng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8">
            <a:extLst>
              <a:ext uri="{FF2B5EF4-FFF2-40B4-BE49-F238E27FC236}">
                <a16:creationId xmlns:a16="http://schemas.microsoft.com/office/drawing/2014/main" id="{7A2371AC-2001-F1AA-46CC-9A436A53BB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 intervention</a:t>
            </a:r>
          </a:p>
        </p:txBody>
      </p:sp>
      <p:sp>
        <p:nvSpPr>
          <p:cNvPr id="49155" name="Espace réservé du numéro de diapositive 4">
            <a:extLst>
              <a:ext uri="{FF2B5EF4-FFF2-40B4-BE49-F238E27FC236}">
                <a16:creationId xmlns:a16="http://schemas.microsoft.com/office/drawing/2014/main" id="{97721156-BA2C-5A61-7357-DA058CFAAFE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871437F-57A8-4FDB-AB13-929CB8ACC8B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9156" name="ZoneTexte 2">
            <a:extLst>
              <a:ext uri="{FF2B5EF4-FFF2-40B4-BE49-F238E27FC236}">
                <a16:creationId xmlns:a16="http://schemas.microsoft.com/office/drawing/2014/main" id="{9FC1A4CE-0BD3-F935-3873-03D46CF66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1341438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 DE CHACUN : </a:t>
            </a:r>
            <a:endParaRPr lang="fr-FR" altLang="fr-FR" sz="2000" u="sng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9157" name="ZoneTexte 4">
            <a:extLst>
              <a:ext uri="{FF2B5EF4-FFF2-40B4-BE49-F238E27FC236}">
                <a16:creationId xmlns:a16="http://schemas.microsoft.com/office/drawing/2014/main" id="{E7C05232-E371-DEDB-5E7E-236C2BF96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2060575"/>
            <a:ext cx="84058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chef de groupe :</a:t>
            </a:r>
            <a:endParaRPr lang="fr-FR" altLang="fr-FR" sz="24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Conduit un ensemble d’engins.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 :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Commander une opération de secours jusqu’à l’engagement d’un groupe en + du sien et / ou jusqu’à l’arrivée de l’échelon supérieur,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Assurer la fonction de chef de secteur sous l’autorité d’un COS,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 l’adjoint d’un chef de colonne,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8">
            <a:extLst>
              <a:ext uri="{FF2B5EF4-FFF2-40B4-BE49-F238E27FC236}">
                <a16:creationId xmlns:a16="http://schemas.microsoft.com/office/drawing/2014/main" id="{29FFE2BB-B7EC-E4BD-AF6E-7FB48DDC1A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 intervention</a:t>
            </a:r>
          </a:p>
        </p:txBody>
      </p:sp>
      <p:sp>
        <p:nvSpPr>
          <p:cNvPr id="50179" name="Espace réservé du numéro de diapositive 4">
            <a:extLst>
              <a:ext uri="{FF2B5EF4-FFF2-40B4-BE49-F238E27FC236}">
                <a16:creationId xmlns:a16="http://schemas.microsoft.com/office/drawing/2014/main" id="{C3EFB75F-39F9-B8FA-25B8-0F6F8EBA694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B963643-323B-4780-9844-32B8D605E1B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0180" name="ZoneTexte 2">
            <a:extLst>
              <a:ext uri="{FF2B5EF4-FFF2-40B4-BE49-F238E27FC236}">
                <a16:creationId xmlns:a16="http://schemas.microsoft.com/office/drawing/2014/main" id="{506824FF-0C1C-9028-2130-B9D9167AF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1341438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 DE CHACUN : </a:t>
            </a:r>
            <a:endParaRPr lang="fr-FR" altLang="fr-FR" sz="2000" u="sng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07EB242-9008-AD4C-A727-AA325064A146}"/>
              </a:ext>
            </a:extLst>
          </p:cNvPr>
          <p:cNvSpPr txBox="1"/>
          <p:nvPr/>
        </p:nvSpPr>
        <p:spPr>
          <a:xfrm>
            <a:off x="414338" y="2060575"/>
            <a:ext cx="8405812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chef de groupe :</a:t>
            </a:r>
            <a:endParaRPr lang="fr-FR" sz="24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Assurer la mission d’officier de liaison au sein de structures opérationnelles interservices,</a:t>
            </a:r>
          </a:p>
          <a:p>
            <a:pPr marL="457200"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Être amené à tenir des fonctions d’officier « moyens » ou « renseignement » au sein d’un PC de colonne ou de site, ou d’un centre opérationnel.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8">
            <a:extLst>
              <a:ext uri="{FF2B5EF4-FFF2-40B4-BE49-F238E27FC236}">
                <a16:creationId xmlns:a16="http://schemas.microsoft.com/office/drawing/2014/main" id="{007BFFF6-D961-C7ED-543A-8068CB94C6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 intervention</a:t>
            </a:r>
          </a:p>
        </p:txBody>
      </p:sp>
      <p:sp>
        <p:nvSpPr>
          <p:cNvPr id="51203" name="Espace réservé du numéro de diapositive 4">
            <a:extLst>
              <a:ext uri="{FF2B5EF4-FFF2-40B4-BE49-F238E27FC236}">
                <a16:creationId xmlns:a16="http://schemas.microsoft.com/office/drawing/2014/main" id="{979AB486-CCE8-B6EA-D3FC-9FB6292AAFB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E3417BE-8129-400D-A01F-40655173EE2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04" name="ZoneTexte 3">
            <a:extLst>
              <a:ext uri="{FF2B5EF4-FFF2-40B4-BE49-F238E27FC236}">
                <a16:creationId xmlns:a16="http://schemas.microsoft.com/office/drawing/2014/main" id="{9B684FAA-9F94-E6AD-51D4-ED1063868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1557338"/>
            <a:ext cx="8334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chef de colonne :</a:t>
            </a:r>
            <a:endParaRPr lang="fr-FR" altLang="fr-FR" sz="24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Conduit un ensemble de moyens.</a:t>
            </a:r>
            <a:endParaRPr lang="fr-FR" altLang="fr-FR" sz="24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 :</a:t>
            </a:r>
            <a:endParaRPr lang="fr-FR" altLang="fr-FR" sz="24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Commander une opération de secours jusqu’à l’arrivée de l’échelon supérieur,</a:t>
            </a:r>
            <a:endParaRPr lang="fr-FR" altLang="fr-FR" sz="24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Assurer la fonction de chef de secteur sous l’autorité d’un COS,</a:t>
            </a:r>
            <a:endParaRPr lang="fr-FR" altLang="fr-FR" sz="24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 amené à tenir des fonctions d’officier « action » ou « anticipation » au sein d’un PC de site ou d’un centre opérationnel.</a:t>
            </a:r>
            <a:endParaRPr lang="fr-FR" altLang="fr-FR" sz="24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Assurer la mission d’officier de liaison au sein de structures opérationnelles interservices.</a:t>
            </a:r>
            <a:endParaRPr lang="fr-FR" altLang="fr-FR" sz="24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8">
            <a:extLst>
              <a:ext uri="{FF2B5EF4-FFF2-40B4-BE49-F238E27FC236}">
                <a16:creationId xmlns:a16="http://schemas.microsoft.com/office/drawing/2014/main" id="{99CF40AC-7BA5-6AA6-8EDA-9A1EC05EF8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 intervention</a:t>
            </a:r>
          </a:p>
        </p:txBody>
      </p:sp>
      <p:sp>
        <p:nvSpPr>
          <p:cNvPr id="52227" name="Espace réservé du numéro de diapositive 4">
            <a:extLst>
              <a:ext uri="{FF2B5EF4-FFF2-40B4-BE49-F238E27FC236}">
                <a16:creationId xmlns:a16="http://schemas.microsoft.com/office/drawing/2014/main" id="{6DC8B9AF-A21E-7B97-AABA-92442156AFE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27E53F7-C699-42B2-8B2D-AEDA9794B5E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2228" name="ZoneTexte 1">
            <a:extLst>
              <a:ext uri="{FF2B5EF4-FFF2-40B4-BE49-F238E27FC236}">
                <a16:creationId xmlns:a16="http://schemas.microsoft.com/office/drawing/2014/main" id="{DAB92B02-C0CF-3F6E-49C1-42AC10C79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1341438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 DE CHACUN : </a:t>
            </a:r>
            <a:endParaRPr lang="fr-FR" altLang="fr-FR" sz="2000" u="sng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2229" name="ZoneTexte 3">
            <a:extLst>
              <a:ext uri="{FF2B5EF4-FFF2-40B4-BE49-F238E27FC236}">
                <a16:creationId xmlns:a16="http://schemas.microsoft.com/office/drawing/2014/main" id="{5B88219F-43F3-DBC0-F2C6-309B26DA7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982788"/>
            <a:ext cx="7975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chef de site :</a:t>
            </a: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Commande une opération de secours. 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 :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 amené à tenir la fonction de chef de PCS,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Prendre le commandement sur toute intervention, en fonction des circonstances, jusqu’à l’arrivée de l’échelon supérieur,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Assurer la mission d’officier de liaison au sein de structures opérationnelles interservices.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15A851EB-46E5-04FA-5720-F52C60198D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Attitudes et comportements</a:t>
            </a:r>
          </a:p>
        </p:txBody>
      </p:sp>
      <p:sp>
        <p:nvSpPr>
          <p:cNvPr id="7171" name="Espace réservé du numéro de diapositive 4">
            <a:extLst>
              <a:ext uri="{FF2B5EF4-FFF2-40B4-BE49-F238E27FC236}">
                <a16:creationId xmlns:a16="http://schemas.microsoft.com/office/drawing/2014/main" id="{9D28153C-6C71-9092-50AC-378FFF3A2D1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29DED52-8B2E-4518-B65A-3371A487256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172" name="Rectangle 1">
            <a:extLst>
              <a:ext uri="{FF2B5EF4-FFF2-40B4-BE49-F238E27FC236}">
                <a16:creationId xmlns:a16="http://schemas.microsoft.com/office/drawing/2014/main" id="{23D84E72-2AA5-5BC9-B030-0414EFC4C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Envers sa hiérarchie :</a:t>
            </a:r>
          </a:p>
        </p:txBody>
      </p:sp>
      <p:sp>
        <p:nvSpPr>
          <p:cNvPr id="7173" name="Rectangle 1">
            <a:extLst>
              <a:ext uri="{FF2B5EF4-FFF2-40B4-BE49-F238E27FC236}">
                <a16:creationId xmlns:a16="http://schemas.microsoft.com/office/drawing/2014/main" id="{E9899F86-8E3C-C50B-A370-1CB867BB8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2098675"/>
            <a:ext cx="8189912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Exécute les ordres qu’il reçoit.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Responsable de leur exécution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Rendre compte de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l’exécution des ordres reçus.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Fait preuve d’initiative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Constate qu’il est matériellement impossible d’exécuter un ordre,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en rend compte sans délai.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N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doit pas exécuter un ordre prescrivant d’accomplir un acte manifestement illégal ou contraire aux règles.</a:t>
            </a:r>
          </a:p>
        </p:txBody>
      </p:sp>
      <p:pic>
        <p:nvPicPr>
          <p:cNvPr id="7174" name="Picture 6" descr="imagesCAWLSMDI">
            <a:extLst>
              <a:ext uri="{FF2B5EF4-FFF2-40B4-BE49-F238E27FC236}">
                <a16:creationId xmlns:a16="http://schemas.microsoft.com/office/drawing/2014/main" id="{C4A85A12-37C4-ABBE-9878-7A3B5ADA8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1158875"/>
            <a:ext cx="24574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8">
            <a:extLst>
              <a:ext uri="{FF2B5EF4-FFF2-40B4-BE49-F238E27FC236}">
                <a16:creationId xmlns:a16="http://schemas.microsoft.com/office/drawing/2014/main" id="{C03616E2-AD11-0DF3-A0BF-70249E874F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 intervention</a:t>
            </a:r>
          </a:p>
        </p:txBody>
      </p:sp>
      <p:sp>
        <p:nvSpPr>
          <p:cNvPr id="53251" name="Espace réservé du numéro de diapositive 4">
            <a:extLst>
              <a:ext uri="{FF2B5EF4-FFF2-40B4-BE49-F238E27FC236}">
                <a16:creationId xmlns:a16="http://schemas.microsoft.com/office/drawing/2014/main" id="{A55F991B-5B2F-A499-4561-26C24227BEC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BA9ABD7-D127-456D-8F9C-AA4D00FF9DD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3252" name="ZoneTexte 2">
            <a:extLst>
              <a:ext uri="{FF2B5EF4-FFF2-40B4-BE49-F238E27FC236}">
                <a16:creationId xmlns:a16="http://schemas.microsoft.com/office/drawing/2014/main" id="{CABC1584-F485-A910-C7C8-100C8A9E5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136900"/>
            <a:ext cx="545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NOTION DE DOS – COS</a:t>
            </a:r>
            <a:endParaRPr lang="fr-FR" altLang="fr-FR" sz="28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8">
            <a:extLst>
              <a:ext uri="{FF2B5EF4-FFF2-40B4-BE49-F238E27FC236}">
                <a16:creationId xmlns:a16="http://schemas.microsoft.com/office/drawing/2014/main" id="{429763ED-61CB-87BD-A26E-484B487507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 intervention</a:t>
            </a:r>
          </a:p>
        </p:txBody>
      </p:sp>
      <p:sp>
        <p:nvSpPr>
          <p:cNvPr id="54275" name="Espace réservé du numéro de diapositive 4">
            <a:extLst>
              <a:ext uri="{FF2B5EF4-FFF2-40B4-BE49-F238E27FC236}">
                <a16:creationId xmlns:a16="http://schemas.microsoft.com/office/drawing/2014/main" id="{940AEF5B-1F1C-9F20-0418-93B5592898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2F6AEF6-D0DF-4CE0-A832-3069DB7ED04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4276" name="ZoneTexte 2">
            <a:extLst>
              <a:ext uri="{FF2B5EF4-FFF2-40B4-BE49-F238E27FC236}">
                <a16:creationId xmlns:a16="http://schemas.microsoft.com/office/drawing/2014/main" id="{6293D777-70FD-B4B5-70D0-0110F4675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1438"/>
            <a:ext cx="741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Directeur des Opérations de Secours (DOS) :</a:t>
            </a:r>
            <a:endParaRPr lang="fr-FR" altLang="fr-FR" sz="24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4277" name="ZoneTexte 3">
            <a:extLst>
              <a:ext uri="{FF2B5EF4-FFF2-40B4-BE49-F238E27FC236}">
                <a16:creationId xmlns:a16="http://schemas.microsoft.com/office/drawing/2014/main" id="{97E9D382-F88B-1161-A562-5FAFB2613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2060575"/>
            <a:ext cx="84121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Relève de l'autorité de police compétente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préfet ou maire de la commune.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 assisté d'un commandant des opérations de secours.</a:t>
            </a:r>
          </a:p>
        </p:txBody>
      </p:sp>
      <p:sp>
        <p:nvSpPr>
          <p:cNvPr id="54278" name="ZoneTexte 5">
            <a:extLst>
              <a:ext uri="{FF2B5EF4-FFF2-40B4-BE49-F238E27FC236}">
                <a16:creationId xmlns:a16="http://schemas.microsoft.com/office/drawing/2014/main" id="{998E9834-E601-BF6A-5591-D8A4F8C5B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195888"/>
            <a:ext cx="8280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 technique de l'intervention détenue par les SP </a:t>
            </a:r>
          </a:p>
          <a:p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: conseiller technique du DOS.</a:t>
            </a:r>
          </a:p>
        </p:txBody>
      </p:sp>
      <p:pic>
        <p:nvPicPr>
          <p:cNvPr id="54279" name="Image 26" descr="Le préfet Michel Delpuech va découvrir Lyon et sa région. ">
            <a:extLst>
              <a:ext uri="{FF2B5EF4-FFF2-40B4-BE49-F238E27FC236}">
                <a16:creationId xmlns:a16="http://schemas.microsoft.com/office/drawing/2014/main" id="{9B156CEB-426B-70A0-FC6E-55F7039B1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565400"/>
            <a:ext cx="33178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Image 29">
            <a:extLst>
              <a:ext uri="{FF2B5EF4-FFF2-40B4-BE49-F238E27FC236}">
                <a16:creationId xmlns:a16="http://schemas.microsoft.com/office/drawing/2014/main" id="{08543818-ADA1-0DD4-2117-788F72471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555875"/>
            <a:ext cx="1965325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8">
            <a:extLst>
              <a:ext uri="{FF2B5EF4-FFF2-40B4-BE49-F238E27FC236}">
                <a16:creationId xmlns:a16="http://schemas.microsoft.com/office/drawing/2014/main" id="{E40374E0-9B40-D850-D594-DD04C525E3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 intervention</a:t>
            </a:r>
          </a:p>
        </p:txBody>
      </p:sp>
      <p:sp>
        <p:nvSpPr>
          <p:cNvPr id="55299" name="Espace réservé du numéro de diapositive 4">
            <a:extLst>
              <a:ext uri="{FF2B5EF4-FFF2-40B4-BE49-F238E27FC236}">
                <a16:creationId xmlns:a16="http://schemas.microsoft.com/office/drawing/2014/main" id="{3C16C547-944B-7E86-A1C5-BDE03461D5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14BEC12-1652-447B-8D13-348B2E3337F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5300" name="ZoneTexte 2">
            <a:extLst>
              <a:ext uri="{FF2B5EF4-FFF2-40B4-BE49-F238E27FC236}">
                <a16:creationId xmlns:a16="http://schemas.microsoft.com/office/drawing/2014/main" id="{48EA4DC3-B4A1-BA8E-5997-BC5B122D0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1438"/>
            <a:ext cx="741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Directeur des Opérations de Secours (DOS) :</a:t>
            </a:r>
            <a:endParaRPr lang="fr-FR" altLang="fr-FR" sz="24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5301" name="ZoneTexte 3">
            <a:extLst>
              <a:ext uri="{FF2B5EF4-FFF2-40B4-BE49-F238E27FC236}">
                <a16:creationId xmlns:a16="http://schemas.microsoft.com/office/drawing/2014/main" id="{2EDE21F0-6168-7694-D494-04E0426CE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071688"/>
            <a:ext cx="84137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Opérations de secours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E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nsemble d'actions caractérisées par l'urgence qui visent à soustraire : personnes, animaux, biens et l'environnement aux effets dommageables d'accidents, de sinistres, de catastrophes, de détresses ou de menaces. 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Comprennent les opérations réalisées dans le cadre des missions définies à l'article L. 1424-2 du Code général des collectivités territoriales (CGCT).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8">
            <a:extLst>
              <a:ext uri="{FF2B5EF4-FFF2-40B4-BE49-F238E27FC236}">
                <a16:creationId xmlns:a16="http://schemas.microsoft.com/office/drawing/2014/main" id="{E462DC19-563D-7EAF-FACC-67BDB752C8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 intervention</a:t>
            </a:r>
          </a:p>
        </p:txBody>
      </p:sp>
      <p:sp>
        <p:nvSpPr>
          <p:cNvPr id="56323" name="Espace réservé du numéro de diapositive 4">
            <a:extLst>
              <a:ext uri="{FF2B5EF4-FFF2-40B4-BE49-F238E27FC236}">
                <a16:creationId xmlns:a16="http://schemas.microsoft.com/office/drawing/2014/main" id="{1C0E0462-6A3A-8709-2D7C-153CB1BA6B1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F2DA51C-79D7-45FE-B67C-865BBB4EA11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6324" name="ZoneTexte 2">
            <a:extLst>
              <a:ext uri="{FF2B5EF4-FFF2-40B4-BE49-F238E27FC236}">
                <a16:creationId xmlns:a16="http://schemas.microsoft.com/office/drawing/2014/main" id="{96A13B01-9012-9E0F-F386-8103A9AD4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1438"/>
            <a:ext cx="7127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Commandant des Opérations de Secours (COS) :</a:t>
            </a:r>
            <a:endParaRPr lang="fr-FR" altLang="fr-FR" sz="24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6325" name="ZoneTexte 3">
            <a:extLst>
              <a:ext uri="{FF2B5EF4-FFF2-40B4-BE49-F238E27FC236}">
                <a16:creationId xmlns:a16="http://schemas.microsoft.com/office/drawing/2014/main" id="{87CFBD0C-B26F-44E6-7338-A31529EDA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1962150"/>
            <a:ext cx="8255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L'organisation du CO est déterminée par le RO.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désigné est chargé, sous l'autorité du DOS 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mise en œuvre de tous les moyens publics et privés mobilisés pour l'accomplissement des opérations de secours.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C'est celui qui dirige la partie opérationnelle de l'intervention.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relève du Directeur Départemental – Métropolitain des Services d'Incendie et de Secours.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8">
            <a:extLst>
              <a:ext uri="{FF2B5EF4-FFF2-40B4-BE49-F238E27FC236}">
                <a16:creationId xmlns:a16="http://schemas.microsoft.com/office/drawing/2014/main" id="{20AE3B41-C1A7-D36B-E809-0F9A70173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 intervention</a:t>
            </a:r>
          </a:p>
        </p:txBody>
      </p:sp>
      <p:sp>
        <p:nvSpPr>
          <p:cNvPr id="57347" name="Espace réservé du numéro de diapositive 4">
            <a:extLst>
              <a:ext uri="{FF2B5EF4-FFF2-40B4-BE49-F238E27FC236}">
                <a16:creationId xmlns:a16="http://schemas.microsoft.com/office/drawing/2014/main" id="{0FDC56BE-0F17-261D-B506-E65F0178E6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203AAF9-55D3-4409-9E2D-CDAC8D409114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7348" name="ZoneTexte 1">
            <a:extLst>
              <a:ext uri="{FF2B5EF4-FFF2-40B4-BE49-F238E27FC236}">
                <a16:creationId xmlns:a16="http://schemas.microsoft.com/office/drawing/2014/main" id="{49FDDD6D-E5A5-6ED4-5B09-B130A9956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1438"/>
            <a:ext cx="7127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Commandant des Opérations de Secours (COS) :</a:t>
            </a:r>
            <a:endParaRPr lang="fr-FR" altLang="fr-FR" sz="24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7349" name="ZoneTexte 4">
            <a:extLst>
              <a:ext uri="{FF2B5EF4-FFF2-40B4-BE49-F238E27FC236}">
                <a16:creationId xmlns:a16="http://schemas.microsoft.com/office/drawing/2014/main" id="{6E35C47D-323E-9133-75DB-6AD02EC54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2276475"/>
            <a:ext cx="81184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relève du Directeur Départemental – Métropolitain des Services d'Incendie et de Secours.</a:t>
            </a:r>
          </a:p>
          <a:p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sur les lieux d’une intervention est assuré, en l’absence du DDMSIS, selon la montée en puissance suivante :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8">
            <a:extLst>
              <a:ext uri="{FF2B5EF4-FFF2-40B4-BE49-F238E27FC236}">
                <a16:creationId xmlns:a16="http://schemas.microsoft.com/office/drawing/2014/main" id="{81861CC8-DDF9-4E4E-4D62-4C89826918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 intervention</a:t>
            </a:r>
          </a:p>
        </p:txBody>
      </p:sp>
      <p:sp>
        <p:nvSpPr>
          <p:cNvPr id="58371" name="Espace réservé du numéro de diapositive 4">
            <a:extLst>
              <a:ext uri="{FF2B5EF4-FFF2-40B4-BE49-F238E27FC236}">
                <a16:creationId xmlns:a16="http://schemas.microsoft.com/office/drawing/2014/main" id="{5F49D8A2-40CD-D0A3-F2DC-BF08BAF57BA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4BDD3C3-0178-4447-9BF1-D9F318F36BB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8372" name="ZoneTexte 1">
            <a:extLst>
              <a:ext uri="{FF2B5EF4-FFF2-40B4-BE49-F238E27FC236}">
                <a16:creationId xmlns:a16="http://schemas.microsoft.com/office/drawing/2014/main" id="{3A82D17C-CBD3-ED8C-133D-B9B84B4FB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1438"/>
            <a:ext cx="7127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Commandant des Opérations de Secours (COS) :</a:t>
            </a:r>
            <a:endParaRPr lang="fr-FR" altLang="fr-FR" sz="24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8373" name="ZoneTexte 4">
            <a:extLst>
              <a:ext uri="{FF2B5EF4-FFF2-40B4-BE49-F238E27FC236}">
                <a16:creationId xmlns:a16="http://schemas.microsoft.com/office/drawing/2014/main" id="{49BF5BB6-408F-9108-6FA8-6BA57BA09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2133600"/>
            <a:ext cx="83343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- Chef d’agrès du véhicule arrivé seul sur les lieux de l’intervention ;</a:t>
            </a:r>
          </a:p>
          <a:p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2.- Chef d’agrès le plus ancien dans le grade le + élevé parmi ceux arrivés sur les lieux et qui signale sa prise de commandement au CTA-CODIS ;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8">
            <a:extLst>
              <a:ext uri="{FF2B5EF4-FFF2-40B4-BE49-F238E27FC236}">
                <a16:creationId xmlns:a16="http://schemas.microsoft.com/office/drawing/2014/main" id="{6349F1FD-95F7-B577-DB39-0AB37761F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 intervention</a:t>
            </a:r>
          </a:p>
        </p:txBody>
      </p:sp>
      <p:sp>
        <p:nvSpPr>
          <p:cNvPr id="59395" name="Espace réservé du numéro de diapositive 4">
            <a:extLst>
              <a:ext uri="{FF2B5EF4-FFF2-40B4-BE49-F238E27FC236}">
                <a16:creationId xmlns:a16="http://schemas.microsoft.com/office/drawing/2014/main" id="{F00175E1-10F3-5CFA-C3A5-1EC683A4854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0D20B4F-A916-4777-AE66-C5A2D0A42A1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9396" name="ZoneTexte 1">
            <a:extLst>
              <a:ext uri="{FF2B5EF4-FFF2-40B4-BE49-F238E27FC236}">
                <a16:creationId xmlns:a16="http://schemas.microsoft.com/office/drawing/2014/main" id="{C7512774-EFE4-3FD2-39B4-C7F815436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1438"/>
            <a:ext cx="7127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Commandant des Opérations de Secours (COS) :</a:t>
            </a:r>
            <a:endParaRPr lang="fr-FR" altLang="fr-FR" sz="24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9397" name="ZoneTexte 4">
            <a:extLst>
              <a:ext uri="{FF2B5EF4-FFF2-40B4-BE49-F238E27FC236}">
                <a16:creationId xmlns:a16="http://schemas.microsoft.com/office/drawing/2014/main" id="{E5A2599C-7413-FCA6-B7E5-81FB5A88E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58975"/>
            <a:ext cx="85248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3.- Chef de groupe dès qu’il se présente sur les lieux et qu’il signale sa prise de commandement au CTA-CODIS ;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partir de chef de groupe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porte une chasuble jaune </a:t>
            </a:r>
          </a:p>
        </p:txBody>
      </p:sp>
      <p:pic>
        <p:nvPicPr>
          <p:cNvPr id="59398" name="Image 30" descr="Afficher l'image d'origine">
            <a:extLst>
              <a:ext uri="{FF2B5EF4-FFF2-40B4-BE49-F238E27FC236}">
                <a16:creationId xmlns:a16="http://schemas.microsoft.com/office/drawing/2014/main" id="{0C8B2E94-9FED-9798-4E46-41AFD7AAE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684588"/>
            <a:ext cx="38163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8">
            <a:extLst>
              <a:ext uri="{FF2B5EF4-FFF2-40B4-BE49-F238E27FC236}">
                <a16:creationId xmlns:a16="http://schemas.microsoft.com/office/drawing/2014/main" id="{ECDAB04D-5D21-1CA4-DC1A-FCDCDE25D4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 intervention</a:t>
            </a:r>
          </a:p>
        </p:txBody>
      </p:sp>
      <p:sp>
        <p:nvSpPr>
          <p:cNvPr id="60419" name="Espace réservé du numéro de diapositive 4">
            <a:extLst>
              <a:ext uri="{FF2B5EF4-FFF2-40B4-BE49-F238E27FC236}">
                <a16:creationId xmlns:a16="http://schemas.microsoft.com/office/drawing/2014/main" id="{FDBBCA79-29EC-56F8-C817-3E458D9BE80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D7D7DE0-F9A6-4702-90C4-D954320A4C0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0420" name="ZoneTexte 1">
            <a:extLst>
              <a:ext uri="{FF2B5EF4-FFF2-40B4-BE49-F238E27FC236}">
                <a16:creationId xmlns:a16="http://schemas.microsoft.com/office/drawing/2014/main" id="{4DD78394-EF85-44EE-CCF7-DAF937177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1438"/>
            <a:ext cx="7127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Commandant des Opérations de Secours (COS) :</a:t>
            </a:r>
            <a:endParaRPr lang="fr-FR" altLang="fr-FR" sz="24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0421" name="ZoneTexte 4">
            <a:extLst>
              <a:ext uri="{FF2B5EF4-FFF2-40B4-BE49-F238E27FC236}">
                <a16:creationId xmlns:a16="http://schemas.microsoft.com/office/drawing/2014/main" id="{105D7AD4-3D2E-BB3C-97A2-CD1186263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28813"/>
            <a:ext cx="818991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- Chef de colonne dès qu’il se présente sur les lieux et qu’il signale sa prise de commandement au CTA-CODIS ;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5.- Chef de site dès qu’il se présente sur les lieux et qu’il signale sa prise de commandement au CTA-CODIS ;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- DDMSIS ou le DDMA dès qu’il se présente sur les lieux et qu’il signale sa prise de commandement au CTA-CODIS.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8">
            <a:extLst>
              <a:ext uri="{FF2B5EF4-FFF2-40B4-BE49-F238E27FC236}">
                <a16:creationId xmlns:a16="http://schemas.microsoft.com/office/drawing/2014/main" id="{55BC36CC-F312-75C6-AB3E-EE5F051421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 intervention</a:t>
            </a:r>
          </a:p>
        </p:txBody>
      </p:sp>
      <p:sp>
        <p:nvSpPr>
          <p:cNvPr id="61443" name="Espace réservé du numéro de diapositive 4">
            <a:extLst>
              <a:ext uri="{FF2B5EF4-FFF2-40B4-BE49-F238E27FC236}">
                <a16:creationId xmlns:a16="http://schemas.microsoft.com/office/drawing/2014/main" id="{4009DC77-20F9-FB2A-C48C-D9F3CD00AB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46BB84E-C32A-4256-8701-D5A4ACDE948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52A97A-46D1-AC4A-C742-4B27FD166423}"/>
              </a:ext>
            </a:extLst>
          </p:cNvPr>
          <p:cNvSpPr txBox="1"/>
          <p:nvPr/>
        </p:nvSpPr>
        <p:spPr>
          <a:xfrm>
            <a:off x="395288" y="1700213"/>
            <a:ext cx="8353425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 définit qui est le CA dans l’engin ainsi : </a:t>
            </a: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Chef d’agrès </a:t>
            </a: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moins du grade de sous-officier.</a:t>
            </a:r>
          </a:p>
          <a:p>
            <a:pPr marL="457200"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: </a:t>
            </a:r>
          </a:p>
          <a:p>
            <a:pPr>
              <a:defRPr/>
            </a:pP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Sera le plus ancien dans le grade le plus élevé,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grade égal, le SPP sera chef d’agrès.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re 8">
            <a:extLst>
              <a:ext uri="{FF2B5EF4-FFF2-40B4-BE49-F238E27FC236}">
                <a16:creationId xmlns:a16="http://schemas.microsoft.com/office/drawing/2014/main" id="{4AA91C3C-5428-7B6C-3A16-B1B5E79AB8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 intervention</a:t>
            </a:r>
          </a:p>
        </p:txBody>
      </p:sp>
      <p:sp>
        <p:nvSpPr>
          <p:cNvPr id="62467" name="Espace réservé du numéro de diapositive 4">
            <a:extLst>
              <a:ext uri="{FF2B5EF4-FFF2-40B4-BE49-F238E27FC236}">
                <a16:creationId xmlns:a16="http://schemas.microsoft.com/office/drawing/2014/main" id="{AE97FE01-9F8B-610C-BD67-F53B1BC117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662161F-7807-4A68-8215-E2348B8254C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1E6FE1B-A41D-FC65-2165-73F91D8F1A5A}"/>
              </a:ext>
            </a:extLst>
          </p:cNvPr>
          <p:cNvSpPr txBox="1"/>
          <p:nvPr/>
        </p:nvSpPr>
        <p:spPr>
          <a:xfrm>
            <a:off x="323850" y="1341438"/>
            <a:ext cx="842486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u="sng" cap="al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personnes autorisées à répondre à la presse : </a:t>
            </a:r>
            <a:endParaRPr lang="fr-FR" sz="2400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9" name="ZoneTexte 3">
            <a:extLst>
              <a:ext uri="{FF2B5EF4-FFF2-40B4-BE49-F238E27FC236}">
                <a16:creationId xmlns:a16="http://schemas.microsoft.com/office/drawing/2014/main" id="{F457685E-7FD6-2E12-5270-F7DE85782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459038"/>
            <a:ext cx="81375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 ont le devoir de satisfaire aux demandes d'information du public, dans le respect des règles relatives au secret et à la discrétion professionnelle. </a:t>
            </a:r>
          </a:p>
          <a:p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 dirigera les journalistes vers le COS.</a:t>
            </a: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>
            <a:extLst>
              <a:ext uri="{FF2B5EF4-FFF2-40B4-BE49-F238E27FC236}">
                <a16:creationId xmlns:a16="http://schemas.microsoft.com/office/drawing/2014/main" id="{84254E37-EA30-9A61-A036-F0C03837B8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Attitudes et comportements</a:t>
            </a:r>
          </a:p>
        </p:txBody>
      </p:sp>
      <p:sp>
        <p:nvSpPr>
          <p:cNvPr id="8195" name="Espace réservé du numéro de diapositive 4">
            <a:extLst>
              <a:ext uri="{FF2B5EF4-FFF2-40B4-BE49-F238E27FC236}">
                <a16:creationId xmlns:a16="http://schemas.microsoft.com/office/drawing/2014/main" id="{BB06E8C6-9A59-F872-0A67-480BD731C43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25202F4-A4D6-428D-871A-6523015EAC2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8196" name="Rectangle 1">
            <a:extLst>
              <a:ext uri="{FF2B5EF4-FFF2-40B4-BE49-F238E27FC236}">
                <a16:creationId xmlns:a16="http://schemas.microsoft.com/office/drawing/2014/main" id="{4CA1BB4E-D879-4D44-ECFB-98922F14B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Envers lui-même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7" name="Rectangle 1">
            <a:extLst>
              <a:ext uri="{FF2B5EF4-FFF2-40B4-BE49-F238E27FC236}">
                <a16:creationId xmlns:a16="http://schemas.microsoft.com/office/drawing/2014/main" id="{B1B9520B-9503-71C7-B9B1-803B3ADCF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1989138"/>
            <a:ext cx="8291512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Aptitude physique est requise pour l'exercice de cette fonction,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Pratiquer du sport est indispensable et obligatoire pour devenir un SP efficace. </a:t>
            </a:r>
          </a:p>
        </p:txBody>
      </p:sp>
      <p:pic>
        <p:nvPicPr>
          <p:cNvPr id="8198" name="Picture 6" descr="imagesCACGF60G">
            <a:extLst>
              <a:ext uri="{FF2B5EF4-FFF2-40B4-BE49-F238E27FC236}">
                <a16:creationId xmlns:a16="http://schemas.microsoft.com/office/drawing/2014/main" id="{37E76B64-1114-2BA5-7223-B030026F2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429000"/>
            <a:ext cx="3581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8">
            <a:extLst>
              <a:ext uri="{FF2B5EF4-FFF2-40B4-BE49-F238E27FC236}">
                <a16:creationId xmlns:a16="http://schemas.microsoft.com/office/drawing/2014/main" id="{B09F03D4-C6F9-D3F9-AE50-EB3BD516EF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63491" name="Espace réservé du numéro de diapositive 4">
            <a:extLst>
              <a:ext uri="{FF2B5EF4-FFF2-40B4-BE49-F238E27FC236}">
                <a16:creationId xmlns:a16="http://schemas.microsoft.com/office/drawing/2014/main" id="{D016836C-164D-32DD-8688-B3C8497A5D0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934F03E-9A16-4F3D-B33D-DC22DDA87A0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801CAAE-4540-89A1-2D65-74DD79C19386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3" name="ZoneTexte 12">
            <a:extLst>
              <a:ext uri="{FF2B5EF4-FFF2-40B4-BE49-F238E27FC236}">
                <a16:creationId xmlns:a16="http://schemas.microsoft.com/office/drawing/2014/main" id="{04883213-81AF-CF19-2860-28A637FD4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2024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3494" name="ZoneTexte 15">
            <a:extLst>
              <a:ext uri="{FF2B5EF4-FFF2-40B4-BE49-F238E27FC236}">
                <a16:creationId xmlns:a16="http://schemas.microsoft.com/office/drawing/2014/main" id="{C2BFBEB5-55F9-5A5F-CCBE-33BB4B5E3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3962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Attitudes et comportements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La vie en caserne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Déroulement d'une garde postée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En intervention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E99ECD88-15F1-23B3-4867-BF9BE5844E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Attitudes et comportements</a:t>
            </a:r>
          </a:p>
        </p:txBody>
      </p:sp>
      <p:sp>
        <p:nvSpPr>
          <p:cNvPr id="9219" name="Espace réservé du numéro de diapositive 4">
            <a:extLst>
              <a:ext uri="{FF2B5EF4-FFF2-40B4-BE49-F238E27FC236}">
                <a16:creationId xmlns:a16="http://schemas.microsoft.com/office/drawing/2014/main" id="{5CF3CB98-EB14-6751-FFB9-F510A314A0D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D28EC64-4CA7-4EF5-A1D1-E5FEC0134DD4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DC24B22D-E9B5-0A2C-E799-6C30E91F0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Envers lui-même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1">
            <a:extLst>
              <a:ext uri="{FF2B5EF4-FFF2-40B4-BE49-F238E27FC236}">
                <a16:creationId xmlns:a16="http://schemas.microsoft.com/office/drawing/2014/main" id="{0530DCD9-3D72-418C-A73E-3AEEFE80D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 le même esprit, tout en respectant les obligations imposées par la législation du travail, le pompier se doit d'avoir un comportement rigoureux face à l'alcool ou aux stupéfiants.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Consommation sur les lieux du travail </a:t>
            </a: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mais également les abus qui auraient lieu en dehors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l'exercice des fonctions.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8">
            <a:extLst>
              <a:ext uri="{FF2B5EF4-FFF2-40B4-BE49-F238E27FC236}">
                <a16:creationId xmlns:a16="http://schemas.microsoft.com/office/drawing/2014/main" id="{49C16475-96BE-B579-CC73-BCD2D93441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Attitudes et comportements</a:t>
            </a:r>
          </a:p>
        </p:txBody>
      </p:sp>
      <p:sp>
        <p:nvSpPr>
          <p:cNvPr id="10243" name="Espace réservé du numéro de diapositive 4">
            <a:extLst>
              <a:ext uri="{FF2B5EF4-FFF2-40B4-BE49-F238E27FC236}">
                <a16:creationId xmlns:a16="http://schemas.microsoft.com/office/drawing/2014/main" id="{7B96A57B-B81D-2872-265C-CA6E9D86C54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9A670EA-2311-4E63-8CB3-8DA00DA2A18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0244" name="Rectangle 1">
            <a:extLst>
              <a:ext uri="{FF2B5EF4-FFF2-40B4-BE49-F238E27FC236}">
                <a16:creationId xmlns:a16="http://schemas.microsoft.com/office/drawing/2014/main" id="{3B818A2B-0CEE-C2D4-B528-0FEF2B557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Envers lui-même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5" name="Rectangle 1">
            <a:extLst>
              <a:ext uri="{FF2B5EF4-FFF2-40B4-BE49-F238E27FC236}">
                <a16:creationId xmlns:a16="http://schemas.microsoft.com/office/drawing/2014/main" id="{29B3971C-9501-891D-E7D1-5C21B00E8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doit de développer son instruction générale, d'étendre ses connaissances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ainsi que ses compétences.</a:t>
            </a:r>
          </a:p>
        </p:txBody>
      </p:sp>
      <p:sp>
        <p:nvSpPr>
          <p:cNvPr id="10246" name="Rectangle 7">
            <a:extLst>
              <a:ext uri="{FF2B5EF4-FFF2-40B4-BE49-F238E27FC236}">
                <a16:creationId xmlns:a16="http://schemas.microsoft.com/office/drawing/2014/main" id="{0271BC36-BBE5-5ECF-0744-E6ACCB7F6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1976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0247" name="Picture 6" descr="imagesCA9V93XO">
            <a:extLst>
              <a:ext uri="{FF2B5EF4-FFF2-40B4-BE49-F238E27FC236}">
                <a16:creationId xmlns:a16="http://schemas.microsoft.com/office/drawing/2014/main" id="{790376EB-522B-CD97-63CF-3DA7EE4CD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9"/>
          <a:stretch>
            <a:fillRect/>
          </a:stretch>
        </p:blipFill>
        <p:spPr bwMode="auto">
          <a:xfrm>
            <a:off x="2124075" y="3046413"/>
            <a:ext cx="5257800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7A5D508E-2232-D9B1-2596-ADDF7B92EA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Attitudes et comportements</a:t>
            </a:r>
          </a:p>
        </p:txBody>
      </p:sp>
      <p:sp>
        <p:nvSpPr>
          <p:cNvPr id="11267" name="Espace réservé du numéro de diapositive 4">
            <a:extLst>
              <a:ext uri="{FF2B5EF4-FFF2-40B4-BE49-F238E27FC236}">
                <a16:creationId xmlns:a16="http://schemas.microsoft.com/office/drawing/2014/main" id="{2370212A-256D-E448-382F-4EED6477CC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C83C6C9-A86A-4E84-ABF6-4A065420745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1268" name="Rectangle 1">
            <a:extLst>
              <a:ext uri="{FF2B5EF4-FFF2-40B4-BE49-F238E27FC236}">
                <a16:creationId xmlns:a16="http://schemas.microsoft.com/office/drawing/2014/main" id="{D783DF7E-B3B7-E06E-FD97-EF933DF03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Envers lui-même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9" name="Rectangle 1">
            <a:extLst>
              <a:ext uri="{FF2B5EF4-FFF2-40B4-BE49-F238E27FC236}">
                <a16:creationId xmlns:a16="http://schemas.microsoft.com/office/drawing/2014/main" id="{C38B0B6B-F158-FFD0-869A-109A62A27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974850"/>
            <a:ext cx="8329612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Obligation d¹instruction répond à la diversité des missions.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 ne peut connaître superficiellement les tâches dévolues à sa fonction 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Négligence, Insouciance, </a:t>
            </a: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Manque de conscience professionnelle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sont coupables et peuvent avoir des conséquences catastrophiques.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C'est un devoir de bien connaître son métier.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870</TotalTime>
  <Words>3116</Words>
  <Application>Microsoft Office PowerPoint</Application>
  <PresentationFormat>Affichage à l'écran (4:3)</PresentationFormat>
  <Paragraphs>517</Paragraphs>
  <Slides>60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7" baseType="lpstr">
      <vt:lpstr>Arial</vt:lpstr>
      <vt:lpstr>Myriad Pro</vt:lpstr>
      <vt:lpstr>Calibri</vt:lpstr>
      <vt:lpstr>Times New Roman</vt:lpstr>
      <vt:lpstr>Wingdings</vt:lpstr>
      <vt:lpstr>Comic Sans MS</vt:lpstr>
      <vt:lpstr>GCCAR</vt:lpstr>
      <vt:lpstr>Attitudes et comportement</vt:lpstr>
      <vt:lpstr>ATC du SP au sein de son corps SP</vt:lpstr>
      <vt:lpstr>Attitudes et comportements</vt:lpstr>
      <vt:lpstr>Attitudes et comportements</vt:lpstr>
      <vt:lpstr>Attitudes et comportements</vt:lpstr>
      <vt:lpstr>Attitudes et comportements</vt:lpstr>
      <vt:lpstr>Attitudes et comportements</vt:lpstr>
      <vt:lpstr>Attitudes et comportements</vt:lpstr>
      <vt:lpstr>Attitudes et comportements</vt:lpstr>
      <vt:lpstr>Attitudes et comportements</vt:lpstr>
      <vt:lpstr>Attitudes et comportements</vt:lpstr>
      <vt:lpstr>Attitudes et comportements</vt:lpstr>
      <vt:lpstr>Attitudes et comportements</vt:lpstr>
      <vt:lpstr>La vie en caserne</vt:lpstr>
      <vt:lpstr>La vie en caserne</vt:lpstr>
      <vt:lpstr>La vie en caserne</vt:lpstr>
      <vt:lpstr>La vie en caserne</vt:lpstr>
      <vt:lpstr>La vie en caserne</vt:lpstr>
      <vt:lpstr>La vie en caserne</vt:lpstr>
      <vt:lpstr>La vie en caserne</vt:lpstr>
      <vt:lpstr>La vie en caserne</vt:lpstr>
      <vt:lpstr>La vie en caserne</vt:lpstr>
      <vt:lpstr>La vie en caserne</vt:lpstr>
      <vt:lpstr>La vie en caserne</vt:lpstr>
      <vt:lpstr>La vie en caserne</vt:lpstr>
      <vt:lpstr>La vie en caserne</vt:lpstr>
      <vt:lpstr>La vie en caserne</vt:lpstr>
      <vt:lpstr>La vie en caserne</vt:lpstr>
      <vt:lpstr>La vie en caserne</vt:lpstr>
      <vt:lpstr>La vie en caserne</vt:lpstr>
      <vt:lpstr>La vie en caserne</vt:lpstr>
      <vt:lpstr>La vie en caserne</vt:lpstr>
      <vt:lpstr>La vie en caserne</vt:lpstr>
      <vt:lpstr>La vie en caserne</vt:lpstr>
      <vt:lpstr>La vie en caserne</vt:lpstr>
      <vt:lpstr>La vie en caserne</vt:lpstr>
      <vt:lpstr>La vie en caserne</vt:lpstr>
      <vt:lpstr>La vie en caserne</vt:lpstr>
      <vt:lpstr>La vie en caserne</vt:lpstr>
      <vt:lpstr>En intervention</vt:lpstr>
      <vt:lpstr>En intervention</vt:lpstr>
      <vt:lpstr>En intervention</vt:lpstr>
      <vt:lpstr>En intervention</vt:lpstr>
      <vt:lpstr>En intervention</vt:lpstr>
      <vt:lpstr>En intervention</vt:lpstr>
      <vt:lpstr>En intervention</vt:lpstr>
      <vt:lpstr>En intervention</vt:lpstr>
      <vt:lpstr>En intervention</vt:lpstr>
      <vt:lpstr>En intervention</vt:lpstr>
      <vt:lpstr>En intervention</vt:lpstr>
      <vt:lpstr>En intervention</vt:lpstr>
      <vt:lpstr>En intervention</vt:lpstr>
      <vt:lpstr>En intervention</vt:lpstr>
      <vt:lpstr>En intervention</vt:lpstr>
      <vt:lpstr>En intervention</vt:lpstr>
      <vt:lpstr>En intervention</vt:lpstr>
      <vt:lpstr>En intervention</vt:lpstr>
      <vt:lpstr>En intervention</vt:lpstr>
      <vt:lpstr>En intervention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84</cp:revision>
  <cp:lastPrinted>2015-08-06T08:01:37Z</cp:lastPrinted>
  <dcterms:created xsi:type="dcterms:W3CDTF">2015-08-05T10:19:35Z</dcterms:created>
  <dcterms:modified xsi:type="dcterms:W3CDTF">2025-01-14T16:31:58Z</dcterms:modified>
</cp:coreProperties>
</file>