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1" r:id="rId3"/>
    <p:sldId id="270" r:id="rId4"/>
    <p:sldId id="277" r:id="rId5"/>
    <p:sldId id="278" r:id="rId6"/>
    <p:sldId id="332" r:id="rId7"/>
    <p:sldId id="333" r:id="rId8"/>
    <p:sldId id="334" r:id="rId9"/>
    <p:sldId id="335" r:id="rId10"/>
    <p:sldId id="307" r:id="rId11"/>
    <p:sldId id="317" r:id="rId12"/>
    <p:sldId id="318" r:id="rId13"/>
    <p:sldId id="309" r:id="rId14"/>
    <p:sldId id="320" r:id="rId15"/>
    <p:sldId id="319" r:id="rId16"/>
    <p:sldId id="310" r:id="rId17"/>
    <p:sldId id="321" r:id="rId18"/>
    <p:sldId id="322" r:id="rId19"/>
    <p:sldId id="311" r:id="rId20"/>
    <p:sldId id="285" r:id="rId21"/>
    <p:sldId id="293" r:id="rId22"/>
    <p:sldId id="286" r:id="rId23"/>
    <p:sldId id="294" r:id="rId24"/>
    <p:sldId id="287" r:id="rId25"/>
    <p:sldId id="329" r:id="rId26"/>
    <p:sldId id="302" r:id="rId27"/>
    <p:sldId id="303" r:id="rId28"/>
    <p:sldId id="325" r:id="rId29"/>
    <p:sldId id="330" r:id="rId30"/>
    <p:sldId id="324" r:id="rId31"/>
    <p:sldId id="326" r:id="rId32"/>
    <p:sldId id="328" r:id="rId33"/>
    <p:sldId id="295" r:id="rId34"/>
    <p:sldId id="304" r:id="rId35"/>
    <p:sldId id="305" r:id="rId36"/>
    <p:sldId id="296" r:id="rId37"/>
    <p:sldId id="331" r:id="rId38"/>
    <p:sldId id="306" r:id="rId39"/>
    <p:sldId id="272" r:id="rId40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8" autoAdjust="0"/>
    <p:restoredTop sz="94653" autoAdjust="0"/>
  </p:normalViewPr>
  <p:slideViewPr>
    <p:cSldViewPr>
      <p:cViewPr varScale="1">
        <p:scale>
          <a:sx n="85" d="100"/>
          <a:sy n="85" d="100"/>
        </p:scale>
        <p:origin x="181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7552E3A-25D0-3BEA-9EE9-AA5F128A6A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E1D531-3108-6DA7-F69E-1F80C3DFCE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74DF5F-408D-43F2-BDDE-36E4AC4CABCF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EB844D5-674B-9311-08A2-4ABAAB384B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A51EE90-409F-DD1B-A19A-0B384756A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40D0D5-6122-9F06-0A94-92D9075156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7B434C-33E8-2F5F-FF46-68F7471E9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AA8D74B-0F2E-407B-AD4A-94C14D1AA5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DDAA8-31E7-87C8-0A6F-F1EBAA2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A2A9-C792-4105-A2C8-655F34B21BF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D48A6-14DA-F860-A6AD-70DD4860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4F7687-C93D-940C-4E17-265EF121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92AA-FCB7-4397-86E2-FD894BB76E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6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D1A2C-48F5-B177-8DAA-2B35700F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E28B-18E6-464F-921D-D5BB83EFB53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57BB8-FB16-C40E-EB15-0F841860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366D6C-5D45-8762-92A1-6F138A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03DD-D2E4-48BF-B029-E49336F186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76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3DE20-F420-5879-F4E6-8F18A8F9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E26F-7612-40BB-B538-BA058DAA541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0A302-725A-1122-8F91-5910FF6E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44C49-0023-827F-B490-1A872057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C424-2D4E-4E33-A95C-F5C05C6FA2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27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D7255-82F9-5557-4EE0-B4ECB406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FA-30BC-4028-B459-1F13D253A46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DEC7-989F-74D8-F83B-FF1E26A1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A4CA72-30D5-61FA-B3B0-166988CF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49D-24F8-441A-867F-58C31FA894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02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4309E-AA65-2CC9-751F-E15DA163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6866-AA9E-4CE1-8AAA-84A14DB267D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6F785-4FD5-36E2-5F6F-5DD7877E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24073-44FC-F966-EAFC-3FAECC80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12DA-D949-47D3-B177-F82C5F5445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02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170B11A-0C01-C06E-3330-A4193D2B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5ED9-DC69-43A5-98A2-A73BFFFA16F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5153750-4E20-1D11-9E6A-50331704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158AF7D-49B4-3E87-20E7-6E8B77B5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990E-D7ED-4DD2-B4D9-8B94C7A670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281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A7314F5-56CA-19E6-8718-A0087DDA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6F25-076E-4166-8420-75ADE26CACF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52A40F2-4088-639D-566A-A8D4A8B3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44CC2FD-A93B-1523-ADFD-E9AF480F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5DDF-567D-42AD-9E90-F7E2D12667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215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E805E2E-3513-C321-C786-EAA6FDB3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7D58-AF0C-4135-B7BF-DD8FE5200F0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2972FD8-FD65-A199-BDA8-9864EA2A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DBD5AC3-3F98-0518-F5CC-CE0E2B9D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C8D2-195A-4997-A0D6-5A4FAA3D86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5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3DC875C-F5A2-55A2-1295-15B08466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A68A-6AD7-464C-9EEA-DA8AC547692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567AD1C-5405-4558-4015-AD6DC884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B557536-F213-21BC-1EFD-5CE2315E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5CD6-2B51-4D16-992E-7F18FCA7B6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244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502AF25-7B62-3427-C729-05FF0EB3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4FC6-9D81-4575-86FE-8175BA5F9D4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BB012BF-3076-8317-0B39-FCFE2DAB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B034C6E-BB77-9CC8-AFE7-19BF9195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A7AE-9CE8-40C5-94D1-13D330C93A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024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8D50B8E-E54E-D905-6C4F-54F85AF5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3A8A-F023-42FD-90BC-027E0A87783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9446DD9-4E79-B105-CB3C-CF566F91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74BA17F-38FB-DB87-1329-DF8078D5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E320-8B6D-4F6E-A7E0-496DB29406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15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55B4F28-4227-986A-0901-B50A5401AB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CFC9522-94AB-9041-9F14-2CD551569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987CD-0412-BE08-B1CD-65749DDC6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9CB9AD-54EF-483E-AA9E-603B7C4C33C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5F9B2-A94F-AA3A-A082-B1ED85458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11F3B-4558-C371-40E9-E88A46746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875117ED-F97F-4880-8AA8-3535BB4E1A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97CCE34-BE31-5592-2EF3-DDD7860F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Organes de concertation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9C638AB0-CD60-3DF5-C7E2-E09536F6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 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D3C7D669-E684-98BE-626F-5796457BD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0A5AEA56-E60E-047F-56AC-FED8962D8C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00F3E1-2E0A-4729-9B26-EEF0EA974F8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C4952D43-D2DD-E4B8-F013-045125B31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272462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(CST):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Créé par la loi de transformation de la fonction publique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Décret n° 2021-571 du 10 mai 2021 relatif aux CST des collectivités territoriales et de leurs établissements publics,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Depuis janvier 2024 : Remplace CHSCT.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9579AC52-FD6B-462F-8FC1-A198305792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E3B689F7-B35D-5374-1086-88051F8366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FA6765-9671-4107-93E1-F5839196135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43746B52-38AA-2139-75ED-604866488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96262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composition :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représentants titulaires du personnel est fixé à 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Effectif supérieur ou égal à 50 et inférieur à 200 : 3 à 5 représentants ;</a:t>
            </a: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4° Effectif supérieur ou égal à 2 000 : 7 à 15 représentants.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C3BB5900-1CDC-89A2-9369-164AD0354B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216C53C0-B678-F7FC-1FB2-3629F7EF67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76A992-3386-48D1-BCE7-1C6C5C9802D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9338D570-DB11-4EA4-74C5-58A7EDC87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962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composition :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Durée du mandat  : 4 ans.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mandats sont renouvelables.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réunit  2 fois par an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6C32698F-7C97-8438-ABB2-93002D095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5E68FB77-A1D6-E7C7-B60E-DD0C6E3DEB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E951B7-CE16-496F-8492-653A6BDD5D6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A381E5D0-C303-58DE-E503-2CF0BC99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27246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 être consulté sur 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Projets relatifs au fonctionnement et à l'organisation des services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 Projets de lignes directrices de gestion relatives à la stratégie pluriannuelle de pilotage des ressources humaines et à la promotion et à la valorisation des parcours professionnels.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 Projet de plan d'action relatif à l'égalité professionnelle entre les hommes et les femmes.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9161C745-9E9D-4966-E944-57DCC4D50B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DB61CD4A-5B3D-00F5-4940-37638D0E82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AEA83C3-0ECB-4439-BDD2-EF36F8D13B7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D7A6FCD5-85C2-153C-C6B0-BC4E19BBC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724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consulté sur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4° Orientations stratégiques en matière de politique indemnitaire et aux critères de répartition y afférents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 Orientations stratégiques en matière d'action sociale ainsi qu'aux aides à la protection sociale complémentaire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Rapport social unique 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7° Plans de formations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8B8BE06E-B19E-08D6-6D8B-D2600B8626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BFE37E38-4DD5-A218-691C-183E0CCD75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E1662F-F6B6-44E5-894E-33911FBA46B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7DC5D727-DB44-E61C-AD51-8839620D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272462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consulté sur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8° Fixation des critères d'appréciation de la valeur professionnelle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9° Projets d'aménagement importants modifiant les conditions de santé et de sécurité et les conditions de travail lorsqu'ils s'intègrent dans le cadre d'un projet de réorganisation de service mentionné au 1° du présent article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10° Règles relatives au temps de travail et au compte épargne-temps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11° Autres questions prévues par des dispositions législatives et réglementaires.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12FC3AF0-C1D6-F891-8B92-D9414AD097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BE7C6CB6-72F0-010A-825D-F1C73E534A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70C4E2-C55C-45E0-B266-14A81579F0B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1933042B-CCBD-0668-731E-C4A283975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962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Débat chaque année sur 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Bilan de la mise en œuvre des lignes directrices de gestion, sur la base des décisions individuelles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 Evolution des politiques des ressources humaines, sur la base du rapport social unique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 Création des emplois à temps non complet ;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4° Bilan annuel de la mise en œuvre du télétravail 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9C23E2D3-EC7E-5082-BEF6-DA1E2A1E2D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512157FF-3398-DDCF-5588-2D56EC7DAF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5E709-1751-4680-836F-4E4CA26B8A8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FF0D640F-1912-DA8A-DCDE-230F28D0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96262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: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 Bilan annuel des recrutements effectués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Bilan annuel du dispositif expérimental d'accompagnement des agents recrutés sur contrat et suivant en alternance une préparation aux concours de catégorie A et B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7° Questions relatives à dématérialisation des procédures, aux évolutions technologiques et de méthode de travail des services et à leurs incidences sur les agents ;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8° Bilan annuel relatif à l'apprentissage 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A34B5950-6754-A294-BAD8-92F2F2A32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498987A0-3E29-455D-D095-1B874E5793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697664-FC0A-4730-B4DD-3FF2498146E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50348405-AFF0-760D-436C-F151C4E1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9626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: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9° Bilan annuel du plan de formation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10° Politique d'insertion, de maintien dans l'emploi et d'accompagnement des parcours professionnels des travailleurs en situation de handicap ;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b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11° Evaluations relatives à l'accessibilité des services et à la qualité des services rendus ;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12° Enjeux et politiques en matière d'égalité professionnelle et de prévention des discriminations.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65AF7432-FA39-F083-DFBD-01FCDC80E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DC31B2A4-344D-8B53-7596-A6CADA6F83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31D8B1-0D6E-4C68-BC0C-ACE0C3E75C7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B0FF26CD-34EB-14D6-4C6F-0BFD8568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27246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Comité Social Territorial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4 de la loi du 6 août : création, dans les collectivités employant 200 agents au moins, d’une formation spécialisée en matière de santé, de sécurité et de conditions de travail au sein du CST.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même lorsque l’existence de risques professionnels particuliers le justifie.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D503CBF1-8DF2-F1E2-C877-FB7AA09DFE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concertation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27E4CB9E-D17C-5205-AA20-443079C6AF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76621D-A147-408A-B697-B0D71CDC967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EBE3D9C-77BB-9069-5E54-A0A7F22F47AA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226E70A7-E9E6-7E27-3885-A4C70807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50EA52C4-C543-CF7D-663A-5E75BB9BC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différents organes de représentation et de concertation chez les sapeurs-pompiers.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6496F9BC-6CA8-9C79-472A-C246A8015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12988"/>
            <a:ext cx="342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Des SPP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Des SPV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Communs aux deux statuts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38FABCEE-3194-BEA5-7F1C-432043D2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293BCE0C-4DBC-4E86-A651-0AE85155E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57E38-A8F6-4FE1-B4C0-B0DBAF9A83D7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6E0EBC2E-4412-BB8C-2023-D0EA6DB2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 syndicales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Groupements professionnels formés pour la défense des intérêts de leurs adhérents et de la profession.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Prérogatives s’orienteront dans des domaines aussi bien matériels que moraux, collectifs ou individuels. </a:t>
            </a:r>
          </a:p>
        </p:txBody>
      </p:sp>
      <p:pic>
        <p:nvPicPr>
          <p:cNvPr id="28677" name="Picture 1" descr="imagesCAV2IO30">
            <a:extLst>
              <a:ext uri="{FF2B5EF4-FFF2-40B4-BE49-F238E27FC236}">
                <a16:creationId xmlns:a16="http://schemas.microsoft.com/office/drawing/2014/main" id="{A240A97D-8D36-054C-B28C-2B6B0572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3611563"/>
            <a:ext cx="1831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919BE770-183C-767E-9746-1A51882A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6C4AF4BB-8608-CD85-B2ED-9745F2711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B5C4C-FF5B-4B3A-AA99-2F02B312182E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2C072D76-CFD5-10D2-27E7-0D960B2F1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3582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 syndicales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Missions légales des organisations syndicales sont :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Ester en justice (défense des intérêts professionnels de ses adhérents), </a:t>
            </a: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Conduire au niveau national, avec le gouvernement, des négociations préalables à la détermination de l’évolution des rémunérations, </a:t>
            </a: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Débattre avec les autorités chargées de la gestion des questions relatives aux conditions et à l’organisation du travail des personnels, </a:t>
            </a: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Sélectionner et présenter des candidats aux élections professionnelles.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798DB1E3-0FEC-87D1-CB9C-F802D7B9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41102783-0617-C657-AEFE-CDF72C952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3FC55D-2D8F-406F-AD7C-D0404DBB64C3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AF11A3AC-E7DB-FFAF-4713-0D8CF137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334375" cy="2105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National de la Fonction Publique Territoriale </a:t>
            </a:r>
            <a:r>
              <a:rPr lang="fr-FR" sz="20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(CNFPT) 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sz="2000" b="1" u="sng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Institué par la loi du 26 Janvier 1984,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paritaire de consultation nationale de la FPT qui assure le dialogue social et la concertation sur le statut des fonctionnaires territoriaux ou sur toute question relative à la FPT.</a:t>
            </a:r>
          </a:p>
        </p:txBody>
      </p:sp>
      <p:pic>
        <p:nvPicPr>
          <p:cNvPr id="30725" name="Picture 1" descr="cnfpt">
            <a:extLst>
              <a:ext uri="{FF2B5EF4-FFF2-40B4-BE49-F238E27FC236}">
                <a16:creationId xmlns:a16="http://schemas.microsoft.com/office/drawing/2014/main" id="{5091EA95-A119-C9B0-FC07-FFA4664B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573463"/>
            <a:ext cx="46720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C0CD2828-8F3B-F861-20A0-45B351B5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584E8F6D-D799-2A17-5429-13419863D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87F5C1-0CFE-48D4-A6AD-32E76DC028F6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FBE8DEC4-32A6-6565-4B60-FFD175FBC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4445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National de la Fonction Publique Territoriale </a:t>
            </a:r>
            <a:r>
              <a:rPr lang="fr-FR" sz="20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(CNFPT) 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sz="2000" b="1" u="sng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Composé de 20 représentants des élus locaux des collectivités (communes, départements et régions) et de 20 représentants des organisations syndicales représentatives de la FPT, il a un rôle de consultation sur les textes réglementaires, décrets et projets de lois qui touchent à la fonction publique territoriale.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aussi émettre des propositions en matière statutaire et produit des études et des rapports dans le cadre de ses formations spécialisées.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 enfin aux fonctionnaires, de préparer des concours en leur proposant des stages et des formations.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D9684481-2154-1894-E1DD-6BEE6B1F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9400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CFF4C2F3-788F-080E-CB0A-8773A9064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D932A-90CD-4F75-A345-C255A03B2E65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8">
            <a:extLst>
              <a:ext uri="{FF2B5EF4-FFF2-40B4-BE49-F238E27FC236}">
                <a16:creationId xmlns:a16="http://schemas.microsoft.com/office/drawing/2014/main" id="{4ACEE175-E4CE-1F03-EE3C-AE556643A2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57347" name="Espace réservé du numéro de diapositive 4">
            <a:extLst>
              <a:ext uri="{FF2B5EF4-FFF2-40B4-BE49-F238E27FC236}">
                <a16:creationId xmlns:a16="http://schemas.microsoft.com/office/drawing/2014/main" id="{1DBB6DA2-A95F-AC8D-AD2E-D8DD10C196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8796AD-2A58-4C8A-BDFE-B4B700B2B5B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DE046D-9A4A-BBD9-6460-2407ED79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4691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Comité Consultatif Départemental des Sapeurs-Pompiers Volontaires </a:t>
            </a:r>
            <a:r>
              <a:rPr lang="fr-FR" sz="20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(CCDSPV)  </a:t>
            </a:r>
            <a:r>
              <a:rPr lang="fr-FR" altLang="fr-F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Présidé par le président du CASDIS, le CCDSPV est un organe consultatif qui peut rendre des avis sur toute question concernant 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Incorporation d’un nouvel agent dans un CIS,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Révocation ou/et les sanctions pouvant être prononcées contre un SPV,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Changement de grade,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Renouvellement d’un engagement (par tranche de 5 années),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Modalités d’application du règlement intérieur du corps départemental,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Besoins à manifester eu égard à la mise en place du SACR (remaniement de secteurs),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78C29107-E6E3-9BF2-3530-912CAD4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2573B316-78E9-166A-65B0-3E5CDC48E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C316F1-6CA0-4C69-A32E-EC4B5CBB4686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67B85BA2-7893-971A-6D1C-BE44DF61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1797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Comité Consultatif Départemental des Sapeurs-Pompiers Volontaires </a:t>
            </a:r>
            <a:r>
              <a:rPr lang="fr-FR" sz="20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(CCDSPV)  </a:t>
            </a:r>
            <a:r>
              <a:rPr lang="fr-FR" altLang="fr-F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CCDSPV est composé de représentants de l’administration (7 minimum) et de l’ensemble des SPV (7 minimum).</a:t>
            </a:r>
          </a:p>
        </p:txBody>
      </p:sp>
      <p:pic>
        <p:nvPicPr>
          <p:cNvPr id="33797" name="Image 1">
            <a:extLst>
              <a:ext uri="{FF2B5EF4-FFF2-40B4-BE49-F238E27FC236}">
                <a16:creationId xmlns:a16="http://schemas.microsoft.com/office/drawing/2014/main" id="{DAED974D-F1AE-4C6F-EBD8-141F5BA9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6534" r="25716" b="17081"/>
          <a:stretch>
            <a:fillRect/>
          </a:stretch>
        </p:blipFill>
        <p:spPr bwMode="auto">
          <a:xfrm>
            <a:off x="1763713" y="3211513"/>
            <a:ext cx="5394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>
            <a:extLst>
              <a:ext uri="{FF2B5EF4-FFF2-40B4-BE49-F238E27FC236}">
                <a16:creationId xmlns:a16="http://schemas.microsoft.com/office/drawing/2014/main" id="{6EC7B9E4-4470-9A2A-E0FA-21FAD3F0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8">
            <a:extLst>
              <a:ext uri="{FF2B5EF4-FFF2-40B4-BE49-F238E27FC236}">
                <a16:creationId xmlns:a16="http://schemas.microsoft.com/office/drawing/2014/main" id="{26258F15-39FF-DF21-B1D5-ED811039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4819" name="Espace réservé du numéro de diapositive 4">
            <a:extLst>
              <a:ext uri="{FF2B5EF4-FFF2-40B4-BE49-F238E27FC236}">
                <a16:creationId xmlns:a16="http://schemas.microsoft.com/office/drawing/2014/main" id="{A9716716-E853-A5B0-25E3-D3D503B12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43127-FD5D-4406-9104-576F583E71E8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8D6A92BB-473D-0EB5-AF6E-C5638B03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3459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Comité Consultatif Départemental des Sapeurs-Pompiers Volontaires </a:t>
            </a:r>
            <a:r>
              <a:rPr lang="fr-FR" sz="20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(CCDSPV)  </a:t>
            </a:r>
            <a:r>
              <a:rPr lang="fr-FR" altLang="fr-F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Représentants de S.P.V. sont élus pour 3 ans pour l’ensemble des S.P.V. du corps départemental, sauf lorsqu’ils cessent d’exercer la fonction au titre de laquelle ils ont été élus. Un même S.P.V. peut être élu à la C.A.T.S.I.S. et au C.C.D.S.P.V.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DDSIS, le médecin-chef ou leurs représentants peuvent assister aux séances du comité avec voix consultative</a:t>
            </a: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0CB84C72-A86A-337F-7A08-D43945651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43AF41A1-5E62-C9D8-83BC-D48D9F8E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5843" name="Espace réservé du numéro de diapositive 4">
            <a:extLst>
              <a:ext uri="{FF2B5EF4-FFF2-40B4-BE49-F238E27FC236}">
                <a16:creationId xmlns:a16="http://schemas.microsoft.com/office/drawing/2014/main" id="{3ED3ACB0-C1C5-4C05-C3AD-317586D5D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DFC30E-C561-4B0F-9E36-68A46AD697BB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804F768E-73A4-0842-C6FF-6FE89997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429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Conseil de discipline des SPV </a:t>
            </a:r>
            <a:r>
              <a:rPr lang="fr-FR" altLang="fr-F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Compétent pour donner un avis sur toutes les questions relatives à la discipline des SPV,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Composé de 8 membres 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représentants de l’administration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représentants des SPV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SPV est un officier, un chef de corps ou un chef de centre, le préfet de département ou son représentant siège au conseil de discipline titre des représentants de l’administration.</a:t>
            </a: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D7F2FF24-9821-D363-9DEC-6B9DBA0D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A2AB1FEB-82D7-38B9-A5C1-EDC78D946D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58371" name="Espace réservé du numéro de diapositive 4">
            <a:extLst>
              <a:ext uri="{FF2B5EF4-FFF2-40B4-BE49-F238E27FC236}">
                <a16:creationId xmlns:a16="http://schemas.microsoft.com/office/drawing/2014/main" id="{7B1CD076-C03B-F84B-E318-FC5DC0C329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7023A0-AB63-47F9-A5BF-4B07EBE18F2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CA8CED0F-1046-644D-6D13-CF0F3CDF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4313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Conseil de discipline des SPV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Donne un avis sur toutes les questions relatives à la discipline des SPV, </a:t>
            </a:r>
          </a:p>
          <a:p>
            <a:pPr algn="just"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 de 8 membres :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représentants de l’administration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représentants des SPV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SPV est un officier, un chef de corps ou un chef de centre, le préfet de département ou son représentant siège au conseil de discipline titre des représentants de l’administration.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8010B3DF-9553-5795-F600-C70D8FD0F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1D334218-44FD-C571-0611-67927599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6D957745-C8BE-7CCE-E20C-B26CE991D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4461AE-944E-4A9B-8AA2-CFE49C8357B9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8BD7D4E-6934-2E9F-6562-C816AC7A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Comité technique (CT)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Organe consultatif de représentation dans chaque S.D.I.S. ≥  50 agents.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Représente pour moitié l’administration (de 2 à 15 membres), l’autre moitié le personnel (de 2 à 15 membres).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Représentants de l’administration sont désignés par l’autorité de nomination parmi les membres de l’organe délibérant ou les agents en fonction au sein du S.D.I.S.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Mandat de 6 ans.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élections sont réalisées à partir des listes présentées par les organisations syndicales, selon un mode de scrutin à la proportionnelle.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3826ECAD-E7C8-51DD-F1F0-D8E93E71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6867" name="Espace réservé du numéro de diapositive 4">
            <a:extLst>
              <a:ext uri="{FF2B5EF4-FFF2-40B4-BE49-F238E27FC236}">
                <a16:creationId xmlns:a16="http://schemas.microsoft.com/office/drawing/2014/main" id="{F7CA88FC-B53F-B67A-4367-FCDF3385B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A9A310-0B7A-48E8-BC58-308161EF5186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322446FC-F52F-4C69-D78B-85983F46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2613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Conseil de discipline des SPV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Catégories de grades des représentants des SPV appelés à siéger au conseil de discipline dépendent du grade du SPV : exemple :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concerne un sapeur : 1 sapeur, 1 caporal, 1 sous-officier et 1 officier ;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concerne un caporal : 2 caporaux, 1 sous-officier et 1 officier ;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concerne un sous-officier : 2 sous-officiers d’un grade au moins égal à celui du SPV dont le dossier est examiné et 2 officiers, dont un au plus est professionnel de santé, vétérinaire ou expert psychologue de SPV ; </a:t>
            </a:r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9F15A230-2EE4-D07B-AD8A-A2185A8B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40C5DC2C-E2D1-A46F-E334-678B399D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7891" name="Espace réservé du numéro de diapositive 4">
            <a:extLst>
              <a:ext uri="{FF2B5EF4-FFF2-40B4-BE49-F238E27FC236}">
                <a16:creationId xmlns:a16="http://schemas.microsoft.com/office/drawing/2014/main" id="{EE6C52EA-C7D4-D065-D05B-E18AE5103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05E7A-1924-428C-AA00-BB353E80C4A0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68F881A2-7016-541F-BE8A-C9920A97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443912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Conseil de discipline des SPV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Préfet du département tire au sort les membres du conseil de discipline 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chaque affaire :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Représentants de l’administration : à partir d’une liste comprenant tous les élus ayant voix délibérative au CASDIS, à l’exception de son président.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Représentants des SPV : à partir de listes par catégories de grades et de spécialités pour les professionnels de santé, vétérinaires et experts psychologues.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suppléant est désigné pour chacun des membres dans les mêmes conditions.</a:t>
            </a: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2EDCC67A-A000-3CE0-6474-0D810402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4812B087-B895-7F5C-0022-13E1D5CE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D476F8DA-913D-45A0-2441-F509E5D6B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96B845-BEC7-42BE-A4DA-B32F51C73E19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349506E3-77FB-70DB-8B79-83950C05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443912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Conseil de discipline des SPV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Présidé par un représentant de l’administration élu en son sein dès sa 1</a:t>
            </a:r>
            <a:r>
              <a:rPr lang="fr-FR" altLang="fr-FR" sz="20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réunion.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peut valablement délibérer que lorsque la majorité de ses membres en exercice est présente.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Avis du conseil de discipline sont pris à la majorité simple des suffrages exprimés.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Président a voix prépondérante en cas de partage égal des voix. </a:t>
            </a: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07EB351C-75BE-30F4-C497-55EA29C88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0005A7FD-0A59-81E2-A008-D109F9AB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39939" name="Espace réservé du numéro de diapositive 4">
            <a:extLst>
              <a:ext uri="{FF2B5EF4-FFF2-40B4-BE49-F238E27FC236}">
                <a16:creationId xmlns:a16="http://schemas.microsoft.com/office/drawing/2014/main" id="{D7532344-CE0D-9D62-6082-AF877CE25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C5643-6FC8-44F2-9E24-6C8DC7217A06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84CEBA9D-2E48-DC5E-E0FB-815A6088B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3402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Observatoires du volontariat 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Organes d’observation de l’ensemble des SPV, tant au plan national, qu’au plan départemental.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Conseil national des SPV : placé auprès du ministre chargé de la sécurité civile, a pour mission d'éclairer le Gouvernement, les collectivités territoriales et leurs établissements publics dans la définition et la conduite des politiques publiques visant à pérenniser et développer le volontariat dans les SIS.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8">
            <a:extLst>
              <a:ext uri="{FF2B5EF4-FFF2-40B4-BE49-F238E27FC236}">
                <a16:creationId xmlns:a16="http://schemas.microsoft.com/office/drawing/2014/main" id="{27658FAE-05A6-D28F-A2BD-C703F4EF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40963" name="Espace réservé du numéro de diapositive 4">
            <a:extLst>
              <a:ext uri="{FF2B5EF4-FFF2-40B4-BE49-F238E27FC236}">
                <a16:creationId xmlns:a16="http://schemas.microsoft.com/office/drawing/2014/main" id="{6597002E-73AC-CA93-210F-1C4D51C87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456C03-68C9-4413-A45E-8CB67D8EA788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5C859E9D-3261-E17C-99EE-55E80397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40116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Observatoires du volontariat 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b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chargé de conduire des analyses et des études prospectives ainsi que des missions d'évaluation des incidences des dispositions législatives et réglementaires sur le volontariat chez les SP.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Prend en compte les indicateurs nationaux des SDIS ainsi que les besoins exprimés, par ces services.</a:t>
            </a:r>
          </a:p>
          <a:p>
            <a:pPr>
              <a:buFont typeface="Arial" panose="020B0604020202020204" pitchFamily="34" charset="0"/>
              <a:buNone/>
            </a:pPr>
            <a:b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consulté sur toute question relative au volontariat ou susceptible d'avoir un impact sur le SP. Il peut formuler toute proposition tendant à promouvoir et développer le volontariat ainsi qu'à en faciliter l'exercice.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8">
            <a:extLst>
              <a:ext uri="{FF2B5EF4-FFF2-40B4-BE49-F238E27FC236}">
                <a16:creationId xmlns:a16="http://schemas.microsoft.com/office/drawing/2014/main" id="{CD1174FD-0B8E-CC7F-D45B-464D6DEC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S.P.V.</a:t>
            </a:r>
          </a:p>
        </p:txBody>
      </p:sp>
      <p:sp>
        <p:nvSpPr>
          <p:cNvPr id="41987" name="Espace réservé du numéro de diapositive 4">
            <a:extLst>
              <a:ext uri="{FF2B5EF4-FFF2-40B4-BE49-F238E27FC236}">
                <a16:creationId xmlns:a16="http://schemas.microsoft.com/office/drawing/2014/main" id="{0053F92E-0769-A49A-119C-454CBCBEF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0547A-5BB6-4200-8F82-418C04809CA8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359075FB-69D6-845D-827E-ED25E588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3097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Observatoires du volontariat 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b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Constitue la structure de coordination nationale des conseils départementaux de sécurité civile pour la promotion du volontariat chez les SP,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Observatoires départementaux remontent leurs informations à l’observatoire national (initiatives pour la promotion du volontariat, propositions d’aménagement destinées aux pouvoirs publics</a:t>
            </a:r>
            <a:r>
              <a:rPr lang="fr-FR" altLang="fr-FR" sz="2000"/>
              <a:t>,…).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8">
            <a:extLst>
              <a:ext uri="{FF2B5EF4-FFF2-40B4-BE49-F238E27FC236}">
                <a16:creationId xmlns:a16="http://schemas.microsoft.com/office/drawing/2014/main" id="{7D2AD4D6-0410-C68D-9621-74C515A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19400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984807"/>
                </a:solidFill>
              </a:rPr>
              <a:t>S.P.P. / S.P.V.</a:t>
            </a:r>
          </a:p>
        </p:txBody>
      </p:sp>
      <p:sp>
        <p:nvSpPr>
          <p:cNvPr id="43011" name="Espace réservé du numéro de diapositive 4">
            <a:extLst>
              <a:ext uri="{FF2B5EF4-FFF2-40B4-BE49-F238E27FC236}">
                <a16:creationId xmlns:a16="http://schemas.microsoft.com/office/drawing/2014/main" id="{6B1612BC-BA9B-30B6-D2CA-2D9354FAA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71E03-FC1D-4F37-930B-8297A636CAEE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A8CAFE15-85C0-87B0-211E-C8CF657091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 / S.P.V.</a:t>
            </a:r>
          </a:p>
        </p:txBody>
      </p:sp>
      <p:sp>
        <p:nvSpPr>
          <p:cNvPr id="59395" name="Espace réservé du numéro de diapositive 4">
            <a:extLst>
              <a:ext uri="{FF2B5EF4-FFF2-40B4-BE49-F238E27FC236}">
                <a16:creationId xmlns:a16="http://schemas.microsoft.com/office/drawing/2014/main" id="{634B0978-6DAC-6615-FC71-C5F6D1196F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7D22B6-3344-4516-89E8-82406CD5FE0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9396" name="Rectangle 1">
            <a:extLst>
              <a:ext uri="{FF2B5EF4-FFF2-40B4-BE49-F238E27FC236}">
                <a16:creationId xmlns:a16="http://schemas.microsoft.com/office/drawing/2014/main" id="{CB51559B-8A94-27EE-546C-CCD44E1C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0454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Commission Administrative et Technique des Services d’Incendie et de Secours (CATSIS) 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Présidée par le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DDMSIS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elle est instituée auprès du CA du SDMIS pour être consultée sur les questions d’ordre technique (matériels) ou opérationnel concernant les SIS.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Comprend des SPP et des SPV élus pour 3 ans par des SP du département, ainsi que le médecin-chef du service de la SDS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8">
            <a:extLst>
              <a:ext uri="{FF2B5EF4-FFF2-40B4-BE49-F238E27FC236}">
                <a16:creationId xmlns:a16="http://schemas.microsoft.com/office/drawing/2014/main" id="{45D2773D-9D94-B7A2-C329-20675C9C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 / S.P.V.</a:t>
            </a:r>
          </a:p>
        </p:txBody>
      </p:sp>
      <p:sp>
        <p:nvSpPr>
          <p:cNvPr id="44035" name="Espace réservé du numéro de diapositive 4">
            <a:extLst>
              <a:ext uri="{FF2B5EF4-FFF2-40B4-BE49-F238E27FC236}">
                <a16:creationId xmlns:a16="http://schemas.microsoft.com/office/drawing/2014/main" id="{7728247E-C99F-F3B8-9557-A69F92535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8E35F-4F0F-406F-A771-B2F9E48D4041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id="{0D355A67-834E-0346-232F-D07503F4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5786438"/>
            <a:ext cx="83899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1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</a:t>
            </a:r>
            <a:r>
              <a:rPr lang="fr-FR" altLang="fr-FR" sz="1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reporter au cours JSP 1 : </a:t>
            </a:r>
            <a:r>
              <a:rPr lang="fr-FR" altLang="fr-FR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et les missions du réseau associatif fédéral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037" name="Image 1">
            <a:extLst>
              <a:ext uri="{FF2B5EF4-FFF2-40B4-BE49-F238E27FC236}">
                <a16:creationId xmlns:a16="http://schemas.microsoft.com/office/drawing/2014/main" id="{3A4A4B13-6CAB-0A3F-D819-BC098504A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341438"/>
            <a:ext cx="1657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" descr="UDMSP">
            <a:extLst>
              <a:ext uri="{FF2B5EF4-FFF2-40B4-BE49-F238E27FC236}">
                <a16:creationId xmlns:a16="http://schemas.microsoft.com/office/drawing/2014/main" id="{1F31285E-F68B-9302-C2AE-BE36A957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924175"/>
            <a:ext cx="19685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 descr="imagesCAURGABE">
            <a:extLst>
              <a:ext uri="{FF2B5EF4-FFF2-40B4-BE49-F238E27FC236}">
                <a16:creationId xmlns:a16="http://schemas.microsoft.com/office/drawing/2014/main" id="{559D9C4F-3D7A-F8B4-2E11-C6D5B46B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4073525"/>
            <a:ext cx="172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 descr="logo_federation2">
            <a:extLst>
              <a:ext uri="{FF2B5EF4-FFF2-40B4-BE49-F238E27FC236}">
                <a16:creationId xmlns:a16="http://schemas.microsoft.com/office/drawing/2014/main" id="{585BF764-37CF-6487-7E52-21059619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t="17580" r="20355" b="14006"/>
          <a:stretch>
            <a:fillRect/>
          </a:stretch>
        </p:blipFill>
        <p:spPr bwMode="auto">
          <a:xfrm>
            <a:off x="355600" y="4330700"/>
            <a:ext cx="173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4" descr="écusson jsp">
            <a:extLst>
              <a:ext uri="{FF2B5EF4-FFF2-40B4-BE49-F238E27FC236}">
                <a16:creationId xmlns:a16="http://schemas.microsoft.com/office/drawing/2014/main" id="{09840B03-EB16-164B-E1D6-9909CFE7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5" descr="admjsp">
            <a:extLst>
              <a:ext uri="{FF2B5EF4-FFF2-40B4-BE49-F238E27FC236}">
                <a16:creationId xmlns:a16="http://schemas.microsoft.com/office/drawing/2014/main" id="{BCF25498-E251-1E72-2459-61D09014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640013"/>
            <a:ext cx="14843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Image 16" descr="Afficher l'image d'origine">
            <a:extLst>
              <a:ext uri="{FF2B5EF4-FFF2-40B4-BE49-F238E27FC236}">
                <a16:creationId xmlns:a16="http://schemas.microsoft.com/office/drawing/2014/main" id="{B8748CA6-57E6-0F1E-4894-B9604E5E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460875"/>
            <a:ext cx="1628775" cy="1004888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7" descr="mnsp">
            <a:extLst>
              <a:ext uri="{FF2B5EF4-FFF2-40B4-BE49-F238E27FC236}">
                <a16:creationId xmlns:a16="http://schemas.microsoft.com/office/drawing/2014/main" id="{A65F9E69-7014-60BC-29B8-8E4407536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7638"/>
            <a:ext cx="20685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8">
            <a:extLst>
              <a:ext uri="{FF2B5EF4-FFF2-40B4-BE49-F238E27FC236}">
                <a16:creationId xmlns:a16="http://schemas.microsoft.com/office/drawing/2014/main" id="{B6C73EE8-9BF7-39DA-5ACF-B4ABB7CF0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45059" name="Espace réservé du numéro de diapositive 4">
            <a:extLst>
              <a:ext uri="{FF2B5EF4-FFF2-40B4-BE49-F238E27FC236}">
                <a16:creationId xmlns:a16="http://schemas.microsoft.com/office/drawing/2014/main" id="{3982AA8F-F49A-F351-34DD-5B6F651664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242D84-E7F5-4D4B-A701-14AEC79990E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B3EFEAE-5187-C194-E390-418156E6223A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ZoneTexte 12">
            <a:extLst>
              <a:ext uri="{FF2B5EF4-FFF2-40B4-BE49-F238E27FC236}">
                <a16:creationId xmlns:a16="http://schemas.microsoft.com/office/drawing/2014/main" id="{E12E0434-B1D3-1931-8D8E-5256D0E7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62" name="ZoneTexte 15">
            <a:extLst>
              <a:ext uri="{FF2B5EF4-FFF2-40B4-BE49-F238E27FC236}">
                <a16:creationId xmlns:a16="http://schemas.microsoft.com/office/drawing/2014/main" id="{784ACAFE-E0BF-EE95-0009-C692055CE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12988"/>
            <a:ext cx="342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Des SPP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Des SPV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Communs aux deux statuts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66E99EAF-2A11-C8D3-28E5-29591C5F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FDED25FB-224F-6115-AAE7-517FFAD08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445406-627D-4F9C-BDA7-0AF68E622CCF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231C985C-70CB-381C-3DDC-DDEE8F36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Comité technique 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Présidé par le président du C.A.S.D.I.S., le CT doit se réunir 2 fois par an. </a:t>
            </a:r>
          </a:p>
          <a:p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Compétent pour se prononcer sur les questions d’ordre collectif, il est ainsi consulté sur :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Organisation et le fonctionnement du S.D.I.S. et de ses services (organigramme, équipes en alternance, etc.),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Règles relatives au statut des agents,</a:t>
            </a:r>
          </a:p>
        </p:txBody>
      </p:sp>
      <p:pic>
        <p:nvPicPr>
          <p:cNvPr id="6149" name="Picture 1" descr="comité technique">
            <a:extLst>
              <a:ext uri="{FF2B5EF4-FFF2-40B4-BE49-F238E27FC236}">
                <a16:creationId xmlns:a16="http://schemas.microsoft.com/office/drawing/2014/main" id="{DE2DD9A7-80D4-BF3B-C179-1CF03AE1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62438"/>
            <a:ext cx="30305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84453450-A1E3-1F2C-0A30-49726BC5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7D203E5D-A0C2-76CE-2128-D6665314A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D7F07A-C910-45D4-BBEA-E16CF59E430F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78F5D056-A6A3-FBC3-9517-767E05099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373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Comité technique 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Amélioration des méthodes et techniques de travail et leur incidence sur le personnel,</a:t>
            </a:r>
          </a:p>
          <a:p>
            <a:pPr>
              <a:buFontTx/>
              <a:buChar char="-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Conditions de travail en général (durée, horaires variables, congés),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Plans de formation par rapport aux exigences du SACR,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Gestion des effectifs et leur fluctuation au sein de l’établissement,</a:t>
            </a:r>
          </a:p>
          <a:p>
            <a:pPr>
              <a:buFontTx/>
              <a:buChar char="-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Niveau de qualification, les avancements et la formation des agents,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73495ABA-01F0-7FED-CC4B-B6641976C7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60419" name="Espace réservé du numéro de diapositive 4">
            <a:extLst>
              <a:ext uri="{FF2B5EF4-FFF2-40B4-BE49-F238E27FC236}">
                <a16:creationId xmlns:a16="http://schemas.microsoft.com/office/drawing/2014/main" id="{08373BAD-1D06-6F67-BFE9-02C6A7781D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AFF059-C3A0-4811-BEE7-FBB72D37E92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91146969-6147-796E-A1B8-7977572A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administrative paritaire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types de C.A.P. spécifiques soit 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Nationales pour les catégories A et B, </a:t>
            </a:r>
          </a:p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Départementales pour la catégorie C (placées auprès de chaque S.D.I.S.).</a:t>
            </a:r>
          </a:p>
          <a:p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Compétentes sur les questions d’ordre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individuel, ainsi elles se prononcent sur la gestion et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l’évolution de carrière des SPP.</a:t>
            </a:r>
          </a:p>
          <a:p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421" name="Picture 1" descr="CAP">
            <a:extLst>
              <a:ext uri="{FF2B5EF4-FFF2-40B4-BE49-F238E27FC236}">
                <a16:creationId xmlns:a16="http://schemas.microsoft.com/office/drawing/2014/main" id="{FCC38126-2459-9739-5FC6-DA66C672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5566" r="6900" b="9700"/>
          <a:stretch>
            <a:fillRect/>
          </a:stretch>
        </p:blipFill>
        <p:spPr bwMode="auto">
          <a:xfrm>
            <a:off x="6156325" y="3646488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B5014D1A-EF85-AB98-1E13-379A68F504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61443" name="Espace réservé du numéro de diapositive 4">
            <a:extLst>
              <a:ext uri="{FF2B5EF4-FFF2-40B4-BE49-F238E27FC236}">
                <a16:creationId xmlns:a16="http://schemas.microsoft.com/office/drawing/2014/main" id="{B0DD21B9-2C83-4080-13C4-A9CEBF45FA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41E1AAA-AED6-4CF8-8A8F-9A063692438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4C1E95A5-509A-16B3-6DB9-54583C08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administrative paritaire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Composée de représentants de l’administration pour moitié et de représentants des fonctionnaires territoriaux pour l’autre moitié.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représentants sont soit : </a:t>
            </a:r>
          </a:p>
          <a:p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Désignés par le président du C.A.S.D.I.S, </a:t>
            </a:r>
          </a:p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Elus (pour les représentants du personnel) élus pour un mandat de 6 ans à partir des listes présentées par les organisations syndicales.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8">
            <a:extLst>
              <a:ext uri="{FF2B5EF4-FFF2-40B4-BE49-F238E27FC236}">
                <a16:creationId xmlns:a16="http://schemas.microsoft.com/office/drawing/2014/main" id="{61B4843F-6269-D95A-B9A3-0DA64425EB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62467" name="Espace réservé du numéro de diapositive 4">
            <a:extLst>
              <a:ext uri="{FF2B5EF4-FFF2-40B4-BE49-F238E27FC236}">
                <a16:creationId xmlns:a16="http://schemas.microsoft.com/office/drawing/2014/main" id="{FC914BCB-6752-9FC2-6A04-B111F9B86B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509208-A582-4AEA-918A-11FFDFF5D36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2468" name="Rectangle 1">
            <a:extLst>
              <a:ext uri="{FF2B5EF4-FFF2-40B4-BE49-F238E27FC236}">
                <a16:creationId xmlns:a16="http://schemas.microsoft.com/office/drawing/2014/main" id="{C777B55E-D8C7-EAEA-1A29-92EA0CE5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administrative paritaire 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ce titre, elles peuvent rendre un avis consultatif sur :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Prolongation d’un stage, la titularisation ou un refus de celle-ci,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Licenciement pour insuffisance professionnelle, un refus de poste après un congé maladie,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Avancement d’échelon, l’inscription au tableau d’avancement annuel, une promotion interne,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Mutation, une mise à disposition, un changement d’affectation ou/et un reclassement pour inaptitude,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Détachement, une disponibilité, la notation,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8">
            <a:extLst>
              <a:ext uri="{FF2B5EF4-FFF2-40B4-BE49-F238E27FC236}">
                <a16:creationId xmlns:a16="http://schemas.microsoft.com/office/drawing/2014/main" id="{F30836E0-710B-CA2A-A8D0-7604F6114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S.P.P.</a:t>
            </a:r>
          </a:p>
        </p:txBody>
      </p:sp>
      <p:sp>
        <p:nvSpPr>
          <p:cNvPr id="63491" name="Espace réservé du numéro de diapositive 4">
            <a:extLst>
              <a:ext uri="{FF2B5EF4-FFF2-40B4-BE49-F238E27FC236}">
                <a16:creationId xmlns:a16="http://schemas.microsoft.com/office/drawing/2014/main" id="{472AE140-197B-EB9B-201D-F8D1F66B8B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8AC270-E7B2-44C3-B80A-336F0ED6962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3492" name="Rectangle 1">
            <a:extLst>
              <a:ext uri="{FF2B5EF4-FFF2-40B4-BE49-F238E27FC236}">
                <a16:creationId xmlns:a16="http://schemas.microsoft.com/office/drawing/2014/main" id="{55600CAD-521C-9A93-8F84-7F01D219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administrative paritaire 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C.A.P. peut également se réunir en conseil de discipline, mais elle ne fait qu’émettre un avis que l’autorité d’emploi n’est pas obligée de suivre.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Commissions Administratives Paritaires ne sont pas compétentes pour les agents non-titulaires.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903</TotalTime>
  <Words>2712</Words>
  <Application>Microsoft Office PowerPoint</Application>
  <PresentationFormat>Affichage à l'écran (4:3)</PresentationFormat>
  <Paragraphs>346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Myriad Pro</vt:lpstr>
      <vt:lpstr>Calibri</vt:lpstr>
      <vt:lpstr>Times New Roman</vt:lpstr>
      <vt:lpstr>Wingdings</vt:lpstr>
      <vt:lpstr>Wingdings 3</vt:lpstr>
      <vt:lpstr>GCCAR</vt:lpstr>
      <vt:lpstr>Organes de concertation</vt:lpstr>
      <vt:lpstr>Organes de concertation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S.P.P.</vt:lpstr>
      <vt:lpstr>S.P.V.</vt:lpstr>
      <vt:lpstr>S.P.V.</vt:lpstr>
      <vt:lpstr>S.P.V.</vt:lpstr>
      <vt:lpstr>S.P.V.</vt:lpstr>
      <vt:lpstr>S.P.V.</vt:lpstr>
      <vt:lpstr>S.P.V.</vt:lpstr>
      <vt:lpstr>S.P.V.</vt:lpstr>
      <vt:lpstr>S.P.V.</vt:lpstr>
      <vt:lpstr>S.P.V.</vt:lpstr>
      <vt:lpstr>S.P.V.</vt:lpstr>
      <vt:lpstr>S.P.V.</vt:lpstr>
      <vt:lpstr>S.P.V.</vt:lpstr>
      <vt:lpstr>S.P.P. / S.P.V.</vt:lpstr>
      <vt:lpstr>S.P.P. / S.P.V.</vt:lpstr>
      <vt:lpstr>S.P.P. / S.P.V.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78</cp:revision>
  <cp:lastPrinted>2015-08-06T08:01:37Z</cp:lastPrinted>
  <dcterms:created xsi:type="dcterms:W3CDTF">2015-08-05T10:19:35Z</dcterms:created>
  <dcterms:modified xsi:type="dcterms:W3CDTF">2025-01-14T16:21:45Z</dcterms:modified>
</cp:coreProperties>
</file>