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71" r:id="rId3"/>
    <p:sldId id="270" r:id="rId4"/>
    <p:sldId id="274" r:id="rId5"/>
    <p:sldId id="275" r:id="rId6"/>
    <p:sldId id="276" r:id="rId7"/>
    <p:sldId id="281" r:id="rId8"/>
    <p:sldId id="282" r:id="rId9"/>
    <p:sldId id="283" r:id="rId10"/>
    <p:sldId id="284" r:id="rId11"/>
    <p:sldId id="285" r:id="rId12"/>
    <p:sldId id="288" r:id="rId13"/>
    <p:sldId id="289" r:id="rId14"/>
    <p:sldId id="290" r:id="rId15"/>
    <p:sldId id="291" r:id="rId16"/>
    <p:sldId id="306" r:id="rId17"/>
    <p:sldId id="309" r:id="rId18"/>
    <p:sldId id="305" r:id="rId19"/>
    <p:sldId id="310" r:id="rId20"/>
    <p:sldId id="308" r:id="rId21"/>
    <p:sldId id="318" r:id="rId22"/>
    <p:sldId id="312" r:id="rId23"/>
    <p:sldId id="313" r:id="rId24"/>
    <p:sldId id="319" r:id="rId25"/>
    <p:sldId id="315" r:id="rId26"/>
    <p:sldId id="320" r:id="rId27"/>
    <p:sldId id="316" r:id="rId28"/>
    <p:sldId id="322" r:id="rId29"/>
    <p:sldId id="317" r:id="rId30"/>
    <p:sldId id="324" r:id="rId31"/>
    <p:sldId id="292" r:id="rId32"/>
    <p:sldId id="293" r:id="rId33"/>
    <p:sldId id="325" r:id="rId34"/>
    <p:sldId id="294" r:id="rId35"/>
    <p:sldId id="295" r:id="rId36"/>
    <p:sldId id="296" r:id="rId37"/>
    <p:sldId id="298" r:id="rId38"/>
    <p:sldId id="299" r:id="rId39"/>
    <p:sldId id="300" r:id="rId40"/>
    <p:sldId id="301" r:id="rId41"/>
    <p:sldId id="302" r:id="rId42"/>
    <p:sldId id="303" r:id="rId43"/>
    <p:sldId id="334" r:id="rId44"/>
    <p:sldId id="326" r:id="rId45"/>
    <p:sldId id="332" r:id="rId46"/>
    <p:sldId id="327" r:id="rId47"/>
    <p:sldId id="328" r:id="rId48"/>
    <p:sldId id="333" r:id="rId49"/>
    <p:sldId id="272" r:id="rId50"/>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2C91"/>
    <a:srgbClr val="6F2C91"/>
    <a:srgbClr val="441202"/>
    <a:srgbClr val="5BE4FF"/>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3" autoAdjust="0"/>
  </p:normalViewPr>
  <p:slideViewPr>
    <p:cSldViewPr>
      <p:cViewPr varScale="1">
        <p:scale>
          <a:sx n="85" d="100"/>
          <a:sy n="85" d="100"/>
        </p:scale>
        <p:origin x="136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29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E08D006-C3AC-D3EA-58A6-48406ED8DA7D}"/>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1B591D49-A19F-F3EB-BFD9-3F73562CE4B9}"/>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C46633B1-F210-4B2D-84D0-8431CCF83019}" type="datetimeFigureOut">
              <a:rPr lang="fr-FR"/>
              <a:pPr>
                <a:defRPr/>
              </a:pPr>
              <a:t>14/01/2025</a:t>
            </a:fld>
            <a:endParaRPr lang="fr-FR"/>
          </a:p>
        </p:txBody>
      </p:sp>
      <p:sp>
        <p:nvSpPr>
          <p:cNvPr id="4" name="Espace réservé de l'image des diapositives 3">
            <a:extLst>
              <a:ext uri="{FF2B5EF4-FFF2-40B4-BE49-F238E27FC236}">
                <a16:creationId xmlns:a16="http://schemas.microsoft.com/office/drawing/2014/main" id="{9727FEA7-EBA5-C05A-9C01-E2F0DC136F58}"/>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58B8A53F-D7E8-3C79-FB7C-41E51E439896}"/>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6FDDAEBC-2DA8-38B9-2521-72E7C91F23C8}"/>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662FD14C-B246-FBAF-5690-A85DCD68491F}"/>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1AAA3D6-D23E-4C63-94D5-07D3DA2511D6}"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97B42B9-F91A-FC72-7E1F-E4F7FF89C654}"/>
              </a:ext>
            </a:extLst>
          </p:cNvPr>
          <p:cNvSpPr>
            <a:spLocks noGrp="1"/>
          </p:cNvSpPr>
          <p:nvPr>
            <p:ph type="dt" sz="half" idx="10"/>
          </p:nvPr>
        </p:nvSpPr>
        <p:spPr/>
        <p:txBody>
          <a:bodyPr/>
          <a:lstStyle>
            <a:lvl1pPr>
              <a:defRPr/>
            </a:lvl1pPr>
          </a:lstStyle>
          <a:p>
            <a:pPr>
              <a:defRPr/>
            </a:pPr>
            <a:fld id="{1072F630-CE35-4D9B-B822-851531FAA1CA}"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23EE6198-E989-FDE4-7548-C73C4E08D854}"/>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8CBF3081-A233-07B8-8628-E2A2BAF6D014}"/>
              </a:ext>
            </a:extLst>
          </p:cNvPr>
          <p:cNvSpPr>
            <a:spLocks noGrp="1"/>
          </p:cNvSpPr>
          <p:nvPr>
            <p:ph type="sldNum" sz="quarter" idx="12"/>
          </p:nvPr>
        </p:nvSpPr>
        <p:spPr/>
        <p:txBody>
          <a:bodyPr/>
          <a:lstStyle>
            <a:lvl1pPr>
              <a:defRPr/>
            </a:lvl1pPr>
          </a:lstStyle>
          <a:p>
            <a:pPr>
              <a:defRPr/>
            </a:pPr>
            <a:fld id="{77094134-8F17-4963-A0E0-4684F52FDBA8}" type="slidenum">
              <a:rPr lang="fr-FR" altLang="fr-FR"/>
              <a:pPr>
                <a:defRPr/>
              </a:pPr>
              <a:t>‹N°›</a:t>
            </a:fld>
            <a:endParaRPr lang="fr-FR" altLang="fr-FR"/>
          </a:p>
        </p:txBody>
      </p:sp>
    </p:spTree>
    <p:extLst>
      <p:ext uri="{BB962C8B-B14F-4D97-AF65-F5344CB8AC3E}">
        <p14:creationId xmlns:p14="http://schemas.microsoft.com/office/powerpoint/2010/main" val="318858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81C5D9-0DA1-D905-46B2-EBDE6202D11D}"/>
              </a:ext>
            </a:extLst>
          </p:cNvPr>
          <p:cNvSpPr>
            <a:spLocks noGrp="1"/>
          </p:cNvSpPr>
          <p:nvPr>
            <p:ph type="dt" sz="half" idx="10"/>
          </p:nvPr>
        </p:nvSpPr>
        <p:spPr/>
        <p:txBody>
          <a:bodyPr/>
          <a:lstStyle>
            <a:lvl1pPr>
              <a:defRPr/>
            </a:lvl1pPr>
          </a:lstStyle>
          <a:p>
            <a:pPr>
              <a:defRPr/>
            </a:pPr>
            <a:fld id="{D41F5389-E884-4B0F-9FCE-BF3DB7F782F0}"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9804FB6D-6E68-080C-DFFB-431A3B2B2A7A}"/>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164E7C3-A3A5-5F88-6236-8AF0D7FD3F81}"/>
              </a:ext>
            </a:extLst>
          </p:cNvPr>
          <p:cNvSpPr>
            <a:spLocks noGrp="1"/>
          </p:cNvSpPr>
          <p:nvPr>
            <p:ph type="sldNum" sz="quarter" idx="12"/>
          </p:nvPr>
        </p:nvSpPr>
        <p:spPr/>
        <p:txBody>
          <a:bodyPr/>
          <a:lstStyle>
            <a:lvl1pPr>
              <a:defRPr/>
            </a:lvl1pPr>
          </a:lstStyle>
          <a:p>
            <a:pPr>
              <a:defRPr/>
            </a:pPr>
            <a:fld id="{0C15C5A6-80B1-4DF1-BEDC-A670112F304C}" type="slidenum">
              <a:rPr lang="fr-FR" altLang="fr-FR"/>
              <a:pPr>
                <a:defRPr/>
              </a:pPr>
              <a:t>‹N°›</a:t>
            </a:fld>
            <a:endParaRPr lang="fr-FR" altLang="fr-FR"/>
          </a:p>
        </p:txBody>
      </p:sp>
    </p:spTree>
    <p:extLst>
      <p:ext uri="{BB962C8B-B14F-4D97-AF65-F5344CB8AC3E}">
        <p14:creationId xmlns:p14="http://schemas.microsoft.com/office/powerpoint/2010/main" val="285230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AC8F8C-E08F-88A0-0DE2-73FCF4F6AA8C}"/>
              </a:ext>
            </a:extLst>
          </p:cNvPr>
          <p:cNvSpPr>
            <a:spLocks noGrp="1"/>
          </p:cNvSpPr>
          <p:nvPr>
            <p:ph type="dt" sz="half" idx="10"/>
          </p:nvPr>
        </p:nvSpPr>
        <p:spPr/>
        <p:txBody>
          <a:bodyPr/>
          <a:lstStyle>
            <a:lvl1pPr>
              <a:defRPr/>
            </a:lvl1pPr>
          </a:lstStyle>
          <a:p>
            <a:pPr>
              <a:defRPr/>
            </a:pPr>
            <a:fld id="{38A01D6B-0678-4EEF-9ED7-E8F98F54A16F}"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0BCB5722-B675-A0B7-55F3-14B91D50EF80}"/>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AD9B07B-32BB-75E0-4670-74E1FBD948E9}"/>
              </a:ext>
            </a:extLst>
          </p:cNvPr>
          <p:cNvSpPr>
            <a:spLocks noGrp="1"/>
          </p:cNvSpPr>
          <p:nvPr>
            <p:ph type="sldNum" sz="quarter" idx="12"/>
          </p:nvPr>
        </p:nvSpPr>
        <p:spPr/>
        <p:txBody>
          <a:bodyPr/>
          <a:lstStyle>
            <a:lvl1pPr>
              <a:defRPr/>
            </a:lvl1pPr>
          </a:lstStyle>
          <a:p>
            <a:pPr>
              <a:defRPr/>
            </a:pPr>
            <a:fld id="{D536591A-2B25-4D15-9023-B5B462C6BBD3}" type="slidenum">
              <a:rPr lang="fr-FR" altLang="fr-FR"/>
              <a:pPr>
                <a:defRPr/>
              </a:pPr>
              <a:t>‹N°›</a:t>
            </a:fld>
            <a:endParaRPr lang="fr-FR" altLang="fr-FR"/>
          </a:p>
        </p:txBody>
      </p:sp>
    </p:spTree>
    <p:extLst>
      <p:ext uri="{BB962C8B-B14F-4D97-AF65-F5344CB8AC3E}">
        <p14:creationId xmlns:p14="http://schemas.microsoft.com/office/powerpoint/2010/main" val="53051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3DDCCC-B936-4459-9D1D-68666B48640C}"/>
              </a:ext>
            </a:extLst>
          </p:cNvPr>
          <p:cNvSpPr>
            <a:spLocks noGrp="1"/>
          </p:cNvSpPr>
          <p:nvPr>
            <p:ph type="dt" sz="half" idx="10"/>
          </p:nvPr>
        </p:nvSpPr>
        <p:spPr/>
        <p:txBody>
          <a:bodyPr/>
          <a:lstStyle>
            <a:lvl1pPr>
              <a:defRPr/>
            </a:lvl1pPr>
          </a:lstStyle>
          <a:p>
            <a:pPr>
              <a:defRPr/>
            </a:pPr>
            <a:fld id="{20E755F6-C1D9-4275-89D4-33601CC01E84}"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F4DB8F42-526F-497B-711B-DB22E562EF4A}"/>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A34D36F-D20F-26EA-8B13-FE1F01D23A00}"/>
              </a:ext>
            </a:extLst>
          </p:cNvPr>
          <p:cNvSpPr>
            <a:spLocks noGrp="1"/>
          </p:cNvSpPr>
          <p:nvPr>
            <p:ph type="sldNum" sz="quarter" idx="12"/>
          </p:nvPr>
        </p:nvSpPr>
        <p:spPr/>
        <p:txBody>
          <a:bodyPr/>
          <a:lstStyle>
            <a:lvl1pPr>
              <a:defRPr/>
            </a:lvl1pPr>
          </a:lstStyle>
          <a:p>
            <a:pPr>
              <a:defRPr/>
            </a:pPr>
            <a:fld id="{51297AAB-60C3-4872-A5C1-4F5964D50419}" type="slidenum">
              <a:rPr lang="fr-FR" altLang="fr-FR"/>
              <a:pPr>
                <a:defRPr/>
              </a:pPr>
              <a:t>‹N°›</a:t>
            </a:fld>
            <a:endParaRPr lang="fr-FR" altLang="fr-FR"/>
          </a:p>
        </p:txBody>
      </p:sp>
    </p:spTree>
    <p:extLst>
      <p:ext uri="{BB962C8B-B14F-4D97-AF65-F5344CB8AC3E}">
        <p14:creationId xmlns:p14="http://schemas.microsoft.com/office/powerpoint/2010/main" val="69523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A848D6FC-9714-E820-664C-9E76A2665AAC}"/>
              </a:ext>
            </a:extLst>
          </p:cNvPr>
          <p:cNvSpPr>
            <a:spLocks noGrp="1"/>
          </p:cNvSpPr>
          <p:nvPr>
            <p:ph type="dt" sz="half" idx="10"/>
          </p:nvPr>
        </p:nvSpPr>
        <p:spPr/>
        <p:txBody>
          <a:bodyPr/>
          <a:lstStyle>
            <a:lvl1pPr>
              <a:defRPr/>
            </a:lvl1pPr>
          </a:lstStyle>
          <a:p>
            <a:pPr>
              <a:defRPr/>
            </a:pPr>
            <a:fld id="{459F0F6F-B509-4968-917E-C6A146807B1B}"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C97B8079-06B1-E6C3-D13D-264568C27C8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FC9285ED-8D5D-51DF-689E-D12F120E9571}"/>
              </a:ext>
            </a:extLst>
          </p:cNvPr>
          <p:cNvSpPr>
            <a:spLocks noGrp="1"/>
          </p:cNvSpPr>
          <p:nvPr>
            <p:ph type="sldNum" sz="quarter" idx="12"/>
          </p:nvPr>
        </p:nvSpPr>
        <p:spPr/>
        <p:txBody>
          <a:bodyPr/>
          <a:lstStyle>
            <a:lvl1pPr>
              <a:defRPr/>
            </a:lvl1pPr>
          </a:lstStyle>
          <a:p>
            <a:pPr>
              <a:defRPr/>
            </a:pPr>
            <a:fld id="{5A17559F-B7FD-4E62-A05E-C817AAF006A2}" type="slidenum">
              <a:rPr lang="fr-FR" altLang="fr-FR"/>
              <a:pPr>
                <a:defRPr/>
              </a:pPr>
              <a:t>‹N°›</a:t>
            </a:fld>
            <a:endParaRPr lang="fr-FR" altLang="fr-FR"/>
          </a:p>
        </p:txBody>
      </p:sp>
    </p:spTree>
    <p:extLst>
      <p:ext uri="{BB962C8B-B14F-4D97-AF65-F5344CB8AC3E}">
        <p14:creationId xmlns:p14="http://schemas.microsoft.com/office/powerpoint/2010/main" val="400310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5B140EC1-C34C-038C-EEAF-0C806AC20BE1}"/>
              </a:ext>
            </a:extLst>
          </p:cNvPr>
          <p:cNvSpPr>
            <a:spLocks noGrp="1"/>
          </p:cNvSpPr>
          <p:nvPr>
            <p:ph type="dt" sz="half" idx="10"/>
          </p:nvPr>
        </p:nvSpPr>
        <p:spPr/>
        <p:txBody>
          <a:bodyPr/>
          <a:lstStyle>
            <a:lvl1pPr>
              <a:defRPr/>
            </a:lvl1pPr>
          </a:lstStyle>
          <a:p>
            <a:pPr>
              <a:defRPr/>
            </a:pPr>
            <a:fld id="{8884DBE5-9147-4859-81E1-6C3B8A47B6F0}"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4CDD34F4-262D-51FB-86BB-158A8BAC87E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4848EE63-1C4F-AA9D-90E6-8A6B1A7F4FB1}"/>
              </a:ext>
            </a:extLst>
          </p:cNvPr>
          <p:cNvSpPr>
            <a:spLocks noGrp="1"/>
          </p:cNvSpPr>
          <p:nvPr>
            <p:ph type="sldNum" sz="quarter" idx="12"/>
          </p:nvPr>
        </p:nvSpPr>
        <p:spPr/>
        <p:txBody>
          <a:bodyPr/>
          <a:lstStyle>
            <a:lvl1pPr>
              <a:defRPr/>
            </a:lvl1pPr>
          </a:lstStyle>
          <a:p>
            <a:pPr>
              <a:defRPr/>
            </a:pPr>
            <a:fld id="{499F8E8F-579E-4B9D-8F30-BE57EA098FEC}" type="slidenum">
              <a:rPr lang="fr-FR" altLang="fr-FR"/>
              <a:pPr>
                <a:defRPr/>
              </a:pPr>
              <a:t>‹N°›</a:t>
            </a:fld>
            <a:endParaRPr lang="fr-FR" altLang="fr-FR"/>
          </a:p>
        </p:txBody>
      </p:sp>
    </p:spTree>
    <p:extLst>
      <p:ext uri="{BB962C8B-B14F-4D97-AF65-F5344CB8AC3E}">
        <p14:creationId xmlns:p14="http://schemas.microsoft.com/office/powerpoint/2010/main" val="126261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37D5B6C8-1C80-7E7D-B8D3-48390B8409FB}"/>
              </a:ext>
            </a:extLst>
          </p:cNvPr>
          <p:cNvSpPr>
            <a:spLocks noGrp="1"/>
          </p:cNvSpPr>
          <p:nvPr>
            <p:ph type="dt" sz="half" idx="10"/>
          </p:nvPr>
        </p:nvSpPr>
        <p:spPr/>
        <p:txBody>
          <a:bodyPr/>
          <a:lstStyle>
            <a:lvl1pPr>
              <a:defRPr/>
            </a:lvl1pPr>
          </a:lstStyle>
          <a:p>
            <a:pPr>
              <a:defRPr/>
            </a:pPr>
            <a:fld id="{26BD9705-8229-4DE3-A397-ADAAEF930D79}" type="datetime1">
              <a:rPr lang="fr-FR"/>
              <a:pPr>
                <a:defRPr/>
              </a:pPr>
              <a:t>14/01/2025</a:t>
            </a:fld>
            <a:endParaRPr lang="fr-FR"/>
          </a:p>
        </p:txBody>
      </p:sp>
      <p:sp>
        <p:nvSpPr>
          <p:cNvPr id="8" name="Espace réservé du pied de page 4">
            <a:extLst>
              <a:ext uri="{FF2B5EF4-FFF2-40B4-BE49-F238E27FC236}">
                <a16:creationId xmlns:a16="http://schemas.microsoft.com/office/drawing/2014/main" id="{F5A50224-5D01-1418-E334-284CBCC2A338}"/>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0BA462A3-CDDE-73B7-BF8A-EDF92B258C9D}"/>
              </a:ext>
            </a:extLst>
          </p:cNvPr>
          <p:cNvSpPr>
            <a:spLocks noGrp="1"/>
          </p:cNvSpPr>
          <p:nvPr>
            <p:ph type="sldNum" sz="quarter" idx="12"/>
          </p:nvPr>
        </p:nvSpPr>
        <p:spPr/>
        <p:txBody>
          <a:bodyPr/>
          <a:lstStyle>
            <a:lvl1pPr>
              <a:defRPr/>
            </a:lvl1pPr>
          </a:lstStyle>
          <a:p>
            <a:pPr>
              <a:defRPr/>
            </a:pPr>
            <a:fld id="{65F4AEA7-CD34-4C41-8774-519194D2EE2F}" type="slidenum">
              <a:rPr lang="fr-FR" altLang="fr-FR"/>
              <a:pPr>
                <a:defRPr/>
              </a:pPr>
              <a:t>‹N°›</a:t>
            </a:fld>
            <a:endParaRPr lang="fr-FR" altLang="fr-FR"/>
          </a:p>
        </p:txBody>
      </p:sp>
    </p:spTree>
    <p:extLst>
      <p:ext uri="{BB962C8B-B14F-4D97-AF65-F5344CB8AC3E}">
        <p14:creationId xmlns:p14="http://schemas.microsoft.com/office/powerpoint/2010/main" val="290493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7854606C-F6FE-1BC9-D293-C886D1F223BA}"/>
              </a:ext>
            </a:extLst>
          </p:cNvPr>
          <p:cNvSpPr>
            <a:spLocks noGrp="1"/>
          </p:cNvSpPr>
          <p:nvPr>
            <p:ph type="dt" sz="half" idx="10"/>
          </p:nvPr>
        </p:nvSpPr>
        <p:spPr/>
        <p:txBody>
          <a:bodyPr/>
          <a:lstStyle>
            <a:lvl1pPr>
              <a:defRPr/>
            </a:lvl1pPr>
          </a:lstStyle>
          <a:p>
            <a:pPr>
              <a:defRPr/>
            </a:pPr>
            <a:fld id="{9AC565AA-8A18-4F9A-AD77-4C8AEE57D063}" type="datetime1">
              <a:rPr lang="fr-FR"/>
              <a:pPr>
                <a:defRPr/>
              </a:pPr>
              <a:t>14/01/2025</a:t>
            </a:fld>
            <a:endParaRPr lang="fr-FR"/>
          </a:p>
        </p:txBody>
      </p:sp>
      <p:sp>
        <p:nvSpPr>
          <p:cNvPr id="4" name="Espace réservé du pied de page 4">
            <a:extLst>
              <a:ext uri="{FF2B5EF4-FFF2-40B4-BE49-F238E27FC236}">
                <a16:creationId xmlns:a16="http://schemas.microsoft.com/office/drawing/2014/main" id="{CF992E2D-5DB1-87B4-BE19-2ECC567583A9}"/>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EC2ED66E-02C1-E646-E355-CEFA2A42CC91}"/>
              </a:ext>
            </a:extLst>
          </p:cNvPr>
          <p:cNvSpPr>
            <a:spLocks noGrp="1"/>
          </p:cNvSpPr>
          <p:nvPr>
            <p:ph type="sldNum" sz="quarter" idx="12"/>
          </p:nvPr>
        </p:nvSpPr>
        <p:spPr/>
        <p:txBody>
          <a:bodyPr/>
          <a:lstStyle>
            <a:lvl1pPr>
              <a:defRPr/>
            </a:lvl1pPr>
          </a:lstStyle>
          <a:p>
            <a:pPr>
              <a:defRPr/>
            </a:pPr>
            <a:fld id="{13C04D89-27D8-4ECD-A532-9EE8DD97A912}" type="slidenum">
              <a:rPr lang="fr-FR" altLang="fr-FR"/>
              <a:pPr>
                <a:defRPr/>
              </a:pPr>
              <a:t>‹N°›</a:t>
            </a:fld>
            <a:endParaRPr lang="fr-FR" altLang="fr-FR"/>
          </a:p>
        </p:txBody>
      </p:sp>
    </p:spTree>
    <p:extLst>
      <p:ext uri="{BB962C8B-B14F-4D97-AF65-F5344CB8AC3E}">
        <p14:creationId xmlns:p14="http://schemas.microsoft.com/office/powerpoint/2010/main" val="52120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D34ECF5B-61E1-9C4E-91B1-57ACF10AA790}"/>
              </a:ext>
            </a:extLst>
          </p:cNvPr>
          <p:cNvSpPr>
            <a:spLocks noGrp="1"/>
          </p:cNvSpPr>
          <p:nvPr>
            <p:ph type="dt" sz="half" idx="10"/>
          </p:nvPr>
        </p:nvSpPr>
        <p:spPr/>
        <p:txBody>
          <a:bodyPr/>
          <a:lstStyle>
            <a:lvl1pPr>
              <a:defRPr/>
            </a:lvl1pPr>
          </a:lstStyle>
          <a:p>
            <a:pPr>
              <a:defRPr/>
            </a:pPr>
            <a:fld id="{8D269F53-24F8-4AD7-AFDA-D317F0847857}" type="datetime1">
              <a:rPr lang="fr-FR"/>
              <a:pPr>
                <a:defRPr/>
              </a:pPr>
              <a:t>14/01/2025</a:t>
            </a:fld>
            <a:endParaRPr lang="fr-FR"/>
          </a:p>
        </p:txBody>
      </p:sp>
      <p:sp>
        <p:nvSpPr>
          <p:cNvPr id="3" name="Espace réservé du pied de page 4">
            <a:extLst>
              <a:ext uri="{FF2B5EF4-FFF2-40B4-BE49-F238E27FC236}">
                <a16:creationId xmlns:a16="http://schemas.microsoft.com/office/drawing/2014/main" id="{4EF685C1-05C4-E81C-4623-39AFCC525A1E}"/>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203DA4D9-95BC-3C17-EE63-62DE2D6D67FD}"/>
              </a:ext>
            </a:extLst>
          </p:cNvPr>
          <p:cNvSpPr>
            <a:spLocks noGrp="1"/>
          </p:cNvSpPr>
          <p:nvPr>
            <p:ph type="sldNum" sz="quarter" idx="12"/>
          </p:nvPr>
        </p:nvSpPr>
        <p:spPr/>
        <p:txBody>
          <a:bodyPr/>
          <a:lstStyle>
            <a:lvl1pPr>
              <a:defRPr/>
            </a:lvl1pPr>
          </a:lstStyle>
          <a:p>
            <a:pPr>
              <a:defRPr/>
            </a:pPr>
            <a:fld id="{9FE74902-ACE1-4FC8-BF1A-FE0B8A34F425}" type="slidenum">
              <a:rPr lang="fr-FR" altLang="fr-FR"/>
              <a:pPr>
                <a:defRPr/>
              </a:pPr>
              <a:t>‹N°›</a:t>
            </a:fld>
            <a:endParaRPr lang="fr-FR" altLang="fr-FR"/>
          </a:p>
        </p:txBody>
      </p:sp>
    </p:spTree>
    <p:extLst>
      <p:ext uri="{BB962C8B-B14F-4D97-AF65-F5344CB8AC3E}">
        <p14:creationId xmlns:p14="http://schemas.microsoft.com/office/powerpoint/2010/main" val="60530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1E531B71-D9C8-1830-DD82-4CF15D7D805E}"/>
              </a:ext>
            </a:extLst>
          </p:cNvPr>
          <p:cNvSpPr>
            <a:spLocks noGrp="1"/>
          </p:cNvSpPr>
          <p:nvPr>
            <p:ph type="dt" sz="half" idx="10"/>
          </p:nvPr>
        </p:nvSpPr>
        <p:spPr/>
        <p:txBody>
          <a:bodyPr/>
          <a:lstStyle>
            <a:lvl1pPr>
              <a:defRPr/>
            </a:lvl1pPr>
          </a:lstStyle>
          <a:p>
            <a:pPr>
              <a:defRPr/>
            </a:pPr>
            <a:fld id="{39D49054-5A7D-4C5D-A75A-00419E23EC15}"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96C1CBE0-DD1A-BFB3-6F6B-E89D6D5B8179}"/>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474E31F2-48D0-880A-3353-9BE41BDC79C9}"/>
              </a:ext>
            </a:extLst>
          </p:cNvPr>
          <p:cNvSpPr>
            <a:spLocks noGrp="1"/>
          </p:cNvSpPr>
          <p:nvPr>
            <p:ph type="sldNum" sz="quarter" idx="12"/>
          </p:nvPr>
        </p:nvSpPr>
        <p:spPr/>
        <p:txBody>
          <a:bodyPr/>
          <a:lstStyle>
            <a:lvl1pPr>
              <a:defRPr/>
            </a:lvl1pPr>
          </a:lstStyle>
          <a:p>
            <a:pPr>
              <a:defRPr/>
            </a:pPr>
            <a:fld id="{F09168C7-CB49-4291-BCF0-CA72BE28CAAA}" type="slidenum">
              <a:rPr lang="fr-FR" altLang="fr-FR"/>
              <a:pPr>
                <a:defRPr/>
              </a:pPr>
              <a:t>‹N°›</a:t>
            </a:fld>
            <a:endParaRPr lang="fr-FR" altLang="fr-FR"/>
          </a:p>
        </p:txBody>
      </p:sp>
    </p:spTree>
    <p:extLst>
      <p:ext uri="{BB962C8B-B14F-4D97-AF65-F5344CB8AC3E}">
        <p14:creationId xmlns:p14="http://schemas.microsoft.com/office/powerpoint/2010/main" val="271271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4AC0C1BA-9346-C990-37CA-92D967575C21}"/>
              </a:ext>
            </a:extLst>
          </p:cNvPr>
          <p:cNvSpPr>
            <a:spLocks noGrp="1"/>
          </p:cNvSpPr>
          <p:nvPr>
            <p:ph type="dt" sz="half" idx="10"/>
          </p:nvPr>
        </p:nvSpPr>
        <p:spPr/>
        <p:txBody>
          <a:bodyPr/>
          <a:lstStyle>
            <a:lvl1pPr>
              <a:defRPr/>
            </a:lvl1pPr>
          </a:lstStyle>
          <a:p>
            <a:pPr>
              <a:defRPr/>
            </a:pPr>
            <a:fld id="{1E249457-1B39-4D7D-B874-5C9DA7F67120}"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EC43B8D9-02EF-A3AD-435E-74CF5AFC17AA}"/>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5E68077-929A-73B5-8403-837D117C2C90}"/>
              </a:ext>
            </a:extLst>
          </p:cNvPr>
          <p:cNvSpPr>
            <a:spLocks noGrp="1"/>
          </p:cNvSpPr>
          <p:nvPr>
            <p:ph type="sldNum" sz="quarter" idx="12"/>
          </p:nvPr>
        </p:nvSpPr>
        <p:spPr/>
        <p:txBody>
          <a:bodyPr/>
          <a:lstStyle>
            <a:lvl1pPr>
              <a:defRPr/>
            </a:lvl1pPr>
          </a:lstStyle>
          <a:p>
            <a:pPr>
              <a:defRPr/>
            </a:pPr>
            <a:fld id="{A7A48B51-B20D-413F-A4C8-D2C7513F161E}" type="slidenum">
              <a:rPr lang="fr-FR" altLang="fr-FR"/>
              <a:pPr>
                <a:defRPr/>
              </a:pPr>
              <a:t>‹N°›</a:t>
            </a:fld>
            <a:endParaRPr lang="fr-FR" altLang="fr-FR"/>
          </a:p>
        </p:txBody>
      </p:sp>
    </p:spTree>
    <p:extLst>
      <p:ext uri="{BB962C8B-B14F-4D97-AF65-F5344CB8AC3E}">
        <p14:creationId xmlns:p14="http://schemas.microsoft.com/office/powerpoint/2010/main" val="418871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742FFE21-DA3D-FBB2-E340-0E86D17586E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E2C485A0-E659-3E93-6DED-074BE9AEA9F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96DA3C11-95D2-C1BD-117D-C656D91A328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8CEF626-6539-493A-BBFC-5EC0D12D5B67}"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08FE6F8F-A1DB-63A1-EE14-83C6CD45EFA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B2E72610-2248-5D04-01F5-CADE3F812E0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yriad Pro"/>
              </a:defRPr>
            </a:lvl1pPr>
          </a:lstStyle>
          <a:p>
            <a:pPr>
              <a:defRPr/>
            </a:pPr>
            <a:fld id="{963C77CF-9013-473B-B406-93D4AE8F58A4}"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942337EA-4304-CC5F-B4BC-6800F91C850F}"/>
              </a:ext>
            </a:extLst>
          </p:cNvPr>
          <p:cNvSpPr>
            <a:spLocks noGrp="1"/>
          </p:cNvSpPr>
          <p:nvPr>
            <p:ph type="title"/>
          </p:nvPr>
        </p:nvSpPr>
        <p:spPr>
          <a:xfrm>
            <a:off x="1187450" y="44450"/>
            <a:ext cx="7705725" cy="1152525"/>
          </a:xfrm>
        </p:spPr>
        <p:txBody>
          <a:bodyPr/>
          <a:lstStyle/>
          <a:p>
            <a:pPr eaLnBrk="1" hangingPunct="1">
              <a:defRPr/>
            </a:pPr>
            <a:r>
              <a:rPr lang="fr-FR" dirty="0">
                <a:solidFill>
                  <a:schemeClr val="bg1"/>
                </a:solidFill>
                <a:effectLst>
                  <a:outerShdw blurRad="38100" dist="38100" dir="2700000" algn="tl">
                    <a:srgbClr val="000000">
                      <a:alpha val="43137"/>
                    </a:srgbClr>
                  </a:outerShdw>
                </a:effectLst>
              </a:rPr>
              <a:t>Organisation du S.D.M.I.S.</a:t>
            </a:r>
          </a:p>
        </p:txBody>
      </p:sp>
      <p:sp>
        <p:nvSpPr>
          <p:cNvPr id="3075" name="ZoneTexte 5">
            <a:extLst>
              <a:ext uri="{FF2B5EF4-FFF2-40B4-BE49-F238E27FC236}">
                <a16:creationId xmlns:a16="http://schemas.microsoft.com/office/drawing/2014/main" id="{A6DD3EE0-8326-29F7-96ED-B4DFA180480D}"/>
              </a:ext>
            </a:extLst>
          </p:cNvPr>
          <p:cNvSpPr txBox="1">
            <a:spLocks noChangeArrowheads="1"/>
          </p:cNvSpPr>
          <p:nvPr/>
        </p:nvSpPr>
        <p:spPr bwMode="auto">
          <a:xfrm>
            <a:off x="0" y="624840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200" b="1">
                <a:solidFill>
                  <a:srgbClr val="441202"/>
                </a:solidFill>
                <a:latin typeface="Times New Roman" panose="02020603050405020304" pitchFamily="18" charset="0"/>
              </a:rPr>
              <a:t>ADMJSP / </a:t>
            </a:r>
            <a:r>
              <a:rPr lang="fr-FR" altLang="fr-FR" sz="1200">
                <a:solidFill>
                  <a:srgbClr val="441202"/>
                </a:solidFill>
                <a:latin typeface="Times New Roman" panose="02020603050405020304" pitchFamily="18" charset="0"/>
              </a:rPr>
              <a:t>Pôle pédagogie – 2024 – Version 9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8">
            <a:extLst>
              <a:ext uri="{FF2B5EF4-FFF2-40B4-BE49-F238E27FC236}">
                <a16:creationId xmlns:a16="http://schemas.microsoft.com/office/drawing/2014/main" id="{7670C86C-A252-7635-624C-E56FE86C0EE3}"/>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12291" name="Espace réservé du numéro de diapositive 4">
            <a:extLst>
              <a:ext uri="{FF2B5EF4-FFF2-40B4-BE49-F238E27FC236}">
                <a16:creationId xmlns:a16="http://schemas.microsoft.com/office/drawing/2014/main" id="{5B973642-B767-55F1-7A88-D16CDDDC0410}"/>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DAA08BF-E8E4-4E4E-B08A-61020072F0D9}" type="slidenum">
              <a:rPr lang="fr-FR" altLang="fr-FR" sz="2000" smtClean="0">
                <a:solidFill>
                  <a:srgbClr val="984807"/>
                </a:solidFill>
              </a:rPr>
              <a:pPr>
                <a:spcBef>
                  <a:spcPct val="0"/>
                </a:spcBef>
                <a:buFontTx/>
                <a:buNone/>
              </a:pPr>
              <a:t>10</a:t>
            </a:fld>
            <a:endParaRPr lang="fr-FR" altLang="fr-FR" sz="2000">
              <a:solidFill>
                <a:srgbClr val="984807"/>
              </a:solidFill>
            </a:endParaRPr>
          </a:p>
        </p:txBody>
      </p:sp>
      <p:sp>
        <p:nvSpPr>
          <p:cNvPr id="12292" name="Rectangle 1">
            <a:extLst>
              <a:ext uri="{FF2B5EF4-FFF2-40B4-BE49-F238E27FC236}">
                <a16:creationId xmlns:a16="http://schemas.microsoft.com/office/drawing/2014/main" id="{57727178-3470-244C-F9DE-64E9FDED90B9}"/>
              </a:ext>
            </a:extLst>
          </p:cNvPr>
          <p:cNvSpPr>
            <a:spLocks noChangeArrowheads="1"/>
          </p:cNvSpPr>
          <p:nvPr/>
        </p:nvSpPr>
        <p:spPr bwMode="auto">
          <a:xfrm>
            <a:off x="414338" y="1316038"/>
            <a:ext cx="8189912"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 conseil d’administration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Président(e) du conseil d’administration est élu(e) à la majorité absolue des suffrages par les membres du CA parmi les représentants du département du Rhône et de la métropole de Lyon.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8">
            <a:extLst>
              <a:ext uri="{FF2B5EF4-FFF2-40B4-BE49-F238E27FC236}">
                <a16:creationId xmlns:a16="http://schemas.microsoft.com/office/drawing/2014/main" id="{1D3875BD-82E6-3C86-DC08-E094DA4C21E3}"/>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13315" name="Espace réservé du numéro de diapositive 4">
            <a:extLst>
              <a:ext uri="{FF2B5EF4-FFF2-40B4-BE49-F238E27FC236}">
                <a16:creationId xmlns:a16="http://schemas.microsoft.com/office/drawing/2014/main" id="{A9693D9A-C25E-C40B-909E-2A6954DD8BA2}"/>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2D07DF5E-C1A8-4896-8C2C-E75C15F8FFD1}" type="slidenum">
              <a:rPr lang="fr-FR" altLang="fr-FR" sz="2000" smtClean="0">
                <a:solidFill>
                  <a:srgbClr val="984807"/>
                </a:solidFill>
              </a:rPr>
              <a:pPr>
                <a:spcBef>
                  <a:spcPct val="0"/>
                </a:spcBef>
                <a:buFontTx/>
                <a:buNone/>
              </a:pPr>
              <a:t>11</a:t>
            </a:fld>
            <a:endParaRPr lang="fr-FR" altLang="fr-FR" sz="2000">
              <a:solidFill>
                <a:srgbClr val="984807"/>
              </a:solidFill>
            </a:endParaRPr>
          </a:p>
        </p:txBody>
      </p:sp>
      <p:sp>
        <p:nvSpPr>
          <p:cNvPr id="13316" name="Rectangle 1">
            <a:extLst>
              <a:ext uri="{FF2B5EF4-FFF2-40B4-BE49-F238E27FC236}">
                <a16:creationId xmlns:a16="http://schemas.microsoft.com/office/drawing/2014/main" id="{C11E442C-F64C-1C99-21E2-CF4792854D03}"/>
              </a:ext>
            </a:extLst>
          </p:cNvPr>
          <p:cNvSpPr>
            <a:spLocks noChangeArrowheads="1"/>
          </p:cNvSpPr>
          <p:nvPr/>
        </p:nvSpPr>
        <p:spPr bwMode="auto">
          <a:xfrm>
            <a:off x="414338" y="1316038"/>
            <a:ext cx="8189912"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 conseil d’administration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Présidente : </a:t>
            </a:r>
          </a:p>
          <a:p>
            <a:pPr algn="just">
              <a:lnSpc>
                <a:spcPct val="107000"/>
              </a:lnSpc>
              <a:spcBef>
                <a:spcPct val="0"/>
              </a:spcBef>
              <a:buFontTx/>
              <a:buNone/>
            </a:pPr>
            <a:endParaRPr lang="fr-FR" altLang="fr-FR" sz="2000" b="1" u="sng">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Zémorda KHELIFI</a:t>
            </a:r>
          </a:p>
          <a:p>
            <a:pPr>
              <a:buFont typeface="Arial" panose="020B0604020202020204" pitchFamily="34" charset="0"/>
              <a:buNone/>
            </a:pPr>
            <a:br>
              <a:rPr lang="fr-FR" altLang="fr-FR" sz="2000">
                <a:latin typeface="Times New Roman" panose="02020603050405020304" pitchFamily="18" charset="0"/>
                <a:ea typeface="Calibri" panose="020F0502020204030204" pitchFamily="34" charset="0"/>
                <a:cs typeface="Times New Roman" panose="02020603050405020304" pitchFamily="18" charset="0"/>
              </a:rPr>
            </a:b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Adjointe au maire de Villeurbanne, </a:t>
            </a: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Vice-présidente à la métropole de Lyon </a:t>
            </a:r>
          </a:p>
        </p:txBody>
      </p:sp>
      <p:pic>
        <p:nvPicPr>
          <p:cNvPr id="13317" name="Picture 10">
            <a:extLst>
              <a:ext uri="{FF2B5EF4-FFF2-40B4-BE49-F238E27FC236}">
                <a16:creationId xmlns:a16="http://schemas.microsoft.com/office/drawing/2014/main" id="{F4230FE0-957C-3285-8F35-D763F595F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44" r="19444"/>
          <a:stretch>
            <a:fillRect/>
          </a:stretch>
        </p:blipFill>
        <p:spPr bwMode="auto">
          <a:xfrm>
            <a:off x="5651500" y="2133600"/>
            <a:ext cx="24431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8">
            <a:extLst>
              <a:ext uri="{FF2B5EF4-FFF2-40B4-BE49-F238E27FC236}">
                <a16:creationId xmlns:a16="http://schemas.microsoft.com/office/drawing/2014/main" id="{2847BA30-9CDE-4249-C07B-69B443CFB9F7}"/>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14339" name="Espace réservé du numéro de diapositive 4">
            <a:extLst>
              <a:ext uri="{FF2B5EF4-FFF2-40B4-BE49-F238E27FC236}">
                <a16:creationId xmlns:a16="http://schemas.microsoft.com/office/drawing/2014/main" id="{EE6FAF7D-3F87-F6CB-DEC4-DF0F6E508C88}"/>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B94CC514-7593-4924-AEBD-E02C538AA17A}" type="slidenum">
              <a:rPr lang="fr-FR" altLang="fr-FR" sz="2000" smtClean="0">
                <a:solidFill>
                  <a:srgbClr val="984807"/>
                </a:solidFill>
              </a:rPr>
              <a:pPr>
                <a:spcBef>
                  <a:spcPct val="0"/>
                </a:spcBef>
                <a:buFontTx/>
                <a:buNone/>
              </a:pPr>
              <a:t>12</a:t>
            </a:fld>
            <a:endParaRPr lang="fr-FR" altLang="fr-FR" sz="2000">
              <a:solidFill>
                <a:srgbClr val="984807"/>
              </a:solidFill>
            </a:endParaRPr>
          </a:p>
        </p:txBody>
      </p:sp>
      <p:sp>
        <p:nvSpPr>
          <p:cNvPr id="14340" name="Rectangle 1">
            <a:extLst>
              <a:ext uri="{FF2B5EF4-FFF2-40B4-BE49-F238E27FC236}">
                <a16:creationId xmlns:a16="http://schemas.microsoft.com/office/drawing/2014/main" id="{9024154B-1762-E4C2-F47F-C7D7A104AE34}"/>
              </a:ext>
            </a:extLst>
          </p:cNvPr>
          <p:cNvSpPr>
            <a:spLocks noChangeArrowheads="1"/>
          </p:cNvSpPr>
          <p:nvPr/>
        </p:nvSpPr>
        <p:spPr bwMode="auto">
          <a:xfrm>
            <a:off x="414338" y="1316038"/>
            <a:ext cx="8189912"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Arrêté conjoint, du 28 juin 2016, entre le préfet du Rhône et le président du CA fixe l’organisation du SDMIS. Il est composé de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fr-FR" altLang="fr-FR" sz="2000">
                <a:latin typeface="Times New Roman" panose="02020603050405020304" pitchFamily="18" charset="0"/>
                <a:cs typeface="Times New Roman" panose="02020603050405020304" pitchFamily="18" charset="0"/>
              </a:rPr>
              <a:t> La direction de la prévention et de l’organisation des secours ;</a:t>
            </a:r>
          </a:p>
          <a:p>
            <a:pPr>
              <a:buFont typeface="Wingdings" panose="05000000000000000000" pitchFamily="2" charset="2"/>
              <a:buChar char="Ø"/>
            </a:pPr>
            <a:r>
              <a:rPr lang="fr-FR" altLang="fr-FR" sz="2000">
                <a:latin typeface="Times New Roman" panose="02020603050405020304" pitchFamily="18" charset="0"/>
                <a:cs typeface="Times New Roman" panose="02020603050405020304" pitchFamily="18" charset="0"/>
              </a:rPr>
              <a:t> La direction des groupements territoriaux ;</a:t>
            </a:r>
          </a:p>
          <a:p>
            <a:pPr>
              <a:buFont typeface="Wingdings" panose="05000000000000000000" pitchFamily="2" charset="2"/>
              <a:buChar char="Ø"/>
            </a:pPr>
            <a:r>
              <a:rPr lang="fr-FR" altLang="fr-FR" sz="2000">
                <a:latin typeface="Times New Roman" panose="02020603050405020304" pitchFamily="18" charset="0"/>
                <a:cs typeface="Times New Roman" panose="02020603050405020304" pitchFamily="18" charset="0"/>
              </a:rPr>
              <a:t> La direction des ressources humaines ;</a:t>
            </a:r>
          </a:p>
          <a:p>
            <a:pPr>
              <a:buFont typeface="Wingdings" panose="05000000000000000000" pitchFamily="2" charset="2"/>
              <a:buChar char="Ø"/>
            </a:pPr>
            <a:r>
              <a:rPr lang="fr-FR" altLang="fr-FR" sz="2000">
                <a:latin typeface="Times New Roman" panose="02020603050405020304" pitchFamily="18" charset="0"/>
                <a:cs typeface="Times New Roman" panose="02020603050405020304" pitchFamily="18" charset="0"/>
              </a:rPr>
              <a:t> La sous-direction santé ;</a:t>
            </a:r>
          </a:p>
          <a:p>
            <a:pPr>
              <a:buFont typeface="Wingdings" panose="05000000000000000000" pitchFamily="2" charset="2"/>
              <a:buChar char="Ø"/>
            </a:pPr>
            <a:r>
              <a:rPr lang="fr-FR" altLang="fr-FR" sz="2000">
                <a:latin typeface="Times New Roman" panose="02020603050405020304" pitchFamily="18" charset="0"/>
                <a:cs typeface="Times New Roman" panose="02020603050405020304" pitchFamily="18" charset="0"/>
              </a:rPr>
              <a:t> La direction de l’administration et des finances ;</a:t>
            </a:r>
          </a:p>
          <a:p>
            <a:pPr>
              <a:buFont typeface="Wingdings" panose="05000000000000000000" pitchFamily="2" charset="2"/>
              <a:buChar char="Ø"/>
            </a:pPr>
            <a:r>
              <a:rPr lang="fr-FR" altLang="fr-FR" sz="2000">
                <a:latin typeface="Times New Roman" panose="02020603050405020304" pitchFamily="18" charset="0"/>
                <a:cs typeface="Times New Roman" panose="02020603050405020304" pitchFamily="18" charset="0"/>
              </a:rPr>
              <a:t> La direction des moyens matériels.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8">
            <a:extLst>
              <a:ext uri="{FF2B5EF4-FFF2-40B4-BE49-F238E27FC236}">
                <a16:creationId xmlns:a16="http://schemas.microsoft.com/office/drawing/2014/main" id="{7CE40272-8A8E-1A39-434D-A2428A25B466}"/>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15363" name="Espace réservé du numéro de diapositive 4">
            <a:extLst>
              <a:ext uri="{FF2B5EF4-FFF2-40B4-BE49-F238E27FC236}">
                <a16:creationId xmlns:a16="http://schemas.microsoft.com/office/drawing/2014/main" id="{07F716CD-675B-0652-A991-CDEA53C1BA29}"/>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13D251D-B72D-48D2-B9CF-0DC9A8F8F37C}" type="slidenum">
              <a:rPr lang="fr-FR" altLang="fr-FR" sz="2000" smtClean="0">
                <a:solidFill>
                  <a:srgbClr val="984807"/>
                </a:solidFill>
              </a:rPr>
              <a:pPr>
                <a:spcBef>
                  <a:spcPct val="0"/>
                </a:spcBef>
                <a:buFontTx/>
                <a:buNone/>
              </a:pPr>
              <a:t>13</a:t>
            </a:fld>
            <a:endParaRPr lang="fr-FR" altLang="fr-FR" sz="2000">
              <a:solidFill>
                <a:srgbClr val="984807"/>
              </a:solidFill>
            </a:endParaRPr>
          </a:p>
        </p:txBody>
      </p:sp>
      <p:sp>
        <p:nvSpPr>
          <p:cNvPr id="15364" name="Rectangle 1">
            <a:extLst>
              <a:ext uri="{FF2B5EF4-FFF2-40B4-BE49-F238E27FC236}">
                <a16:creationId xmlns:a16="http://schemas.microsoft.com/office/drawing/2014/main" id="{05B104EA-5D3C-CAE2-AE9E-6C397EAEA7A9}"/>
              </a:ext>
            </a:extLst>
          </p:cNvPr>
          <p:cNvSpPr>
            <a:spLocks noChangeArrowheads="1"/>
          </p:cNvSpPr>
          <p:nvPr/>
        </p:nvSpPr>
        <p:spPr bwMode="auto">
          <a:xfrm>
            <a:off x="395288" y="1930400"/>
            <a:ext cx="8189912"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DDMIS est assisté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a:t>
            </a:r>
          </a:p>
          <a:p>
            <a:r>
              <a:rPr lang="fr-FR" altLang="fr-FR" sz="2000">
                <a:latin typeface="Times New Roman" panose="02020603050405020304" pitchFamily="18" charset="0"/>
                <a:cs typeface="Times New Roman" panose="02020603050405020304" pitchFamily="18" charset="0"/>
              </a:rPr>
              <a:t> De la direction des affaires réservées et de la communication,</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De la direction du numérique et du management par la sécurité, la qualité et la performance globale,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8">
            <a:extLst>
              <a:ext uri="{FF2B5EF4-FFF2-40B4-BE49-F238E27FC236}">
                <a16:creationId xmlns:a16="http://schemas.microsoft.com/office/drawing/2014/main" id="{E8AD2339-2782-21CA-B115-8566C6DA3362}"/>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16387" name="Espace réservé du numéro de diapositive 4">
            <a:extLst>
              <a:ext uri="{FF2B5EF4-FFF2-40B4-BE49-F238E27FC236}">
                <a16:creationId xmlns:a16="http://schemas.microsoft.com/office/drawing/2014/main" id="{B1F110E6-EF1B-0184-FBF1-64358CF3BE9D}"/>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F8E63A9-FA98-48EB-9F93-1184968C5547}" type="slidenum">
              <a:rPr lang="fr-FR" altLang="fr-FR" sz="2000" smtClean="0">
                <a:solidFill>
                  <a:srgbClr val="984807"/>
                </a:solidFill>
              </a:rPr>
              <a:pPr>
                <a:spcBef>
                  <a:spcPct val="0"/>
                </a:spcBef>
                <a:buFontTx/>
                <a:buNone/>
              </a:pPr>
              <a:t>14</a:t>
            </a:fld>
            <a:endParaRPr lang="fr-FR" altLang="fr-FR" sz="2000">
              <a:solidFill>
                <a:srgbClr val="984807"/>
              </a:solidFill>
            </a:endParaRPr>
          </a:p>
        </p:txBody>
      </p:sp>
      <p:pic>
        <p:nvPicPr>
          <p:cNvPr id="16388" name="Picture 8">
            <a:extLst>
              <a:ext uri="{FF2B5EF4-FFF2-40B4-BE49-F238E27FC236}">
                <a16:creationId xmlns:a16="http://schemas.microsoft.com/office/drawing/2014/main" id="{31A788C8-FBFB-4DA8-D529-C90AF3DBF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91600"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8">
            <a:extLst>
              <a:ext uri="{FF2B5EF4-FFF2-40B4-BE49-F238E27FC236}">
                <a16:creationId xmlns:a16="http://schemas.microsoft.com/office/drawing/2014/main" id="{4C17F21B-05BD-470D-95B4-A8F9544C1019}"/>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17411" name="Espace réservé du numéro de diapositive 4">
            <a:extLst>
              <a:ext uri="{FF2B5EF4-FFF2-40B4-BE49-F238E27FC236}">
                <a16:creationId xmlns:a16="http://schemas.microsoft.com/office/drawing/2014/main" id="{A4959EB2-B654-EC3F-31A9-79D76F7C6D77}"/>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0A499F7-D2E3-4937-A5E8-640D720567A1}" type="slidenum">
              <a:rPr lang="fr-FR" altLang="fr-FR" sz="2000" smtClean="0">
                <a:solidFill>
                  <a:srgbClr val="984807"/>
                </a:solidFill>
              </a:rPr>
              <a:pPr>
                <a:spcBef>
                  <a:spcPct val="0"/>
                </a:spcBef>
                <a:buFontTx/>
                <a:buNone/>
              </a:pPr>
              <a:t>15</a:t>
            </a:fld>
            <a:endParaRPr lang="fr-FR" altLang="fr-FR" sz="2000">
              <a:solidFill>
                <a:srgbClr val="984807"/>
              </a:solidFill>
            </a:endParaRPr>
          </a:p>
        </p:txBody>
      </p:sp>
      <p:sp>
        <p:nvSpPr>
          <p:cNvPr id="17412" name="Rectangle 1">
            <a:extLst>
              <a:ext uri="{FF2B5EF4-FFF2-40B4-BE49-F238E27FC236}">
                <a16:creationId xmlns:a16="http://schemas.microsoft.com/office/drawing/2014/main" id="{AC740E1D-B62A-0A58-8553-70AFC0008698}"/>
              </a:ext>
            </a:extLst>
          </p:cNvPr>
          <p:cNvSpPr>
            <a:spLocks noChangeArrowheads="1"/>
          </p:cNvSpPr>
          <p:nvPr/>
        </p:nvSpPr>
        <p:spPr bwMode="auto">
          <a:xfrm>
            <a:off x="414338" y="1316038"/>
            <a:ext cx="8189912"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Direction de la prévention et de l’organisation des secours (DPOS)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En collaboration avec les services de l’Etat et des collectivités territoriales, elle est chargée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fr-FR" altLang="fr-FR" sz="2000">
                <a:latin typeface="Times New Roman" panose="02020603050405020304" pitchFamily="18" charset="0"/>
                <a:cs typeface="Times New Roman" panose="02020603050405020304" pitchFamily="18" charset="0"/>
              </a:rPr>
              <a:t> Prévention des risques de sécurité civile ;</a:t>
            </a:r>
          </a:p>
          <a:p>
            <a:pPr>
              <a:buFont typeface="Wingdings" panose="05000000000000000000" pitchFamily="2" charset="2"/>
              <a:buChar char="ü"/>
            </a:pPr>
            <a:endParaRPr lang="fr-FR" altLang="fr-FR" sz="200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fr-FR" altLang="fr-FR" sz="2000">
                <a:latin typeface="Times New Roman" panose="02020603050405020304" pitchFamily="18" charset="0"/>
                <a:cs typeface="Times New Roman" panose="02020603050405020304" pitchFamily="18" charset="0"/>
              </a:rPr>
              <a:t> Mise en œuvre de la réglementation applicable aux risques d’incendie et de panique dans les ERP et les IGH ;</a:t>
            </a:r>
          </a:p>
          <a:p>
            <a:pPr>
              <a:buFont typeface="Wingdings" panose="05000000000000000000" pitchFamily="2" charset="2"/>
              <a:buChar char="ü"/>
            </a:pPr>
            <a:endParaRPr lang="fr-FR" altLang="fr-FR" sz="200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fr-FR" altLang="fr-FR" sz="2000">
                <a:latin typeface="Times New Roman" panose="02020603050405020304" pitchFamily="18" charset="0"/>
                <a:cs typeface="Times New Roman" panose="02020603050405020304" pitchFamily="18" charset="0"/>
              </a:rPr>
              <a:t> Elaboration des directives et notes de services opérationnelles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8">
            <a:extLst>
              <a:ext uri="{FF2B5EF4-FFF2-40B4-BE49-F238E27FC236}">
                <a16:creationId xmlns:a16="http://schemas.microsoft.com/office/drawing/2014/main" id="{9806BCDF-838F-A5B3-4765-26F7E6577271}"/>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18435" name="Espace réservé du numéro de diapositive 4">
            <a:extLst>
              <a:ext uri="{FF2B5EF4-FFF2-40B4-BE49-F238E27FC236}">
                <a16:creationId xmlns:a16="http://schemas.microsoft.com/office/drawing/2014/main" id="{302149A9-2E33-4530-141A-DEE9D7D77B5D}"/>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E766CB8-A7DA-48A9-AADA-087DEA940071}" type="slidenum">
              <a:rPr lang="fr-FR" altLang="fr-FR" sz="2000" smtClean="0">
                <a:solidFill>
                  <a:srgbClr val="984807"/>
                </a:solidFill>
              </a:rPr>
              <a:pPr>
                <a:spcBef>
                  <a:spcPct val="0"/>
                </a:spcBef>
                <a:buFontTx/>
                <a:buNone/>
              </a:pPr>
              <a:t>16</a:t>
            </a:fld>
            <a:endParaRPr lang="fr-FR" altLang="fr-FR" sz="2000">
              <a:solidFill>
                <a:srgbClr val="984807"/>
              </a:solidFill>
            </a:endParaRPr>
          </a:p>
        </p:txBody>
      </p:sp>
      <p:sp>
        <p:nvSpPr>
          <p:cNvPr id="18436" name="Rectangle 1">
            <a:extLst>
              <a:ext uri="{FF2B5EF4-FFF2-40B4-BE49-F238E27FC236}">
                <a16:creationId xmlns:a16="http://schemas.microsoft.com/office/drawing/2014/main" id="{2B647591-08FA-99D2-BD5F-521F3E75B9F1}"/>
              </a:ext>
            </a:extLst>
          </p:cNvPr>
          <p:cNvSpPr>
            <a:spLocks noChangeArrowheads="1"/>
          </p:cNvSpPr>
          <p:nvPr/>
        </p:nvSpPr>
        <p:spPr bwMode="auto">
          <a:xfrm>
            <a:off x="414338" y="1316038"/>
            <a:ext cx="8189912"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Direction de la prévention et de l’organisation des secours (DPOS)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fr-FR" altLang="fr-FR" sz="2000">
                <a:latin typeface="Times New Roman" panose="02020603050405020304" pitchFamily="18" charset="0"/>
                <a:cs typeface="Times New Roman" panose="02020603050405020304" pitchFamily="18" charset="0"/>
              </a:rPr>
              <a:t> Mise en œuvre du CODIS et du CTA</a:t>
            </a:r>
          </a:p>
          <a:p>
            <a:pPr>
              <a:buFont typeface="Wingdings" panose="05000000000000000000" pitchFamily="2" charset="2"/>
              <a:buChar char="ü"/>
            </a:pPr>
            <a:endParaRPr lang="fr-FR" altLang="fr-FR" sz="200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fr-FR" altLang="fr-FR" sz="2000">
                <a:latin typeface="Times New Roman" panose="02020603050405020304" pitchFamily="18" charset="0"/>
                <a:cs typeface="Times New Roman" panose="02020603050405020304" pitchFamily="18" charset="0"/>
              </a:rPr>
              <a:t> Système d’information et de communication (SIC) ;</a:t>
            </a:r>
          </a:p>
          <a:p>
            <a:pPr>
              <a:buFont typeface="Wingdings" panose="05000000000000000000" pitchFamily="2" charset="2"/>
              <a:buChar char="ü"/>
            </a:pPr>
            <a:endParaRPr lang="fr-FR" altLang="fr-FR" sz="200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fr-FR" altLang="fr-FR" sz="2000">
                <a:latin typeface="Times New Roman" panose="02020603050405020304" pitchFamily="18" charset="0"/>
                <a:cs typeface="Times New Roman" panose="02020603050405020304" pitchFamily="18" charset="0"/>
              </a:rPr>
              <a:t> Elaboration et du suivi du SACR ;</a:t>
            </a:r>
          </a:p>
          <a:p>
            <a:pPr>
              <a:buFont typeface="Wingdings" panose="05000000000000000000" pitchFamily="2" charset="2"/>
              <a:buChar char="ü"/>
            </a:pPr>
            <a:endParaRPr lang="fr-FR" altLang="fr-FR" sz="200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fr-FR" altLang="fr-FR" sz="2000">
                <a:latin typeface="Times New Roman" panose="02020603050405020304" pitchFamily="18" charset="0"/>
                <a:cs typeface="Times New Roman" panose="02020603050405020304" pitchFamily="18" charset="0"/>
              </a:rPr>
              <a:t> Elaboration et du suivi du dispositif d’ORSEC relevant de sa compétence ;</a:t>
            </a:r>
          </a:p>
          <a:p>
            <a:pPr>
              <a:buFont typeface="Wingdings" panose="05000000000000000000" pitchFamily="2" charset="2"/>
              <a:buChar char="ü"/>
            </a:pPr>
            <a:endParaRPr lang="fr-FR" altLang="fr-FR" sz="200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fr-FR" altLang="fr-FR" sz="2000">
                <a:latin typeface="Times New Roman" panose="02020603050405020304" pitchFamily="18" charset="0"/>
                <a:cs typeface="Times New Roman" panose="02020603050405020304" pitchFamily="18" charset="0"/>
              </a:rPr>
              <a:t> Défense extérieure contre l’incendie (DECI)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8">
            <a:extLst>
              <a:ext uri="{FF2B5EF4-FFF2-40B4-BE49-F238E27FC236}">
                <a16:creationId xmlns:a16="http://schemas.microsoft.com/office/drawing/2014/main" id="{16B8E782-88CC-20D7-809D-33B629A3C66A}"/>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19459" name="Espace réservé du numéro de diapositive 4">
            <a:extLst>
              <a:ext uri="{FF2B5EF4-FFF2-40B4-BE49-F238E27FC236}">
                <a16:creationId xmlns:a16="http://schemas.microsoft.com/office/drawing/2014/main" id="{3334B0E7-107C-7F1E-405C-B18A24BF203A}"/>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70354D5-BAD4-40E1-AE6B-2D4087DFEB95}" type="slidenum">
              <a:rPr lang="fr-FR" altLang="fr-FR" sz="2000" smtClean="0">
                <a:solidFill>
                  <a:srgbClr val="984807"/>
                </a:solidFill>
              </a:rPr>
              <a:pPr>
                <a:spcBef>
                  <a:spcPct val="0"/>
                </a:spcBef>
                <a:buFontTx/>
                <a:buNone/>
              </a:pPr>
              <a:t>17</a:t>
            </a:fld>
            <a:endParaRPr lang="fr-FR" altLang="fr-FR" sz="2000">
              <a:solidFill>
                <a:srgbClr val="984807"/>
              </a:solidFill>
            </a:endParaRPr>
          </a:p>
        </p:txBody>
      </p:sp>
      <p:sp>
        <p:nvSpPr>
          <p:cNvPr id="19460" name="Rectangle 1">
            <a:extLst>
              <a:ext uri="{FF2B5EF4-FFF2-40B4-BE49-F238E27FC236}">
                <a16:creationId xmlns:a16="http://schemas.microsoft.com/office/drawing/2014/main" id="{14EA62A5-03C0-4015-A516-D6A547DA3FC4}"/>
              </a:ext>
            </a:extLst>
          </p:cNvPr>
          <p:cNvSpPr>
            <a:spLocks noChangeArrowheads="1"/>
          </p:cNvSpPr>
          <p:nvPr/>
        </p:nvSpPr>
        <p:spPr bwMode="auto">
          <a:xfrm>
            <a:off x="414338" y="1316038"/>
            <a:ext cx="8189912"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Direction de la prévention et de l’organisation des secours (DPOS)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comprend 4 groupements de services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Groupement prévention des risques (GPREV) ;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Groupement opération (GO)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Groupement analyse et couverture des risques (GACR)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Groupement réponse aux crises majeures et aux attentats (GCMA),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8">
            <a:extLst>
              <a:ext uri="{FF2B5EF4-FFF2-40B4-BE49-F238E27FC236}">
                <a16:creationId xmlns:a16="http://schemas.microsoft.com/office/drawing/2014/main" id="{2D9B36C4-A9A2-B846-1D26-D4083C9FAB6D}"/>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20483" name="Espace réservé du numéro de diapositive 4">
            <a:extLst>
              <a:ext uri="{FF2B5EF4-FFF2-40B4-BE49-F238E27FC236}">
                <a16:creationId xmlns:a16="http://schemas.microsoft.com/office/drawing/2014/main" id="{5B94BF01-8B0D-432D-5582-811B5E6C2179}"/>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28E632C8-F833-4BAF-9B29-1143955E8211}" type="slidenum">
              <a:rPr lang="fr-FR" altLang="fr-FR" sz="2000" smtClean="0">
                <a:solidFill>
                  <a:srgbClr val="984807"/>
                </a:solidFill>
              </a:rPr>
              <a:pPr>
                <a:spcBef>
                  <a:spcPct val="0"/>
                </a:spcBef>
                <a:buFontTx/>
                <a:buNone/>
              </a:pPr>
              <a:t>18</a:t>
            </a:fld>
            <a:endParaRPr lang="fr-FR" altLang="fr-FR" sz="2000">
              <a:solidFill>
                <a:srgbClr val="984807"/>
              </a:solidFill>
            </a:endParaRPr>
          </a:p>
        </p:txBody>
      </p:sp>
      <p:sp>
        <p:nvSpPr>
          <p:cNvPr id="20484" name="Rectangle 1">
            <a:extLst>
              <a:ext uri="{FF2B5EF4-FFF2-40B4-BE49-F238E27FC236}">
                <a16:creationId xmlns:a16="http://schemas.microsoft.com/office/drawing/2014/main" id="{4595F6D3-4E1E-4315-C123-C4D255699FA5}"/>
              </a:ext>
            </a:extLst>
          </p:cNvPr>
          <p:cNvSpPr>
            <a:spLocks noChangeArrowheads="1"/>
          </p:cNvSpPr>
          <p:nvPr/>
        </p:nvSpPr>
        <p:spPr bwMode="auto">
          <a:xfrm>
            <a:off x="414338" y="1316038"/>
            <a:ext cx="818991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Direction de la prévention et de l’organisation des secours (DPOS)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CTA qui reçoit les appels 18 et 112, </a:t>
            </a:r>
          </a:p>
        </p:txBody>
      </p:sp>
      <p:pic>
        <p:nvPicPr>
          <p:cNvPr id="20485" name="Image 1">
            <a:extLst>
              <a:ext uri="{FF2B5EF4-FFF2-40B4-BE49-F238E27FC236}">
                <a16:creationId xmlns:a16="http://schemas.microsoft.com/office/drawing/2014/main" id="{F3893DC9-A983-34BF-F14C-87422FA768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3500438"/>
            <a:ext cx="69056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8">
            <a:extLst>
              <a:ext uri="{FF2B5EF4-FFF2-40B4-BE49-F238E27FC236}">
                <a16:creationId xmlns:a16="http://schemas.microsoft.com/office/drawing/2014/main" id="{24119628-AEDD-138D-4D89-F7F09AA0CF21}"/>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21507" name="Espace réservé du numéro de diapositive 4">
            <a:extLst>
              <a:ext uri="{FF2B5EF4-FFF2-40B4-BE49-F238E27FC236}">
                <a16:creationId xmlns:a16="http://schemas.microsoft.com/office/drawing/2014/main" id="{37666539-11AA-B43B-60FA-2685C4516B4D}"/>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05FFFFB0-85DF-4B2F-BE9E-4AB973DA9C49}" type="slidenum">
              <a:rPr lang="fr-FR" altLang="fr-FR" sz="2000" smtClean="0">
                <a:solidFill>
                  <a:srgbClr val="984807"/>
                </a:solidFill>
              </a:rPr>
              <a:pPr>
                <a:spcBef>
                  <a:spcPct val="0"/>
                </a:spcBef>
                <a:buFontTx/>
                <a:buNone/>
              </a:pPr>
              <a:t>19</a:t>
            </a:fld>
            <a:endParaRPr lang="fr-FR" altLang="fr-FR" sz="2000">
              <a:solidFill>
                <a:srgbClr val="984807"/>
              </a:solidFill>
            </a:endParaRPr>
          </a:p>
        </p:txBody>
      </p:sp>
      <p:sp>
        <p:nvSpPr>
          <p:cNvPr id="21508" name="Rectangle 1">
            <a:extLst>
              <a:ext uri="{FF2B5EF4-FFF2-40B4-BE49-F238E27FC236}">
                <a16:creationId xmlns:a16="http://schemas.microsoft.com/office/drawing/2014/main" id="{BBE5ED19-036A-ACF2-3370-E866E9D594EF}"/>
              </a:ext>
            </a:extLst>
          </p:cNvPr>
          <p:cNvSpPr>
            <a:spLocks noChangeArrowheads="1"/>
          </p:cNvSpPr>
          <p:nvPr/>
        </p:nvSpPr>
        <p:spPr bwMode="auto">
          <a:xfrm>
            <a:off x="414338" y="1316038"/>
            <a:ext cx="8189912"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Direction de la prévention et de l’organisation des secours (DPOS)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altLang="fr-FR" sz="2000">
                <a:latin typeface="Times New Roman" panose="02020603050405020304" pitchFamily="18" charset="0"/>
                <a:cs typeface="Times New Roman" panose="02020603050405020304" pitchFamily="18" charset="0"/>
              </a:rPr>
              <a:t> CODIS situé rue Rabelais</a:t>
            </a:r>
          </a:p>
          <a:p>
            <a:pPr>
              <a:buFont typeface="Wingdings" panose="05000000000000000000" pitchFamily="2" charset="2"/>
              <a:buChar char="Ø"/>
            </a:pPr>
            <a:endParaRPr lang="fr-FR" altLang="fr-FR" sz="200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fr-FR" altLang="fr-FR" sz="200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fr-FR" altLang="fr-FR" sz="200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fr-FR" altLang="fr-FR" sz="200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fr-FR" altLang="fr-FR" sz="200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A la Croix Rousse il existe leur réplique pour la formation des opérateurs et servir de CTA – CODIS de secours.</a:t>
            </a:r>
          </a:p>
        </p:txBody>
      </p:sp>
      <p:pic>
        <p:nvPicPr>
          <p:cNvPr id="21509" name="Picture 2" descr="codis01b">
            <a:extLst>
              <a:ext uri="{FF2B5EF4-FFF2-40B4-BE49-F238E27FC236}">
                <a16:creationId xmlns:a16="http://schemas.microsoft.com/office/drawing/2014/main" id="{2302FFB3-771F-C461-FA88-9A1C716FA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200" y="1989138"/>
            <a:ext cx="308451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6D96ED25-F198-23F0-7253-6969909AC4A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Organisation du SDMIS</a:t>
            </a:r>
          </a:p>
        </p:txBody>
      </p:sp>
      <p:sp>
        <p:nvSpPr>
          <p:cNvPr id="4099" name="Espace réservé du numéro de diapositive 4">
            <a:extLst>
              <a:ext uri="{FF2B5EF4-FFF2-40B4-BE49-F238E27FC236}">
                <a16:creationId xmlns:a16="http://schemas.microsoft.com/office/drawing/2014/main" id="{43F4DA10-95DC-8610-CDEB-DC08CACD851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40E02AE-7638-45E2-8257-06D847FA2649}"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C8CFA2D4-3751-5309-E58C-522922CDB7FB}"/>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5D10C90B-3D88-3585-326C-8E1393EFF946}"/>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DAD9BCB4-9A7D-FD1F-B5EF-A05E27F091A4}"/>
              </a:ext>
            </a:extLst>
          </p:cNvPr>
          <p:cNvSpPr txBox="1">
            <a:spLocks noChangeArrowheads="1"/>
          </p:cNvSpPr>
          <p:nvPr/>
        </p:nvSpPr>
        <p:spPr bwMode="auto">
          <a:xfrm>
            <a:off x="4811713" y="2632075"/>
            <a:ext cx="38211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connaître l’organisation du SDMIS</a:t>
            </a:r>
          </a:p>
        </p:txBody>
      </p:sp>
      <p:sp>
        <p:nvSpPr>
          <p:cNvPr id="4103" name="ZoneTexte 15">
            <a:extLst>
              <a:ext uri="{FF2B5EF4-FFF2-40B4-BE49-F238E27FC236}">
                <a16:creationId xmlns:a16="http://schemas.microsoft.com/office/drawing/2014/main" id="{EEF49D12-D2E3-E249-2428-710289FAA824}"/>
              </a:ext>
            </a:extLst>
          </p:cNvPr>
          <p:cNvSpPr txBox="1">
            <a:spLocks noChangeArrowheads="1"/>
          </p:cNvSpPr>
          <p:nvPr/>
        </p:nvSpPr>
        <p:spPr bwMode="auto">
          <a:xfrm>
            <a:off x="514350" y="1843088"/>
            <a:ext cx="3548063"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Création du SDMIS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Généralités </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Différents groupements et directions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RO – RI</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SDMIS en chiffres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8">
            <a:extLst>
              <a:ext uri="{FF2B5EF4-FFF2-40B4-BE49-F238E27FC236}">
                <a16:creationId xmlns:a16="http://schemas.microsoft.com/office/drawing/2014/main" id="{BCEAAEB3-8BE9-380A-6CBA-032D44C27D14}"/>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22531" name="Espace réservé du numéro de diapositive 4">
            <a:extLst>
              <a:ext uri="{FF2B5EF4-FFF2-40B4-BE49-F238E27FC236}">
                <a16:creationId xmlns:a16="http://schemas.microsoft.com/office/drawing/2014/main" id="{190C719D-37A3-F4C5-AD85-66C0374B85D4}"/>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9EF3A8C-6708-4696-AA80-F383A7A0EED4}" type="slidenum">
              <a:rPr lang="fr-FR" altLang="fr-FR" sz="2000" smtClean="0">
                <a:solidFill>
                  <a:srgbClr val="984807"/>
                </a:solidFill>
              </a:rPr>
              <a:pPr>
                <a:spcBef>
                  <a:spcPct val="0"/>
                </a:spcBef>
                <a:buFontTx/>
                <a:buNone/>
              </a:pPr>
              <a:t>20</a:t>
            </a:fld>
            <a:endParaRPr lang="fr-FR" altLang="fr-FR" sz="2000">
              <a:solidFill>
                <a:srgbClr val="984807"/>
              </a:solidFill>
            </a:endParaRPr>
          </a:p>
        </p:txBody>
      </p:sp>
      <p:sp>
        <p:nvSpPr>
          <p:cNvPr id="22532" name="Rectangle 1">
            <a:extLst>
              <a:ext uri="{FF2B5EF4-FFF2-40B4-BE49-F238E27FC236}">
                <a16:creationId xmlns:a16="http://schemas.microsoft.com/office/drawing/2014/main" id="{1858F51D-FFA4-3A23-8D13-5958AF931EE9}"/>
              </a:ext>
            </a:extLst>
          </p:cNvPr>
          <p:cNvSpPr>
            <a:spLocks noChangeArrowheads="1"/>
          </p:cNvSpPr>
          <p:nvPr/>
        </p:nvSpPr>
        <p:spPr bwMode="auto">
          <a:xfrm>
            <a:off x="414338" y="1316038"/>
            <a:ext cx="8189912"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Direction des groupements territoriaux (DGT)</a:t>
            </a:r>
            <a:r>
              <a:rPr lang="fr-FR" altLang="fr-FR" sz="2000">
                <a:latin typeface="Times New Roman" panose="02020603050405020304" pitchFamily="18" charset="0"/>
                <a:cs typeface="Times New Roman" panose="02020603050405020304" pitchFamily="18" charset="0"/>
              </a:rPr>
              <a:t> </a:t>
            </a:r>
            <a:r>
              <a:rPr lang="fr-FR" altLang="fr-FR" sz="2000" b="1" u="sng">
                <a:latin typeface="Times New Roman" panose="02020603050405020304" pitchFamily="18" charset="0"/>
                <a:cs typeface="Times New Roman" panose="02020603050405020304" pitchFamily="18" charset="0"/>
              </a:rPr>
              <a:t>:</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Elle est chargée :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altLang="fr-FR" sz="2000">
                <a:latin typeface="Times New Roman" panose="02020603050405020304" pitchFamily="18" charset="0"/>
                <a:cs typeface="Times New Roman" panose="02020603050405020304" pitchFamily="18" charset="0"/>
              </a:rPr>
              <a:t> Coordination et de l’animation des groupements territoriaux qui sont organisés en CIS et en CS composés d’une ou plusieurs casernes.</a:t>
            </a:r>
          </a:p>
          <a:p>
            <a:pPr>
              <a:buFont typeface="Wingdings" panose="05000000000000000000" pitchFamily="2" charset="2"/>
              <a:buChar char="Ø"/>
            </a:pPr>
            <a:endParaRPr lang="fr-FR" altLang="fr-FR" sz="200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altLang="fr-FR" sz="2000">
                <a:latin typeface="Times New Roman" panose="02020603050405020304" pitchFamily="18" charset="0"/>
                <a:cs typeface="Times New Roman" panose="02020603050405020304" pitchFamily="18" charset="0"/>
              </a:rPr>
              <a:t> Interface entre les groupements territoriaux, les autres directions, les différents groupements.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8">
            <a:extLst>
              <a:ext uri="{FF2B5EF4-FFF2-40B4-BE49-F238E27FC236}">
                <a16:creationId xmlns:a16="http://schemas.microsoft.com/office/drawing/2014/main" id="{3BF743D3-337E-EC53-9EA2-8B833C1E0A09}"/>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23555" name="Espace réservé du numéro de diapositive 4">
            <a:extLst>
              <a:ext uri="{FF2B5EF4-FFF2-40B4-BE49-F238E27FC236}">
                <a16:creationId xmlns:a16="http://schemas.microsoft.com/office/drawing/2014/main" id="{EBB9C231-BF68-0DC3-A256-D24C8626D9CA}"/>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CE86738-20B2-4B7E-A24E-6C8BFA05D6A7}" type="slidenum">
              <a:rPr lang="fr-FR" altLang="fr-FR" sz="2000" smtClean="0">
                <a:solidFill>
                  <a:srgbClr val="984807"/>
                </a:solidFill>
              </a:rPr>
              <a:pPr>
                <a:spcBef>
                  <a:spcPct val="0"/>
                </a:spcBef>
                <a:buFontTx/>
                <a:buNone/>
              </a:pPr>
              <a:t>21</a:t>
            </a:fld>
            <a:endParaRPr lang="fr-FR" altLang="fr-FR" sz="2000">
              <a:solidFill>
                <a:srgbClr val="984807"/>
              </a:solidFill>
            </a:endParaRPr>
          </a:p>
        </p:txBody>
      </p:sp>
      <p:sp>
        <p:nvSpPr>
          <p:cNvPr id="23556" name="Rectangle 1">
            <a:extLst>
              <a:ext uri="{FF2B5EF4-FFF2-40B4-BE49-F238E27FC236}">
                <a16:creationId xmlns:a16="http://schemas.microsoft.com/office/drawing/2014/main" id="{87438D99-0ACF-DEC8-05EA-DD526376DC1A}"/>
              </a:ext>
            </a:extLst>
          </p:cNvPr>
          <p:cNvSpPr>
            <a:spLocks noChangeArrowheads="1"/>
          </p:cNvSpPr>
          <p:nvPr/>
        </p:nvSpPr>
        <p:spPr bwMode="auto">
          <a:xfrm>
            <a:off x="323850" y="1341438"/>
            <a:ext cx="8189913"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400300" indent="-3429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857500" indent="-3429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3314700" indent="-3429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771900" indent="-3429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4229100" indent="-3429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Direction des groupements territoriaux (DGT)</a:t>
            </a:r>
            <a:r>
              <a:rPr lang="fr-FR" altLang="fr-FR" sz="2000">
                <a:latin typeface="Times New Roman" panose="02020603050405020304" pitchFamily="18" charset="0"/>
                <a:cs typeface="Times New Roman" panose="02020603050405020304" pitchFamily="18" charset="0"/>
              </a:rPr>
              <a:t> </a:t>
            </a:r>
            <a:r>
              <a:rPr lang="fr-FR" altLang="fr-FR" sz="2000" b="1" u="sng">
                <a:latin typeface="Times New Roman" panose="02020603050405020304" pitchFamily="18" charset="0"/>
                <a:cs typeface="Times New Roman" panose="02020603050405020304" pitchFamily="18" charset="0"/>
              </a:rPr>
              <a:t>:</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Département et la métropole sont divisés en groupements territoriaux dans lesquels sont réparties les 101 casernes, organisées en 23 CIS, réparties dans 7 groupements territoriaux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a:t>
            </a:r>
          </a:p>
          <a:p>
            <a:pPr lvl="4">
              <a:buFont typeface="Wingdings" panose="05000000000000000000" pitchFamily="2" charset="2"/>
              <a:buChar char="Ø"/>
            </a:pPr>
            <a:r>
              <a:rPr lang="fr-FR" altLang="fr-FR">
                <a:latin typeface="Times New Roman" panose="02020603050405020304" pitchFamily="18" charset="0"/>
                <a:cs typeface="Times New Roman" panose="02020603050405020304" pitchFamily="18" charset="0"/>
              </a:rPr>
              <a:t>Groupement nord (GN) ;</a:t>
            </a:r>
          </a:p>
          <a:p>
            <a:pPr lvl="4">
              <a:buFont typeface="Wingdings" panose="05000000000000000000" pitchFamily="2" charset="2"/>
              <a:buChar char="Ø"/>
            </a:pPr>
            <a:r>
              <a:rPr lang="fr-FR" altLang="fr-FR">
                <a:latin typeface="Times New Roman" panose="02020603050405020304" pitchFamily="18" charset="0"/>
                <a:cs typeface="Times New Roman" panose="02020603050405020304" pitchFamily="18" charset="0"/>
              </a:rPr>
              <a:t>Groupement sud-ouest (GSO);</a:t>
            </a:r>
          </a:p>
          <a:p>
            <a:pPr lvl="4">
              <a:buFont typeface="Wingdings" panose="05000000000000000000" pitchFamily="2" charset="2"/>
              <a:buChar char="Ø"/>
            </a:pPr>
            <a:r>
              <a:rPr lang="fr-FR" altLang="fr-FR">
                <a:latin typeface="Times New Roman" panose="02020603050405020304" pitchFamily="18" charset="0"/>
                <a:cs typeface="Times New Roman" panose="02020603050405020304" pitchFamily="18" charset="0"/>
              </a:rPr>
              <a:t>Groupement sud-est (GSE);</a:t>
            </a:r>
          </a:p>
          <a:p>
            <a:pPr lvl="4">
              <a:buFont typeface="Wingdings" panose="05000000000000000000" pitchFamily="2" charset="2"/>
              <a:buChar char="Ø"/>
            </a:pPr>
            <a:r>
              <a:rPr lang="fr-FR" altLang="fr-FR">
                <a:latin typeface="Times New Roman" panose="02020603050405020304" pitchFamily="18" charset="0"/>
                <a:cs typeface="Times New Roman" panose="02020603050405020304" pitchFamily="18" charset="0"/>
              </a:rPr>
              <a:t>Groupement est (GE);</a:t>
            </a:r>
          </a:p>
          <a:p>
            <a:pPr lvl="4">
              <a:buFont typeface="Wingdings" panose="05000000000000000000" pitchFamily="2" charset="2"/>
              <a:buChar char="Ø"/>
            </a:pPr>
            <a:r>
              <a:rPr lang="fr-FR" altLang="fr-FR">
                <a:latin typeface="Times New Roman" panose="02020603050405020304" pitchFamily="18" charset="0"/>
                <a:cs typeface="Times New Roman" panose="02020603050405020304" pitchFamily="18" charset="0"/>
              </a:rPr>
              <a:t>Groupement centre-nord (GCN);</a:t>
            </a:r>
          </a:p>
          <a:p>
            <a:pPr lvl="4">
              <a:buFont typeface="Wingdings" panose="05000000000000000000" pitchFamily="2" charset="2"/>
              <a:buChar char="Ø"/>
            </a:pPr>
            <a:r>
              <a:rPr lang="fr-FR" altLang="fr-FR">
                <a:latin typeface="Times New Roman" panose="02020603050405020304" pitchFamily="18" charset="0"/>
                <a:cs typeface="Times New Roman" panose="02020603050405020304" pitchFamily="18" charset="0"/>
              </a:rPr>
              <a:t>Groupement centre-ouest (GCO);</a:t>
            </a:r>
          </a:p>
          <a:p>
            <a:pPr lvl="4">
              <a:buFont typeface="Wingdings" panose="05000000000000000000" pitchFamily="2" charset="2"/>
              <a:buChar char="Ø"/>
            </a:pPr>
            <a:r>
              <a:rPr lang="fr-FR" altLang="fr-FR">
                <a:latin typeface="Times New Roman" panose="02020603050405020304" pitchFamily="18" charset="0"/>
                <a:cs typeface="Times New Roman" panose="02020603050405020304" pitchFamily="18" charset="0"/>
              </a:rPr>
              <a:t>Groupement centre (GC)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8">
            <a:extLst>
              <a:ext uri="{FF2B5EF4-FFF2-40B4-BE49-F238E27FC236}">
                <a16:creationId xmlns:a16="http://schemas.microsoft.com/office/drawing/2014/main" id="{EF2C7865-3475-794A-9323-A83124A63750}"/>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24579" name="Espace réservé du numéro de diapositive 4">
            <a:extLst>
              <a:ext uri="{FF2B5EF4-FFF2-40B4-BE49-F238E27FC236}">
                <a16:creationId xmlns:a16="http://schemas.microsoft.com/office/drawing/2014/main" id="{E0244E1E-A5AA-8DC3-F450-0CD26CC6150B}"/>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7FB8D7A-185F-4E37-B597-2204DA23F167}" type="slidenum">
              <a:rPr lang="fr-FR" altLang="fr-FR" sz="2000" smtClean="0">
                <a:solidFill>
                  <a:srgbClr val="984807"/>
                </a:solidFill>
              </a:rPr>
              <a:pPr>
                <a:spcBef>
                  <a:spcPct val="0"/>
                </a:spcBef>
                <a:buFontTx/>
                <a:buNone/>
              </a:pPr>
              <a:t>22</a:t>
            </a:fld>
            <a:endParaRPr lang="fr-FR" altLang="fr-FR" sz="2000">
              <a:solidFill>
                <a:srgbClr val="984807"/>
              </a:solidFill>
            </a:endParaRPr>
          </a:p>
        </p:txBody>
      </p:sp>
      <p:sp>
        <p:nvSpPr>
          <p:cNvPr id="24580" name="Rectangle 1">
            <a:extLst>
              <a:ext uri="{FF2B5EF4-FFF2-40B4-BE49-F238E27FC236}">
                <a16:creationId xmlns:a16="http://schemas.microsoft.com/office/drawing/2014/main" id="{D1DC5A56-F9A4-4301-D875-010E8D214784}"/>
              </a:ext>
            </a:extLst>
          </p:cNvPr>
          <p:cNvSpPr>
            <a:spLocks noChangeArrowheads="1"/>
          </p:cNvSpPr>
          <p:nvPr/>
        </p:nvSpPr>
        <p:spPr bwMode="auto">
          <a:xfrm>
            <a:off x="414338" y="1316038"/>
            <a:ext cx="8189912"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La DGT:</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p:txBody>
      </p:sp>
      <p:pic>
        <p:nvPicPr>
          <p:cNvPr id="24581" name="Picture 7">
            <a:extLst>
              <a:ext uri="{FF2B5EF4-FFF2-40B4-BE49-F238E27FC236}">
                <a16:creationId xmlns:a16="http://schemas.microsoft.com/office/drawing/2014/main" id="{261C2492-F62A-3529-2CAB-E9332CEBD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387" b="2785"/>
          <a:stretch>
            <a:fillRect/>
          </a:stretch>
        </p:blipFill>
        <p:spPr bwMode="auto">
          <a:xfrm>
            <a:off x="2457450" y="0"/>
            <a:ext cx="4975225" cy="63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8">
            <a:extLst>
              <a:ext uri="{FF2B5EF4-FFF2-40B4-BE49-F238E27FC236}">
                <a16:creationId xmlns:a16="http://schemas.microsoft.com/office/drawing/2014/main" id="{4DA6440F-72AC-17C1-24C7-7AC22A9DE4F7}"/>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25603" name="Espace réservé du numéro de diapositive 4">
            <a:extLst>
              <a:ext uri="{FF2B5EF4-FFF2-40B4-BE49-F238E27FC236}">
                <a16:creationId xmlns:a16="http://schemas.microsoft.com/office/drawing/2014/main" id="{D3A71731-C145-A6BE-4A50-EF0E8DDB68D5}"/>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1503D5F3-BA14-439D-9CDE-52C06F00785C}" type="slidenum">
              <a:rPr lang="fr-FR" altLang="fr-FR" sz="2000" smtClean="0">
                <a:solidFill>
                  <a:srgbClr val="984807"/>
                </a:solidFill>
              </a:rPr>
              <a:pPr>
                <a:spcBef>
                  <a:spcPct val="0"/>
                </a:spcBef>
                <a:buFontTx/>
                <a:buNone/>
              </a:pPr>
              <a:t>23</a:t>
            </a:fld>
            <a:endParaRPr lang="fr-FR" altLang="fr-FR" sz="2000">
              <a:solidFill>
                <a:srgbClr val="984807"/>
              </a:solidFill>
            </a:endParaRPr>
          </a:p>
        </p:txBody>
      </p:sp>
      <p:sp>
        <p:nvSpPr>
          <p:cNvPr id="25604" name="Rectangle 1">
            <a:extLst>
              <a:ext uri="{FF2B5EF4-FFF2-40B4-BE49-F238E27FC236}">
                <a16:creationId xmlns:a16="http://schemas.microsoft.com/office/drawing/2014/main" id="{CAAFEDDA-E6E9-4EBB-70A4-A9D832CC6005}"/>
              </a:ext>
            </a:extLst>
          </p:cNvPr>
          <p:cNvSpPr>
            <a:spLocks noChangeArrowheads="1"/>
          </p:cNvSpPr>
          <p:nvPr/>
        </p:nvSpPr>
        <p:spPr bwMode="auto">
          <a:xfrm>
            <a:off x="414338" y="1316038"/>
            <a:ext cx="8189912"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Direction des ressources humaines (DRH)</a:t>
            </a:r>
            <a:r>
              <a:rPr lang="fr-FR" altLang="fr-FR" sz="2000">
                <a:latin typeface="Times New Roman" panose="02020603050405020304" pitchFamily="18"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Missions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Gestion des emplois des SPP, SPV et des PATS,</a:t>
            </a:r>
          </a:p>
          <a:p>
            <a:r>
              <a:rPr lang="fr-FR" altLang="fr-FR" sz="2000">
                <a:latin typeface="Times New Roman" panose="02020603050405020304" pitchFamily="18" charset="0"/>
                <a:cs typeface="Times New Roman" panose="02020603050405020304" pitchFamily="18" charset="0"/>
              </a:rPr>
              <a:t> Recrutement et gestion des carrières des personnels,</a:t>
            </a:r>
          </a:p>
          <a:p>
            <a:r>
              <a:rPr lang="fr-FR" altLang="fr-FR" sz="2000">
                <a:latin typeface="Times New Roman" panose="02020603050405020304" pitchFamily="18" charset="0"/>
                <a:cs typeface="Times New Roman" panose="02020603050405020304" pitchFamily="18" charset="0"/>
              </a:rPr>
              <a:t> Développement du volontariat,</a:t>
            </a:r>
          </a:p>
          <a:p>
            <a:r>
              <a:rPr lang="fr-FR" altLang="fr-FR" sz="2000">
                <a:latin typeface="Times New Roman" panose="02020603050405020304" pitchFamily="18" charset="0"/>
                <a:cs typeface="Times New Roman" panose="02020603050405020304" pitchFamily="18" charset="0"/>
              </a:rPr>
              <a:t> Suivi et coordination des spécialités pour les SP,</a:t>
            </a:r>
          </a:p>
          <a:p>
            <a:r>
              <a:rPr lang="fr-FR" altLang="fr-FR" sz="2000">
                <a:latin typeface="Times New Roman" panose="02020603050405020304" pitchFamily="18" charset="0"/>
                <a:cs typeface="Times New Roman" panose="02020603050405020304" pitchFamily="18" charset="0"/>
              </a:rPr>
              <a:t> Soutien et suivi de l’activité des sections des JSP.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8">
            <a:extLst>
              <a:ext uri="{FF2B5EF4-FFF2-40B4-BE49-F238E27FC236}">
                <a16:creationId xmlns:a16="http://schemas.microsoft.com/office/drawing/2014/main" id="{B208F487-775D-EBA6-98C0-9A8D19C315E8}"/>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26627" name="Espace réservé du numéro de diapositive 4">
            <a:extLst>
              <a:ext uri="{FF2B5EF4-FFF2-40B4-BE49-F238E27FC236}">
                <a16:creationId xmlns:a16="http://schemas.microsoft.com/office/drawing/2014/main" id="{685E8868-D2E9-7E85-40CE-A49533B20964}"/>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3D640BD-B846-441C-8FF3-4A1D79E97536}" type="slidenum">
              <a:rPr lang="fr-FR" altLang="fr-FR" sz="2000" smtClean="0">
                <a:solidFill>
                  <a:srgbClr val="984807"/>
                </a:solidFill>
              </a:rPr>
              <a:pPr>
                <a:spcBef>
                  <a:spcPct val="0"/>
                </a:spcBef>
                <a:buFontTx/>
                <a:buNone/>
              </a:pPr>
              <a:t>24</a:t>
            </a:fld>
            <a:endParaRPr lang="fr-FR" altLang="fr-FR" sz="2000">
              <a:solidFill>
                <a:srgbClr val="984807"/>
              </a:solidFill>
            </a:endParaRPr>
          </a:p>
        </p:txBody>
      </p:sp>
      <p:sp>
        <p:nvSpPr>
          <p:cNvPr id="26628" name="Rectangle 1">
            <a:extLst>
              <a:ext uri="{FF2B5EF4-FFF2-40B4-BE49-F238E27FC236}">
                <a16:creationId xmlns:a16="http://schemas.microsoft.com/office/drawing/2014/main" id="{7D9F2333-4FE9-615F-03E7-F237B08419BE}"/>
              </a:ext>
            </a:extLst>
          </p:cNvPr>
          <p:cNvSpPr>
            <a:spLocks noChangeArrowheads="1"/>
          </p:cNvSpPr>
          <p:nvPr/>
        </p:nvSpPr>
        <p:spPr bwMode="auto">
          <a:xfrm>
            <a:off x="414338" y="1316038"/>
            <a:ext cx="8189912"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La direction des ressources humaines (DRH)</a:t>
            </a:r>
            <a:r>
              <a:rPr lang="fr-FR" altLang="fr-FR" sz="2000">
                <a:latin typeface="Times New Roman" panose="02020603050405020304" pitchFamily="18" charset="0"/>
                <a:cs typeface="Times New Roman" panose="02020603050405020304" pitchFamily="18" charset="0"/>
              </a:rPr>
              <a:t> :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Comprend 4 groupements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Groupement accueil carrières, paie, (GRAC)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Groupement gestion des emplois et des compétences, (GGEC)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Groupement développement du volontariat et engagement citoyen, GDVEC)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Groupement formation et école départementale-métropolitaine (GFOR).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8">
            <a:extLst>
              <a:ext uri="{FF2B5EF4-FFF2-40B4-BE49-F238E27FC236}">
                <a16:creationId xmlns:a16="http://schemas.microsoft.com/office/drawing/2014/main" id="{52A62929-C4B5-9BF1-B008-E5E67323F55D}"/>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27651" name="Espace réservé du numéro de diapositive 4">
            <a:extLst>
              <a:ext uri="{FF2B5EF4-FFF2-40B4-BE49-F238E27FC236}">
                <a16:creationId xmlns:a16="http://schemas.microsoft.com/office/drawing/2014/main" id="{EF4774E3-A792-8686-F94F-E5AC8B99EFFB}"/>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565B975C-5D71-4036-B744-9C2804D9DABC}" type="slidenum">
              <a:rPr lang="fr-FR" altLang="fr-FR" sz="2000" smtClean="0">
                <a:solidFill>
                  <a:srgbClr val="984807"/>
                </a:solidFill>
              </a:rPr>
              <a:pPr>
                <a:spcBef>
                  <a:spcPct val="0"/>
                </a:spcBef>
                <a:buFontTx/>
                <a:buNone/>
              </a:pPr>
              <a:t>25</a:t>
            </a:fld>
            <a:endParaRPr lang="fr-FR" altLang="fr-FR" sz="2000">
              <a:solidFill>
                <a:srgbClr val="984807"/>
              </a:solidFill>
            </a:endParaRPr>
          </a:p>
        </p:txBody>
      </p:sp>
      <p:sp>
        <p:nvSpPr>
          <p:cNvPr id="27652" name="Rectangle 1">
            <a:extLst>
              <a:ext uri="{FF2B5EF4-FFF2-40B4-BE49-F238E27FC236}">
                <a16:creationId xmlns:a16="http://schemas.microsoft.com/office/drawing/2014/main" id="{7B0E82D5-398A-AA46-01A8-C91E146BC842}"/>
              </a:ext>
            </a:extLst>
          </p:cNvPr>
          <p:cNvSpPr>
            <a:spLocks noChangeArrowheads="1"/>
          </p:cNvSpPr>
          <p:nvPr/>
        </p:nvSpPr>
        <p:spPr bwMode="auto">
          <a:xfrm>
            <a:off x="414338" y="1316038"/>
            <a:ext cx="8189912"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Sous-direction santé (SDS</a:t>
            </a:r>
            <a:r>
              <a:rPr lang="fr-FR" altLang="fr-FR" sz="2000">
                <a:latin typeface="Times New Roman" panose="02020603050405020304" pitchFamily="18" charset="0"/>
                <a:cs typeface="Times New Roman" panose="02020603050405020304" pitchFamily="18" charset="0"/>
              </a:rPr>
              <a:t>) exerce les missions suivantes :</a:t>
            </a:r>
            <a:endParaRPr lang="fr-FR" altLang="fr-FR" sz="2000" b="1" u="sng">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Exercice de la médecine professionnelle et d’aptitude des SPP et de la médecine d’aptitude des SPV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Conseil en matière de médecine préventive, d’hygiène et de sécurité,</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Soutien sanitaire des interventions des SIS et les soins d’urgence aux SP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Participation à la formation des SP au secours à personnes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8">
            <a:extLst>
              <a:ext uri="{FF2B5EF4-FFF2-40B4-BE49-F238E27FC236}">
                <a16:creationId xmlns:a16="http://schemas.microsoft.com/office/drawing/2014/main" id="{FABEEAD0-673B-0A9F-893C-90009FC28ED1}"/>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28675" name="Espace réservé du numéro de diapositive 4">
            <a:extLst>
              <a:ext uri="{FF2B5EF4-FFF2-40B4-BE49-F238E27FC236}">
                <a16:creationId xmlns:a16="http://schemas.microsoft.com/office/drawing/2014/main" id="{5152CB42-F7EA-4CAD-AC3E-D9E28A4E6EEB}"/>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AAD6C02-041B-4BBD-A2F3-3ADAFC085783}" type="slidenum">
              <a:rPr lang="fr-FR" altLang="fr-FR" sz="2000" smtClean="0">
                <a:solidFill>
                  <a:srgbClr val="984807"/>
                </a:solidFill>
              </a:rPr>
              <a:pPr>
                <a:spcBef>
                  <a:spcPct val="0"/>
                </a:spcBef>
                <a:buFontTx/>
                <a:buNone/>
              </a:pPr>
              <a:t>26</a:t>
            </a:fld>
            <a:endParaRPr lang="fr-FR" altLang="fr-FR" sz="2000">
              <a:solidFill>
                <a:srgbClr val="984807"/>
              </a:solidFill>
            </a:endParaRPr>
          </a:p>
        </p:txBody>
      </p:sp>
      <p:sp>
        <p:nvSpPr>
          <p:cNvPr id="28676" name="Rectangle 1">
            <a:extLst>
              <a:ext uri="{FF2B5EF4-FFF2-40B4-BE49-F238E27FC236}">
                <a16:creationId xmlns:a16="http://schemas.microsoft.com/office/drawing/2014/main" id="{1C6107A1-3CCF-0CBE-1194-59BE7048CC49}"/>
              </a:ext>
            </a:extLst>
          </p:cNvPr>
          <p:cNvSpPr>
            <a:spLocks noChangeArrowheads="1"/>
          </p:cNvSpPr>
          <p:nvPr/>
        </p:nvSpPr>
        <p:spPr bwMode="auto">
          <a:xfrm>
            <a:off x="414338" y="1316038"/>
            <a:ext cx="8189912"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Sous-direction santé (SDS)</a:t>
            </a:r>
            <a:r>
              <a:rPr lang="fr-FR" altLang="fr-FR" sz="2000">
                <a:latin typeface="Times New Roman" panose="02020603050405020304" pitchFamily="18"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Après accord du DDMIS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Missions de secours d’urgence et à l’aide médicale urgente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Opérations effectuées par les services d’incendie et de secours impliquant des animaux ou concernant les chaînes alimentaires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8">
            <a:extLst>
              <a:ext uri="{FF2B5EF4-FFF2-40B4-BE49-F238E27FC236}">
                <a16:creationId xmlns:a16="http://schemas.microsoft.com/office/drawing/2014/main" id="{0E94734A-CE24-80F8-FDDD-7F9BA7BAE5BF}"/>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29699" name="Espace réservé du numéro de diapositive 4">
            <a:extLst>
              <a:ext uri="{FF2B5EF4-FFF2-40B4-BE49-F238E27FC236}">
                <a16:creationId xmlns:a16="http://schemas.microsoft.com/office/drawing/2014/main" id="{84B92DA3-7DEA-291E-FF4E-2524D1A24C2C}"/>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047823D-140B-49AB-820B-74C4A986C842}" type="slidenum">
              <a:rPr lang="fr-FR" altLang="fr-FR" sz="2000" smtClean="0">
                <a:solidFill>
                  <a:srgbClr val="984807"/>
                </a:solidFill>
              </a:rPr>
              <a:pPr>
                <a:spcBef>
                  <a:spcPct val="0"/>
                </a:spcBef>
                <a:buFontTx/>
                <a:buNone/>
              </a:pPr>
              <a:t>27</a:t>
            </a:fld>
            <a:endParaRPr lang="fr-FR" altLang="fr-FR" sz="2000">
              <a:solidFill>
                <a:srgbClr val="984807"/>
              </a:solidFill>
            </a:endParaRPr>
          </a:p>
        </p:txBody>
      </p:sp>
      <p:sp>
        <p:nvSpPr>
          <p:cNvPr id="29700" name="Rectangle 1">
            <a:extLst>
              <a:ext uri="{FF2B5EF4-FFF2-40B4-BE49-F238E27FC236}">
                <a16:creationId xmlns:a16="http://schemas.microsoft.com/office/drawing/2014/main" id="{45B93080-4948-5553-8B79-5F7F2F31F486}"/>
              </a:ext>
            </a:extLst>
          </p:cNvPr>
          <p:cNvSpPr>
            <a:spLocks noChangeArrowheads="1"/>
          </p:cNvSpPr>
          <p:nvPr/>
        </p:nvSpPr>
        <p:spPr bwMode="auto">
          <a:xfrm>
            <a:off x="414338" y="1316038"/>
            <a:ext cx="8189912"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Direction de l’administration et des finances (DAF)</a:t>
            </a:r>
            <a:r>
              <a:rPr lang="fr-FR" altLang="fr-FR" sz="2000">
                <a:latin typeface="Times New Roman" panose="02020603050405020304" pitchFamily="18"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Est chargée :</a:t>
            </a:r>
            <a:endParaRPr lang="fr-FR" altLang="fr-FR" sz="2000" b="1" u="sng">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Préparation et de l’exécution du budget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Gestion des contrats d’assurance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Suivi des actions juridiques et contentieuses du service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8">
            <a:extLst>
              <a:ext uri="{FF2B5EF4-FFF2-40B4-BE49-F238E27FC236}">
                <a16:creationId xmlns:a16="http://schemas.microsoft.com/office/drawing/2014/main" id="{A1701F1C-1E2A-27BE-9D22-3676479A9639}"/>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30723" name="Espace réservé du numéro de diapositive 4">
            <a:extLst>
              <a:ext uri="{FF2B5EF4-FFF2-40B4-BE49-F238E27FC236}">
                <a16:creationId xmlns:a16="http://schemas.microsoft.com/office/drawing/2014/main" id="{3E1CA348-1CA7-DC8E-7EB0-993367A2E69F}"/>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D47DFA9-12AF-486A-8960-2D6700D06841}" type="slidenum">
              <a:rPr lang="fr-FR" altLang="fr-FR" sz="2000" smtClean="0">
                <a:solidFill>
                  <a:srgbClr val="984807"/>
                </a:solidFill>
              </a:rPr>
              <a:pPr>
                <a:spcBef>
                  <a:spcPct val="0"/>
                </a:spcBef>
                <a:buFontTx/>
                <a:buNone/>
              </a:pPr>
              <a:t>28</a:t>
            </a:fld>
            <a:endParaRPr lang="fr-FR" altLang="fr-FR" sz="2000">
              <a:solidFill>
                <a:srgbClr val="984807"/>
              </a:solidFill>
            </a:endParaRPr>
          </a:p>
        </p:txBody>
      </p:sp>
      <p:sp>
        <p:nvSpPr>
          <p:cNvPr id="30724" name="Rectangle 1">
            <a:extLst>
              <a:ext uri="{FF2B5EF4-FFF2-40B4-BE49-F238E27FC236}">
                <a16:creationId xmlns:a16="http://schemas.microsoft.com/office/drawing/2014/main" id="{91BB0DCB-A969-436C-EC90-C22C557CCD6C}"/>
              </a:ext>
            </a:extLst>
          </p:cNvPr>
          <p:cNvSpPr>
            <a:spLocks noChangeArrowheads="1"/>
          </p:cNvSpPr>
          <p:nvPr/>
        </p:nvSpPr>
        <p:spPr bwMode="auto">
          <a:xfrm>
            <a:off x="414338" y="1316038"/>
            <a:ext cx="8189912"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Direction de l’administration et des finances (DAF)</a:t>
            </a:r>
            <a:r>
              <a:rPr lang="fr-FR" altLang="fr-FR" sz="2000">
                <a:latin typeface="Times New Roman" panose="02020603050405020304" pitchFamily="18" charset="0"/>
                <a:cs typeface="Times New Roman" panose="02020603050405020304" pitchFamily="18" charset="0"/>
              </a:rPr>
              <a:t> :</a:t>
            </a:r>
            <a:endParaRPr lang="fr-FR" altLang="fr-FR" sz="2000" b="1" u="sng">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Comprend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Le groupement finances (GFIN)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Le groupement affaires juridiques (GAJ)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Le groupement marchés et assurances (GMA).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8">
            <a:extLst>
              <a:ext uri="{FF2B5EF4-FFF2-40B4-BE49-F238E27FC236}">
                <a16:creationId xmlns:a16="http://schemas.microsoft.com/office/drawing/2014/main" id="{F1EE6497-C2B1-0C9B-B1CD-0640F861C14E}"/>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31747" name="Espace réservé du numéro de diapositive 4">
            <a:extLst>
              <a:ext uri="{FF2B5EF4-FFF2-40B4-BE49-F238E27FC236}">
                <a16:creationId xmlns:a16="http://schemas.microsoft.com/office/drawing/2014/main" id="{CCBFB12C-F82D-C738-3742-6400A1FC8912}"/>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1EC0CCB-09BE-48EA-A240-F7529DF03D14}" type="slidenum">
              <a:rPr lang="fr-FR" altLang="fr-FR" sz="2000" smtClean="0">
                <a:solidFill>
                  <a:srgbClr val="984807"/>
                </a:solidFill>
              </a:rPr>
              <a:pPr>
                <a:spcBef>
                  <a:spcPct val="0"/>
                </a:spcBef>
                <a:buFontTx/>
                <a:buNone/>
              </a:pPr>
              <a:t>29</a:t>
            </a:fld>
            <a:endParaRPr lang="fr-FR" altLang="fr-FR" sz="2000">
              <a:solidFill>
                <a:srgbClr val="984807"/>
              </a:solidFill>
            </a:endParaRPr>
          </a:p>
        </p:txBody>
      </p:sp>
      <p:sp>
        <p:nvSpPr>
          <p:cNvPr id="31748" name="Rectangle 1">
            <a:extLst>
              <a:ext uri="{FF2B5EF4-FFF2-40B4-BE49-F238E27FC236}">
                <a16:creationId xmlns:a16="http://schemas.microsoft.com/office/drawing/2014/main" id="{D8EC61CE-BBBF-49F9-0206-D4821A18AE64}"/>
              </a:ext>
            </a:extLst>
          </p:cNvPr>
          <p:cNvSpPr>
            <a:spLocks noChangeArrowheads="1"/>
          </p:cNvSpPr>
          <p:nvPr/>
        </p:nvSpPr>
        <p:spPr bwMode="auto">
          <a:xfrm>
            <a:off x="381000" y="1371600"/>
            <a:ext cx="8189913"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Direction des moyens matériels (DMM)</a:t>
            </a:r>
            <a:r>
              <a:rPr lang="fr-FR" altLang="fr-FR" sz="2000">
                <a:latin typeface="Times New Roman" panose="02020603050405020304" pitchFamily="18"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Est chargée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Des matériels d’interventions, des EPI, des matériels roulants, etc.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Gestion des infrastructures et matériels liés aux systèmes d’information (informatique, téléphonie et transmissions)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Gestion des bâtiments et du suivi du patrimoine foncier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8">
            <a:extLst>
              <a:ext uri="{FF2B5EF4-FFF2-40B4-BE49-F238E27FC236}">
                <a16:creationId xmlns:a16="http://schemas.microsoft.com/office/drawing/2014/main" id="{74A2E01B-6499-415E-C904-0F2A124479B3}"/>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Création du SDMIS</a:t>
            </a:r>
          </a:p>
        </p:txBody>
      </p:sp>
      <p:sp>
        <p:nvSpPr>
          <p:cNvPr id="5123" name="Espace réservé du numéro de diapositive 4">
            <a:extLst>
              <a:ext uri="{FF2B5EF4-FFF2-40B4-BE49-F238E27FC236}">
                <a16:creationId xmlns:a16="http://schemas.microsoft.com/office/drawing/2014/main" id="{736F5A48-E53B-D0C3-0E8D-0DE0DD925596}"/>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C374D88-A606-4AD6-ADF9-FCBFB8E0E738}" type="slidenum">
              <a:rPr lang="fr-FR" altLang="fr-FR" sz="2000" smtClean="0">
                <a:solidFill>
                  <a:srgbClr val="984807"/>
                </a:solidFill>
              </a:rPr>
              <a:pPr>
                <a:spcBef>
                  <a:spcPct val="0"/>
                </a:spcBef>
                <a:buFontTx/>
                <a:buNone/>
              </a:pPr>
              <a:t>3</a:t>
            </a:fld>
            <a:endParaRPr lang="fr-FR" altLang="fr-FR" sz="2000">
              <a:solidFill>
                <a:srgbClr val="984807"/>
              </a:solidFill>
            </a:endParaRPr>
          </a:p>
        </p:txBody>
      </p:sp>
      <p:sp>
        <p:nvSpPr>
          <p:cNvPr id="5124" name="Rectangle 1">
            <a:extLst>
              <a:ext uri="{FF2B5EF4-FFF2-40B4-BE49-F238E27FC236}">
                <a16:creationId xmlns:a16="http://schemas.microsoft.com/office/drawing/2014/main" id="{B24CBA41-B667-FE3E-BD97-5026C8EACF64}"/>
              </a:ext>
            </a:extLst>
          </p:cNvPr>
          <p:cNvSpPr>
            <a:spLocks noChangeArrowheads="1"/>
          </p:cNvSpPr>
          <p:nvPr/>
        </p:nvSpPr>
        <p:spPr bwMode="auto">
          <a:xfrm>
            <a:off x="414338" y="1316038"/>
            <a:ext cx="8443912" cy="3231654"/>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Loi MAPTAM du 27 janvier 2014 de modernisation de l'action publique territoriale et d'affirmation des métropoles entrée en vigueur le 1</a:t>
            </a:r>
            <a:r>
              <a:rPr lang="fr-FR" sz="2000" baseline="30000" dirty="0">
                <a:latin typeface="Times New Roman" panose="02020603050405020304" pitchFamily="18" charset="0"/>
                <a:cs typeface="Times New Roman" panose="02020603050405020304" pitchFamily="18" charset="0"/>
              </a:rPr>
              <a:t>er</a:t>
            </a:r>
            <a:r>
              <a:rPr lang="fr-FR" sz="2000" dirty="0">
                <a:latin typeface="Times New Roman" panose="02020603050405020304" pitchFamily="18" charset="0"/>
                <a:cs typeface="Times New Roman" panose="02020603050405020304" pitchFamily="18" charset="0"/>
              </a:rPr>
              <a:t> janvier 2015, crée 2 nouvelles collectivités territoriales : </a:t>
            </a:r>
          </a:p>
          <a:p>
            <a:pPr>
              <a:buFont typeface="Arial" panose="020B0604020202020204" pitchFamily="34" charset="0"/>
              <a:buNone/>
              <a:defRPr/>
            </a:pPr>
            <a:endParaRPr lang="fr-FR" sz="2000" dirty="0">
              <a:latin typeface="Times New Roman" panose="02020603050405020304" pitchFamily="18" charset="0"/>
              <a:cs typeface="Times New Roman" panose="02020603050405020304" pitchFamily="18" charset="0"/>
            </a:endParaRPr>
          </a:p>
          <a:p>
            <a:pPr marL="3657600" lvl="8" indent="0">
              <a:buFont typeface="Arial" panose="020B0604020202020204" pitchFamily="34" charset="0"/>
              <a:buNone/>
              <a:defRPr/>
            </a:pPr>
            <a:endParaRPr lang="fr-FR" dirty="0">
              <a:latin typeface="Times New Roman" panose="02020603050405020304" pitchFamily="18" charset="0"/>
              <a:cs typeface="Times New Roman" panose="02020603050405020304" pitchFamily="18" charset="0"/>
            </a:endParaRPr>
          </a:p>
          <a:p>
            <a:pPr marL="3657600" lvl="8" indent="0">
              <a:buFont typeface="Arial" panose="020B0604020202020204" pitchFamily="34" charset="0"/>
              <a:buNone/>
              <a:defRPr/>
            </a:pPr>
            <a:r>
              <a:rPr lang="fr-FR" dirty="0">
                <a:latin typeface="Times New Roman" panose="02020603050405020304" pitchFamily="18" charset="0"/>
                <a:cs typeface="Times New Roman" panose="02020603050405020304" pitchFamily="18" charset="0"/>
              </a:rPr>
              <a:t>Le département du Rhône,</a:t>
            </a:r>
          </a:p>
          <a:p>
            <a:pPr marL="3657600" lvl="8" indent="0">
              <a:buFont typeface="Arial" panose="020B0604020202020204" pitchFamily="34" charset="0"/>
              <a:buNone/>
              <a:defRPr/>
            </a:pPr>
            <a:endParaRPr lang="fr-FR" dirty="0">
              <a:latin typeface="Times New Roman" panose="02020603050405020304" pitchFamily="18" charset="0"/>
              <a:cs typeface="Times New Roman" panose="02020603050405020304" pitchFamily="18" charset="0"/>
            </a:endParaRPr>
          </a:p>
          <a:p>
            <a:pPr marL="3657600" lvl="8" indent="0">
              <a:buFont typeface="Arial" panose="020B0604020202020204" pitchFamily="34" charset="0"/>
              <a:buNone/>
              <a:defRPr/>
            </a:pPr>
            <a:endParaRPr lang="fr-FR" dirty="0">
              <a:latin typeface="Times New Roman" panose="02020603050405020304" pitchFamily="18" charset="0"/>
              <a:cs typeface="Times New Roman" panose="02020603050405020304" pitchFamily="18" charset="0"/>
            </a:endParaRPr>
          </a:p>
          <a:p>
            <a:pPr marL="3657600" lvl="8" indent="0">
              <a:buFont typeface="Arial" panose="020B0604020202020204" pitchFamily="34" charset="0"/>
              <a:buNone/>
              <a:defRPr/>
            </a:pPr>
            <a:r>
              <a:rPr lang="fr-FR" dirty="0">
                <a:latin typeface="Times New Roman" panose="02020603050405020304" pitchFamily="18" charset="0"/>
                <a:cs typeface="Times New Roman" panose="02020603050405020304" pitchFamily="18" charset="0"/>
              </a:rPr>
              <a:t>La métropole de Lyon.</a:t>
            </a:r>
          </a:p>
        </p:txBody>
      </p:sp>
      <p:pic>
        <p:nvPicPr>
          <p:cNvPr id="5125" name="Image 6" descr="carte-metropole.jpg">
            <a:extLst>
              <a:ext uri="{FF2B5EF4-FFF2-40B4-BE49-F238E27FC236}">
                <a16:creationId xmlns:a16="http://schemas.microsoft.com/office/drawing/2014/main" id="{FA614A36-285B-D7A1-BD16-2BFACADCF8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492375"/>
            <a:ext cx="2808288"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avec flèche 2">
            <a:extLst>
              <a:ext uri="{FF2B5EF4-FFF2-40B4-BE49-F238E27FC236}">
                <a16:creationId xmlns:a16="http://schemas.microsoft.com/office/drawing/2014/main" id="{294050D9-7654-D807-0CCF-9E12E7C3C177}"/>
              </a:ext>
            </a:extLst>
          </p:cNvPr>
          <p:cNvCxnSpPr/>
          <p:nvPr/>
        </p:nvCxnSpPr>
        <p:spPr>
          <a:xfrm flipH="1">
            <a:off x="1565275" y="3213100"/>
            <a:ext cx="2501900" cy="158750"/>
          </a:xfrm>
          <a:prstGeom prst="straightConnector1">
            <a:avLst/>
          </a:prstGeom>
          <a:ln w="38100">
            <a:solidFill>
              <a:srgbClr val="6F2C9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8F934C09-D103-9EF0-45AC-E573D4388338}"/>
              </a:ext>
            </a:extLst>
          </p:cNvPr>
          <p:cNvCxnSpPr/>
          <p:nvPr/>
        </p:nvCxnSpPr>
        <p:spPr>
          <a:xfrm flipH="1">
            <a:off x="2339975" y="4324350"/>
            <a:ext cx="1727200" cy="325438"/>
          </a:xfrm>
          <a:prstGeom prst="straightConnector1">
            <a:avLst/>
          </a:prstGeom>
          <a:ln w="38100">
            <a:solidFill>
              <a:srgbClr val="6F2C9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8">
            <a:extLst>
              <a:ext uri="{FF2B5EF4-FFF2-40B4-BE49-F238E27FC236}">
                <a16:creationId xmlns:a16="http://schemas.microsoft.com/office/drawing/2014/main" id="{1113A9DE-D84C-E4CB-675B-229694F14B0A}"/>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32771" name="Espace réservé du numéro de diapositive 4">
            <a:extLst>
              <a:ext uri="{FF2B5EF4-FFF2-40B4-BE49-F238E27FC236}">
                <a16:creationId xmlns:a16="http://schemas.microsoft.com/office/drawing/2014/main" id="{A65A8DC5-DA0D-D222-450E-43BC32BB595D}"/>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279F2EFA-29A2-4867-B4F5-B3FB85936CA5}" type="slidenum">
              <a:rPr lang="fr-FR" altLang="fr-FR" sz="2000" smtClean="0">
                <a:solidFill>
                  <a:srgbClr val="984807"/>
                </a:solidFill>
              </a:rPr>
              <a:pPr>
                <a:spcBef>
                  <a:spcPct val="0"/>
                </a:spcBef>
                <a:buFontTx/>
                <a:buNone/>
              </a:pPr>
              <a:t>30</a:t>
            </a:fld>
            <a:endParaRPr lang="fr-FR" altLang="fr-FR" sz="2000">
              <a:solidFill>
                <a:srgbClr val="984807"/>
              </a:solidFill>
            </a:endParaRPr>
          </a:p>
        </p:txBody>
      </p:sp>
      <p:sp>
        <p:nvSpPr>
          <p:cNvPr id="32772" name="Rectangle 1">
            <a:extLst>
              <a:ext uri="{FF2B5EF4-FFF2-40B4-BE49-F238E27FC236}">
                <a16:creationId xmlns:a16="http://schemas.microsoft.com/office/drawing/2014/main" id="{EB1092A4-F827-9819-80E5-0B1E6D172F66}"/>
              </a:ext>
            </a:extLst>
          </p:cNvPr>
          <p:cNvSpPr>
            <a:spLocks noChangeArrowheads="1"/>
          </p:cNvSpPr>
          <p:nvPr/>
        </p:nvSpPr>
        <p:spPr bwMode="auto">
          <a:xfrm>
            <a:off x="414338" y="1316038"/>
            <a:ext cx="8189912"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Direction des moyens matériels (DMM)</a:t>
            </a:r>
            <a:r>
              <a:rPr lang="fr-FR" altLang="fr-FR" sz="2000">
                <a:latin typeface="Times New Roman" panose="02020603050405020304" pitchFamily="18"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Comprend 3 groupements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le Groupement des systèmes d’information (GSI)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le Groupement logistique (GLOG)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le Groupement bâtiments (GBAT).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8">
            <a:extLst>
              <a:ext uri="{FF2B5EF4-FFF2-40B4-BE49-F238E27FC236}">
                <a16:creationId xmlns:a16="http://schemas.microsoft.com/office/drawing/2014/main" id="{78DF7B03-A0AE-7C70-B020-B8DEB2AC9AD9}"/>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33795" name="Espace réservé du numéro de diapositive 4">
            <a:extLst>
              <a:ext uri="{FF2B5EF4-FFF2-40B4-BE49-F238E27FC236}">
                <a16:creationId xmlns:a16="http://schemas.microsoft.com/office/drawing/2014/main" id="{E2011F46-9F57-3CDB-F93E-8D6C26DB3732}"/>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0DD933B8-9846-48F3-80DA-1E00A06F698C}" type="slidenum">
              <a:rPr lang="fr-FR" altLang="fr-FR" sz="2000" smtClean="0">
                <a:solidFill>
                  <a:srgbClr val="984807"/>
                </a:solidFill>
              </a:rPr>
              <a:pPr>
                <a:spcBef>
                  <a:spcPct val="0"/>
                </a:spcBef>
                <a:buFontTx/>
                <a:buNone/>
              </a:pPr>
              <a:t>31</a:t>
            </a:fld>
            <a:endParaRPr lang="fr-FR" altLang="fr-FR" sz="2000">
              <a:solidFill>
                <a:srgbClr val="984807"/>
              </a:solidFill>
            </a:endParaRPr>
          </a:p>
        </p:txBody>
      </p:sp>
      <p:sp>
        <p:nvSpPr>
          <p:cNvPr id="33796" name="Rectangle 1">
            <a:extLst>
              <a:ext uri="{FF2B5EF4-FFF2-40B4-BE49-F238E27FC236}">
                <a16:creationId xmlns:a16="http://schemas.microsoft.com/office/drawing/2014/main" id="{657645A4-518C-B271-0BF7-3B98DF874631}"/>
              </a:ext>
            </a:extLst>
          </p:cNvPr>
          <p:cNvSpPr>
            <a:spLocks noChangeArrowheads="1"/>
          </p:cNvSpPr>
          <p:nvPr/>
        </p:nvSpPr>
        <p:spPr bwMode="auto">
          <a:xfrm>
            <a:off x="414338" y="1316038"/>
            <a:ext cx="8189912"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Direction des affaires réservées et de la communication (DACOM)</a:t>
            </a:r>
            <a:r>
              <a:rPr lang="fr-FR" altLang="fr-FR" sz="2000">
                <a:latin typeface="Times New Roman" panose="02020603050405020304" pitchFamily="18"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Comprend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Un pôle « affaires réservées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Un groupement communication (GCOM).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8">
            <a:extLst>
              <a:ext uri="{FF2B5EF4-FFF2-40B4-BE49-F238E27FC236}">
                <a16:creationId xmlns:a16="http://schemas.microsoft.com/office/drawing/2014/main" id="{5E2C66C5-AB2C-22F3-E4F7-A838E15A5112}"/>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34819" name="Espace réservé du numéro de diapositive 4">
            <a:extLst>
              <a:ext uri="{FF2B5EF4-FFF2-40B4-BE49-F238E27FC236}">
                <a16:creationId xmlns:a16="http://schemas.microsoft.com/office/drawing/2014/main" id="{AA298879-CFEE-871A-7785-0CCDCEEDC93D}"/>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0AE39BC9-0697-4829-9144-A7B48D3F478A}" type="slidenum">
              <a:rPr lang="fr-FR" altLang="fr-FR" sz="2000" smtClean="0">
                <a:solidFill>
                  <a:srgbClr val="984807"/>
                </a:solidFill>
              </a:rPr>
              <a:pPr>
                <a:spcBef>
                  <a:spcPct val="0"/>
                </a:spcBef>
                <a:buFontTx/>
                <a:buNone/>
              </a:pPr>
              <a:t>32</a:t>
            </a:fld>
            <a:endParaRPr lang="fr-FR" altLang="fr-FR" sz="2000">
              <a:solidFill>
                <a:srgbClr val="984807"/>
              </a:solidFill>
            </a:endParaRPr>
          </a:p>
        </p:txBody>
      </p:sp>
      <p:sp>
        <p:nvSpPr>
          <p:cNvPr id="34820" name="Rectangle 1">
            <a:extLst>
              <a:ext uri="{FF2B5EF4-FFF2-40B4-BE49-F238E27FC236}">
                <a16:creationId xmlns:a16="http://schemas.microsoft.com/office/drawing/2014/main" id="{C9F91FA1-E4EB-8304-24CB-BAD49CAD7CEA}"/>
              </a:ext>
            </a:extLst>
          </p:cNvPr>
          <p:cNvSpPr>
            <a:spLocks noChangeArrowheads="1"/>
          </p:cNvSpPr>
          <p:nvPr/>
        </p:nvSpPr>
        <p:spPr bwMode="auto">
          <a:xfrm>
            <a:off x="414338" y="1316038"/>
            <a:ext cx="8189912"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Direction du numérique et du management par la sécurité, la qualité et la performance globale (DNSP)</a:t>
            </a:r>
            <a:r>
              <a:rPr lang="fr-FR" altLang="fr-FR" sz="2000">
                <a:latin typeface="Times New Roman" panose="02020603050405020304" pitchFamily="18" charset="0"/>
                <a:cs typeface="Times New Roman" panose="02020603050405020304" pitchFamily="18" charset="0"/>
              </a:rPr>
              <a:t> est chargée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Définir la stratégie en matière de numérique et d’accompagner sa mise en œuvre,</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Aider à la mise en place d’outils intégrant la sécurité, la qualité et la performance globale,</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Gestion d’un entrepôt de données, du contrôle de gestion,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8">
            <a:extLst>
              <a:ext uri="{FF2B5EF4-FFF2-40B4-BE49-F238E27FC236}">
                <a16:creationId xmlns:a16="http://schemas.microsoft.com/office/drawing/2014/main" id="{5AB87241-BCCE-8BCD-DDF0-15433BF442E0}"/>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Différents groupements et directions</a:t>
            </a:r>
          </a:p>
        </p:txBody>
      </p:sp>
      <p:sp>
        <p:nvSpPr>
          <p:cNvPr id="35843" name="Espace réservé du numéro de diapositive 4">
            <a:extLst>
              <a:ext uri="{FF2B5EF4-FFF2-40B4-BE49-F238E27FC236}">
                <a16:creationId xmlns:a16="http://schemas.microsoft.com/office/drawing/2014/main" id="{F0721CED-9122-7F1A-1E53-1268C4C7A572}"/>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F1FAF61-BF48-4166-B856-5C0FAEA6AF38}" type="slidenum">
              <a:rPr lang="fr-FR" altLang="fr-FR" sz="2000" smtClean="0">
                <a:solidFill>
                  <a:srgbClr val="984807"/>
                </a:solidFill>
              </a:rPr>
              <a:pPr>
                <a:spcBef>
                  <a:spcPct val="0"/>
                </a:spcBef>
                <a:buFontTx/>
                <a:buNone/>
              </a:pPr>
              <a:t>33</a:t>
            </a:fld>
            <a:endParaRPr lang="fr-FR" altLang="fr-FR" sz="2000">
              <a:solidFill>
                <a:srgbClr val="984807"/>
              </a:solidFill>
            </a:endParaRPr>
          </a:p>
        </p:txBody>
      </p:sp>
      <p:sp>
        <p:nvSpPr>
          <p:cNvPr id="35844" name="Rectangle 1">
            <a:extLst>
              <a:ext uri="{FF2B5EF4-FFF2-40B4-BE49-F238E27FC236}">
                <a16:creationId xmlns:a16="http://schemas.microsoft.com/office/drawing/2014/main" id="{6F9E5CE3-EF3F-20A6-4B18-85F47F06F9AF}"/>
              </a:ext>
            </a:extLst>
          </p:cNvPr>
          <p:cNvSpPr>
            <a:spLocks noChangeArrowheads="1"/>
          </p:cNvSpPr>
          <p:nvPr/>
        </p:nvSpPr>
        <p:spPr bwMode="auto">
          <a:xfrm>
            <a:off x="414338" y="1316038"/>
            <a:ext cx="8189912"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Direction du numérique et du management par la sécurité, la qualité et la performance globale (DNSP)</a:t>
            </a:r>
            <a:r>
              <a:rPr lang="fr-FR" altLang="fr-FR" sz="2000">
                <a:latin typeface="Times New Roman" panose="02020603050405020304" pitchFamily="18"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Comprend 2 groupements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a:t>
            </a:r>
          </a:p>
          <a:p>
            <a:r>
              <a:rPr lang="fr-FR" altLang="fr-FR" sz="2000">
                <a:latin typeface="Times New Roman" panose="02020603050405020304" pitchFamily="18" charset="0"/>
                <a:cs typeface="Times New Roman" panose="02020603050405020304" pitchFamily="18" charset="0"/>
              </a:rPr>
              <a:t> Groupement management par la sécurité (GMS),</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Groupement management par la qualité et la performance globale (GMP)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8">
            <a:extLst>
              <a:ext uri="{FF2B5EF4-FFF2-40B4-BE49-F238E27FC236}">
                <a16:creationId xmlns:a16="http://schemas.microsoft.com/office/drawing/2014/main" id="{DF114EBE-6FF6-E861-D00E-EFF1B70A58A8}"/>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Règlement opérationnel</a:t>
            </a:r>
          </a:p>
        </p:txBody>
      </p:sp>
      <p:sp>
        <p:nvSpPr>
          <p:cNvPr id="36867" name="Espace réservé du numéro de diapositive 4">
            <a:extLst>
              <a:ext uri="{FF2B5EF4-FFF2-40B4-BE49-F238E27FC236}">
                <a16:creationId xmlns:a16="http://schemas.microsoft.com/office/drawing/2014/main" id="{A7211778-CD62-561A-A759-B518D0C638FC}"/>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EBA78E4-689A-4DFB-BB79-120CF5550412}" type="slidenum">
              <a:rPr lang="fr-FR" altLang="fr-FR" sz="2000" smtClean="0">
                <a:solidFill>
                  <a:srgbClr val="984807"/>
                </a:solidFill>
              </a:rPr>
              <a:pPr>
                <a:spcBef>
                  <a:spcPct val="0"/>
                </a:spcBef>
                <a:buFontTx/>
                <a:buNone/>
              </a:pPr>
              <a:t>34</a:t>
            </a:fld>
            <a:endParaRPr lang="fr-FR" altLang="fr-FR" sz="2000">
              <a:solidFill>
                <a:srgbClr val="984807"/>
              </a:solidFill>
            </a:endParaRPr>
          </a:p>
        </p:txBody>
      </p:sp>
      <p:sp>
        <p:nvSpPr>
          <p:cNvPr id="36868" name="Rectangle 1">
            <a:extLst>
              <a:ext uri="{FF2B5EF4-FFF2-40B4-BE49-F238E27FC236}">
                <a16:creationId xmlns:a16="http://schemas.microsoft.com/office/drawing/2014/main" id="{B0FC1161-E264-A5AA-A4C9-64C6FB009221}"/>
              </a:ext>
            </a:extLst>
          </p:cNvPr>
          <p:cNvSpPr>
            <a:spLocks noChangeArrowheads="1"/>
          </p:cNvSpPr>
          <p:nvPr/>
        </p:nvSpPr>
        <p:spPr bwMode="auto">
          <a:xfrm>
            <a:off x="395288" y="1720850"/>
            <a:ext cx="47339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Document qui précise les principes et les règles de la mise en œuvre opérationnelle en matière :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Organisation et de distribution des secours au niveau du territoire départemental.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Véritable outil de gestion opérationnelle. </a:t>
            </a:r>
          </a:p>
        </p:txBody>
      </p:sp>
      <p:pic>
        <p:nvPicPr>
          <p:cNvPr id="36869" name="Image 1">
            <a:extLst>
              <a:ext uri="{FF2B5EF4-FFF2-40B4-BE49-F238E27FC236}">
                <a16:creationId xmlns:a16="http://schemas.microsoft.com/office/drawing/2014/main" id="{0DE33410-4A0C-313B-80D8-45CE3DACBB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484313"/>
            <a:ext cx="30861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8">
            <a:extLst>
              <a:ext uri="{FF2B5EF4-FFF2-40B4-BE49-F238E27FC236}">
                <a16:creationId xmlns:a16="http://schemas.microsoft.com/office/drawing/2014/main" id="{00CCAAAD-5DA2-20AF-48B6-94B935B1A369}"/>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Règlement intérieur</a:t>
            </a:r>
          </a:p>
        </p:txBody>
      </p:sp>
      <p:sp>
        <p:nvSpPr>
          <p:cNvPr id="37891" name="Espace réservé du numéro de diapositive 4">
            <a:extLst>
              <a:ext uri="{FF2B5EF4-FFF2-40B4-BE49-F238E27FC236}">
                <a16:creationId xmlns:a16="http://schemas.microsoft.com/office/drawing/2014/main" id="{AF5A639B-CCBB-B8BD-1C0E-64455BF89BC0}"/>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45A3CE5-8B1E-4BC6-85A1-F4468733662C}" type="slidenum">
              <a:rPr lang="fr-FR" altLang="fr-FR" sz="2000" smtClean="0">
                <a:solidFill>
                  <a:srgbClr val="984807"/>
                </a:solidFill>
              </a:rPr>
              <a:pPr>
                <a:spcBef>
                  <a:spcPct val="0"/>
                </a:spcBef>
                <a:buFontTx/>
                <a:buNone/>
              </a:pPr>
              <a:t>35</a:t>
            </a:fld>
            <a:endParaRPr lang="fr-FR" altLang="fr-FR" sz="2000">
              <a:solidFill>
                <a:srgbClr val="984807"/>
              </a:solidFill>
            </a:endParaRPr>
          </a:p>
        </p:txBody>
      </p:sp>
      <p:sp>
        <p:nvSpPr>
          <p:cNvPr id="37892" name="Rectangle 1">
            <a:extLst>
              <a:ext uri="{FF2B5EF4-FFF2-40B4-BE49-F238E27FC236}">
                <a16:creationId xmlns:a16="http://schemas.microsoft.com/office/drawing/2014/main" id="{3FE62E49-8E8D-966C-C7DE-11BF4B65A418}"/>
              </a:ext>
            </a:extLst>
          </p:cNvPr>
          <p:cNvSpPr>
            <a:spLocks noChangeArrowheads="1"/>
          </p:cNvSpPr>
          <p:nvPr/>
        </p:nvSpPr>
        <p:spPr bwMode="auto">
          <a:xfrm>
            <a:off x="395288" y="1557338"/>
            <a:ext cx="46926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Fixe les modalités de fonctionnement du SDMIS, et du corps départemental et métropolitain de SP et les obligations de service de ses membres.</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Est applicable à tous les personnels du SDMIS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et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à </a:t>
            </a:r>
            <a:r>
              <a:rPr lang="fr-FR" altLang="fr-FR" sz="2000" b="1" u="sng">
                <a:latin typeface="Times New Roman" panose="02020603050405020304" pitchFamily="18" charset="0"/>
                <a:cs typeface="Times New Roman" panose="02020603050405020304" pitchFamily="18" charset="0"/>
              </a:rPr>
              <a:t>toute personne </a:t>
            </a:r>
            <a:r>
              <a:rPr lang="fr-FR" altLang="fr-FR" sz="2000">
                <a:latin typeface="Times New Roman" panose="02020603050405020304" pitchFamily="18" charset="0"/>
                <a:cs typeface="Times New Roman" panose="02020603050405020304" pitchFamily="18" charset="0"/>
              </a:rPr>
              <a:t>accédant aux locaux du service.</a:t>
            </a:r>
          </a:p>
        </p:txBody>
      </p:sp>
      <p:pic>
        <p:nvPicPr>
          <p:cNvPr id="37893" name="Image 1">
            <a:extLst>
              <a:ext uri="{FF2B5EF4-FFF2-40B4-BE49-F238E27FC236}">
                <a16:creationId xmlns:a16="http://schemas.microsoft.com/office/drawing/2014/main" id="{EDCDF87F-1688-D02D-CFF0-13160979F3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7938" y="1471613"/>
            <a:ext cx="3397250"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8">
            <a:extLst>
              <a:ext uri="{FF2B5EF4-FFF2-40B4-BE49-F238E27FC236}">
                <a16:creationId xmlns:a16="http://schemas.microsoft.com/office/drawing/2014/main" id="{C19C7F1A-994A-0005-28AA-175C1B1D80A4}"/>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SDMIS en chiffres</a:t>
            </a:r>
          </a:p>
        </p:txBody>
      </p:sp>
      <p:sp>
        <p:nvSpPr>
          <p:cNvPr id="38915" name="Espace réservé du numéro de diapositive 4">
            <a:extLst>
              <a:ext uri="{FF2B5EF4-FFF2-40B4-BE49-F238E27FC236}">
                <a16:creationId xmlns:a16="http://schemas.microsoft.com/office/drawing/2014/main" id="{F79AFFAC-2374-A70A-D506-D4F85561F50D}"/>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288F1DE-FD5C-4058-8900-979AB423FEBA}" type="slidenum">
              <a:rPr lang="fr-FR" altLang="fr-FR" sz="2000" smtClean="0">
                <a:solidFill>
                  <a:srgbClr val="984807"/>
                </a:solidFill>
              </a:rPr>
              <a:pPr>
                <a:spcBef>
                  <a:spcPct val="0"/>
                </a:spcBef>
                <a:buFontTx/>
                <a:buNone/>
              </a:pPr>
              <a:t>36</a:t>
            </a:fld>
            <a:endParaRPr lang="fr-FR" altLang="fr-FR" sz="2000">
              <a:solidFill>
                <a:srgbClr val="984807"/>
              </a:solidFill>
            </a:endParaRPr>
          </a:p>
        </p:txBody>
      </p:sp>
      <p:sp>
        <p:nvSpPr>
          <p:cNvPr id="38916" name="Rectangle 1">
            <a:extLst>
              <a:ext uri="{FF2B5EF4-FFF2-40B4-BE49-F238E27FC236}">
                <a16:creationId xmlns:a16="http://schemas.microsoft.com/office/drawing/2014/main" id="{69582BC8-0DAA-535C-FBD0-4F31854AD926}"/>
              </a:ext>
            </a:extLst>
          </p:cNvPr>
          <p:cNvSpPr>
            <a:spLocks noChangeArrowheads="1"/>
          </p:cNvSpPr>
          <p:nvPr/>
        </p:nvSpPr>
        <p:spPr bwMode="auto">
          <a:xfrm>
            <a:off x="414338" y="1316038"/>
            <a:ext cx="8189912" cy="4000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000" b="1" u="sng" cap="all" dirty="0">
                <a:latin typeface="Times New Roman" panose="02020603050405020304" pitchFamily="18" charset="0"/>
                <a:cs typeface="Times New Roman" panose="02020603050405020304" pitchFamily="18" charset="0"/>
              </a:rPr>
              <a:t>Moyens humains :</a:t>
            </a:r>
          </a:p>
        </p:txBody>
      </p:sp>
      <p:pic>
        <p:nvPicPr>
          <p:cNvPr id="38917" name="Image 1">
            <a:extLst>
              <a:ext uri="{FF2B5EF4-FFF2-40B4-BE49-F238E27FC236}">
                <a16:creationId xmlns:a16="http://schemas.microsoft.com/office/drawing/2014/main" id="{32994D94-A32A-BB5F-20C6-4B7F3D0E9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352" t="37744" r="15642" b="7800"/>
          <a:stretch>
            <a:fillRect/>
          </a:stretch>
        </p:blipFill>
        <p:spPr bwMode="auto">
          <a:xfrm>
            <a:off x="528638" y="1968500"/>
            <a:ext cx="8075612"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8">
            <a:extLst>
              <a:ext uri="{FF2B5EF4-FFF2-40B4-BE49-F238E27FC236}">
                <a16:creationId xmlns:a16="http://schemas.microsoft.com/office/drawing/2014/main" id="{76719CC2-9F60-19C9-304C-0E02DC134D50}"/>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SDMIS en chiffres</a:t>
            </a:r>
          </a:p>
        </p:txBody>
      </p:sp>
      <p:sp>
        <p:nvSpPr>
          <p:cNvPr id="39939" name="Espace réservé du numéro de diapositive 4">
            <a:extLst>
              <a:ext uri="{FF2B5EF4-FFF2-40B4-BE49-F238E27FC236}">
                <a16:creationId xmlns:a16="http://schemas.microsoft.com/office/drawing/2014/main" id="{66EF8D44-D089-87B8-0417-3729C5317E42}"/>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B648BD8-823A-42A4-B895-87040F5F5046}" type="slidenum">
              <a:rPr lang="fr-FR" altLang="fr-FR" sz="2000" smtClean="0">
                <a:solidFill>
                  <a:srgbClr val="984807"/>
                </a:solidFill>
              </a:rPr>
              <a:pPr>
                <a:spcBef>
                  <a:spcPct val="0"/>
                </a:spcBef>
                <a:buFontTx/>
                <a:buNone/>
              </a:pPr>
              <a:t>37</a:t>
            </a:fld>
            <a:endParaRPr lang="fr-FR" altLang="fr-FR" sz="2000">
              <a:solidFill>
                <a:srgbClr val="984807"/>
              </a:solidFill>
            </a:endParaRPr>
          </a:p>
        </p:txBody>
      </p:sp>
      <p:sp>
        <p:nvSpPr>
          <p:cNvPr id="39940" name="Rectangle 1">
            <a:extLst>
              <a:ext uri="{FF2B5EF4-FFF2-40B4-BE49-F238E27FC236}">
                <a16:creationId xmlns:a16="http://schemas.microsoft.com/office/drawing/2014/main" id="{B97A79C7-E96D-ACCB-509A-2EFA1F55CF0C}"/>
              </a:ext>
            </a:extLst>
          </p:cNvPr>
          <p:cNvSpPr>
            <a:spLocks noChangeArrowheads="1"/>
          </p:cNvSpPr>
          <p:nvPr/>
        </p:nvSpPr>
        <p:spPr bwMode="auto">
          <a:xfrm>
            <a:off x="468313" y="1412875"/>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Le patrimoine immobilier du SDMIS comprend 101 casernes ….. :</a:t>
            </a:r>
          </a:p>
        </p:txBody>
      </p:sp>
      <p:pic>
        <p:nvPicPr>
          <p:cNvPr id="39941" name="Picture 5" descr="SKM_C284e15042413302_0001">
            <a:extLst>
              <a:ext uri="{FF2B5EF4-FFF2-40B4-BE49-F238E27FC236}">
                <a16:creationId xmlns:a16="http://schemas.microsoft.com/office/drawing/2014/main" id="{893F8266-9D15-CA15-6E45-782ADA027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100" t="22906" r="6763" b="11217"/>
          <a:stretch>
            <a:fillRect/>
          </a:stretch>
        </p:blipFill>
        <p:spPr bwMode="auto">
          <a:xfrm>
            <a:off x="1692275" y="2011363"/>
            <a:ext cx="4883150"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8">
            <a:extLst>
              <a:ext uri="{FF2B5EF4-FFF2-40B4-BE49-F238E27FC236}">
                <a16:creationId xmlns:a16="http://schemas.microsoft.com/office/drawing/2014/main" id="{CA37FCA0-D682-BEEA-EB02-0715A5524865}"/>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SDMIS en chiffres</a:t>
            </a:r>
          </a:p>
        </p:txBody>
      </p:sp>
      <p:sp>
        <p:nvSpPr>
          <p:cNvPr id="40963" name="Espace réservé du numéro de diapositive 4">
            <a:extLst>
              <a:ext uri="{FF2B5EF4-FFF2-40B4-BE49-F238E27FC236}">
                <a16:creationId xmlns:a16="http://schemas.microsoft.com/office/drawing/2014/main" id="{A66D8AC4-9B97-8A33-7000-EB8BAE24C21D}"/>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B85A9AA2-2AD6-4801-BA4E-130249576115}" type="slidenum">
              <a:rPr lang="fr-FR" altLang="fr-FR" sz="2000" smtClean="0">
                <a:solidFill>
                  <a:srgbClr val="984807"/>
                </a:solidFill>
              </a:rPr>
              <a:pPr>
                <a:spcBef>
                  <a:spcPct val="0"/>
                </a:spcBef>
                <a:buFontTx/>
                <a:buNone/>
              </a:pPr>
              <a:t>38</a:t>
            </a:fld>
            <a:endParaRPr lang="fr-FR" altLang="fr-FR" sz="2000">
              <a:solidFill>
                <a:srgbClr val="984807"/>
              </a:solidFill>
            </a:endParaRPr>
          </a:p>
        </p:txBody>
      </p:sp>
      <p:sp>
        <p:nvSpPr>
          <p:cNvPr id="40964" name="Rectangle 1">
            <a:extLst>
              <a:ext uri="{FF2B5EF4-FFF2-40B4-BE49-F238E27FC236}">
                <a16:creationId xmlns:a16="http://schemas.microsoft.com/office/drawing/2014/main" id="{70905F7C-ADED-3C96-5A9A-AAF2B9A15661}"/>
              </a:ext>
            </a:extLst>
          </p:cNvPr>
          <p:cNvSpPr>
            <a:spLocks noChangeArrowheads="1"/>
          </p:cNvSpPr>
          <p:nvPr/>
        </p:nvSpPr>
        <p:spPr bwMode="auto">
          <a:xfrm>
            <a:off x="414338" y="1316038"/>
            <a:ext cx="818991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et 1 état-major quadripolaires répartis sur 4 sites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Lyon–Rabelais,</a:t>
            </a:r>
          </a:p>
          <a:p>
            <a:r>
              <a:rPr lang="fr-FR" altLang="fr-FR" sz="2000">
                <a:latin typeface="Times New Roman" panose="02020603050405020304" pitchFamily="18" charset="0"/>
                <a:cs typeface="Times New Roman" panose="02020603050405020304" pitchFamily="18" charset="0"/>
              </a:rPr>
              <a:t> Lyon-Croix Rousse,</a:t>
            </a:r>
          </a:p>
          <a:p>
            <a:r>
              <a:rPr lang="fr-FR" altLang="fr-FR" sz="2000">
                <a:latin typeface="Times New Roman" panose="02020603050405020304" pitchFamily="18" charset="0"/>
                <a:cs typeface="Times New Roman" panose="02020603050405020304" pitchFamily="18" charset="0"/>
              </a:rPr>
              <a:t> Saint Priest (GFOR, GLOG et SDS),</a:t>
            </a:r>
          </a:p>
          <a:p>
            <a:r>
              <a:rPr lang="fr-FR" altLang="fr-FR" sz="2000">
                <a:latin typeface="Times New Roman" panose="02020603050405020304" pitchFamily="18" charset="0"/>
                <a:cs typeface="Times New Roman" panose="02020603050405020304" pitchFamily="18" charset="0"/>
              </a:rPr>
              <a:t> Villefranche sur Saône.</a:t>
            </a:r>
          </a:p>
        </p:txBody>
      </p:sp>
      <p:pic>
        <p:nvPicPr>
          <p:cNvPr id="40965" name="Picture 5" descr="SKM_C284e15042413303_0001">
            <a:extLst>
              <a:ext uri="{FF2B5EF4-FFF2-40B4-BE49-F238E27FC236}">
                <a16:creationId xmlns:a16="http://schemas.microsoft.com/office/drawing/2014/main" id="{FFDD9F1C-EDDA-74A7-BCD5-DA9C049FC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100" t="25946" r="18478" b="35811"/>
          <a:stretch>
            <a:fillRect/>
          </a:stretch>
        </p:blipFill>
        <p:spPr bwMode="auto">
          <a:xfrm>
            <a:off x="5435600" y="1865313"/>
            <a:ext cx="319405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SKM_C284e15042413301_0001">
            <a:extLst>
              <a:ext uri="{FF2B5EF4-FFF2-40B4-BE49-F238E27FC236}">
                <a16:creationId xmlns:a16="http://schemas.microsoft.com/office/drawing/2014/main" id="{F944FCA4-E5F3-8616-BF53-ACF5D2A36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100" t="23447" r="6763" b="11351"/>
          <a:stretch>
            <a:fillRect/>
          </a:stretch>
        </p:blipFill>
        <p:spPr bwMode="auto">
          <a:xfrm>
            <a:off x="4284663" y="3917950"/>
            <a:ext cx="36258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7" descr="SKM_C284e15042413300_0001">
            <a:extLst>
              <a:ext uri="{FF2B5EF4-FFF2-40B4-BE49-F238E27FC236}">
                <a16:creationId xmlns:a16="http://schemas.microsoft.com/office/drawing/2014/main" id="{7F3C70AE-6B91-87BD-FEA2-C0F3652DB9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100" t="23447" r="6763" b="11351"/>
          <a:stretch>
            <a:fillRect/>
          </a:stretch>
        </p:blipFill>
        <p:spPr bwMode="auto">
          <a:xfrm>
            <a:off x="755650" y="3844925"/>
            <a:ext cx="2808288"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8">
            <a:extLst>
              <a:ext uri="{FF2B5EF4-FFF2-40B4-BE49-F238E27FC236}">
                <a16:creationId xmlns:a16="http://schemas.microsoft.com/office/drawing/2014/main" id="{4F04286E-BDBF-EFAA-DDAD-BE9400E26125}"/>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SDMIS en chiffres</a:t>
            </a:r>
          </a:p>
        </p:txBody>
      </p:sp>
      <p:sp>
        <p:nvSpPr>
          <p:cNvPr id="41987" name="Espace réservé du numéro de diapositive 4">
            <a:extLst>
              <a:ext uri="{FF2B5EF4-FFF2-40B4-BE49-F238E27FC236}">
                <a16:creationId xmlns:a16="http://schemas.microsoft.com/office/drawing/2014/main" id="{179DCD7E-BCFA-9821-2D77-04161B2FDE48}"/>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F99A1B2-8D4B-4C88-9299-0ACFCB16E89F}" type="slidenum">
              <a:rPr lang="fr-FR" altLang="fr-FR" sz="2000" smtClean="0">
                <a:solidFill>
                  <a:srgbClr val="984807"/>
                </a:solidFill>
              </a:rPr>
              <a:pPr>
                <a:spcBef>
                  <a:spcPct val="0"/>
                </a:spcBef>
                <a:buFontTx/>
                <a:buNone/>
              </a:pPr>
              <a:t>39</a:t>
            </a:fld>
            <a:endParaRPr lang="fr-FR" altLang="fr-FR" sz="2000">
              <a:solidFill>
                <a:srgbClr val="984807"/>
              </a:solidFill>
            </a:endParaRPr>
          </a:p>
        </p:txBody>
      </p:sp>
      <p:sp>
        <p:nvSpPr>
          <p:cNvPr id="41988" name="Rectangle 1">
            <a:extLst>
              <a:ext uri="{FF2B5EF4-FFF2-40B4-BE49-F238E27FC236}">
                <a16:creationId xmlns:a16="http://schemas.microsoft.com/office/drawing/2014/main" id="{894B8BB5-9E7A-0FC2-81A3-83D96A2959EB}"/>
              </a:ext>
            </a:extLst>
          </p:cNvPr>
          <p:cNvSpPr>
            <a:spLocks noChangeArrowheads="1"/>
          </p:cNvSpPr>
          <p:nvPr/>
        </p:nvSpPr>
        <p:spPr bwMode="auto">
          <a:xfrm>
            <a:off x="414338" y="1316038"/>
            <a:ext cx="8189912" cy="4000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000" b="1" u="sng" cap="all" dirty="0">
                <a:latin typeface="Times New Roman" panose="02020603050405020304" pitchFamily="18" charset="0"/>
                <a:cs typeface="Times New Roman" panose="02020603050405020304" pitchFamily="18" charset="0"/>
              </a:rPr>
              <a:t>Moyens matériels :</a:t>
            </a:r>
            <a:endParaRPr lang="fr-FR" sz="2000" dirty="0">
              <a:latin typeface="Times New Roman" panose="02020603050405020304" pitchFamily="18" charset="0"/>
              <a:cs typeface="Times New Roman" panose="02020603050405020304" pitchFamily="18" charset="0"/>
            </a:endParaRPr>
          </a:p>
        </p:txBody>
      </p:sp>
      <p:sp>
        <p:nvSpPr>
          <p:cNvPr id="41989" name="Rectangle 6">
            <a:extLst>
              <a:ext uri="{FF2B5EF4-FFF2-40B4-BE49-F238E27FC236}">
                <a16:creationId xmlns:a16="http://schemas.microsoft.com/office/drawing/2014/main" id="{93ADCEF9-011A-07A6-3B24-E358BE693501}"/>
              </a:ext>
            </a:extLst>
          </p:cNvPr>
          <p:cNvSpPr>
            <a:spLocks noChangeArrowheads="1"/>
          </p:cNvSpPr>
          <p:nvPr/>
        </p:nvSpPr>
        <p:spPr bwMode="auto">
          <a:xfrm>
            <a:off x="2484438" y="2708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41990" name="Image 1">
            <a:extLst>
              <a:ext uri="{FF2B5EF4-FFF2-40B4-BE49-F238E27FC236}">
                <a16:creationId xmlns:a16="http://schemas.microsoft.com/office/drawing/2014/main" id="{0F1FEAA6-AA95-AB62-DDDE-B74BB971B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002" t="30846" r="10880"/>
          <a:stretch>
            <a:fillRect/>
          </a:stretch>
        </p:blipFill>
        <p:spPr bwMode="auto">
          <a:xfrm>
            <a:off x="684213" y="1817688"/>
            <a:ext cx="77089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8">
            <a:extLst>
              <a:ext uri="{FF2B5EF4-FFF2-40B4-BE49-F238E27FC236}">
                <a16:creationId xmlns:a16="http://schemas.microsoft.com/office/drawing/2014/main" id="{B05DA33A-8A82-47D6-7E65-FB3A13E2958B}"/>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Création du SDMIS</a:t>
            </a:r>
          </a:p>
        </p:txBody>
      </p:sp>
      <p:sp>
        <p:nvSpPr>
          <p:cNvPr id="6147" name="Espace réservé du numéro de diapositive 4">
            <a:extLst>
              <a:ext uri="{FF2B5EF4-FFF2-40B4-BE49-F238E27FC236}">
                <a16:creationId xmlns:a16="http://schemas.microsoft.com/office/drawing/2014/main" id="{129423C3-B966-3E78-D782-15651DC0E698}"/>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7FA8308-8538-4DD3-A094-D5718692DCBA}" type="slidenum">
              <a:rPr lang="fr-FR" altLang="fr-FR" sz="2000" smtClean="0">
                <a:solidFill>
                  <a:srgbClr val="984807"/>
                </a:solidFill>
              </a:rPr>
              <a:pPr>
                <a:spcBef>
                  <a:spcPct val="0"/>
                </a:spcBef>
                <a:buFontTx/>
                <a:buNone/>
              </a:pPr>
              <a:t>4</a:t>
            </a:fld>
            <a:endParaRPr lang="fr-FR" altLang="fr-FR" sz="2000">
              <a:solidFill>
                <a:srgbClr val="984807"/>
              </a:solidFill>
            </a:endParaRPr>
          </a:p>
        </p:txBody>
      </p:sp>
      <p:sp>
        <p:nvSpPr>
          <p:cNvPr id="6148" name="Rectangle 1">
            <a:extLst>
              <a:ext uri="{FF2B5EF4-FFF2-40B4-BE49-F238E27FC236}">
                <a16:creationId xmlns:a16="http://schemas.microsoft.com/office/drawing/2014/main" id="{EDD7E30E-56AD-AAC3-8D11-67F3069B2FF3}"/>
              </a:ext>
            </a:extLst>
          </p:cNvPr>
          <p:cNvSpPr>
            <a:spLocks noChangeArrowheads="1"/>
          </p:cNvSpPr>
          <p:nvPr/>
        </p:nvSpPr>
        <p:spPr bwMode="auto">
          <a:xfrm>
            <a:off x="414338" y="1316038"/>
            <a:ext cx="8189912"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Selon son article L 1424-69, le service départemental-métropolitain d'incendie et de secours exerce ses missions sur le territoire de département du Rhône et sur celui de la métropole de Lyon.</a:t>
            </a:r>
            <a:endParaRPr lang="fr-FR" altLang="fr-FR" sz="18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18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Le S.D.I.S. 69 (du Rhône) est ainsi devenu "service départemental d'incendie et de secours du département du Rhône et de la Métropole de Lyon, dit</a:t>
            </a:r>
          </a:p>
          <a:p>
            <a:pPr algn="just">
              <a:lnSpc>
                <a:spcPct val="107000"/>
              </a:lnSpc>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b="1">
                <a:latin typeface="Times New Roman" panose="02020603050405020304" pitchFamily="18" charset="0"/>
                <a:ea typeface="Calibri" panose="020F0502020204030204" pitchFamily="34" charset="0"/>
                <a:cs typeface="Times New Roman" panose="02020603050405020304" pitchFamily="18" charset="0"/>
              </a:rPr>
              <a:t>S</a:t>
            </a:r>
            <a:r>
              <a:rPr lang="fr-FR" altLang="fr-FR" sz="2000">
                <a:latin typeface="Times New Roman" panose="02020603050405020304" pitchFamily="18" charset="0"/>
                <a:ea typeface="Calibri" panose="020F0502020204030204" pitchFamily="34" charset="0"/>
                <a:cs typeface="Times New Roman" panose="02020603050405020304" pitchFamily="18" charset="0"/>
              </a:rPr>
              <a:t>ervice </a:t>
            </a:r>
            <a:r>
              <a:rPr lang="fr-FR" altLang="fr-FR" sz="2000" b="1">
                <a:latin typeface="Times New Roman" panose="02020603050405020304" pitchFamily="18" charset="0"/>
                <a:ea typeface="Calibri" panose="020F0502020204030204" pitchFamily="34" charset="0"/>
                <a:cs typeface="Times New Roman" panose="02020603050405020304" pitchFamily="18" charset="0"/>
              </a:rPr>
              <a:t>D</a:t>
            </a:r>
            <a:r>
              <a:rPr lang="fr-FR" altLang="fr-FR" sz="2000">
                <a:latin typeface="Times New Roman" panose="02020603050405020304" pitchFamily="18" charset="0"/>
                <a:ea typeface="Calibri" panose="020F0502020204030204" pitchFamily="34" charset="0"/>
                <a:cs typeface="Times New Roman" panose="02020603050405020304" pitchFamily="18" charset="0"/>
              </a:rPr>
              <a:t>épartemental - </a:t>
            </a:r>
            <a:r>
              <a:rPr lang="fr-FR" altLang="fr-FR" sz="2000" b="1">
                <a:latin typeface="Times New Roman" panose="02020603050405020304" pitchFamily="18" charset="0"/>
                <a:ea typeface="Calibri" panose="020F0502020204030204" pitchFamily="34" charset="0"/>
                <a:cs typeface="Times New Roman" panose="02020603050405020304" pitchFamily="18" charset="0"/>
              </a:rPr>
              <a:t>M</a:t>
            </a:r>
            <a:r>
              <a:rPr lang="fr-FR" altLang="fr-FR" sz="2000">
                <a:latin typeface="Times New Roman" panose="02020603050405020304" pitchFamily="18" charset="0"/>
                <a:ea typeface="Calibri" panose="020F0502020204030204" pitchFamily="34" charset="0"/>
                <a:cs typeface="Times New Roman" panose="02020603050405020304" pitchFamily="18" charset="0"/>
              </a:rPr>
              <a:t>étropolitain d'</a:t>
            </a:r>
            <a:r>
              <a:rPr lang="fr-FR" altLang="fr-FR" sz="2000" b="1">
                <a:latin typeface="Times New Roman" panose="02020603050405020304" pitchFamily="18" charset="0"/>
                <a:ea typeface="Calibri" panose="020F0502020204030204" pitchFamily="34" charset="0"/>
                <a:cs typeface="Times New Roman" panose="02020603050405020304" pitchFamily="18" charset="0"/>
              </a:rPr>
              <a:t>I</a:t>
            </a:r>
            <a:r>
              <a:rPr lang="fr-FR" altLang="fr-FR" sz="2000">
                <a:latin typeface="Times New Roman" panose="02020603050405020304" pitchFamily="18" charset="0"/>
                <a:ea typeface="Calibri" panose="020F0502020204030204" pitchFamily="34" charset="0"/>
                <a:cs typeface="Times New Roman" panose="02020603050405020304" pitchFamily="18" charset="0"/>
              </a:rPr>
              <a:t>ncendie et de </a:t>
            </a:r>
            <a:r>
              <a:rPr lang="fr-FR" altLang="fr-FR" sz="2000" b="1">
                <a:latin typeface="Times New Roman" panose="02020603050405020304" pitchFamily="18" charset="0"/>
                <a:ea typeface="Calibri" panose="020F0502020204030204" pitchFamily="34" charset="0"/>
                <a:cs typeface="Times New Roman" panose="02020603050405020304" pitchFamily="18" charset="0"/>
              </a:rPr>
              <a:t>S</a:t>
            </a:r>
            <a:r>
              <a:rPr lang="fr-FR" altLang="fr-FR" sz="2000">
                <a:latin typeface="Times New Roman" panose="02020603050405020304" pitchFamily="18" charset="0"/>
                <a:ea typeface="Calibri" panose="020F0502020204030204" pitchFamily="34" charset="0"/>
                <a:cs typeface="Times New Roman" panose="02020603050405020304" pitchFamily="18" charset="0"/>
              </a:rPr>
              <a:t>ecours = S.D.M.I.S.</a:t>
            </a:r>
            <a:endParaRPr lang="fr-FR" altLang="fr-FR" sz="18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8">
            <a:extLst>
              <a:ext uri="{FF2B5EF4-FFF2-40B4-BE49-F238E27FC236}">
                <a16:creationId xmlns:a16="http://schemas.microsoft.com/office/drawing/2014/main" id="{C7635A99-42EB-F84D-31E1-E21BFD609942}"/>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SDMIS en chiffres</a:t>
            </a:r>
          </a:p>
        </p:txBody>
      </p:sp>
      <p:sp>
        <p:nvSpPr>
          <p:cNvPr id="43011" name="Espace réservé du numéro de diapositive 4">
            <a:extLst>
              <a:ext uri="{FF2B5EF4-FFF2-40B4-BE49-F238E27FC236}">
                <a16:creationId xmlns:a16="http://schemas.microsoft.com/office/drawing/2014/main" id="{8304ED67-4C8E-D97F-6677-10B2D27A51C0}"/>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1660BF7D-AFA4-4BAA-BAB2-2554510D3066}" type="slidenum">
              <a:rPr lang="fr-FR" altLang="fr-FR" sz="2000" smtClean="0">
                <a:solidFill>
                  <a:srgbClr val="984807"/>
                </a:solidFill>
              </a:rPr>
              <a:pPr>
                <a:spcBef>
                  <a:spcPct val="0"/>
                </a:spcBef>
                <a:buFontTx/>
                <a:buNone/>
              </a:pPr>
              <a:t>40</a:t>
            </a:fld>
            <a:endParaRPr lang="fr-FR" altLang="fr-FR" sz="2000">
              <a:solidFill>
                <a:srgbClr val="984807"/>
              </a:solidFill>
            </a:endParaRPr>
          </a:p>
        </p:txBody>
      </p:sp>
      <p:sp>
        <p:nvSpPr>
          <p:cNvPr id="43012" name="Rectangle 1">
            <a:extLst>
              <a:ext uri="{FF2B5EF4-FFF2-40B4-BE49-F238E27FC236}">
                <a16:creationId xmlns:a16="http://schemas.microsoft.com/office/drawing/2014/main" id="{5E43638F-F3B7-4C65-18E4-6CB2924CA80B}"/>
              </a:ext>
            </a:extLst>
          </p:cNvPr>
          <p:cNvSpPr>
            <a:spLocks noChangeArrowheads="1"/>
          </p:cNvSpPr>
          <p:nvPr/>
        </p:nvSpPr>
        <p:spPr bwMode="auto">
          <a:xfrm>
            <a:off x="395288" y="1525588"/>
            <a:ext cx="8189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LE BUDGET : Exemple celui de 2022 </a:t>
            </a:r>
            <a:endParaRPr lang="fr-FR" altLang="fr-FR" sz="2000">
              <a:latin typeface="Times New Roman" panose="02020603050405020304" pitchFamily="18" charset="0"/>
              <a:cs typeface="Times New Roman" panose="02020603050405020304" pitchFamily="18" charset="0"/>
            </a:endParaRPr>
          </a:p>
        </p:txBody>
      </p:sp>
      <p:sp>
        <p:nvSpPr>
          <p:cNvPr id="43013" name="Rectangle 6">
            <a:extLst>
              <a:ext uri="{FF2B5EF4-FFF2-40B4-BE49-F238E27FC236}">
                <a16:creationId xmlns:a16="http://schemas.microsoft.com/office/drawing/2014/main" id="{BDF067AB-7D06-8A4B-4E8D-EB86D446F7F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43014" name="Picture 186">
            <a:extLst>
              <a:ext uri="{FF2B5EF4-FFF2-40B4-BE49-F238E27FC236}">
                <a16:creationId xmlns:a16="http://schemas.microsoft.com/office/drawing/2014/main" id="{FDCE4FE9-FE46-155D-C97A-0AAA12AC0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552" b="42355"/>
          <a:stretch>
            <a:fillRect/>
          </a:stretch>
        </p:blipFill>
        <p:spPr bwMode="auto">
          <a:xfrm>
            <a:off x="468313" y="2133600"/>
            <a:ext cx="7132637"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8">
            <a:extLst>
              <a:ext uri="{FF2B5EF4-FFF2-40B4-BE49-F238E27FC236}">
                <a16:creationId xmlns:a16="http://schemas.microsoft.com/office/drawing/2014/main" id="{2815F0E9-DFC6-7C92-743F-43AAEB7FB5BA}"/>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SDMIS en chiffres</a:t>
            </a:r>
          </a:p>
        </p:txBody>
      </p:sp>
      <p:sp>
        <p:nvSpPr>
          <p:cNvPr id="44035" name="Espace réservé du numéro de diapositive 4">
            <a:extLst>
              <a:ext uri="{FF2B5EF4-FFF2-40B4-BE49-F238E27FC236}">
                <a16:creationId xmlns:a16="http://schemas.microsoft.com/office/drawing/2014/main" id="{32D3EDDC-E717-2D09-81B8-E90985E593A4}"/>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BA27655-5DD7-4252-A11A-9029F9019EA2}" type="slidenum">
              <a:rPr lang="fr-FR" altLang="fr-FR" sz="2000" smtClean="0">
                <a:solidFill>
                  <a:srgbClr val="984807"/>
                </a:solidFill>
              </a:rPr>
              <a:pPr>
                <a:spcBef>
                  <a:spcPct val="0"/>
                </a:spcBef>
                <a:buFontTx/>
                <a:buNone/>
              </a:pPr>
              <a:t>41</a:t>
            </a:fld>
            <a:endParaRPr lang="fr-FR" altLang="fr-FR" sz="2000">
              <a:solidFill>
                <a:srgbClr val="984807"/>
              </a:solidFill>
            </a:endParaRPr>
          </a:p>
        </p:txBody>
      </p:sp>
      <p:sp>
        <p:nvSpPr>
          <p:cNvPr id="44036" name="Rectangle 1">
            <a:extLst>
              <a:ext uri="{FF2B5EF4-FFF2-40B4-BE49-F238E27FC236}">
                <a16:creationId xmlns:a16="http://schemas.microsoft.com/office/drawing/2014/main" id="{182EC586-1BC8-A264-C8B1-A7D60B911C5E}"/>
              </a:ext>
            </a:extLst>
          </p:cNvPr>
          <p:cNvSpPr>
            <a:spLocks noChangeArrowheads="1"/>
          </p:cNvSpPr>
          <p:nvPr/>
        </p:nvSpPr>
        <p:spPr bwMode="auto">
          <a:xfrm>
            <a:off x="323850" y="1484313"/>
            <a:ext cx="85344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cs typeface="Times New Roman" panose="02020603050405020304" pitchFamily="18" charset="0"/>
              </a:rPr>
              <a:t>ACTIVITÉ OPÉRATIONNELLES EN 2023 </a:t>
            </a:r>
            <a:r>
              <a:rPr lang="fr-FR" altLang="fr-FR" sz="2400">
                <a:latin typeface="Times New Roman" panose="02020603050405020304" pitchFamily="18" charset="0"/>
                <a:cs typeface="Times New Roman" panose="02020603050405020304" pitchFamily="18" charset="0"/>
              </a:rPr>
              <a:t>:</a:t>
            </a:r>
          </a:p>
          <a:p>
            <a:pPr>
              <a:buFont typeface="Arial" panose="020B0604020202020204" pitchFamily="34" charset="0"/>
              <a:buNone/>
            </a:pPr>
            <a:endParaRPr lang="fr-FR" altLang="fr-FR" sz="2400">
              <a:latin typeface="Times New Roman" panose="02020603050405020304" pitchFamily="18" charset="0"/>
              <a:cs typeface="Times New Roman" panose="02020603050405020304" pitchFamily="18" charset="0"/>
            </a:endParaRPr>
          </a:p>
          <a:p>
            <a:pPr>
              <a:lnSpc>
                <a:spcPct val="107000"/>
              </a:lnSpc>
              <a:spcAft>
                <a:spcPts val="800"/>
              </a:spcAft>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529 300 appels reçus au CTA (1 appel toutes les 60 secondes) : </a:t>
            </a:r>
          </a:p>
          <a:p>
            <a:pPr>
              <a:lnSpc>
                <a:spcPct val="107000"/>
              </a:lnSpc>
              <a:spcAft>
                <a:spcPts val="800"/>
              </a:spcAft>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117 039 interventions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321 interventions par jour en moyenne ; </a:t>
            </a:r>
          </a:p>
          <a:p>
            <a:pPr>
              <a:lnSpc>
                <a:spcPct val="107000"/>
              </a:lnSpc>
              <a:spcAft>
                <a:spcPts val="800"/>
              </a:spcAft>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155 527 sorties de véhicules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ea typeface="Calibri" panose="020F0502020204030204" pitchFamily="34" charset="0"/>
                <a:cs typeface="Times New Roman" panose="02020603050405020304" pitchFamily="18" charset="0"/>
              </a:rPr>
              <a:t> 426 sorties de véhicules de secours par jour en moyenne ;</a:t>
            </a:r>
          </a:p>
          <a:p>
            <a:pPr>
              <a:lnSpc>
                <a:spcPct val="107000"/>
              </a:lnSpc>
              <a:spcAft>
                <a:spcPts val="800"/>
              </a:spcAft>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8">
            <a:extLst>
              <a:ext uri="{FF2B5EF4-FFF2-40B4-BE49-F238E27FC236}">
                <a16:creationId xmlns:a16="http://schemas.microsoft.com/office/drawing/2014/main" id="{30E5B9BF-08DA-51BD-AB73-BB888EDB003A}"/>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SDMIS en chiffres</a:t>
            </a:r>
          </a:p>
        </p:txBody>
      </p:sp>
      <p:sp>
        <p:nvSpPr>
          <p:cNvPr id="45059" name="Espace réservé du numéro de diapositive 4">
            <a:extLst>
              <a:ext uri="{FF2B5EF4-FFF2-40B4-BE49-F238E27FC236}">
                <a16:creationId xmlns:a16="http://schemas.microsoft.com/office/drawing/2014/main" id="{1F89DF2D-528B-14A7-C0F0-5CF0D8DB1218}"/>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4F5A849-C439-470B-89AF-169BE72D31A7}" type="slidenum">
              <a:rPr lang="fr-FR" altLang="fr-FR" sz="2000" smtClean="0">
                <a:solidFill>
                  <a:srgbClr val="984807"/>
                </a:solidFill>
              </a:rPr>
              <a:pPr>
                <a:spcBef>
                  <a:spcPct val="0"/>
                </a:spcBef>
                <a:buFontTx/>
                <a:buNone/>
              </a:pPr>
              <a:t>42</a:t>
            </a:fld>
            <a:endParaRPr lang="fr-FR" altLang="fr-FR" sz="2000">
              <a:solidFill>
                <a:srgbClr val="984807"/>
              </a:solidFill>
            </a:endParaRPr>
          </a:p>
        </p:txBody>
      </p:sp>
      <p:sp>
        <p:nvSpPr>
          <p:cNvPr id="45060" name="Rectangle 1">
            <a:extLst>
              <a:ext uri="{FF2B5EF4-FFF2-40B4-BE49-F238E27FC236}">
                <a16:creationId xmlns:a16="http://schemas.microsoft.com/office/drawing/2014/main" id="{A299005E-FD6E-C4DC-946B-FB84E49D7701}"/>
              </a:ext>
            </a:extLst>
          </p:cNvPr>
          <p:cNvSpPr>
            <a:spLocks noChangeArrowheads="1"/>
          </p:cNvSpPr>
          <p:nvPr/>
        </p:nvSpPr>
        <p:spPr bwMode="auto">
          <a:xfrm>
            <a:off x="414338" y="1316038"/>
            <a:ext cx="8189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ACTIVITÉ OPÉRATIONNELLES EN 2023 </a:t>
            </a:r>
            <a:r>
              <a:rPr lang="fr-FR" altLang="fr-FR" sz="2000">
                <a:latin typeface="Times New Roman" panose="02020603050405020304" pitchFamily="18" charset="0"/>
                <a:cs typeface="Times New Roman" panose="02020603050405020304" pitchFamily="18" charset="0"/>
              </a:rPr>
              <a:t>:</a:t>
            </a:r>
          </a:p>
        </p:txBody>
      </p:sp>
      <p:sp>
        <p:nvSpPr>
          <p:cNvPr id="45061" name="Rectangle 43">
            <a:extLst>
              <a:ext uri="{FF2B5EF4-FFF2-40B4-BE49-F238E27FC236}">
                <a16:creationId xmlns:a16="http://schemas.microsoft.com/office/drawing/2014/main" id="{96DD563C-57D5-81A6-87E9-43184233621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5062" name="Rectangle 8">
            <a:extLst>
              <a:ext uri="{FF2B5EF4-FFF2-40B4-BE49-F238E27FC236}">
                <a16:creationId xmlns:a16="http://schemas.microsoft.com/office/drawing/2014/main" id="{BE4F5FF2-C455-EC47-D56C-4190F0F10574}"/>
              </a:ext>
            </a:extLst>
          </p:cNvPr>
          <p:cNvSpPr>
            <a:spLocks noChangeArrowheads="1"/>
          </p:cNvSpPr>
          <p:nvPr/>
        </p:nvSpPr>
        <p:spPr bwMode="auto">
          <a:xfrm>
            <a:off x="1042988" y="2852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5063" name="Rectangle 10">
            <a:extLst>
              <a:ext uri="{FF2B5EF4-FFF2-40B4-BE49-F238E27FC236}">
                <a16:creationId xmlns:a16="http://schemas.microsoft.com/office/drawing/2014/main" id="{6FD9BA2D-92D0-A192-9BB1-69B618F2EE51}"/>
              </a:ext>
            </a:extLst>
          </p:cNvPr>
          <p:cNvSpPr>
            <a:spLocks noChangeArrowheads="1"/>
          </p:cNvSpPr>
          <p:nvPr/>
        </p:nvSpPr>
        <p:spPr bwMode="auto">
          <a:xfrm>
            <a:off x="1895475" y="423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pic>
        <p:nvPicPr>
          <p:cNvPr id="45064" name="Picture 9">
            <a:extLst>
              <a:ext uri="{FF2B5EF4-FFF2-40B4-BE49-F238E27FC236}">
                <a16:creationId xmlns:a16="http://schemas.microsoft.com/office/drawing/2014/main" id="{15BC72FD-E5F9-FC15-338A-D1EBFA9A2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281" t="30307" r="14912" b="44281"/>
          <a:stretch>
            <a:fillRect/>
          </a:stretch>
        </p:blipFill>
        <p:spPr bwMode="auto">
          <a:xfrm>
            <a:off x="609600" y="1752600"/>
            <a:ext cx="80010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8">
            <a:extLst>
              <a:ext uri="{FF2B5EF4-FFF2-40B4-BE49-F238E27FC236}">
                <a16:creationId xmlns:a16="http://schemas.microsoft.com/office/drawing/2014/main" id="{576FC7AE-E2D7-D00D-423F-57AB3E4F932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SDMIS en chiffres</a:t>
            </a:r>
          </a:p>
        </p:txBody>
      </p:sp>
      <p:sp>
        <p:nvSpPr>
          <p:cNvPr id="46083" name="Espace réservé du numéro de diapositive 4">
            <a:extLst>
              <a:ext uri="{FF2B5EF4-FFF2-40B4-BE49-F238E27FC236}">
                <a16:creationId xmlns:a16="http://schemas.microsoft.com/office/drawing/2014/main" id="{0822C3A9-C0E6-A504-8221-2B166DA9C7C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AAF6B8B-7708-4143-BE21-22F409B51AAE}" type="slidenum">
              <a:rPr lang="fr-FR" altLang="fr-FR" sz="2000">
                <a:solidFill>
                  <a:srgbClr val="984807"/>
                </a:solidFill>
              </a:rPr>
              <a:pPr algn="r" eaLnBrk="1" hangingPunct="1">
                <a:spcBef>
                  <a:spcPct val="0"/>
                </a:spcBef>
                <a:buFontTx/>
                <a:buNone/>
              </a:pPr>
              <a:t>43</a:t>
            </a:fld>
            <a:endParaRPr lang="fr-FR" altLang="fr-FR" sz="2000">
              <a:solidFill>
                <a:srgbClr val="984807"/>
              </a:solidFill>
            </a:endParaRPr>
          </a:p>
        </p:txBody>
      </p:sp>
      <p:sp>
        <p:nvSpPr>
          <p:cNvPr id="46084" name="Rectangle 1">
            <a:extLst>
              <a:ext uri="{FF2B5EF4-FFF2-40B4-BE49-F238E27FC236}">
                <a16:creationId xmlns:a16="http://schemas.microsoft.com/office/drawing/2014/main" id="{0F70489E-BD92-9968-4977-6FBB8FEE0ABF}"/>
              </a:ext>
            </a:extLst>
          </p:cNvPr>
          <p:cNvSpPr>
            <a:spLocks noChangeArrowheads="1"/>
          </p:cNvSpPr>
          <p:nvPr/>
        </p:nvSpPr>
        <p:spPr bwMode="auto">
          <a:xfrm>
            <a:off x="414338" y="1316038"/>
            <a:ext cx="8189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ACTIVITÉ OPÉRATIONNELLES EN 2023 </a:t>
            </a:r>
            <a:r>
              <a:rPr lang="fr-FR" altLang="fr-FR" sz="2000">
                <a:latin typeface="Times New Roman" panose="02020603050405020304" pitchFamily="18" charset="0"/>
                <a:cs typeface="Times New Roman" panose="02020603050405020304" pitchFamily="18" charset="0"/>
              </a:rPr>
              <a:t>:</a:t>
            </a:r>
          </a:p>
        </p:txBody>
      </p:sp>
      <p:sp>
        <p:nvSpPr>
          <p:cNvPr id="46085" name="Rectangle 7">
            <a:extLst>
              <a:ext uri="{FF2B5EF4-FFF2-40B4-BE49-F238E27FC236}">
                <a16:creationId xmlns:a16="http://schemas.microsoft.com/office/drawing/2014/main" id="{FFBDE999-6D06-EB27-84FA-8DA912EEFEA4}"/>
              </a:ext>
            </a:extLst>
          </p:cNvPr>
          <p:cNvSpPr>
            <a:spLocks noChangeArrowheads="1"/>
          </p:cNvSpPr>
          <p:nvPr/>
        </p:nvSpPr>
        <p:spPr bwMode="auto">
          <a:xfrm>
            <a:off x="684213"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6086" name="Rectangle 9">
            <a:extLst>
              <a:ext uri="{FF2B5EF4-FFF2-40B4-BE49-F238E27FC236}">
                <a16:creationId xmlns:a16="http://schemas.microsoft.com/office/drawing/2014/main" id="{341DA6C0-21F1-444D-432C-C582EA2B3A39}"/>
              </a:ext>
            </a:extLst>
          </p:cNvPr>
          <p:cNvSpPr>
            <a:spLocks noChangeArrowheads="1"/>
          </p:cNvSpPr>
          <p:nvPr/>
        </p:nvSpPr>
        <p:spPr bwMode="auto">
          <a:xfrm>
            <a:off x="1895475" y="423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pic>
        <p:nvPicPr>
          <p:cNvPr id="46087" name="Picture 8">
            <a:extLst>
              <a:ext uri="{FF2B5EF4-FFF2-40B4-BE49-F238E27FC236}">
                <a16:creationId xmlns:a16="http://schemas.microsoft.com/office/drawing/2014/main" id="{F204CAD0-DB4A-4C93-3791-1349A00C1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880" t="56898" r="8743" b="5855"/>
          <a:stretch>
            <a:fillRect/>
          </a:stretch>
        </p:blipFill>
        <p:spPr bwMode="auto">
          <a:xfrm>
            <a:off x="152400" y="923925"/>
            <a:ext cx="86868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8">
            <a:extLst>
              <a:ext uri="{FF2B5EF4-FFF2-40B4-BE49-F238E27FC236}">
                <a16:creationId xmlns:a16="http://schemas.microsoft.com/office/drawing/2014/main" id="{658549EC-A726-7B78-0DC2-5E538D800710}"/>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SDMIS</a:t>
            </a:r>
          </a:p>
        </p:txBody>
      </p:sp>
      <p:sp>
        <p:nvSpPr>
          <p:cNvPr id="47107" name="Espace réservé du numéro de diapositive 4">
            <a:extLst>
              <a:ext uri="{FF2B5EF4-FFF2-40B4-BE49-F238E27FC236}">
                <a16:creationId xmlns:a16="http://schemas.microsoft.com/office/drawing/2014/main" id="{78630702-ADBB-B4EF-DE89-9450F5764A0A}"/>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A90FC46-6DEE-4BDE-B8DF-747529B625AD}" type="slidenum">
              <a:rPr lang="fr-FR" altLang="fr-FR" sz="2000" smtClean="0">
                <a:solidFill>
                  <a:srgbClr val="984807"/>
                </a:solidFill>
              </a:rPr>
              <a:pPr>
                <a:spcBef>
                  <a:spcPct val="0"/>
                </a:spcBef>
                <a:buFontTx/>
                <a:buNone/>
              </a:pPr>
              <a:t>44</a:t>
            </a:fld>
            <a:endParaRPr lang="fr-FR" altLang="fr-FR" sz="2000">
              <a:solidFill>
                <a:srgbClr val="984807"/>
              </a:solidFill>
            </a:endParaRPr>
          </a:p>
        </p:txBody>
      </p:sp>
      <p:sp>
        <p:nvSpPr>
          <p:cNvPr id="45060" name="Rectangle 1">
            <a:extLst>
              <a:ext uri="{FF2B5EF4-FFF2-40B4-BE49-F238E27FC236}">
                <a16:creationId xmlns:a16="http://schemas.microsoft.com/office/drawing/2014/main" id="{FD5ECC67-B391-E51A-F993-A8DFCA989420}"/>
              </a:ext>
            </a:extLst>
          </p:cNvPr>
          <p:cNvSpPr>
            <a:spLocks noChangeArrowheads="1"/>
          </p:cNvSpPr>
          <p:nvPr/>
        </p:nvSpPr>
        <p:spPr bwMode="auto">
          <a:xfrm>
            <a:off x="414338" y="1316038"/>
            <a:ext cx="8189912" cy="4000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000" b="1" u="sng" cap="all" dirty="0">
                <a:latin typeface="Times New Roman" panose="02020603050405020304" pitchFamily="18" charset="0"/>
                <a:cs typeface="Times New Roman" panose="02020603050405020304" pitchFamily="18" charset="0"/>
              </a:rPr>
              <a:t>Reconnaissance </a:t>
            </a:r>
            <a:r>
              <a:rPr lang="fr-FR" sz="2000" dirty="0">
                <a:latin typeface="Times New Roman" panose="02020603050405020304" pitchFamily="18" charset="0"/>
                <a:cs typeface="Times New Roman" panose="02020603050405020304" pitchFamily="18" charset="0"/>
              </a:rPr>
              <a:t>:</a:t>
            </a:r>
          </a:p>
        </p:txBody>
      </p:sp>
      <p:sp>
        <p:nvSpPr>
          <p:cNvPr id="47109" name="Rectangle 2">
            <a:extLst>
              <a:ext uri="{FF2B5EF4-FFF2-40B4-BE49-F238E27FC236}">
                <a16:creationId xmlns:a16="http://schemas.microsoft.com/office/drawing/2014/main" id="{505BDAA3-1A08-EF39-ADA6-EA82ECA6F290}"/>
              </a:ext>
            </a:extLst>
          </p:cNvPr>
          <p:cNvSpPr>
            <a:spLocks noChangeArrowheads="1"/>
          </p:cNvSpPr>
          <p:nvPr/>
        </p:nvSpPr>
        <p:spPr bwMode="auto">
          <a:xfrm>
            <a:off x="414338" y="1989138"/>
            <a:ext cx="61023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Corps des sapeurs-pompiers de la Ville de Lyon fut décoré de la Légion d’Honneur par décret du 23 décembre 1930. </a:t>
            </a:r>
          </a:p>
          <a:p>
            <a:pPr>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Récompensait son héroïsme légendaire et son sens du sacrifice lors de la catastrophe de Fourvière,</a:t>
            </a:r>
          </a:p>
        </p:txBody>
      </p:sp>
      <p:pic>
        <p:nvPicPr>
          <p:cNvPr id="47110" name="Picture 1" descr="SKM_C654e17051512101_0001">
            <a:extLst>
              <a:ext uri="{FF2B5EF4-FFF2-40B4-BE49-F238E27FC236}">
                <a16:creationId xmlns:a16="http://schemas.microsoft.com/office/drawing/2014/main" id="{B2547F7D-CC0B-2C5B-C6A7-78FCB1E05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6639" t="29068" r="4512" b="4416"/>
          <a:stretch>
            <a:fillRect/>
          </a:stretch>
        </p:blipFill>
        <p:spPr bwMode="auto">
          <a:xfrm>
            <a:off x="6659563" y="1228725"/>
            <a:ext cx="2041525"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8">
            <a:extLst>
              <a:ext uri="{FF2B5EF4-FFF2-40B4-BE49-F238E27FC236}">
                <a16:creationId xmlns:a16="http://schemas.microsoft.com/office/drawing/2014/main" id="{19654D77-B72A-FABA-C08F-AFCFE49A8590}"/>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SDMIS</a:t>
            </a:r>
          </a:p>
        </p:txBody>
      </p:sp>
      <p:sp>
        <p:nvSpPr>
          <p:cNvPr id="48131" name="Espace réservé du numéro de diapositive 4">
            <a:extLst>
              <a:ext uri="{FF2B5EF4-FFF2-40B4-BE49-F238E27FC236}">
                <a16:creationId xmlns:a16="http://schemas.microsoft.com/office/drawing/2014/main" id="{DB5C2210-DBDC-7C4C-3680-EC94351646E5}"/>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AAE22BF-756F-41C1-AAAC-5D6BD9E34444}" type="slidenum">
              <a:rPr lang="fr-FR" altLang="fr-FR" sz="2000" smtClean="0">
                <a:solidFill>
                  <a:srgbClr val="984807"/>
                </a:solidFill>
              </a:rPr>
              <a:pPr>
                <a:spcBef>
                  <a:spcPct val="0"/>
                </a:spcBef>
                <a:buFontTx/>
                <a:buNone/>
              </a:pPr>
              <a:t>45</a:t>
            </a:fld>
            <a:endParaRPr lang="fr-FR" altLang="fr-FR" sz="2000">
              <a:solidFill>
                <a:srgbClr val="984807"/>
              </a:solidFill>
            </a:endParaRPr>
          </a:p>
        </p:txBody>
      </p:sp>
      <p:sp>
        <p:nvSpPr>
          <p:cNvPr id="45060" name="Rectangle 1">
            <a:extLst>
              <a:ext uri="{FF2B5EF4-FFF2-40B4-BE49-F238E27FC236}">
                <a16:creationId xmlns:a16="http://schemas.microsoft.com/office/drawing/2014/main" id="{095CF0F8-AC28-545D-56EA-4C2BF826D80C}"/>
              </a:ext>
            </a:extLst>
          </p:cNvPr>
          <p:cNvSpPr>
            <a:spLocks noChangeArrowheads="1"/>
          </p:cNvSpPr>
          <p:nvPr/>
        </p:nvSpPr>
        <p:spPr bwMode="auto">
          <a:xfrm>
            <a:off x="414338" y="1316038"/>
            <a:ext cx="8189912" cy="4000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000" b="1" u="sng" cap="all" dirty="0">
                <a:latin typeface="Times New Roman" panose="02020603050405020304" pitchFamily="18" charset="0"/>
                <a:cs typeface="Times New Roman" panose="02020603050405020304" pitchFamily="18" charset="0"/>
              </a:rPr>
              <a:t>Reconnaissance </a:t>
            </a:r>
            <a:r>
              <a:rPr lang="fr-FR" sz="2000" dirty="0">
                <a:latin typeface="Times New Roman" panose="02020603050405020304" pitchFamily="18" charset="0"/>
                <a:cs typeface="Times New Roman" panose="02020603050405020304" pitchFamily="18" charset="0"/>
              </a:rPr>
              <a:t>:</a:t>
            </a:r>
          </a:p>
        </p:txBody>
      </p:sp>
      <p:sp>
        <p:nvSpPr>
          <p:cNvPr id="48133" name="Rectangle 2">
            <a:extLst>
              <a:ext uri="{FF2B5EF4-FFF2-40B4-BE49-F238E27FC236}">
                <a16:creationId xmlns:a16="http://schemas.microsoft.com/office/drawing/2014/main" id="{1DAFFD0B-428A-A86C-52EA-CDE01F842272}"/>
              </a:ext>
            </a:extLst>
          </p:cNvPr>
          <p:cNvSpPr>
            <a:spLocks noChangeArrowheads="1"/>
          </p:cNvSpPr>
          <p:nvPr/>
        </p:nvSpPr>
        <p:spPr bwMode="auto">
          <a:xfrm>
            <a:off x="414338" y="1817688"/>
            <a:ext cx="826135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À la demande de Michel MERCIER, sénateur, président du Conseil général et président du SDIS du Rhône, la Grande Chancellerie de la Légion d’Honneur a remis au DDMIS le brevet de Chevalier de la Légion d’Honneur. Ce brevet établit la filiation entre les 2 corps et consacre la légitime prérogative du corps départemental des sapeurs-pompiers du Rhône à arborer cette distinction.</a:t>
            </a:r>
          </a:p>
          <a:p>
            <a:pPr>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Le corps départemental peut, en digne héritier </a:t>
            </a:r>
          </a:p>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du corps de la Ville de Lyon, faire figurer sur </a:t>
            </a:r>
          </a:p>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son drapeau, la croix de Chevalier de la </a:t>
            </a:r>
          </a:p>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Légion d’Honneur</a:t>
            </a:r>
          </a:p>
        </p:txBody>
      </p:sp>
      <p:pic>
        <p:nvPicPr>
          <p:cNvPr id="48134" name="Picture 1" descr="SKM_C654e17051512101_0001">
            <a:extLst>
              <a:ext uri="{FF2B5EF4-FFF2-40B4-BE49-F238E27FC236}">
                <a16:creationId xmlns:a16="http://schemas.microsoft.com/office/drawing/2014/main" id="{1C101017-1A61-B49A-20BE-B0295C97E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007" t="40955" r="23361" b="4416"/>
          <a:stretch>
            <a:fillRect/>
          </a:stretch>
        </p:blipFill>
        <p:spPr bwMode="auto">
          <a:xfrm>
            <a:off x="5292725" y="3500438"/>
            <a:ext cx="3627438"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8">
            <a:extLst>
              <a:ext uri="{FF2B5EF4-FFF2-40B4-BE49-F238E27FC236}">
                <a16:creationId xmlns:a16="http://schemas.microsoft.com/office/drawing/2014/main" id="{5AA7489A-6C14-34CF-C69C-7DF63C17C544}"/>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SDMIS</a:t>
            </a:r>
          </a:p>
        </p:txBody>
      </p:sp>
      <p:sp>
        <p:nvSpPr>
          <p:cNvPr id="49155" name="Espace réservé du numéro de diapositive 4">
            <a:extLst>
              <a:ext uri="{FF2B5EF4-FFF2-40B4-BE49-F238E27FC236}">
                <a16:creationId xmlns:a16="http://schemas.microsoft.com/office/drawing/2014/main" id="{EC7B39CE-4BC0-348A-E1B9-89A6850637D4}"/>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B2F13B1-3F6A-414B-BD54-CA6CCB0A1AF7}" type="slidenum">
              <a:rPr lang="fr-FR" altLang="fr-FR" sz="2000" smtClean="0">
                <a:solidFill>
                  <a:srgbClr val="984807"/>
                </a:solidFill>
              </a:rPr>
              <a:pPr>
                <a:spcBef>
                  <a:spcPct val="0"/>
                </a:spcBef>
                <a:buFontTx/>
                <a:buNone/>
              </a:pPr>
              <a:t>46</a:t>
            </a:fld>
            <a:endParaRPr lang="fr-FR" altLang="fr-FR" sz="2000">
              <a:solidFill>
                <a:srgbClr val="984807"/>
              </a:solidFill>
            </a:endParaRPr>
          </a:p>
        </p:txBody>
      </p:sp>
      <p:sp>
        <p:nvSpPr>
          <p:cNvPr id="45060" name="Rectangle 1">
            <a:extLst>
              <a:ext uri="{FF2B5EF4-FFF2-40B4-BE49-F238E27FC236}">
                <a16:creationId xmlns:a16="http://schemas.microsoft.com/office/drawing/2014/main" id="{5593F493-E763-781F-A5DF-E99040E86D17}"/>
              </a:ext>
            </a:extLst>
          </p:cNvPr>
          <p:cNvSpPr>
            <a:spLocks noChangeArrowheads="1"/>
          </p:cNvSpPr>
          <p:nvPr/>
        </p:nvSpPr>
        <p:spPr bwMode="auto">
          <a:xfrm>
            <a:off x="414338" y="1316038"/>
            <a:ext cx="8189912" cy="4000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000" b="1" u="sng" cap="all" dirty="0">
                <a:latin typeface="Times New Roman" panose="02020603050405020304" pitchFamily="18" charset="0"/>
                <a:cs typeface="Times New Roman" panose="02020603050405020304" pitchFamily="18" charset="0"/>
              </a:rPr>
              <a:t>Reconnaissance </a:t>
            </a:r>
            <a:r>
              <a:rPr lang="fr-FR" sz="2000" dirty="0">
                <a:latin typeface="Times New Roman" panose="02020603050405020304" pitchFamily="18" charset="0"/>
                <a:cs typeface="Times New Roman" panose="02020603050405020304" pitchFamily="18" charset="0"/>
              </a:rPr>
              <a:t>:</a:t>
            </a:r>
          </a:p>
        </p:txBody>
      </p:sp>
      <p:pic>
        <p:nvPicPr>
          <p:cNvPr id="49157" name="Picture 1" descr="2CUSSON SDMIS">
            <a:extLst>
              <a:ext uri="{FF2B5EF4-FFF2-40B4-BE49-F238E27FC236}">
                <a16:creationId xmlns:a16="http://schemas.microsoft.com/office/drawing/2014/main" id="{66FD7754-BF04-874D-B755-BC6605B61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2292" b="70610"/>
          <a:stretch>
            <a:fillRect/>
          </a:stretch>
        </p:blipFill>
        <p:spPr bwMode="auto">
          <a:xfrm>
            <a:off x="5795963" y="1776413"/>
            <a:ext cx="2509837"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1">
            <a:extLst>
              <a:ext uri="{FF2B5EF4-FFF2-40B4-BE49-F238E27FC236}">
                <a16:creationId xmlns:a16="http://schemas.microsoft.com/office/drawing/2014/main" id="{CB52777E-4FD0-B3EC-8198-E58A1C97FD65}"/>
              </a:ext>
            </a:extLst>
          </p:cNvPr>
          <p:cNvSpPr>
            <a:spLocks noChangeArrowheads="1"/>
          </p:cNvSpPr>
          <p:nvPr/>
        </p:nvSpPr>
        <p:spPr bwMode="auto">
          <a:xfrm>
            <a:off x="684213" y="2617788"/>
            <a:ext cx="4572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1800">
                <a:latin typeface="Times New Roman" panose="02020603050405020304" pitchFamily="18" charset="0"/>
                <a:ea typeface="Calibri" panose="020F0502020204030204" pitchFamily="34" charset="0"/>
                <a:cs typeface="Times New Roman" panose="02020603050405020304" pitchFamily="18" charset="0"/>
              </a:rPr>
              <a:t>L'écusson de manche en vigueur depuis 2017, arbore cette légion d'honneur.</a:t>
            </a:r>
            <a:endParaRPr lang="fr-FR" altLang="fr-FR" sz="4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8">
            <a:extLst>
              <a:ext uri="{FF2B5EF4-FFF2-40B4-BE49-F238E27FC236}">
                <a16:creationId xmlns:a16="http://schemas.microsoft.com/office/drawing/2014/main" id="{AF27E226-9455-B0DD-B7C7-1F8FB1B90F35}"/>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SDMIS</a:t>
            </a:r>
          </a:p>
        </p:txBody>
      </p:sp>
      <p:sp>
        <p:nvSpPr>
          <p:cNvPr id="50179" name="Espace réservé du numéro de diapositive 4">
            <a:extLst>
              <a:ext uri="{FF2B5EF4-FFF2-40B4-BE49-F238E27FC236}">
                <a16:creationId xmlns:a16="http://schemas.microsoft.com/office/drawing/2014/main" id="{BFE6B457-321F-7160-259F-88EF3BB77F84}"/>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A720911D-7965-4AFA-82FD-D52B7594F23C}" type="slidenum">
              <a:rPr lang="fr-FR" altLang="fr-FR" sz="2000" smtClean="0">
                <a:solidFill>
                  <a:srgbClr val="984807"/>
                </a:solidFill>
              </a:rPr>
              <a:pPr>
                <a:spcBef>
                  <a:spcPct val="0"/>
                </a:spcBef>
                <a:buFontTx/>
                <a:buNone/>
              </a:pPr>
              <a:t>47</a:t>
            </a:fld>
            <a:endParaRPr lang="fr-FR" altLang="fr-FR" sz="2000">
              <a:solidFill>
                <a:srgbClr val="984807"/>
              </a:solidFill>
            </a:endParaRPr>
          </a:p>
        </p:txBody>
      </p:sp>
      <p:sp>
        <p:nvSpPr>
          <p:cNvPr id="45060" name="Rectangle 1">
            <a:extLst>
              <a:ext uri="{FF2B5EF4-FFF2-40B4-BE49-F238E27FC236}">
                <a16:creationId xmlns:a16="http://schemas.microsoft.com/office/drawing/2014/main" id="{EE2302C9-C76C-BCF1-F573-AF5AF35D688D}"/>
              </a:ext>
            </a:extLst>
          </p:cNvPr>
          <p:cNvSpPr>
            <a:spLocks noChangeArrowheads="1"/>
          </p:cNvSpPr>
          <p:nvPr/>
        </p:nvSpPr>
        <p:spPr bwMode="auto">
          <a:xfrm>
            <a:off x="414338" y="1316038"/>
            <a:ext cx="8189912" cy="4000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000" b="1" u="sng" cap="all" dirty="0">
                <a:latin typeface="Times New Roman" panose="02020603050405020304" pitchFamily="18" charset="0"/>
                <a:cs typeface="Times New Roman" panose="02020603050405020304" pitchFamily="18" charset="0"/>
              </a:rPr>
              <a:t>Reconnaissance </a:t>
            </a:r>
            <a:r>
              <a:rPr lang="fr-FR" sz="2000" dirty="0">
                <a:latin typeface="Times New Roman" panose="02020603050405020304" pitchFamily="18" charset="0"/>
                <a:cs typeface="Times New Roman" panose="02020603050405020304" pitchFamily="18" charset="0"/>
              </a:rPr>
              <a:t>:</a:t>
            </a:r>
          </a:p>
        </p:txBody>
      </p:sp>
      <p:sp>
        <p:nvSpPr>
          <p:cNvPr id="50181" name="Rectangle 1">
            <a:extLst>
              <a:ext uri="{FF2B5EF4-FFF2-40B4-BE49-F238E27FC236}">
                <a16:creationId xmlns:a16="http://schemas.microsoft.com/office/drawing/2014/main" id="{2C621C84-157F-38E1-CACC-C5F63B2656D9}"/>
              </a:ext>
            </a:extLst>
          </p:cNvPr>
          <p:cNvSpPr>
            <a:spLocks noChangeArrowheads="1"/>
          </p:cNvSpPr>
          <p:nvPr/>
        </p:nvSpPr>
        <p:spPr bwMode="auto">
          <a:xfrm>
            <a:off x="539750" y="1989138"/>
            <a:ext cx="7993063"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05 janvier 2016 :  dans les salons de l’Hôtel du département (préfecture), la traditionnelle cérémonie de médailles et de présentation des vœux a connu un moment symbolique et important pour le SDMIS. </a:t>
            </a:r>
          </a:p>
          <a:p>
            <a:pPr>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Monsieur Michel DELPUECH, Préfet de la région Auvergne-Rhône-Alpes, Préfet de la zone de défense et de sécurité sud-est, Préfet du Rhône a remis au contrôleur général Serge DELAIGUE, DDMIS, le nouveau drapeau.</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8">
            <a:extLst>
              <a:ext uri="{FF2B5EF4-FFF2-40B4-BE49-F238E27FC236}">
                <a16:creationId xmlns:a16="http://schemas.microsoft.com/office/drawing/2014/main" id="{D3E531C1-C7B2-4509-0DA8-7166139F1CF1}"/>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SDMIS</a:t>
            </a:r>
          </a:p>
        </p:txBody>
      </p:sp>
      <p:sp>
        <p:nvSpPr>
          <p:cNvPr id="51203" name="Espace réservé du numéro de diapositive 4">
            <a:extLst>
              <a:ext uri="{FF2B5EF4-FFF2-40B4-BE49-F238E27FC236}">
                <a16:creationId xmlns:a16="http://schemas.microsoft.com/office/drawing/2014/main" id="{CCFB5257-086E-A945-7626-007F036E5637}"/>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2541FC3B-DDE7-4939-A41B-18AF00409148}" type="slidenum">
              <a:rPr lang="fr-FR" altLang="fr-FR" sz="2000" smtClean="0">
                <a:solidFill>
                  <a:srgbClr val="984807"/>
                </a:solidFill>
              </a:rPr>
              <a:pPr>
                <a:spcBef>
                  <a:spcPct val="0"/>
                </a:spcBef>
                <a:buFontTx/>
                <a:buNone/>
              </a:pPr>
              <a:t>48</a:t>
            </a:fld>
            <a:endParaRPr lang="fr-FR" altLang="fr-FR" sz="2000">
              <a:solidFill>
                <a:srgbClr val="984807"/>
              </a:solidFill>
            </a:endParaRPr>
          </a:p>
        </p:txBody>
      </p:sp>
      <p:sp>
        <p:nvSpPr>
          <p:cNvPr id="45060" name="Rectangle 1">
            <a:extLst>
              <a:ext uri="{FF2B5EF4-FFF2-40B4-BE49-F238E27FC236}">
                <a16:creationId xmlns:a16="http://schemas.microsoft.com/office/drawing/2014/main" id="{197F4608-6799-8899-DF69-B91AD38F745B}"/>
              </a:ext>
            </a:extLst>
          </p:cNvPr>
          <p:cNvSpPr>
            <a:spLocks noChangeArrowheads="1"/>
          </p:cNvSpPr>
          <p:nvPr/>
        </p:nvSpPr>
        <p:spPr bwMode="auto">
          <a:xfrm>
            <a:off x="414338" y="1316038"/>
            <a:ext cx="8189912" cy="4000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000" b="1" u="sng" cap="all" dirty="0">
                <a:latin typeface="Times New Roman" panose="02020603050405020304" pitchFamily="18" charset="0"/>
                <a:cs typeface="Times New Roman" panose="02020603050405020304" pitchFamily="18" charset="0"/>
              </a:rPr>
              <a:t>Reconnaissance </a:t>
            </a:r>
            <a:r>
              <a:rPr lang="fr-FR" sz="2000" dirty="0">
                <a:latin typeface="Times New Roman" panose="02020603050405020304" pitchFamily="18" charset="0"/>
                <a:cs typeface="Times New Roman" panose="02020603050405020304" pitchFamily="18" charset="0"/>
              </a:rPr>
              <a:t>:</a:t>
            </a:r>
          </a:p>
        </p:txBody>
      </p:sp>
      <p:sp>
        <p:nvSpPr>
          <p:cNvPr id="51205" name="Rectangle 1">
            <a:extLst>
              <a:ext uri="{FF2B5EF4-FFF2-40B4-BE49-F238E27FC236}">
                <a16:creationId xmlns:a16="http://schemas.microsoft.com/office/drawing/2014/main" id="{4DEA72C3-5726-6A27-07D8-7C9E69BBF005}"/>
              </a:ext>
            </a:extLst>
          </p:cNvPr>
          <p:cNvSpPr>
            <a:spLocks noChangeArrowheads="1"/>
          </p:cNvSpPr>
          <p:nvPr/>
        </p:nvSpPr>
        <p:spPr bwMode="auto">
          <a:xfrm>
            <a:off x="419100" y="2019300"/>
            <a:ext cx="457517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Déjà décoré de la médaille d’acte de courage et dévouement et de la légion d’honneur, par décret du 23 décembre 1930 pour son héroïsme et son sens du sacrifice lors de la catastrophe de « Fourvière », le « Corps des Sapeurs-Pompiers du Département du Rhône et de la Métropole de Lyon » s’inscrit désormais en lettre d’or sur cet emblème.</a:t>
            </a:r>
          </a:p>
        </p:txBody>
      </p:sp>
      <p:sp>
        <p:nvSpPr>
          <p:cNvPr id="51206" name="Rectangle 6">
            <a:extLst>
              <a:ext uri="{FF2B5EF4-FFF2-40B4-BE49-F238E27FC236}">
                <a16:creationId xmlns:a16="http://schemas.microsoft.com/office/drawing/2014/main" id="{5DD56420-D280-925C-D4B1-463E2594E8E4}"/>
              </a:ext>
            </a:extLst>
          </p:cNvPr>
          <p:cNvSpPr>
            <a:spLocks noChangeArrowheads="1"/>
          </p:cNvSpPr>
          <p:nvPr/>
        </p:nvSpPr>
        <p:spPr bwMode="auto">
          <a:xfrm>
            <a:off x="6175375" y="1504950"/>
            <a:ext cx="7102475"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51207" name="Picture 5" descr="SKM_C654e17051512100_0001">
            <a:extLst>
              <a:ext uri="{FF2B5EF4-FFF2-40B4-BE49-F238E27FC236}">
                <a16:creationId xmlns:a16="http://schemas.microsoft.com/office/drawing/2014/main" id="{507263DF-7F4E-257E-EDBE-025D2CC1C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56" t="2866" r="2173" b="22820"/>
          <a:stretch>
            <a:fillRect/>
          </a:stretch>
        </p:blipFill>
        <p:spPr bwMode="auto">
          <a:xfrm>
            <a:off x="5148263" y="1546225"/>
            <a:ext cx="3652837"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8">
            <a:extLst>
              <a:ext uri="{FF2B5EF4-FFF2-40B4-BE49-F238E27FC236}">
                <a16:creationId xmlns:a16="http://schemas.microsoft.com/office/drawing/2014/main" id="{FE5FF078-3611-0CF9-2155-DD49386C921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Conclusion</a:t>
            </a:r>
          </a:p>
        </p:txBody>
      </p:sp>
      <p:sp>
        <p:nvSpPr>
          <p:cNvPr id="52227" name="Espace réservé du numéro de diapositive 4">
            <a:extLst>
              <a:ext uri="{FF2B5EF4-FFF2-40B4-BE49-F238E27FC236}">
                <a16:creationId xmlns:a16="http://schemas.microsoft.com/office/drawing/2014/main" id="{B531E952-560B-81F2-A428-FE3E64BCBA7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103B821-AFE9-435A-AA6D-D9B85D32EF18}" type="slidenum">
              <a:rPr lang="fr-FR" altLang="fr-FR" sz="2000">
                <a:solidFill>
                  <a:srgbClr val="984807"/>
                </a:solidFill>
              </a:rPr>
              <a:pPr algn="r" eaLnBrk="1" hangingPunct="1">
                <a:spcBef>
                  <a:spcPct val="0"/>
                </a:spcBef>
                <a:buFontTx/>
                <a:buNone/>
              </a:pPr>
              <a:t>49</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A048F92E-9B0E-D99C-8D4D-AB30EB22ED2A}"/>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2229" name="ZoneTexte 12">
            <a:extLst>
              <a:ext uri="{FF2B5EF4-FFF2-40B4-BE49-F238E27FC236}">
                <a16:creationId xmlns:a16="http://schemas.microsoft.com/office/drawing/2014/main" id="{C42F64FC-08C7-3D05-ABDB-104BEA10D35F}"/>
              </a:ext>
            </a:extLst>
          </p:cNvPr>
          <p:cNvSpPr txBox="1">
            <a:spLocks noChangeArrowheads="1"/>
          </p:cNvSpPr>
          <p:nvPr/>
        </p:nvSpPr>
        <p:spPr bwMode="auto">
          <a:xfrm>
            <a:off x="4711700" y="2133600"/>
            <a:ext cx="40370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2024</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
        <p:nvSpPr>
          <p:cNvPr id="52230" name="ZoneTexte 15">
            <a:extLst>
              <a:ext uri="{FF2B5EF4-FFF2-40B4-BE49-F238E27FC236}">
                <a16:creationId xmlns:a16="http://schemas.microsoft.com/office/drawing/2014/main" id="{DE6A4977-4645-2F58-6C39-2ADC9700CB4C}"/>
              </a:ext>
            </a:extLst>
          </p:cNvPr>
          <p:cNvSpPr txBox="1">
            <a:spLocks noChangeArrowheads="1"/>
          </p:cNvSpPr>
          <p:nvPr/>
        </p:nvSpPr>
        <p:spPr bwMode="auto">
          <a:xfrm>
            <a:off x="539750" y="1841500"/>
            <a:ext cx="3429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Création du SDMIS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Généralités </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Différents groupements et directions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RO – RI</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SDMIS en chiffres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8">
            <a:extLst>
              <a:ext uri="{FF2B5EF4-FFF2-40B4-BE49-F238E27FC236}">
                <a16:creationId xmlns:a16="http://schemas.microsoft.com/office/drawing/2014/main" id="{2A012DEA-272C-0B12-2164-E6567EFAA9D3}"/>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Création du SDMIS</a:t>
            </a:r>
          </a:p>
        </p:txBody>
      </p:sp>
      <p:sp>
        <p:nvSpPr>
          <p:cNvPr id="7171" name="Espace réservé du numéro de diapositive 4">
            <a:extLst>
              <a:ext uri="{FF2B5EF4-FFF2-40B4-BE49-F238E27FC236}">
                <a16:creationId xmlns:a16="http://schemas.microsoft.com/office/drawing/2014/main" id="{EB02B911-5A96-8D08-06AF-39893AAB0EAE}"/>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621613B-C413-464A-8155-9B42312915C9}" type="slidenum">
              <a:rPr lang="fr-FR" altLang="fr-FR" sz="2000" smtClean="0">
                <a:solidFill>
                  <a:srgbClr val="984807"/>
                </a:solidFill>
              </a:rPr>
              <a:pPr>
                <a:spcBef>
                  <a:spcPct val="0"/>
                </a:spcBef>
                <a:buFontTx/>
                <a:buNone/>
              </a:pPr>
              <a:t>5</a:t>
            </a:fld>
            <a:endParaRPr lang="fr-FR" altLang="fr-FR" sz="2000">
              <a:solidFill>
                <a:srgbClr val="984807"/>
              </a:solidFill>
            </a:endParaRPr>
          </a:p>
        </p:txBody>
      </p:sp>
      <p:sp>
        <p:nvSpPr>
          <p:cNvPr id="7172" name="Rectangle 1">
            <a:extLst>
              <a:ext uri="{FF2B5EF4-FFF2-40B4-BE49-F238E27FC236}">
                <a16:creationId xmlns:a16="http://schemas.microsoft.com/office/drawing/2014/main" id="{2F05374F-E5FA-F44D-0559-D421AD9663EB}"/>
              </a:ext>
            </a:extLst>
          </p:cNvPr>
          <p:cNvSpPr>
            <a:spLocks noChangeArrowheads="1"/>
          </p:cNvSpPr>
          <p:nvPr/>
        </p:nvSpPr>
        <p:spPr bwMode="auto">
          <a:xfrm>
            <a:off x="414338" y="1316038"/>
            <a:ext cx="8189912"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SDMIS assure la sécurité de 1 859 0000 personnes réparties sur 2 715 km² et 267 communes dans le Rhône. </a:t>
            </a:r>
            <a:endParaRPr lang="fr-FR" altLang="fr-FR"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Ce territoire comprend 2 collectivités territoriales :</a:t>
            </a:r>
            <a:endParaRPr lang="fr-FR" altLang="fr-FR"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000">
                <a:latin typeface="Times New Roman" panose="02020603050405020304" pitchFamily="18" charset="0"/>
                <a:ea typeface="Calibri" panose="020F0502020204030204" pitchFamily="34" charset="0"/>
                <a:cs typeface="Times New Roman" panose="02020603050405020304" pitchFamily="18" charset="0"/>
              </a:rPr>
              <a:t> Le département du Rhône : 457 000 habitants dans 208 communes.</a:t>
            </a:r>
            <a:endParaRPr lang="fr-FR" altLang="fr-FR"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000">
                <a:latin typeface="Times New Roman" panose="02020603050405020304" pitchFamily="18" charset="0"/>
                <a:ea typeface="Calibri" panose="020F0502020204030204" pitchFamily="34" charset="0"/>
                <a:cs typeface="Times New Roman" panose="02020603050405020304" pitchFamily="18" charset="0"/>
              </a:rPr>
              <a:t> La métropole de Lyon : 1 402 000 habitants dans 59 communes.</a:t>
            </a:r>
            <a:endParaRPr lang="fr-FR" altLang="fr-FR"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1800">
              <a:latin typeface="Calibri" panose="020F0502020204030204" pitchFamily="34" charset="0"/>
              <a:ea typeface="Calibri" panose="020F0502020204030204" pitchFamily="34" charset="0"/>
              <a:cs typeface="Times New Roman" panose="02020603050405020304" pitchFamily="18" charset="0"/>
            </a:endParaRPr>
          </a:p>
          <a:p>
            <a:pPr algn="just">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DDMIS : a autorité sur l’ensemble des personnels du SDMIS.</a:t>
            </a:r>
            <a:endParaRPr lang="fr-FR" altLang="fr-FR" sz="1800">
              <a:latin typeface="Calibri" panose="020F0502020204030204" pitchFamily="34" charset="0"/>
              <a:ea typeface="Calibri" panose="020F0502020204030204" pitchFamily="34" charset="0"/>
              <a:cs typeface="Times New Roman" panose="02020603050405020304" pitchFamily="18" charset="0"/>
            </a:endParaRPr>
          </a:p>
          <a:p>
            <a:pPr algn="just">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1800">
              <a:latin typeface="Calibri" panose="020F0502020204030204" pitchFamily="34" charset="0"/>
              <a:ea typeface="Calibri" panose="020F0502020204030204" pitchFamily="34" charset="0"/>
              <a:cs typeface="Times New Roman" panose="02020603050405020304" pitchFamily="18" charset="0"/>
            </a:endParaRPr>
          </a:p>
          <a:p>
            <a:pPr algn="just">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Il est le chef du corps départemental et métropolitain de SP.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8">
            <a:extLst>
              <a:ext uri="{FF2B5EF4-FFF2-40B4-BE49-F238E27FC236}">
                <a16:creationId xmlns:a16="http://schemas.microsoft.com/office/drawing/2014/main" id="{1A453D4D-6BA2-1D99-D873-B6915B3931B2}"/>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8195" name="Espace réservé du numéro de diapositive 4">
            <a:extLst>
              <a:ext uri="{FF2B5EF4-FFF2-40B4-BE49-F238E27FC236}">
                <a16:creationId xmlns:a16="http://schemas.microsoft.com/office/drawing/2014/main" id="{D8A9097E-AEF3-8938-E589-A2DE70D8910A}"/>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11E5DF5-9FB0-4000-A765-C484D65D5E93}" type="slidenum">
              <a:rPr lang="fr-FR" altLang="fr-FR" sz="2000" smtClean="0">
                <a:solidFill>
                  <a:srgbClr val="984807"/>
                </a:solidFill>
              </a:rPr>
              <a:pPr>
                <a:spcBef>
                  <a:spcPct val="0"/>
                </a:spcBef>
                <a:buFontTx/>
                <a:buNone/>
              </a:pPr>
              <a:t>6</a:t>
            </a:fld>
            <a:endParaRPr lang="fr-FR" altLang="fr-FR" sz="2000">
              <a:solidFill>
                <a:srgbClr val="984807"/>
              </a:solidFill>
            </a:endParaRPr>
          </a:p>
        </p:txBody>
      </p:sp>
      <p:sp>
        <p:nvSpPr>
          <p:cNvPr id="8196" name="Rectangle 1">
            <a:extLst>
              <a:ext uri="{FF2B5EF4-FFF2-40B4-BE49-F238E27FC236}">
                <a16:creationId xmlns:a16="http://schemas.microsoft.com/office/drawing/2014/main" id="{5B6B3D97-C28D-30AF-C66C-4641D516DBE0}"/>
              </a:ext>
            </a:extLst>
          </p:cNvPr>
          <p:cNvSpPr>
            <a:spLocks noChangeArrowheads="1"/>
          </p:cNvSpPr>
          <p:nvPr/>
        </p:nvSpPr>
        <p:spPr bwMode="auto">
          <a:xfrm>
            <a:off x="395288" y="1700213"/>
            <a:ext cx="8189912"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Sous </a:t>
            </a:r>
            <a:r>
              <a:rPr lang="fr-FR" altLang="fr-FR" sz="2000" b="1">
                <a:latin typeface="Times New Roman" panose="02020603050405020304" pitchFamily="18" charset="0"/>
                <a:ea typeface="Calibri" panose="020F0502020204030204" pitchFamily="34" charset="0"/>
                <a:cs typeface="Times New Roman" panose="02020603050405020304" pitchFamily="18" charset="0"/>
              </a:rPr>
              <a:t>l’autorité du préfet</a:t>
            </a:r>
            <a:r>
              <a:rPr lang="fr-FR" altLang="fr-FR" sz="2000">
                <a:latin typeface="Times New Roman" panose="02020603050405020304" pitchFamily="18" charset="0"/>
                <a:ea typeface="Calibri" panose="020F0502020204030204" pitchFamily="34" charset="0"/>
                <a:cs typeface="Times New Roman" panose="02020603050405020304" pitchFamily="18" charset="0"/>
              </a:rPr>
              <a:t>, le DDMIS assure la </a:t>
            </a:r>
            <a:r>
              <a:rPr lang="fr-FR" altLang="fr-FR" sz="2000" b="1">
                <a:latin typeface="Times New Roman" panose="02020603050405020304" pitchFamily="18" charset="0"/>
                <a:ea typeface="Calibri" panose="020F0502020204030204" pitchFamily="34" charset="0"/>
                <a:cs typeface="Times New Roman" panose="02020603050405020304" pitchFamily="18" charset="0"/>
              </a:rPr>
              <a:t>direction opérationnelle </a:t>
            </a:r>
            <a:r>
              <a:rPr lang="fr-FR" altLang="fr-FR" sz="2000">
                <a:latin typeface="Times New Roman" panose="02020603050405020304" pitchFamily="18" charset="0"/>
                <a:ea typeface="Calibri" panose="020F0502020204030204" pitchFamily="34" charset="0"/>
                <a:cs typeface="Times New Roman" panose="02020603050405020304" pitchFamily="18" charset="0"/>
              </a:rPr>
              <a:t>du corps départemental-métropolitain de SP et la direction des actions de prévention relevant du SDMIS ;</a:t>
            </a:r>
          </a:p>
          <a:p>
            <a:pPr algn="just">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Sous </a:t>
            </a:r>
            <a:r>
              <a:rPr lang="fr-FR" altLang="fr-FR" sz="2000" b="1">
                <a:latin typeface="Times New Roman" panose="02020603050405020304" pitchFamily="18" charset="0"/>
                <a:ea typeface="Calibri" panose="020F0502020204030204" pitchFamily="34" charset="0"/>
                <a:cs typeface="Times New Roman" panose="02020603050405020304" pitchFamily="18" charset="0"/>
              </a:rPr>
              <a:t>l’autorité du président du conseil d’administration</a:t>
            </a:r>
            <a:r>
              <a:rPr lang="fr-FR" altLang="fr-FR" sz="2000">
                <a:latin typeface="Times New Roman" panose="02020603050405020304" pitchFamily="18" charset="0"/>
                <a:ea typeface="Calibri" panose="020F0502020204030204" pitchFamily="34" charset="0"/>
                <a:cs typeface="Times New Roman" panose="02020603050405020304" pitchFamily="18" charset="0"/>
              </a:rPr>
              <a:t>, le DDMIS assure la </a:t>
            </a:r>
            <a:r>
              <a:rPr lang="fr-FR" altLang="fr-FR" sz="2000" b="1">
                <a:latin typeface="Times New Roman" panose="02020603050405020304" pitchFamily="18" charset="0"/>
                <a:ea typeface="Calibri" panose="020F0502020204030204" pitchFamily="34" charset="0"/>
                <a:cs typeface="Times New Roman" panose="02020603050405020304" pitchFamily="18" charset="0"/>
              </a:rPr>
              <a:t>direction administrative et financière de l’établissement</a:t>
            </a:r>
            <a:r>
              <a:rPr lang="fr-FR" altLang="fr-FR" sz="2000">
                <a:latin typeface="Times New Roman" panose="02020603050405020304" pitchFamily="18" charset="0"/>
                <a:ea typeface="Calibri" panose="020F0502020204030204" pitchFamily="34" charset="0"/>
                <a:cs typeface="Times New Roman" panose="02020603050405020304" pitchFamily="18"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8">
            <a:extLst>
              <a:ext uri="{FF2B5EF4-FFF2-40B4-BE49-F238E27FC236}">
                <a16:creationId xmlns:a16="http://schemas.microsoft.com/office/drawing/2014/main" id="{A03DBE99-CB49-2B91-6FEB-EADFE988A206}"/>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9219" name="Espace réservé du numéro de diapositive 4">
            <a:extLst>
              <a:ext uri="{FF2B5EF4-FFF2-40B4-BE49-F238E27FC236}">
                <a16:creationId xmlns:a16="http://schemas.microsoft.com/office/drawing/2014/main" id="{8E27CCED-6158-9C8D-3E1B-7B44DFCA6E3C}"/>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E75BE88-B62C-4015-8738-92BF168229FD}" type="slidenum">
              <a:rPr lang="fr-FR" altLang="fr-FR" sz="2000" smtClean="0">
                <a:solidFill>
                  <a:srgbClr val="984807"/>
                </a:solidFill>
              </a:rPr>
              <a:pPr>
                <a:spcBef>
                  <a:spcPct val="0"/>
                </a:spcBef>
                <a:buFontTx/>
                <a:buNone/>
              </a:pPr>
              <a:t>7</a:t>
            </a:fld>
            <a:endParaRPr lang="fr-FR" altLang="fr-FR" sz="2000">
              <a:solidFill>
                <a:srgbClr val="984807"/>
              </a:solidFill>
            </a:endParaRPr>
          </a:p>
        </p:txBody>
      </p:sp>
      <p:sp>
        <p:nvSpPr>
          <p:cNvPr id="9220" name="Rectangle 1">
            <a:extLst>
              <a:ext uri="{FF2B5EF4-FFF2-40B4-BE49-F238E27FC236}">
                <a16:creationId xmlns:a16="http://schemas.microsoft.com/office/drawing/2014/main" id="{6AD2754B-BED6-90CA-142B-DA7D32EA8171}"/>
              </a:ext>
            </a:extLst>
          </p:cNvPr>
          <p:cNvSpPr>
            <a:spLocks noChangeArrowheads="1"/>
          </p:cNvSpPr>
          <p:nvPr/>
        </p:nvSpPr>
        <p:spPr bwMode="auto">
          <a:xfrm>
            <a:off x="755650" y="1509713"/>
            <a:ext cx="720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DDMIS : Monsieur le Contrôleur Général Emmanuel CLAVAUD</a:t>
            </a:r>
          </a:p>
        </p:txBody>
      </p:sp>
      <p:pic>
        <p:nvPicPr>
          <p:cNvPr id="9221" name="Image 2">
            <a:extLst>
              <a:ext uri="{FF2B5EF4-FFF2-40B4-BE49-F238E27FC236}">
                <a16:creationId xmlns:a16="http://schemas.microsoft.com/office/drawing/2014/main" id="{ED01CF5E-9B01-2B8B-5E30-62334B05D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205038"/>
            <a:ext cx="612616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8">
            <a:extLst>
              <a:ext uri="{FF2B5EF4-FFF2-40B4-BE49-F238E27FC236}">
                <a16:creationId xmlns:a16="http://schemas.microsoft.com/office/drawing/2014/main" id="{A840E933-E44F-D621-90D5-C3335291B997}"/>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10243" name="Espace réservé du numéro de diapositive 4">
            <a:extLst>
              <a:ext uri="{FF2B5EF4-FFF2-40B4-BE49-F238E27FC236}">
                <a16:creationId xmlns:a16="http://schemas.microsoft.com/office/drawing/2014/main" id="{14882D47-7C07-D915-D5A5-3A793A7DF70F}"/>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89846B8-9A90-4011-AE7A-4315C4513EDA}" type="slidenum">
              <a:rPr lang="fr-FR" altLang="fr-FR" sz="2000" smtClean="0">
                <a:solidFill>
                  <a:srgbClr val="984807"/>
                </a:solidFill>
              </a:rPr>
              <a:pPr>
                <a:spcBef>
                  <a:spcPct val="0"/>
                </a:spcBef>
                <a:buFontTx/>
                <a:buNone/>
              </a:pPr>
              <a:t>8</a:t>
            </a:fld>
            <a:endParaRPr lang="fr-FR" altLang="fr-FR" sz="2000">
              <a:solidFill>
                <a:srgbClr val="984807"/>
              </a:solidFill>
            </a:endParaRPr>
          </a:p>
        </p:txBody>
      </p:sp>
      <p:sp>
        <p:nvSpPr>
          <p:cNvPr id="10244" name="Rectangle 1">
            <a:extLst>
              <a:ext uri="{FF2B5EF4-FFF2-40B4-BE49-F238E27FC236}">
                <a16:creationId xmlns:a16="http://schemas.microsoft.com/office/drawing/2014/main" id="{2A73D553-56D8-76E3-6D82-42BB68891A7D}"/>
              </a:ext>
            </a:extLst>
          </p:cNvPr>
          <p:cNvSpPr>
            <a:spLocks noChangeArrowheads="1"/>
          </p:cNvSpPr>
          <p:nvPr/>
        </p:nvSpPr>
        <p:spPr bwMode="auto">
          <a:xfrm>
            <a:off x="414338" y="1316038"/>
            <a:ext cx="8189912"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 conseil d’administration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Assure la gestion administrative et financière, vote le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budget </a:t>
            </a:r>
            <a:r>
              <a:rPr lang="fr-FR" altLang="fr-FR" sz="2000">
                <a:latin typeface="Times New Roman" panose="02020603050405020304" pitchFamily="18" charset="0"/>
                <a:ea typeface="Calibri" panose="020F0502020204030204" pitchFamily="34" charset="0"/>
                <a:cs typeface="Times New Roman" panose="02020603050405020304" pitchFamily="18" charset="0"/>
              </a:rPr>
              <a:t>de l'établissement public et délibère au sujet : </a:t>
            </a:r>
            <a:endParaRPr lang="fr-FR" altLang="fr-FR"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000">
                <a:latin typeface="Times New Roman" panose="02020603050405020304" pitchFamily="18" charset="0"/>
                <a:ea typeface="Calibri" panose="020F0502020204030204" pitchFamily="34" charset="0"/>
                <a:cs typeface="Times New Roman" panose="02020603050405020304" pitchFamily="18" charset="0"/>
              </a:rPr>
              <a:t> Des salaires, vacations et formations des agents,</a:t>
            </a:r>
            <a:endParaRPr lang="fr-FR" altLang="fr-FR"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000">
                <a:latin typeface="Times New Roman" panose="02020603050405020304" pitchFamily="18" charset="0"/>
                <a:ea typeface="Calibri" panose="020F0502020204030204" pitchFamily="34" charset="0"/>
                <a:cs typeface="Times New Roman" panose="02020603050405020304" pitchFamily="18" charset="0"/>
              </a:rPr>
              <a:t> De l'achat et entretien des bâtiments, véhicules et équipements,</a:t>
            </a:r>
            <a:endParaRPr lang="fr-FR" altLang="fr-FR"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000">
                <a:latin typeface="Times New Roman" panose="02020603050405020304" pitchFamily="18" charset="0"/>
                <a:ea typeface="Calibri" panose="020F0502020204030204" pitchFamily="34" charset="0"/>
                <a:cs typeface="Times New Roman" panose="02020603050405020304" pitchFamily="18" charset="0"/>
              </a:rPr>
              <a:t> Des signatures de conventions avec d'autres entités, publiques ou privées,</a:t>
            </a:r>
            <a:endParaRPr lang="fr-FR" altLang="fr-FR"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000">
                <a:latin typeface="Times New Roman" panose="02020603050405020304" pitchFamily="18" charset="0"/>
                <a:ea typeface="Calibri" panose="020F0502020204030204" pitchFamily="34" charset="0"/>
                <a:cs typeface="Times New Roman" panose="02020603050405020304" pitchFamily="18" charset="0"/>
              </a:rPr>
              <a:t> Etc.</a:t>
            </a:r>
            <a:endParaRPr lang="fr-FR" altLang="fr-FR" sz="18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8">
            <a:extLst>
              <a:ext uri="{FF2B5EF4-FFF2-40B4-BE49-F238E27FC236}">
                <a16:creationId xmlns:a16="http://schemas.microsoft.com/office/drawing/2014/main" id="{CE525AE4-1A67-5472-52C6-29052872E450}"/>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11267" name="Espace réservé du numéro de diapositive 4">
            <a:extLst>
              <a:ext uri="{FF2B5EF4-FFF2-40B4-BE49-F238E27FC236}">
                <a16:creationId xmlns:a16="http://schemas.microsoft.com/office/drawing/2014/main" id="{B7626F94-542E-1A7F-A42D-C391AE5F84FC}"/>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FD645EF-FBA0-484B-B184-E8B028F75913}" type="slidenum">
              <a:rPr lang="fr-FR" altLang="fr-FR" sz="2000" smtClean="0">
                <a:solidFill>
                  <a:srgbClr val="984807"/>
                </a:solidFill>
              </a:rPr>
              <a:pPr>
                <a:spcBef>
                  <a:spcPct val="0"/>
                </a:spcBef>
                <a:buFontTx/>
                <a:buNone/>
              </a:pPr>
              <a:t>9</a:t>
            </a:fld>
            <a:endParaRPr lang="fr-FR" altLang="fr-FR" sz="2000">
              <a:solidFill>
                <a:srgbClr val="984807"/>
              </a:solidFill>
            </a:endParaRPr>
          </a:p>
        </p:txBody>
      </p:sp>
      <p:sp>
        <p:nvSpPr>
          <p:cNvPr id="11268" name="Rectangle 1">
            <a:extLst>
              <a:ext uri="{FF2B5EF4-FFF2-40B4-BE49-F238E27FC236}">
                <a16:creationId xmlns:a16="http://schemas.microsoft.com/office/drawing/2014/main" id="{122F7070-3536-25AE-1A12-A3E9F8E348C0}"/>
              </a:ext>
            </a:extLst>
          </p:cNvPr>
          <p:cNvSpPr>
            <a:spLocks noChangeArrowheads="1"/>
          </p:cNvSpPr>
          <p:nvPr/>
        </p:nvSpPr>
        <p:spPr bwMode="auto">
          <a:xfrm>
            <a:off x="414338" y="1316038"/>
            <a:ext cx="8189912"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 typeface="Arial" panose="020B0604020202020204" pitchFamily="34" charset="0"/>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Le conseil d’administration :</a:t>
            </a:r>
          </a:p>
          <a:p>
            <a:pPr algn="just">
              <a:lnSpc>
                <a:spcPct val="107000"/>
              </a:lnSpc>
              <a:spcBef>
                <a:spcPct val="0"/>
              </a:spcBef>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Composé de :  22 élus dont :	</a:t>
            </a: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buFont typeface="Wingdings" panose="05000000000000000000" pitchFamily="2" charset="2"/>
              <a:buChar char="Ø"/>
            </a:pPr>
            <a:r>
              <a:rPr lang="fr-FR" altLang="fr-FR" sz="2000">
                <a:latin typeface="Times New Roman" panose="02020603050405020304" pitchFamily="18" charset="0"/>
                <a:ea typeface="Calibri" panose="020F0502020204030204" pitchFamily="34" charset="0"/>
                <a:cs typeface="Times New Roman" panose="02020603050405020304" pitchFamily="18" charset="0"/>
              </a:rPr>
              <a:t> 3 membres élus au titre du conseil départemental du Rhône ;</a:t>
            </a:r>
          </a:p>
          <a:p>
            <a:pPr>
              <a:buFont typeface="Wingdings" panose="05000000000000000000" pitchFamily="2" charset="2"/>
              <a:buChar char="Ø"/>
            </a:pPr>
            <a:r>
              <a:rPr lang="fr-FR" altLang="fr-FR" sz="2000">
                <a:latin typeface="Times New Roman" panose="02020603050405020304" pitchFamily="18" charset="0"/>
                <a:ea typeface="Calibri" panose="020F0502020204030204" pitchFamily="34" charset="0"/>
                <a:cs typeface="Times New Roman" panose="02020603050405020304" pitchFamily="18" charset="0"/>
              </a:rPr>
              <a:t>14 membres élus au titre de la métropole de Lyon ;</a:t>
            </a:r>
          </a:p>
          <a:p>
            <a:pPr>
              <a:buFont typeface="Wingdings" panose="05000000000000000000" pitchFamily="2" charset="2"/>
              <a:buChar char="Ø"/>
            </a:pPr>
            <a:r>
              <a:rPr lang="fr-FR" altLang="fr-FR" sz="2000">
                <a:latin typeface="Times New Roman" panose="02020603050405020304" pitchFamily="18" charset="0"/>
                <a:ea typeface="Calibri" panose="020F0502020204030204" pitchFamily="34" charset="0"/>
                <a:cs typeface="Times New Roman" panose="02020603050405020304" pitchFamily="18" charset="0"/>
              </a:rPr>
              <a:t> 5 membres élus au titre des Etablissements publics de Coopération intercommunale (EPCI).</a:t>
            </a:r>
          </a:p>
        </p:txBody>
      </p:sp>
      <p:pic>
        <p:nvPicPr>
          <p:cNvPr id="11269" name="Image 1" descr="composition du CA">
            <a:extLst>
              <a:ext uri="{FF2B5EF4-FFF2-40B4-BE49-F238E27FC236}">
                <a16:creationId xmlns:a16="http://schemas.microsoft.com/office/drawing/2014/main" id="{AA3B31DE-7F1C-4209-E17B-9F5A67488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342"/>
          <a:stretch>
            <a:fillRect/>
          </a:stretch>
        </p:blipFill>
        <p:spPr bwMode="auto">
          <a:xfrm>
            <a:off x="4284663" y="3957638"/>
            <a:ext cx="44005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1539</TotalTime>
  <Words>2237</Words>
  <Application>Microsoft Office PowerPoint</Application>
  <PresentationFormat>Affichage à l'écran (4:3)</PresentationFormat>
  <Paragraphs>405</Paragraphs>
  <Slides>49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49</vt:i4>
      </vt:variant>
    </vt:vector>
  </HeadingPairs>
  <TitlesOfParts>
    <vt:vector size="55" baseType="lpstr">
      <vt:lpstr>Arial</vt:lpstr>
      <vt:lpstr>Myriad Pro</vt:lpstr>
      <vt:lpstr>Calibri</vt:lpstr>
      <vt:lpstr>Times New Roman</vt:lpstr>
      <vt:lpstr>Wingdings</vt:lpstr>
      <vt:lpstr>GCCAR</vt:lpstr>
      <vt:lpstr>Organisation du S.D.M.I.S.</vt:lpstr>
      <vt:lpstr>Organisation du SDMIS</vt:lpstr>
      <vt:lpstr>Création du SDMIS</vt:lpstr>
      <vt:lpstr>Création du SDMIS</vt:lpstr>
      <vt:lpstr>Création du SDMIS</vt:lpstr>
      <vt:lpstr>Généralités</vt:lpstr>
      <vt:lpstr>Généralités</vt:lpstr>
      <vt:lpstr>Généralités</vt:lpstr>
      <vt:lpstr>Généralités</vt:lpstr>
      <vt:lpstr>Généralités</vt:lpstr>
      <vt:lpstr>Généralités</vt:lpstr>
      <vt:lpstr>Différents groupements et directions</vt:lpstr>
      <vt:lpstr>Différents groupements et directions</vt:lpstr>
      <vt:lpstr>Différents groupements et directions</vt:lpstr>
      <vt:lpstr>Différents groupements et directions</vt:lpstr>
      <vt:lpstr>Différents groupements et directions</vt:lpstr>
      <vt:lpstr>Différents groupements et directions</vt:lpstr>
      <vt:lpstr>Différents groupements et directions</vt:lpstr>
      <vt:lpstr>Différents groupements et directions</vt:lpstr>
      <vt:lpstr>Différents groupements et directions</vt:lpstr>
      <vt:lpstr>Différents groupements et directions</vt:lpstr>
      <vt:lpstr>Différents groupements et directions</vt:lpstr>
      <vt:lpstr>Différents groupements et directions</vt:lpstr>
      <vt:lpstr>Différents groupements et directions</vt:lpstr>
      <vt:lpstr>Différents groupements et directions</vt:lpstr>
      <vt:lpstr>Différents groupements et directions</vt:lpstr>
      <vt:lpstr>Différents groupements et directions</vt:lpstr>
      <vt:lpstr>Différents groupements et directions</vt:lpstr>
      <vt:lpstr>Différents groupements et directions</vt:lpstr>
      <vt:lpstr>Différents groupements et directions</vt:lpstr>
      <vt:lpstr>Différents groupements et directions</vt:lpstr>
      <vt:lpstr>Différents groupements et directions</vt:lpstr>
      <vt:lpstr>Différents groupements et directions</vt:lpstr>
      <vt:lpstr>Règlement opérationnel</vt:lpstr>
      <vt:lpstr>Règlement intérieur</vt:lpstr>
      <vt:lpstr>SDMIS en chiffres</vt:lpstr>
      <vt:lpstr>SDMIS en chiffres</vt:lpstr>
      <vt:lpstr>SDMIS en chiffres</vt:lpstr>
      <vt:lpstr>SDMIS en chiffres</vt:lpstr>
      <vt:lpstr>SDMIS en chiffres</vt:lpstr>
      <vt:lpstr>SDMIS en chiffres</vt:lpstr>
      <vt:lpstr>SDMIS en chiffres</vt:lpstr>
      <vt:lpstr>SDMIS en chiffres</vt:lpstr>
      <vt:lpstr>SDMIS</vt:lpstr>
      <vt:lpstr>SDMIS</vt:lpstr>
      <vt:lpstr>SDMIS</vt:lpstr>
      <vt:lpstr>SDMIS</vt:lpstr>
      <vt:lpstr>SDMIS</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120</cp:revision>
  <cp:lastPrinted>2015-08-06T08:01:37Z</cp:lastPrinted>
  <dcterms:created xsi:type="dcterms:W3CDTF">2015-08-05T10:19:35Z</dcterms:created>
  <dcterms:modified xsi:type="dcterms:W3CDTF">2025-01-14T16:22:10Z</dcterms:modified>
</cp:coreProperties>
</file>