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71" r:id="rId3"/>
    <p:sldId id="270" r:id="rId4"/>
    <p:sldId id="273" r:id="rId5"/>
    <p:sldId id="274" r:id="rId6"/>
    <p:sldId id="280" r:id="rId7"/>
    <p:sldId id="275" r:id="rId8"/>
    <p:sldId id="276" r:id="rId9"/>
    <p:sldId id="281" r:id="rId10"/>
    <p:sldId id="282" r:id="rId11"/>
    <p:sldId id="283" r:id="rId12"/>
    <p:sldId id="285" r:id="rId13"/>
    <p:sldId id="284" r:id="rId14"/>
    <p:sldId id="286" r:id="rId15"/>
    <p:sldId id="287" r:id="rId16"/>
    <p:sldId id="277" r:id="rId17"/>
    <p:sldId id="298" r:id="rId18"/>
    <p:sldId id="295" r:id="rId19"/>
    <p:sldId id="296" r:id="rId20"/>
    <p:sldId id="297" r:id="rId21"/>
    <p:sldId id="299" r:id="rId22"/>
    <p:sldId id="302" r:id="rId23"/>
    <p:sldId id="303" r:id="rId24"/>
    <p:sldId id="304" r:id="rId25"/>
    <p:sldId id="305" r:id="rId26"/>
    <p:sldId id="300" r:id="rId27"/>
    <p:sldId id="306" r:id="rId28"/>
    <p:sldId id="315" r:id="rId29"/>
    <p:sldId id="289" r:id="rId30"/>
    <p:sldId id="291" r:id="rId31"/>
    <p:sldId id="317" r:id="rId32"/>
    <p:sldId id="318" r:id="rId33"/>
    <p:sldId id="319" r:id="rId34"/>
    <p:sldId id="292" r:id="rId35"/>
    <p:sldId id="293" r:id="rId36"/>
    <p:sldId id="320" r:id="rId37"/>
    <p:sldId id="294" r:id="rId38"/>
    <p:sldId id="339" r:id="rId39"/>
    <p:sldId id="340" r:id="rId40"/>
    <p:sldId id="288" r:id="rId41"/>
    <p:sldId id="335" r:id="rId42"/>
    <p:sldId id="322" r:id="rId43"/>
    <p:sldId id="323" r:id="rId44"/>
    <p:sldId id="337" r:id="rId45"/>
    <p:sldId id="325" r:id="rId46"/>
    <p:sldId id="326" r:id="rId47"/>
    <p:sldId id="342" r:id="rId48"/>
    <p:sldId id="328" r:id="rId49"/>
    <p:sldId id="272" r:id="rId50"/>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81" d="100"/>
          <a:sy n="81" d="100"/>
        </p:scale>
        <p:origin x="148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CE90C98-26C0-5785-54D8-FF12F6686D4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7BE11FCE-B0B9-F7B2-DD9C-E8296F66ACF1}"/>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7382FCCB-7F0A-4F73-B88F-CC1EAFDD2995}" type="datetimeFigureOut">
              <a:rPr lang="fr-FR"/>
              <a:pPr>
                <a:defRPr/>
              </a:pPr>
              <a:t>14/01/2025</a:t>
            </a:fld>
            <a:endParaRPr lang="fr-FR"/>
          </a:p>
        </p:txBody>
      </p:sp>
      <p:sp>
        <p:nvSpPr>
          <p:cNvPr id="4" name="Espace réservé de l'image des diapositives 3">
            <a:extLst>
              <a:ext uri="{FF2B5EF4-FFF2-40B4-BE49-F238E27FC236}">
                <a16:creationId xmlns:a16="http://schemas.microsoft.com/office/drawing/2014/main" id="{6DB4AD15-9FD4-7409-6D50-B47BAB6DFE35}"/>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D0AFDE7E-F7AD-62F2-461C-4C1EA883E3A5}"/>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9581EB7-E903-627A-1EFB-A38759D89B25}"/>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7B2807D4-8619-81F0-FC6F-DABD0BF9B39D}"/>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06CCB444-6DD7-4AE5-9114-0E6C78F14EAA}"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F3238B5-9F6B-35E5-A681-6CAABCF9069A}"/>
              </a:ext>
            </a:extLst>
          </p:cNvPr>
          <p:cNvSpPr>
            <a:spLocks noGrp="1"/>
          </p:cNvSpPr>
          <p:nvPr>
            <p:ph type="dt" sz="half" idx="10"/>
          </p:nvPr>
        </p:nvSpPr>
        <p:spPr/>
        <p:txBody>
          <a:bodyPr/>
          <a:lstStyle>
            <a:lvl1pPr>
              <a:defRPr/>
            </a:lvl1pPr>
          </a:lstStyle>
          <a:p>
            <a:pPr>
              <a:defRPr/>
            </a:pPr>
            <a:fld id="{5E308668-5F90-457B-B6A2-8D20556088F3}"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85E32472-BB8A-A70F-F75A-CE3CCFB4761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B2A9451-F8CD-6957-3D07-FA18D44B680D}"/>
              </a:ext>
            </a:extLst>
          </p:cNvPr>
          <p:cNvSpPr>
            <a:spLocks noGrp="1"/>
          </p:cNvSpPr>
          <p:nvPr>
            <p:ph type="sldNum" sz="quarter" idx="12"/>
          </p:nvPr>
        </p:nvSpPr>
        <p:spPr/>
        <p:txBody>
          <a:bodyPr/>
          <a:lstStyle>
            <a:lvl1pPr>
              <a:defRPr/>
            </a:lvl1pPr>
          </a:lstStyle>
          <a:p>
            <a:pPr>
              <a:defRPr/>
            </a:pPr>
            <a:fld id="{1276D231-1D97-4F7F-9FF2-75B6038FBC60}" type="slidenum">
              <a:rPr lang="fr-FR" altLang="fr-FR"/>
              <a:pPr>
                <a:defRPr/>
              </a:pPr>
              <a:t>‹N°›</a:t>
            </a:fld>
            <a:endParaRPr lang="fr-FR" altLang="fr-FR"/>
          </a:p>
        </p:txBody>
      </p:sp>
    </p:spTree>
    <p:extLst>
      <p:ext uri="{BB962C8B-B14F-4D97-AF65-F5344CB8AC3E}">
        <p14:creationId xmlns:p14="http://schemas.microsoft.com/office/powerpoint/2010/main" val="76499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5D8F46-188B-2D8E-A89A-22BE73FA78F6}"/>
              </a:ext>
            </a:extLst>
          </p:cNvPr>
          <p:cNvSpPr>
            <a:spLocks noGrp="1"/>
          </p:cNvSpPr>
          <p:nvPr>
            <p:ph type="dt" sz="half" idx="10"/>
          </p:nvPr>
        </p:nvSpPr>
        <p:spPr/>
        <p:txBody>
          <a:bodyPr/>
          <a:lstStyle>
            <a:lvl1pPr>
              <a:defRPr/>
            </a:lvl1pPr>
          </a:lstStyle>
          <a:p>
            <a:pPr>
              <a:defRPr/>
            </a:pPr>
            <a:fld id="{DB55F890-C008-4C21-B441-1B7C5D1628A1}"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3CA220C7-B9BE-1D85-A9AD-4916CFE57A1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D3A255E-1371-E8CC-F887-87897E686F07}"/>
              </a:ext>
            </a:extLst>
          </p:cNvPr>
          <p:cNvSpPr>
            <a:spLocks noGrp="1"/>
          </p:cNvSpPr>
          <p:nvPr>
            <p:ph type="sldNum" sz="quarter" idx="12"/>
          </p:nvPr>
        </p:nvSpPr>
        <p:spPr/>
        <p:txBody>
          <a:bodyPr/>
          <a:lstStyle>
            <a:lvl1pPr>
              <a:defRPr/>
            </a:lvl1pPr>
          </a:lstStyle>
          <a:p>
            <a:pPr>
              <a:defRPr/>
            </a:pPr>
            <a:fld id="{C264D470-1CE7-4BC2-AA2A-0ED6C135B545}" type="slidenum">
              <a:rPr lang="fr-FR" altLang="fr-FR"/>
              <a:pPr>
                <a:defRPr/>
              </a:pPr>
              <a:t>‹N°›</a:t>
            </a:fld>
            <a:endParaRPr lang="fr-FR" altLang="fr-FR"/>
          </a:p>
        </p:txBody>
      </p:sp>
    </p:spTree>
    <p:extLst>
      <p:ext uri="{BB962C8B-B14F-4D97-AF65-F5344CB8AC3E}">
        <p14:creationId xmlns:p14="http://schemas.microsoft.com/office/powerpoint/2010/main" val="916368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A9B6E9-5B5C-1C27-2447-B31C1912F6AD}"/>
              </a:ext>
            </a:extLst>
          </p:cNvPr>
          <p:cNvSpPr>
            <a:spLocks noGrp="1"/>
          </p:cNvSpPr>
          <p:nvPr>
            <p:ph type="dt" sz="half" idx="10"/>
          </p:nvPr>
        </p:nvSpPr>
        <p:spPr/>
        <p:txBody>
          <a:bodyPr/>
          <a:lstStyle>
            <a:lvl1pPr>
              <a:defRPr/>
            </a:lvl1pPr>
          </a:lstStyle>
          <a:p>
            <a:pPr>
              <a:defRPr/>
            </a:pPr>
            <a:fld id="{E47F7819-5E2E-496D-B3D0-71ADAE5F8AD7}"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74C06911-DACC-F75E-0168-261B24BB6420}"/>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0628F42-0326-A622-2DB9-0AF6CB666675}"/>
              </a:ext>
            </a:extLst>
          </p:cNvPr>
          <p:cNvSpPr>
            <a:spLocks noGrp="1"/>
          </p:cNvSpPr>
          <p:nvPr>
            <p:ph type="sldNum" sz="quarter" idx="12"/>
          </p:nvPr>
        </p:nvSpPr>
        <p:spPr/>
        <p:txBody>
          <a:bodyPr/>
          <a:lstStyle>
            <a:lvl1pPr>
              <a:defRPr/>
            </a:lvl1pPr>
          </a:lstStyle>
          <a:p>
            <a:pPr>
              <a:defRPr/>
            </a:pPr>
            <a:fld id="{5595BBD0-58DC-498B-9696-0A6FDFADB160}" type="slidenum">
              <a:rPr lang="fr-FR" altLang="fr-FR"/>
              <a:pPr>
                <a:defRPr/>
              </a:pPr>
              <a:t>‹N°›</a:t>
            </a:fld>
            <a:endParaRPr lang="fr-FR" altLang="fr-FR"/>
          </a:p>
        </p:txBody>
      </p:sp>
    </p:spTree>
    <p:extLst>
      <p:ext uri="{BB962C8B-B14F-4D97-AF65-F5344CB8AC3E}">
        <p14:creationId xmlns:p14="http://schemas.microsoft.com/office/powerpoint/2010/main" val="58897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A50564-8425-6EBE-9197-8A078692DFDC}"/>
              </a:ext>
            </a:extLst>
          </p:cNvPr>
          <p:cNvSpPr>
            <a:spLocks noGrp="1"/>
          </p:cNvSpPr>
          <p:nvPr>
            <p:ph type="dt" sz="half" idx="10"/>
          </p:nvPr>
        </p:nvSpPr>
        <p:spPr/>
        <p:txBody>
          <a:bodyPr/>
          <a:lstStyle>
            <a:lvl1pPr>
              <a:defRPr/>
            </a:lvl1pPr>
          </a:lstStyle>
          <a:p>
            <a:pPr>
              <a:defRPr/>
            </a:pPr>
            <a:fld id="{21C3DEA6-F8B8-45F1-A61D-04542BF82BDA}"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ABD2C768-8A67-5287-117A-88E3447FAC30}"/>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0E35AEC-71CA-90DF-D1C9-0F91397E7124}"/>
              </a:ext>
            </a:extLst>
          </p:cNvPr>
          <p:cNvSpPr>
            <a:spLocks noGrp="1"/>
          </p:cNvSpPr>
          <p:nvPr>
            <p:ph type="sldNum" sz="quarter" idx="12"/>
          </p:nvPr>
        </p:nvSpPr>
        <p:spPr/>
        <p:txBody>
          <a:bodyPr/>
          <a:lstStyle>
            <a:lvl1pPr>
              <a:defRPr/>
            </a:lvl1pPr>
          </a:lstStyle>
          <a:p>
            <a:pPr>
              <a:defRPr/>
            </a:pPr>
            <a:fld id="{6B4C441A-E060-498B-B368-8BC8861291F1}" type="slidenum">
              <a:rPr lang="fr-FR" altLang="fr-FR"/>
              <a:pPr>
                <a:defRPr/>
              </a:pPr>
              <a:t>‹N°›</a:t>
            </a:fld>
            <a:endParaRPr lang="fr-FR" altLang="fr-FR"/>
          </a:p>
        </p:txBody>
      </p:sp>
    </p:spTree>
    <p:extLst>
      <p:ext uri="{BB962C8B-B14F-4D97-AF65-F5344CB8AC3E}">
        <p14:creationId xmlns:p14="http://schemas.microsoft.com/office/powerpoint/2010/main" val="287999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4AC27F14-628D-692A-94FB-BFF84F6436AB}"/>
              </a:ext>
            </a:extLst>
          </p:cNvPr>
          <p:cNvSpPr>
            <a:spLocks noGrp="1"/>
          </p:cNvSpPr>
          <p:nvPr>
            <p:ph type="dt" sz="half" idx="10"/>
          </p:nvPr>
        </p:nvSpPr>
        <p:spPr/>
        <p:txBody>
          <a:bodyPr/>
          <a:lstStyle>
            <a:lvl1pPr>
              <a:defRPr/>
            </a:lvl1pPr>
          </a:lstStyle>
          <a:p>
            <a:pPr>
              <a:defRPr/>
            </a:pPr>
            <a:fld id="{D057EF4A-9F80-497A-B86A-CF754B3F08FA}"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C08614AA-4896-83F9-E6ED-A4807CA4C99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4884820-D4CD-3AFD-1556-F7F633730054}"/>
              </a:ext>
            </a:extLst>
          </p:cNvPr>
          <p:cNvSpPr>
            <a:spLocks noGrp="1"/>
          </p:cNvSpPr>
          <p:nvPr>
            <p:ph type="sldNum" sz="quarter" idx="12"/>
          </p:nvPr>
        </p:nvSpPr>
        <p:spPr/>
        <p:txBody>
          <a:bodyPr/>
          <a:lstStyle>
            <a:lvl1pPr>
              <a:defRPr/>
            </a:lvl1pPr>
          </a:lstStyle>
          <a:p>
            <a:pPr>
              <a:defRPr/>
            </a:pPr>
            <a:fld id="{D12F7B26-2F2B-40FB-BF67-C0E9B0D1FCB4}" type="slidenum">
              <a:rPr lang="fr-FR" altLang="fr-FR"/>
              <a:pPr>
                <a:defRPr/>
              </a:pPr>
              <a:t>‹N°›</a:t>
            </a:fld>
            <a:endParaRPr lang="fr-FR" altLang="fr-FR"/>
          </a:p>
        </p:txBody>
      </p:sp>
    </p:spTree>
    <p:extLst>
      <p:ext uri="{BB962C8B-B14F-4D97-AF65-F5344CB8AC3E}">
        <p14:creationId xmlns:p14="http://schemas.microsoft.com/office/powerpoint/2010/main" val="138250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DD60A6B8-1680-0646-ED05-5921DE738D36}"/>
              </a:ext>
            </a:extLst>
          </p:cNvPr>
          <p:cNvSpPr>
            <a:spLocks noGrp="1"/>
          </p:cNvSpPr>
          <p:nvPr>
            <p:ph type="dt" sz="half" idx="10"/>
          </p:nvPr>
        </p:nvSpPr>
        <p:spPr/>
        <p:txBody>
          <a:bodyPr/>
          <a:lstStyle>
            <a:lvl1pPr>
              <a:defRPr/>
            </a:lvl1pPr>
          </a:lstStyle>
          <a:p>
            <a:pPr>
              <a:defRPr/>
            </a:pPr>
            <a:fld id="{2AAFFE77-0E3C-4EC5-B8A5-3C8BF72C1ED7}"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CCF4579A-F611-305E-AF61-CDE908644159}"/>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B83E9DBE-D6C6-2E6B-E71C-D5A066853CC3}"/>
              </a:ext>
            </a:extLst>
          </p:cNvPr>
          <p:cNvSpPr>
            <a:spLocks noGrp="1"/>
          </p:cNvSpPr>
          <p:nvPr>
            <p:ph type="sldNum" sz="quarter" idx="12"/>
          </p:nvPr>
        </p:nvSpPr>
        <p:spPr/>
        <p:txBody>
          <a:bodyPr/>
          <a:lstStyle>
            <a:lvl1pPr>
              <a:defRPr/>
            </a:lvl1pPr>
          </a:lstStyle>
          <a:p>
            <a:pPr>
              <a:defRPr/>
            </a:pPr>
            <a:fld id="{73894C9A-B80A-431E-ADA8-9D398BF80522}" type="slidenum">
              <a:rPr lang="fr-FR" altLang="fr-FR"/>
              <a:pPr>
                <a:defRPr/>
              </a:pPr>
              <a:t>‹N°›</a:t>
            </a:fld>
            <a:endParaRPr lang="fr-FR" altLang="fr-FR"/>
          </a:p>
        </p:txBody>
      </p:sp>
    </p:spTree>
    <p:extLst>
      <p:ext uri="{BB962C8B-B14F-4D97-AF65-F5344CB8AC3E}">
        <p14:creationId xmlns:p14="http://schemas.microsoft.com/office/powerpoint/2010/main" val="375057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B3D6D2A5-FB94-39E2-297B-A682C1F9F67A}"/>
              </a:ext>
            </a:extLst>
          </p:cNvPr>
          <p:cNvSpPr>
            <a:spLocks noGrp="1"/>
          </p:cNvSpPr>
          <p:nvPr>
            <p:ph type="dt" sz="half" idx="10"/>
          </p:nvPr>
        </p:nvSpPr>
        <p:spPr/>
        <p:txBody>
          <a:bodyPr/>
          <a:lstStyle>
            <a:lvl1pPr>
              <a:defRPr/>
            </a:lvl1pPr>
          </a:lstStyle>
          <a:p>
            <a:pPr>
              <a:defRPr/>
            </a:pPr>
            <a:fld id="{BBF7D0C2-819D-4A8D-A3B2-EE7DFD1AD22C}" type="datetime1">
              <a:rPr lang="fr-FR"/>
              <a:pPr>
                <a:defRPr/>
              </a:pPr>
              <a:t>14/01/2025</a:t>
            </a:fld>
            <a:endParaRPr lang="fr-FR"/>
          </a:p>
        </p:txBody>
      </p:sp>
      <p:sp>
        <p:nvSpPr>
          <p:cNvPr id="8" name="Espace réservé du pied de page 4">
            <a:extLst>
              <a:ext uri="{FF2B5EF4-FFF2-40B4-BE49-F238E27FC236}">
                <a16:creationId xmlns:a16="http://schemas.microsoft.com/office/drawing/2014/main" id="{6603D89A-E542-AC2F-B262-E5D5DC85AED5}"/>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DAC277F3-C3D8-05C4-8FDE-9B5B4BB78520}"/>
              </a:ext>
            </a:extLst>
          </p:cNvPr>
          <p:cNvSpPr>
            <a:spLocks noGrp="1"/>
          </p:cNvSpPr>
          <p:nvPr>
            <p:ph type="sldNum" sz="quarter" idx="12"/>
          </p:nvPr>
        </p:nvSpPr>
        <p:spPr/>
        <p:txBody>
          <a:bodyPr/>
          <a:lstStyle>
            <a:lvl1pPr>
              <a:defRPr/>
            </a:lvl1pPr>
          </a:lstStyle>
          <a:p>
            <a:pPr>
              <a:defRPr/>
            </a:pPr>
            <a:fld id="{442EEC02-96FF-423E-9E4A-A2A39FD3BC09}" type="slidenum">
              <a:rPr lang="fr-FR" altLang="fr-FR"/>
              <a:pPr>
                <a:defRPr/>
              </a:pPr>
              <a:t>‹N°›</a:t>
            </a:fld>
            <a:endParaRPr lang="fr-FR" altLang="fr-FR"/>
          </a:p>
        </p:txBody>
      </p:sp>
    </p:spTree>
    <p:extLst>
      <p:ext uri="{BB962C8B-B14F-4D97-AF65-F5344CB8AC3E}">
        <p14:creationId xmlns:p14="http://schemas.microsoft.com/office/powerpoint/2010/main" val="403822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29B114AE-CA34-43D9-72E3-3A2DB9D00E76}"/>
              </a:ext>
            </a:extLst>
          </p:cNvPr>
          <p:cNvSpPr>
            <a:spLocks noGrp="1"/>
          </p:cNvSpPr>
          <p:nvPr>
            <p:ph type="dt" sz="half" idx="10"/>
          </p:nvPr>
        </p:nvSpPr>
        <p:spPr/>
        <p:txBody>
          <a:bodyPr/>
          <a:lstStyle>
            <a:lvl1pPr>
              <a:defRPr/>
            </a:lvl1pPr>
          </a:lstStyle>
          <a:p>
            <a:pPr>
              <a:defRPr/>
            </a:pPr>
            <a:fld id="{0080CB69-C5E2-456D-A754-F012DBEB37E9}" type="datetime1">
              <a:rPr lang="fr-FR"/>
              <a:pPr>
                <a:defRPr/>
              </a:pPr>
              <a:t>14/01/2025</a:t>
            </a:fld>
            <a:endParaRPr lang="fr-FR"/>
          </a:p>
        </p:txBody>
      </p:sp>
      <p:sp>
        <p:nvSpPr>
          <p:cNvPr id="4" name="Espace réservé du pied de page 4">
            <a:extLst>
              <a:ext uri="{FF2B5EF4-FFF2-40B4-BE49-F238E27FC236}">
                <a16:creationId xmlns:a16="http://schemas.microsoft.com/office/drawing/2014/main" id="{53B205A8-825A-4A7A-60B4-A7B83474CFC5}"/>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94F233A0-FF49-16BD-F29E-538B3B609FBE}"/>
              </a:ext>
            </a:extLst>
          </p:cNvPr>
          <p:cNvSpPr>
            <a:spLocks noGrp="1"/>
          </p:cNvSpPr>
          <p:nvPr>
            <p:ph type="sldNum" sz="quarter" idx="12"/>
          </p:nvPr>
        </p:nvSpPr>
        <p:spPr/>
        <p:txBody>
          <a:bodyPr/>
          <a:lstStyle>
            <a:lvl1pPr>
              <a:defRPr/>
            </a:lvl1pPr>
          </a:lstStyle>
          <a:p>
            <a:pPr>
              <a:defRPr/>
            </a:pPr>
            <a:fld id="{7B160B6C-6EC1-482C-8D8B-A7A7EAD0B282}" type="slidenum">
              <a:rPr lang="fr-FR" altLang="fr-FR"/>
              <a:pPr>
                <a:defRPr/>
              </a:pPr>
              <a:t>‹N°›</a:t>
            </a:fld>
            <a:endParaRPr lang="fr-FR" altLang="fr-FR"/>
          </a:p>
        </p:txBody>
      </p:sp>
    </p:spTree>
    <p:extLst>
      <p:ext uri="{BB962C8B-B14F-4D97-AF65-F5344CB8AC3E}">
        <p14:creationId xmlns:p14="http://schemas.microsoft.com/office/powerpoint/2010/main" val="416224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CED66AE0-474F-C668-0D7B-1FF456BA6ADC}"/>
              </a:ext>
            </a:extLst>
          </p:cNvPr>
          <p:cNvSpPr>
            <a:spLocks noGrp="1"/>
          </p:cNvSpPr>
          <p:nvPr>
            <p:ph type="dt" sz="half" idx="10"/>
          </p:nvPr>
        </p:nvSpPr>
        <p:spPr/>
        <p:txBody>
          <a:bodyPr/>
          <a:lstStyle>
            <a:lvl1pPr>
              <a:defRPr/>
            </a:lvl1pPr>
          </a:lstStyle>
          <a:p>
            <a:pPr>
              <a:defRPr/>
            </a:pPr>
            <a:fld id="{D1990410-50A4-42CE-826A-A03956C6A32B}" type="datetime1">
              <a:rPr lang="fr-FR"/>
              <a:pPr>
                <a:defRPr/>
              </a:pPr>
              <a:t>14/01/2025</a:t>
            </a:fld>
            <a:endParaRPr lang="fr-FR"/>
          </a:p>
        </p:txBody>
      </p:sp>
      <p:sp>
        <p:nvSpPr>
          <p:cNvPr id="3" name="Espace réservé du pied de page 4">
            <a:extLst>
              <a:ext uri="{FF2B5EF4-FFF2-40B4-BE49-F238E27FC236}">
                <a16:creationId xmlns:a16="http://schemas.microsoft.com/office/drawing/2014/main" id="{65FCB4EB-1100-60CA-81B2-E262DDA12B3C}"/>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41F53DD7-3655-FFE2-3261-37036E69D4EA}"/>
              </a:ext>
            </a:extLst>
          </p:cNvPr>
          <p:cNvSpPr>
            <a:spLocks noGrp="1"/>
          </p:cNvSpPr>
          <p:nvPr>
            <p:ph type="sldNum" sz="quarter" idx="12"/>
          </p:nvPr>
        </p:nvSpPr>
        <p:spPr/>
        <p:txBody>
          <a:bodyPr/>
          <a:lstStyle>
            <a:lvl1pPr>
              <a:defRPr/>
            </a:lvl1pPr>
          </a:lstStyle>
          <a:p>
            <a:pPr>
              <a:defRPr/>
            </a:pPr>
            <a:fld id="{018425E0-B3E9-4C4D-A59B-423501EEA2C8}" type="slidenum">
              <a:rPr lang="fr-FR" altLang="fr-FR"/>
              <a:pPr>
                <a:defRPr/>
              </a:pPr>
              <a:t>‹N°›</a:t>
            </a:fld>
            <a:endParaRPr lang="fr-FR" altLang="fr-FR"/>
          </a:p>
        </p:txBody>
      </p:sp>
    </p:spTree>
    <p:extLst>
      <p:ext uri="{BB962C8B-B14F-4D97-AF65-F5344CB8AC3E}">
        <p14:creationId xmlns:p14="http://schemas.microsoft.com/office/powerpoint/2010/main" val="66352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BB65DBB8-B06C-4342-EFB3-BA9EF7FF4CC3}"/>
              </a:ext>
            </a:extLst>
          </p:cNvPr>
          <p:cNvSpPr>
            <a:spLocks noGrp="1"/>
          </p:cNvSpPr>
          <p:nvPr>
            <p:ph type="dt" sz="half" idx="10"/>
          </p:nvPr>
        </p:nvSpPr>
        <p:spPr/>
        <p:txBody>
          <a:bodyPr/>
          <a:lstStyle>
            <a:lvl1pPr>
              <a:defRPr/>
            </a:lvl1pPr>
          </a:lstStyle>
          <a:p>
            <a:pPr>
              <a:defRPr/>
            </a:pPr>
            <a:fld id="{0AFFD49B-C2E5-4AE5-A267-9662A0DED4B4}"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FB2607B0-C75C-B1FC-8751-815231D9B83F}"/>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B33BC97D-6AFD-C388-8550-1424D4FD9A04}"/>
              </a:ext>
            </a:extLst>
          </p:cNvPr>
          <p:cNvSpPr>
            <a:spLocks noGrp="1"/>
          </p:cNvSpPr>
          <p:nvPr>
            <p:ph type="sldNum" sz="quarter" idx="12"/>
          </p:nvPr>
        </p:nvSpPr>
        <p:spPr/>
        <p:txBody>
          <a:bodyPr/>
          <a:lstStyle>
            <a:lvl1pPr>
              <a:defRPr/>
            </a:lvl1pPr>
          </a:lstStyle>
          <a:p>
            <a:pPr>
              <a:defRPr/>
            </a:pPr>
            <a:fld id="{06B4AD5E-66D9-4DE8-89A6-D9244B1837AD}" type="slidenum">
              <a:rPr lang="fr-FR" altLang="fr-FR"/>
              <a:pPr>
                <a:defRPr/>
              </a:pPr>
              <a:t>‹N°›</a:t>
            </a:fld>
            <a:endParaRPr lang="fr-FR" altLang="fr-FR"/>
          </a:p>
        </p:txBody>
      </p:sp>
    </p:spTree>
    <p:extLst>
      <p:ext uri="{BB962C8B-B14F-4D97-AF65-F5344CB8AC3E}">
        <p14:creationId xmlns:p14="http://schemas.microsoft.com/office/powerpoint/2010/main" val="209421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EA4EDB73-E5B2-3757-3DCA-477A980ECDC8}"/>
              </a:ext>
            </a:extLst>
          </p:cNvPr>
          <p:cNvSpPr>
            <a:spLocks noGrp="1"/>
          </p:cNvSpPr>
          <p:nvPr>
            <p:ph type="dt" sz="half" idx="10"/>
          </p:nvPr>
        </p:nvSpPr>
        <p:spPr/>
        <p:txBody>
          <a:bodyPr/>
          <a:lstStyle>
            <a:lvl1pPr>
              <a:defRPr/>
            </a:lvl1pPr>
          </a:lstStyle>
          <a:p>
            <a:pPr>
              <a:defRPr/>
            </a:pPr>
            <a:fld id="{105A4C3C-7435-48CB-9A11-8AC9995F2A16}"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B80546AB-BDEC-0276-F55A-ADE2AD39689D}"/>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C954B552-0CE7-2322-4E11-F51003864E7F}"/>
              </a:ext>
            </a:extLst>
          </p:cNvPr>
          <p:cNvSpPr>
            <a:spLocks noGrp="1"/>
          </p:cNvSpPr>
          <p:nvPr>
            <p:ph type="sldNum" sz="quarter" idx="12"/>
          </p:nvPr>
        </p:nvSpPr>
        <p:spPr/>
        <p:txBody>
          <a:bodyPr/>
          <a:lstStyle>
            <a:lvl1pPr>
              <a:defRPr/>
            </a:lvl1pPr>
          </a:lstStyle>
          <a:p>
            <a:pPr>
              <a:defRPr/>
            </a:pPr>
            <a:fld id="{86704E62-66F7-4E88-94C3-990FB56217BF}" type="slidenum">
              <a:rPr lang="fr-FR" altLang="fr-FR"/>
              <a:pPr>
                <a:defRPr/>
              </a:pPr>
              <a:t>‹N°›</a:t>
            </a:fld>
            <a:endParaRPr lang="fr-FR" altLang="fr-FR"/>
          </a:p>
        </p:txBody>
      </p:sp>
    </p:spTree>
    <p:extLst>
      <p:ext uri="{BB962C8B-B14F-4D97-AF65-F5344CB8AC3E}">
        <p14:creationId xmlns:p14="http://schemas.microsoft.com/office/powerpoint/2010/main" val="704800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803F2228-BEF5-6660-EC8C-1D4E62C72EF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78487DFA-2B09-8312-1099-71729047103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6770F4D4-C0F4-1683-9EB6-15A5715DE34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28FD630-B2F7-456E-9571-4DCED9268C70}"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4DA2C1C6-67C6-D267-3725-6EC2B60A5E7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B256836F-452D-57E6-E2A6-9CE424805CB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Myriad Pro"/>
              </a:defRPr>
            </a:lvl1pPr>
          </a:lstStyle>
          <a:p>
            <a:pPr>
              <a:defRPr/>
            </a:pPr>
            <a:fld id="{D5E21115-6233-404F-8790-16894E82FC45}"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https://upload.wikimedia.org/wikipedia/commons/thumb/b/b1/Uniforme_pr%C3%A9fet_France_2013.JPG/220px-Uniforme_pr%C3%A9fet_France_2013.JPG"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86FCB5E4-729C-A7C5-81D3-EA710EFCA566}"/>
              </a:ext>
            </a:extLst>
          </p:cNvPr>
          <p:cNvSpPr>
            <a:spLocks noGrp="1"/>
          </p:cNvSpPr>
          <p:nvPr>
            <p:ph type="title"/>
          </p:nvPr>
        </p:nvSpPr>
        <p:spPr>
          <a:xfrm>
            <a:off x="1187450" y="44450"/>
            <a:ext cx="7705725" cy="1152525"/>
          </a:xfrm>
        </p:spPr>
        <p:txBody>
          <a:bodyPr/>
          <a:lstStyle/>
          <a:p>
            <a:pPr eaLnBrk="1" hangingPunct="1">
              <a:defRPr/>
            </a:pPr>
            <a:r>
              <a:rPr lang="fr-FR" dirty="0">
                <a:solidFill>
                  <a:schemeClr val="bg1"/>
                </a:solidFill>
                <a:effectLst>
                  <a:outerShdw blurRad="38100" dist="38100" dir="2700000" algn="tl">
                    <a:srgbClr val="000000">
                      <a:alpha val="43137"/>
                    </a:srgbClr>
                  </a:outerShdw>
                </a:effectLst>
              </a:rPr>
              <a:t>Les plans de secours</a:t>
            </a:r>
          </a:p>
        </p:txBody>
      </p:sp>
      <p:sp>
        <p:nvSpPr>
          <p:cNvPr id="3075" name="ZoneTexte 5">
            <a:extLst>
              <a:ext uri="{FF2B5EF4-FFF2-40B4-BE49-F238E27FC236}">
                <a16:creationId xmlns:a16="http://schemas.microsoft.com/office/drawing/2014/main" id="{7EAC7E2F-4CF2-8C37-75AB-268434BC012D}"/>
              </a:ext>
            </a:extLst>
          </p:cNvPr>
          <p:cNvSpPr txBox="1">
            <a:spLocks noChangeArrowheads="1"/>
          </p:cNvSpPr>
          <p:nvPr/>
        </p:nvSpPr>
        <p:spPr bwMode="auto">
          <a:xfrm>
            <a:off x="0" y="6237288"/>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rPr>
              <a:t>ADMJSP / </a:t>
            </a:r>
            <a:r>
              <a:rPr lang="fr-FR" altLang="fr-FR" sz="1200">
                <a:solidFill>
                  <a:srgbClr val="441202"/>
                </a:solidFill>
                <a:latin typeface="Times New Roman" panose="02020603050405020304" pitchFamily="18" charset="0"/>
              </a:rPr>
              <a:t>Pôle Pédagogie – 2024 – Version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8">
            <a:extLst>
              <a:ext uri="{FF2B5EF4-FFF2-40B4-BE49-F238E27FC236}">
                <a16:creationId xmlns:a16="http://schemas.microsoft.com/office/drawing/2014/main" id="{6739A391-035B-3EEA-0C18-C2B17CBFB99F}"/>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12291" name="Espace réservé du numéro de diapositive 4">
            <a:extLst>
              <a:ext uri="{FF2B5EF4-FFF2-40B4-BE49-F238E27FC236}">
                <a16:creationId xmlns:a16="http://schemas.microsoft.com/office/drawing/2014/main" id="{FAD22205-9F88-E81A-723C-B118CA76874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427F4F1-C4AE-44F0-B2E0-7022CD14689B}" type="slidenum">
              <a:rPr lang="fr-FR" altLang="fr-FR" sz="2000">
                <a:solidFill>
                  <a:srgbClr val="984807"/>
                </a:solidFill>
              </a:rPr>
              <a:pPr>
                <a:spcBef>
                  <a:spcPct val="0"/>
                </a:spcBef>
                <a:buFontTx/>
                <a:buNone/>
              </a:pPr>
              <a:t>10</a:t>
            </a:fld>
            <a:endParaRPr lang="fr-FR" altLang="fr-FR" sz="2000">
              <a:solidFill>
                <a:srgbClr val="984807"/>
              </a:solidFill>
            </a:endParaRPr>
          </a:p>
        </p:txBody>
      </p:sp>
      <p:sp>
        <p:nvSpPr>
          <p:cNvPr id="12292" name="Rectangle 1">
            <a:extLst>
              <a:ext uri="{FF2B5EF4-FFF2-40B4-BE49-F238E27FC236}">
                <a16:creationId xmlns:a16="http://schemas.microsoft.com/office/drawing/2014/main" id="{C376108F-778B-4275-AA6A-2F71A39C5C42}"/>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Autres acteurs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2318" name="Group 30">
            <a:extLst>
              <a:ext uri="{FF2B5EF4-FFF2-40B4-BE49-F238E27FC236}">
                <a16:creationId xmlns:a16="http://schemas.microsoft.com/office/drawing/2014/main" id="{A787E7F6-D44E-9249-3037-2AF09AD26443}"/>
              </a:ext>
            </a:extLst>
          </p:cNvPr>
          <p:cNvGraphicFramePr>
            <a:graphicFrameLocks noGrp="1"/>
          </p:cNvGraphicFramePr>
          <p:nvPr/>
        </p:nvGraphicFramePr>
        <p:xfrm>
          <a:off x="512763" y="1817688"/>
          <a:ext cx="8345487" cy="4125912"/>
        </p:xfrm>
        <a:graphic>
          <a:graphicData uri="http://schemas.openxmlformats.org/drawingml/2006/table">
            <a:tbl>
              <a:tblPr/>
              <a:tblGrid>
                <a:gridCol w="3339158">
                  <a:extLst>
                    <a:ext uri="{9D8B030D-6E8A-4147-A177-3AD203B41FA5}">
                      <a16:colId xmlns:a16="http://schemas.microsoft.com/office/drawing/2014/main" val="20000"/>
                    </a:ext>
                  </a:extLst>
                </a:gridCol>
                <a:gridCol w="5006329">
                  <a:extLst>
                    <a:ext uri="{9D8B030D-6E8A-4147-A177-3AD203B41FA5}">
                      <a16:colId xmlns:a16="http://schemas.microsoft.com/office/drawing/2014/main" val="20001"/>
                    </a:ext>
                  </a:extLst>
                </a:gridCol>
              </a:tblGrid>
              <a:tr h="704850">
                <a:tc gridSpan="2">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Installations abritant des vulnérabilités</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0"/>
                  </a:ext>
                </a:extLst>
              </a:tr>
              <a:tr h="765175">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Acteurs</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Réponse opérationnelle propre</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750">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Maison de retraite </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Plan bleu. </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9750">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Etablissement d'enseignement </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Plan particulier de mise en sûreté (PPMS). </a:t>
                      </a:r>
                      <a:endPar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1338">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Musée... </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Plan de sauvegarde des biens culturels. </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35050">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Grands E.R.P.</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Consignes de sécurité adaptées aux   </a:t>
                      </a:r>
                    </a:p>
                    <a:p>
                      <a:pPr marL="0" marR="0" lvl="0" indent="0" algn="l"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différents risques susceptibles d’atteindre  </a:t>
                      </a:r>
                    </a:p>
                    <a:p>
                      <a:pPr marL="0" marR="0" lvl="0" indent="0" algn="l"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t>
                      </a:r>
                      <a:r>
                        <a:rPr kumimoji="0" lang="fr-FR" altLang="fr-FR"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éts</a:t>
                      </a: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8">
            <a:extLst>
              <a:ext uri="{FF2B5EF4-FFF2-40B4-BE49-F238E27FC236}">
                <a16:creationId xmlns:a16="http://schemas.microsoft.com/office/drawing/2014/main" id="{CFCF4B55-33CD-B084-5E11-C5FF6D3431A4}"/>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13315" name="Espace réservé du numéro de diapositive 4">
            <a:extLst>
              <a:ext uri="{FF2B5EF4-FFF2-40B4-BE49-F238E27FC236}">
                <a16:creationId xmlns:a16="http://schemas.microsoft.com/office/drawing/2014/main" id="{8E4E3069-6410-AF39-158F-71E4514E1385}"/>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F334E72A-06F0-46CC-97CD-98806CEA67DF}" type="slidenum">
              <a:rPr lang="fr-FR" altLang="fr-FR" sz="2000">
                <a:solidFill>
                  <a:srgbClr val="984807"/>
                </a:solidFill>
              </a:rPr>
              <a:pPr>
                <a:spcBef>
                  <a:spcPct val="0"/>
                </a:spcBef>
                <a:buFontTx/>
                <a:buNone/>
              </a:pPr>
              <a:t>11</a:t>
            </a:fld>
            <a:endParaRPr lang="fr-FR" altLang="fr-FR" sz="2000">
              <a:solidFill>
                <a:srgbClr val="984807"/>
              </a:solidFill>
            </a:endParaRPr>
          </a:p>
        </p:txBody>
      </p:sp>
      <p:sp>
        <p:nvSpPr>
          <p:cNvPr id="13316" name="Rectangle 1">
            <a:extLst>
              <a:ext uri="{FF2B5EF4-FFF2-40B4-BE49-F238E27FC236}">
                <a16:creationId xmlns:a16="http://schemas.microsoft.com/office/drawing/2014/main" id="{094680DD-4669-825B-56DD-258538F3F92B}"/>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Autres acteurs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3342" name="Group 30">
            <a:extLst>
              <a:ext uri="{FF2B5EF4-FFF2-40B4-BE49-F238E27FC236}">
                <a16:creationId xmlns:a16="http://schemas.microsoft.com/office/drawing/2014/main" id="{1DE2DE8A-A8EE-EBE4-2127-A975EBDFCD79}"/>
              </a:ext>
            </a:extLst>
          </p:cNvPr>
          <p:cNvGraphicFramePr>
            <a:graphicFrameLocks noGrp="1"/>
          </p:cNvGraphicFramePr>
          <p:nvPr/>
        </p:nvGraphicFramePr>
        <p:xfrm>
          <a:off x="539750" y="1738313"/>
          <a:ext cx="8169275" cy="3911600"/>
        </p:xfrm>
        <a:graphic>
          <a:graphicData uri="http://schemas.openxmlformats.org/drawingml/2006/table">
            <a:tbl>
              <a:tblPr/>
              <a:tblGrid>
                <a:gridCol w="3600450">
                  <a:extLst>
                    <a:ext uri="{9D8B030D-6E8A-4147-A177-3AD203B41FA5}">
                      <a16:colId xmlns:a16="http://schemas.microsoft.com/office/drawing/2014/main" val="20000"/>
                    </a:ext>
                  </a:extLst>
                </a:gridCol>
                <a:gridCol w="4568825">
                  <a:extLst>
                    <a:ext uri="{9D8B030D-6E8A-4147-A177-3AD203B41FA5}">
                      <a16:colId xmlns:a16="http://schemas.microsoft.com/office/drawing/2014/main" val="20001"/>
                    </a:ext>
                  </a:extLst>
                </a:gridCol>
              </a:tblGrid>
              <a:tr h="671355">
                <a:tc gridSpan="2">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Organisation ou acteurs ayant pour vocation principale de répondre à des besoins externes</a:t>
                      </a:r>
                      <a:endParaRPr kumimoji="0" lang="fr-FR" altLang="fr-FR"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0"/>
                  </a:ext>
                </a:extLst>
              </a:tr>
              <a:tr h="466748">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Acteurs</a:t>
                      </a:r>
                      <a:endParaRPr kumimoji="0" lang="fr-FR" altLang="fr-FR"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Réponse opérationnelle propre</a:t>
                      </a:r>
                      <a:endParaRPr kumimoji="0" lang="fr-FR" altLang="fr-FR"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3495">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SDIS - SDMIS</a:t>
                      </a:r>
                      <a:endParaRPr kumimoji="0" lang="fr-FR" altLang="fr-FR"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Règlement opérationnel (RO) ; </a:t>
                      </a:r>
                      <a:endParaRPr kumimoji="0" lang="fr-FR" altLang="fr-FR"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ETARE</a:t>
                      </a:r>
                      <a:endParaRPr kumimoji="0" lang="fr-FR" altLang="fr-FR" sz="2000" b="0" i="0" u="none" strike="noStrike" cap="none" normalizeH="0" baseline="0" dirty="0">
                        <a:ln>
                          <a:noFill/>
                        </a:ln>
                        <a:solidFill>
                          <a:schemeClr val="tx1"/>
                        </a:solidFill>
                        <a:effectLst/>
                        <a:latin typeface="Times New Roman" panose="02020603050405020304" pitchFamily="18" charset="0"/>
                        <a:cs typeface="Calibri" panose="020F0502020204030204" pitchFamily="34"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7861">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Hôpital, professions de santé </a:t>
                      </a:r>
                      <a:endParaRPr kumimoji="0" lang="fr-FR" altLang="fr-FR"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Plan blanc, Plan blanc élargi,</a:t>
                      </a:r>
                      <a:endParaRPr kumimoji="0" lang="fr-FR" altLang="fr-FR"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7076">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Communes</a:t>
                      </a:r>
                      <a:endParaRPr kumimoji="0" lang="fr-FR" altLang="fr-FR"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Plan communal de sauvegarde.</a:t>
                      </a:r>
                      <a:endParaRPr kumimoji="0" lang="fr-FR" altLang="fr-FR"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5066">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Associations de sécurité civiles</a:t>
                      </a:r>
                      <a:endParaRPr kumimoji="0" lang="fr-FR" altLang="fr-FR"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Organisation de mobilisation et de gestions </a:t>
                      </a:r>
                    </a:p>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d’évènements.</a:t>
                      </a:r>
                      <a:endParaRPr kumimoji="0" lang="fr-FR" altLang="fr-FR"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8">
            <a:extLst>
              <a:ext uri="{FF2B5EF4-FFF2-40B4-BE49-F238E27FC236}">
                <a16:creationId xmlns:a16="http://schemas.microsoft.com/office/drawing/2014/main" id="{CC7D2EDC-442D-9188-9C4A-D744D540AB07}"/>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14339" name="Espace réservé du numéro de diapositive 4">
            <a:extLst>
              <a:ext uri="{FF2B5EF4-FFF2-40B4-BE49-F238E27FC236}">
                <a16:creationId xmlns:a16="http://schemas.microsoft.com/office/drawing/2014/main" id="{8C4AB75F-2F88-A5F4-0ED2-B45C285F2F79}"/>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7A4A935-504B-4529-91B0-FE243B1FAE6E}" type="slidenum">
              <a:rPr lang="fr-FR" altLang="fr-FR" sz="2000">
                <a:solidFill>
                  <a:srgbClr val="984807"/>
                </a:solidFill>
              </a:rPr>
              <a:pPr>
                <a:spcBef>
                  <a:spcPct val="0"/>
                </a:spcBef>
                <a:buFontTx/>
                <a:buNone/>
              </a:pPr>
              <a:t>12</a:t>
            </a:fld>
            <a:endParaRPr lang="fr-FR" altLang="fr-FR" sz="2000">
              <a:solidFill>
                <a:srgbClr val="984807"/>
              </a:solidFill>
            </a:endParaRPr>
          </a:p>
        </p:txBody>
      </p:sp>
      <p:sp>
        <p:nvSpPr>
          <p:cNvPr id="14340" name="Rectangle 1">
            <a:extLst>
              <a:ext uri="{FF2B5EF4-FFF2-40B4-BE49-F238E27FC236}">
                <a16:creationId xmlns:a16="http://schemas.microsoft.com/office/drawing/2014/main" id="{CBAFCE79-68F7-0E30-C719-BB371CD85FEE}"/>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Autres acteurs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au 1">
            <a:extLst>
              <a:ext uri="{FF2B5EF4-FFF2-40B4-BE49-F238E27FC236}">
                <a16:creationId xmlns:a16="http://schemas.microsoft.com/office/drawing/2014/main" id="{FE42E9C1-2AED-3E1F-CF69-80ADD876D6F9}"/>
              </a:ext>
            </a:extLst>
          </p:cNvPr>
          <p:cNvGraphicFramePr>
            <a:graphicFrameLocks noGrp="1"/>
          </p:cNvGraphicFramePr>
          <p:nvPr/>
        </p:nvGraphicFramePr>
        <p:xfrm>
          <a:off x="434975" y="1916113"/>
          <a:ext cx="8169275" cy="4054475"/>
        </p:xfrm>
        <a:graphic>
          <a:graphicData uri="http://schemas.openxmlformats.org/drawingml/2006/table">
            <a:tbl>
              <a:tblPr firstRow="1" firstCol="1" bandRow="1"/>
              <a:tblGrid>
                <a:gridCol w="4163511">
                  <a:extLst>
                    <a:ext uri="{9D8B030D-6E8A-4147-A177-3AD203B41FA5}">
                      <a16:colId xmlns:a16="http://schemas.microsoft.com/office/drawing/2014/main" val="20000"/>
                    </a:ext>
                  </a:extLst>
                </a:gridCol>
                <a:gridCol w="4005764">
                  <a:extLst>
                    <a:ext uri="{9D8B030D-6E8A-4147-A177-3AD203B41FA5}">
                      <a16:colId xmlns:a16="http://schemas.microsoft.com/office/drawing/2014/main" val="20001"/>
                    </a:ext>
                  </a:extLst>
                </a:gridCol>
              </a:tblGrid>
              <a:tr h="671322">
                <a:tc gridSpan="2">
                  <a:txBody>
                    <a:bodyPr/>
                    <a:lstStyle/>
                    <a:p>
                      <a:pPr algn="ctr">
                        <a:lnSpc>
                          <a:spcPct val="107000"/>
                        </a:lnSpc>
                        <a:spcAft>
                          <a:spcPts val="0"/>
                        </a:spcAft>
                      </a:pPr>
                      <a:r>
                        <a:rPr lang="fr-FR" sz="2000" b="1" dirty="0">
                          <a:effectLst/>
                          <a:latin typeface="Times New Roman" panose="02020603050405020304" pitchFamily="18" charset="0"/>
                          <a:ea typeface="Times New Roman" panose="02020603050405020304" pitchFamily="18" charset="0"/>
                          <a:cs typeface="Times New Roman" panose="02020603050405020304" pitchFamily="18" charset="0"/>
                        </a:rPr>
                        <a:t>Organisation ou acteurs ayant pour vocation principale de répondre à des besoins externes</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000"/>
                  </a:ext>
                </a:extLst>
              </a:tr>
              <a:tr h="486847">
                <a:tc>
                  <a:txBody>
                    <a:bodyPr/>
                    <a:lstStyle/>
                    <a:p>
                      <a:pPr algn="ctr">
                        <a:lnSpc>
                          <a:spcPct val="107000"/>
                        </a:lnSpc>
                        <a:spcAft>
                          <a:spcPts val="0"/>
                        </a:spcAft>
                      </a:pPr>
                      <a:r>
                        <a:rPr lang="fr-FR" sz="2000" b="1">
                          <a:effectLst/>
                          <a:latin typeface="Times New Roman" panose="02020603050405020304" pitchFamily="18" charset="0"/>
                          <a:ea typeface="Times New Roman" panose="02020603050405020304" pitchFamily="18" charset="0"/>
                          <a:cs typeface="Times New Roman" panose="02020603050405020304" pitchFamily="18" charset="0"/>
                        </a:rPr>
                        <a:t>Acteurs</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b="1">
                          <a:effectLst/>
                          <a:latin typeface="Times New Roman" panose="02020603050405020304" pitchFamily="18" charset="0"/>
                          <a:ea typeface="Times New Roman" panose="02020603050405020304" pitchFamily="18" charset="0"/>
                          <a:cs typeface="Times New Roman" panose="02020603050405020304" pitchFamily="18" charset="0"/>
                        </a:rPr>
                        <a:t>Réponse opérationnelle propre</a:t>
                      </a:r>
                      <a:endParaRPr lang="fr-F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244">
                <a:tc gridSpan="2">
                  <a:txBody>
                    <a:bodyPr/>
                    <a:lstStyle/>
                    <a:p>
                      <a:pPr algn="just">
                        <a:lnSpc>
                          <a:spcPct val="107000"/>
                        </a:lnSpc>
                        <a:spcAft>
                          <a:spcPts val="0"/>
                        </a:spcAft>
                      </a:pPr>
                      <a:endParaRPr lang="fr-FR" sz="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7000"/>
                        </a:lnSpc>
                        <a:spcAft>
                          <a:spcPts val="0"/>
                        </a:spcAft>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65062">
                <a:tc>
                  <a:txBody>
                    <a:bodyPr/>
                    <a:lstStyle/>
                    <a:p>
                      <a:pPr algn="l">
                        <a:lnSpc>
                          <a:spcPct val="107000"/>
                        </a:lnSpc>
                        <a:spcAft>
                          <a:spcPts val="0"/>
                        </a:spcAft>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Opérateurs de réseaux de distribution d’eau ou d’électricité, de téléphonie, organismes de radiodiffusion locale, confédération opérateurs funéraires, professionnels d’entreprises ou d’artisans du bâtiment, entreprise de transport en commun ou de travaux publics, etc.</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Organisation ou plan interne de gestion d’événements.</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4" marR="9524"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8">
            <a:extLst>
              <a:ext uri="{FF2B5EF4-FFF2-40B4-BE49-F238E27FC236}">
                <a16:creationId xmlns:a16="http://schemas.microsoft.com/office/drawing/2014/main" id="{E69B58A9-F2BA-ECA0-0DB2-42B30FD1FB66}"/>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Départemental</a:t>
            </a:r>
          </a:p>
        </p:txBody>
      </p:sp>
      <p:sp>
        <p:nvSpPr>
          <p:cNvPr id="15363" name="Espace réservé du numéro de diapositive 4">
            <a:extLst>
              <a:ext uri="{FF2B5EF4-FFF2-40B4-BE49-F238E27FC236}">
                <a16:creationId xmlns:a16="http://schemas.microsoft.com/office/drawing/2014/main" id="{3F2BC1D2-86AE-53D5-BA61-9B9FA61BCE5C}"/>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FED252C2-C9A5-45BC-A321-356297F47C3E}" type="slidenum">
              <a:rPr lang="fr-FR" altLang="fr-FR" sz="2000">
                <a:solidFill>
                  <a:srgbClr val="984807"/>
                </a:solidFill>
              </a:rPr>
              <a:pPr>
                <a:spcBef>
                  <a:spcPct val="0"/>
                </a:spcBef>
                <a:buFontTx/>
                <a:buNone/>
              </a:pPr>
              <a:t>13</a:t>
            </a:fld>
            <a:endParaRPr lang="fr-FR" altLang="fr-FR" sz="2000">
              <a:solidFill>
                <a:srgbClr val="984807"/>
              </a:solidFill>
            </a:endParaRPr>
          </a:p>
        </p:txBody>
      </p:sp>
      <p:sp>
        <p:nvSpPr>
          <p:cNvPr id="15364" name="Rectangle 1">
            <a:extLst>
              <a:ext uri="{FF2B5EF4-FFF2-40B4-BE49-F238E27FC236}">
                <a16:creationId xmlns:a16="http://schemas.microsoft.com/office/drawing/2014/main" id="{69E20737-80F8-6E09-30FE-976DF883A152}"/>
              </a:ext>
            </a:extLst>
          </p:cNvPr>
          <p:cNvSpPr>
            <a:spLocks noChangeArrowheads="1"/>
          </p:cNvSpPr>
          <p:nvPr/>
        </p:nvSpPr>
        <p:spPr bwMode="auto">
          <a:xfrm>
            <a:off x="414338" y="1316038"/>
            <a:ext cx="818991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Le plan Orsec se compose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Recensement et analyse des risques et des conséquences des menaces, constitué par le Dossier Départemental des Risques Majeurs (DDRM) et le volet "risques particuliers et sites à risques" du SACR du SDMIS ;</a:t>
            </a:r>
          </a:p>
        </p:txBody>
      </p:sp>
      <p:pic>
        <p:nvPicPr>
          <p:cNvPr id="15365" name="Picture 1" descr="01_logo_sdmis_couleur">
            <a:extLst>
              <a:ext uri="{FF2B5EF4-FFF2-40B4-BE49-F238E27FC236}">
                <a16:creationId xmlns:a16="http://schemas.microsoft.com/office/drawing/2014/main" id="{768F1EF3-B46A-BF5D-759D-3D6217ACE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3546475"/>
            <a:ext cx="41624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8">
            <a:extLst>
              <a:ext uri="{FF2B5EF4-FFF2-40B4-BE49-F238E27FC236}">
                <a16:creationId xmlns:a16="http://schemas.microsoft.com/office/drawing/2014/main" id="{2FB75E7A-88C9-2AC1-2FE9-273D38C93748}"/>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Départemental</a:t>
            </a:r>
          </a:p>
        </p:txBody>
      </p:sp>
      <p:sp>
        <p:nvSpPr>
          <p:cNvPr id="16387" name="Espace réservé du numéro de diapositive 4">
            <a:extLst>
              <a:ext uri="{FF2B5EF4-FFF2-40B4-BE49-F238E27FC236}">
                <a16:creationId xmlns:a16="http://schemas.microsoft.com/office/drawing/2014/main" id="{EE1C5221-32C9-AF57-5F77-3FB57BEBB8F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006B46B-D637-4C37-82DB-C2060E456DF7}" type="slidenum">
              <a:rPr lang="fr-FR" altLang="fr-FR" sz="2000">
                <a:solidFill>
                  <a:srgbClr val="984807"/>
                </a:solidFill>
              </a:rPr>
              <a:pPr>
                <a:spcBef>
                  <a:spcPct val="0"/>
                </a:spcBef>
                <a:buFontTx/>
                <a:buNone/>
              </a:pPr>
              <a:t>14</a:t>
            </a:fld>
            <a:endParaRPr lang="fr-FR" altLang="fr-FR" sz="2000">
              <a:solidFill>
                <a:srgbClr val="984807"/>
              </a:solidFill>
            </a:endParaRPr>
          </a:p>
        </p:txBody>
      </p:sp>
      <p:sp>
        <p:nvSpPr>
          <p:cNvPr id="16388" name="Rectangle 1">
            <a:extLst>
              <a:ext uri="{FF2B5EF4-FFF2-40B4-BE49-F238E27FC236}">
                <a16:creationId xmlns:a16="http://schemas.microsoft.com/office/drawing/2014/main" id="{CF280B9A-D959-48DA-2070-C1697B406712}"/>
              </a:ext>
            </a:extLst>
          </p:cNvPr>
          <p:cNvSpPr>
            <a:spLocks noChangeArrowheads="1"/>
          </p:cNvSpPr>
          <p:nvPr/>
        </p:nvSpPr>
        <p:spPr bwMode="auto">
          <a:xfrm>
            <a:off x="414338" y="1316038"/>
            <a:ext cx="8189912"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Le plan Orsec se compose :</a:t>
            </a:r>
          </a:p>
          <a:p>
            <a:pPr>
              <a:buFont typeface="Arial" panose="020B0604020202020204" pitchFamily="34" charset="0"/>
              <a:buNone/>
            </a:pPr>
            <a:endParaRPr lang="fr-FR" altLang="fr-FR" sz="2000" b="1" u="sng">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D'un dispositif opérationnel avec des dispositions générales et des dispositions spécifiques qui définit une organisation unique de gestion d'événement majeur.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Des phases de préparation, d'exercice et d'entraînement nécessaires à la mise en œuvre opérationnelle.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8">
            <a:extLst>
              <a:ext uri="{FF2B5EF4-FFF2-40B4-BE49-F238E27FC236}">
                <a16:creationId xmlns:a16="http://schemas.microsoft.com/office/drawing/2014/main" id="{36CEF249-3D25-AB5E-E343-9AC2A7DF60AB}"/>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Départemental</a:t>
            </a:r>
          </a:p>
        </p:txBody>
      </p:sp>
      <p:sp>
        <p:nvSpPr>
          <p:cNvPr id="17411" name="Espace réservé du numéro de diapositive 4">
            <a:extLst>
              <a:ext uri="{FF2B5EF4-FFF2-40B4-BE49-F238E27FC236}">
                <a16:creationId xmlns:a16="http://schemas.microsoft.com/office/drawing/2014/main" id="{8020E8F0-BDB7-EEF4-DCE0-C6CE785C6DC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13518F00-5742-4A9D-AFD5-AE658361D24E}" type="slidenum">
              <a:rPr lang="fr-FR" altLang="fr-FR" sz="2000">
                <a:solidFill>
                  <a:srgbClr val="984807"/>
                </a:solidFill>
              </a:rPr>
              <a:pPr>
                <a:spcBef>
                  <a:spcPct val="0"/>
                </a:spcBef>
                <a:buFontTx/>
                <a:buNone/>
              </a:pPr>
              <a:t>15</a:t>
            </a:fld>
            <a:endParaRPr lang="fr-FR" altLang="fr-FR" sz="2000">
              <a:solidFill>
                <a:srgbClr val="984807"/>
              </a:solidFill>
            </a:endParaRPr>
          </a:p>
        </p:txBody>
      </p:sp>
      <p:sp>
        <p:nvSpPr>
          <p:cNvPr id="17412" name="Rectangle 1">
            <a:extLst>
              <a:ext uri="{FF2B5EF4-FFF2-40B4-BE49-F238E27FC236}">
                <a16:creationId xmlns:a16="http://schemas.microsoft.com/office/drawing/2014/main" id="{D198CDCC-4C2A-D30C-1E14-2DC15F61095F}"/>
              </a:ext>
            </a:extLst>
          </p:cNvPr>
          <p:cNvSpPr>
            <a:spLocks noChangeArrowheads="1"/>
          </p:cNvSpPr>
          <p:nvPr/>
        </p:nvSpPr>
        <p:spPr bwMode="auto">
          <a:xfrm>
            <a:off x="539750" y="1557338"/>
            <a:ext cx="80645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Permet de faire face à tout type de situation :anticipe et gère les évènements en apportant une réponse graduée selon les circonstances grâce à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pPr>
            <a:r>
              <a:rPr lang="fr-FR" altLang="fr-FR" sz="2000">
                <a:latin typeface="Times New Roman" panose="02020603050405020304" pitchFamily="18" charset="0"/>
                <a:cs typeface="Times New Roman" panose="02020603050405020304" pitchFamily="18" charset="0"/>
              </a:rPr>
              <a:t> Niveau permanent de veille, </a:t>
            </a:r>
          </a:p>
          <a:p>
            <a:pPr algn="just">
              <a:lnSpc>
                <a:spcPct val="107000"/>
              </a:lnSpc>
              <a:spcBef>
                <a:spcPct val="0"/>
              </a:spcBef>
            </a:pP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pPr>
            <a:r>
              <a:rPr lang="fr-FR" altLang="fr-FR" sz="2000">
                <a:latin typeface="Times New Roman" panose="02020603050405020304" pitchFamily="18" charset="0"/>
                <a:cs typeface="Times New Roman" panose="02020603050405020304" pitchFamily="18" charset="0"/>
              </a:rPr>
              <a:t> Niveau de suivi des évènements traités par les acteurs dans le cadre de leur réponse courante, </a:t>
            </a:r>
          </a:p>
          <a:p>
            <a:pPr algn="just">
              <a:lnSpc>
                <a:spcPct val="107000"/>
              </a:lnSpc>
              <a:spcBef>
                <a:spcPct val="0"/>
              </a:spcBef>
            </a:pP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pPr>
            <a:r>
              <a:rPr lang="fr-FR" altLang="fr-FR" sz="2000">
                <a:latin typeface="Times New Roman" panose="02020603050405020304" pitchFamily="18" charset="0"/>
                <a:cs typeface="Times New Roman" panose="02020603050405020304" pitchFamily="18" charset="0"/>
              </a:rPr>
              <a:t> Niveaux successifs de mobilisation et de montée en puissance du dispositif pour renforcer les acteurs sur le terrain. </a:t>
            </a:r>
            <a:endParaRPr lang="fr-FR" altLang="fr-FR" sz="2000">
              <a:latin typeface="Times New Roman" panose="02020603050405020304" pitchFamily="18"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A19FB573-F46A-3DF6-F034-61DD1D006EC0}"/>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Départemental</a:t>
            </a:r>
          </a:p>
        </p:txBody>
      </p:sp>
      <p:sp>
        <p:nvSpPr>
          <p:cNvPr id="18435" name="Espace réservé du numéro de diapositive 4">
            <a:extLst>
              <a:ext uri="{FF2B5EF4-FFF2-40B4-BE49-F238E27FC236}">
                <a16:creationId xmlns:a16="http://schemas.microsoft.com/office/drawing/2014/main" id="{7E601F47-2FFE-7F7F-FA26-9056578F76F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30A86B3-58BC-4EE1-AC31-285648F273A0}" type="slidenum">
              <a:rPr lang="fr-FR" altLang="fr-FR" sz="2000">
                <a:solidFill>
                  <a:srgbClr val="984807"/>
                </a:solidFill>
              </a:rPr>
              <a:pPr>
                <a:spcBef>
                  <a:spcPct val="0"/>
                </a:spcBef>
                <a:buFontTx/>
                <a:buNone/>
              </a:pPr>
              <a:t>16</a:t>
            </a:fld>
            <a:endParaRPr lang="fr-FR" altLang="fr-FR" sz="2000">
              <a:solidFill>
                <a:srgbClr val="984807"/>
              </a:solidFill>
            </a:endParaRPr>
          </a:p>
        </p:txBody>
      </p:sp>
      <p:sp>
        <p:nvSpPr>
          <p:cNvPr id="6148" name="Rectangle 1">
            <a:extLst>
              <a:ext uri="{FF2B5EF4-FFF2-40B4-BE49-F238E27FC236}">
                <a16:creationId xmlns:a16="http://schemas.microsoft.com/office/drawing/2014/main" id="{FE6A81D6-0666-9497-36C1-63BE0BEC0C0D}"/>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Dispositions générales du dispositif opérationnel :</a:t>
            </a:r>
            <a:endParaRPr lang="fr-FR" sz="2000" dirty="0">
              <a:latin typeface="Times New Roman" panose="02020603050405020304" pitchFamily="18" charset="0"/>
              <a:cs typeface="Times New Roman" panose="02020603050405020304" pitchFamily="18" charset="0"/>
            </a:endParaRPr>
          </a:p>
        </p:txBody>
      </p:sp>
      <p:sp>
        <p:nvSpPr>
          <p:cNvPr id="18437" name="Rectangle 1">
            <a:extLst>
              <a:ext uri="{FF2B5EF4-FFF2-40B4-BE49-F238E27FC236}">
                <a16:creationId xmlns:a16="http://schemas.microsoft.com/office/drawing/2014/main" id="{7C40FA31-A379-1734-F151-824F8BB28157}"/>
              </a:ext>
            </a:extLst>
          </p:cNvPr>
          <p:cNvSpPr>
            <a:spLocks noChangeArrowheads="1"/>
          </p:cNvSpPr>
          <p:nvPr/>
        </p:nvSpPr>
        <p:spPr bwMode="auto">
          <a:xfrm>
            <a:off x="414338" y="1989138"/>
            <a:ext cx="8189912"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Armature et "boite à outils opérationnels" sur laquelle la Préfecture doit s'appuyer en fonction des circonstances.</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Missions de base communes constituant le socle de gestion de tout événement sont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v"/>
            </a:pPr>
            <a:r>
              <a:rPr lang="fr-FR" altLang="fr-FR" sz="2000">
                <a:latin typeface="Times New Roman" panose="02020603050405020304" pitchFamily="18" charset="0"/>
                <a:cs typeface="Times New Roman" panose="02020603050405020304" pitchFamily="18" charset="0"/>
              </a:rPr>
              <a:t> Organisation des acteurs publics ou privés concourant à la protection générale des populations,</a:t>
            </a:r>
          </a:p>
          <a:p>
            <a:pPr algn="just">
              <a:lnSpc>
                <a:spcPct val="107000"/>
              </a:lnSpc>
              <a:spcBef>
                <a:spcPct val="0"/>
              </a:spcBef>
              <a:buFontTx/>
              <a:buNone/>
            </a:pP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v"/>
            </a:pPr>
            <a:r>
              <a:rPr lang="fr-FR" altLang="fr-FR" sz="2000">
                <a:latin typeface="Times New Roman" panose="02020603050405020304" pitchFamily="18" charset="0"/>
                <a:cs typeface="Times New Roman" panose="02020603050405020304" pitchFamily="18" charset="0"/>
              </a:rPr>
              <a:t> Commandement : l'organisation du COD, du PCO, </a:t>
            </a:r>
            <a:endParaRPr lang="fr-FR" altLang="fr-FR" sz="2000">
              <a:latin typeface="Times New Roman" panose="02020603050405020304" pitchFamily="18"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69B11706-544F-475A-8B91-C4F95CBD60F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Départemental</a:t>
            </a:r>
          </a:p>
        </p:txBody>
      </p:sp>
      <p:sp>
        <p:nvSpPr>
          <p:cNvPr id="19459" name="Espace réservé du numéro de diapositive 4">
            <a:extLst>
              <a:ext uri="{FF2B5EF4-FFF2-40B4-BE49-F238E27FC236}">
                <a16:creationId xmlns:a16="http://schemas.microsoft.com/office/drawing/2014/main" id="{C1BE378B-7338-6CA2-5F4C-991087F06469}"/>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3397ADA-8B40-4057-A027-2B06C98B78BF}" type="slidenum">
              <a:rPr lang="fr-FR" altLang="fr-FR" sz="2000">
                <a:solidFill>
                  <a:srgbClr val="984807"/>
                </a:solidFill>
              </a:rPr>
              <a:pPr>
                <a:spcBef>
                  <a:spcPct val="0"/>
                </a:spcBef>
                <a:buFontTx/>
                <a:buNone/>
              </a:pPr>
              <a:t>17</a:t>
            </a:fld>
            <a:endParaRPr lang="fr-FR" altLang="fr-FR" sz="2000">
              <a:solidFill>
                <a:srgbClr val="984807"/>
              </a:solidFill>
            </a:endParaRPr>
          </a:p>
        </p:txBody>
      </p:sp>
      <p:sp>
        <p:nvSpPr>
          <p:cNvPr id="6148" name="Rectangle 1">
            <a:extLst>
              <a:ext uri="{FF2B5EF4-FFF2-40B4-BE49-F238E27FC236}">
                <a16:creationId xmlns:a16="http://schemas.microsoft.com/office/drawing/2014/main" id="{1E6F6260-95C5-2510-AB42-6426AB6CE6D1}"/>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Dispositions générales du dispositif opérationnel :</a:t>
            </a:r>
            <a:endParaRPr lang="fr-FR" sz="2000" dirty="0">
              <a:latin typeface="Times New Roman" panose="02020603050405020304" pitchFamily="18" charset="0"/>
              <a:cs typeface="Times New Roman" panose="02020603050405020304" pitchFamily="18" charset="0"/>
            </a:endParaRPr>
          </a:p>
        </p:txBody>
      </p:sp>
      <p:sp>
        <p:nvSpPr>
          <p:cNvPr id="19461" name="Rectangle 1">
            <a:extLst>
              <a:ext uri="{FF2B5EF4-FFF2-40B4-BE49-F238E27FC236}">
                <a16:creationId xmlns:a16="http://schemas.microsoft.com/office/drawing/2014/main" id="{F28AECC7-74F7-F63D-8733-0D6AB4095055}"/>
              </a:ext>
            </a:extLst>
          </p:cNvPr>
          <p:cNvSpPr>
            <a:spLocks noChangeArrowheads="1"/>
          </p:cNvSpPr>
          <p:nvPr/>
        </p:nvSpPr>
        <p:spPr bwMode="auto">
          <a:xfrm>
            <a:off x="414338" y="1989138"/>
            <a:ext cx="8189912"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 typeface="Wingdings" panose="05000000000000000000" pitchFamily="2" charset="2"/>
              <a:buChar char="v"/>
            </a:pPr>
            <a:r>
              <a:rPr lang="fr-FR" altLang="fr-FR" sz="2000">
                <a:latin typeface="Times New Roman" panose="02020603050405020304" pitchFamily="18" charset="0"/>
                <a:cs typeface="Times New Roman" panose="02020603050405020304" pitchFamily="18" charset="0"/>
              </a:rPr>
              <a:t>La communication de crise ; l'alerte et l'information des populations, des élus,</a:t>
            </a: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Wingdings" panose="05000000000000000000" pitchFamily="2" charset="2"/>
              <a:buChar char="v"/>
            </a:pPr>
            <a:r>
              <a:rPr lang="fr-FR" altLang="fr-FR" sz="2000">
                <a:latin typeface="Times New Roman" panose="02020603050405020304" pitchFamily="18" charset="0"/>
                <a:cs typeface="Times New Roman" panose="02020603050405020304" pitchFamily="18" charset="0"/>
              </a:rPr>
              <a:t>La veille, l'alerte en toutes circonstances des acteurs du dispositif :</a:t>
            </a:r>
          </a:p>
          <a:p>
            <a:pPr algn="just">
              <a:lnSpc>
                <a:spcPct val="107000"/>
              </a:lnSpc>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endParaRPr>
          </a:p>
          <a:p>
            <a:pPr algn="just">
              <a:lnSpc>
                <a:spcPct val="107000"/>
              </a:lnSpc>
              <a:spcBef>
                <a:spcPct val="0"/>
              </a:spcBef>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Organisation de la permanence de la préfecture, </a:t>
            </a:r>
          </a:p>
          <a:p>
            <a:pPr algn="just">
              <a:lnSpc>
                <a:spcPct val="107000"/>
              </a:lnSpc>
              <a:spcBef>
                <a:spcPct val="0"/>
              </a:spcBef>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Renforts internes des personnels de la préfecture, </a:t>
            </a:r>
          </a:p>
          <a:p>
            <a:pPr algn="just">
              <a:lnSpc>
                <a:spcPct val="107000"/>
              </a:lnSpc>
              <a:spcBef>
                <a:spcPct val="0"/>
              </a:spcBef>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Permanence des services départementaux, </a:t>
            </a:r>
          </a:p>
          <a:p>
            <a:pPr algn="just">
              <a:lnSpc>
                <a:spcPct val="107000"/>
              </a:lnSpc>
              <a:spcBef>
                <a:spcPct val="0"/>
              </a:spcBef>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Autres acteurs, </a:t>
            </a:r>
          </a:p>
          <a:p>
            <a:pPr algn="just">
              <a:lnSpc>
                <a:spcPct val="107000"/>
              </a:lnSpc>
              <a:spcBef>
                <a:spcPct val="0"/>
              </a:spcBef>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Procédures de contact, </a:t>
            </a:r>
          </a:p>
          <a:p>
            <a:pPr algn="just">
              <a:lnSpc>
                <a:spcPct val="107000"/>
              </a:lnSpc>
              <a:spcBef>
                <a:spcPct val="0"/>
              </a:spcBef>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Dispositif de Gestion de l'Alerte Locale Automatisé (GALA).</a:t>
            </a:r>
            <a:endParaRPr lang="fr-FR" altLang="fr-FR" sz="2000">
              <a:latin typeface="Times New Roman" panose="02020603050405020304" pitchFamily="18"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a:extLst>
              <a:ext uri="{FF2B5EF4-FFF2-40B4-BE49-F238E27FC236}">
                <a16:creationId xmlns:a16="http://schemas.microsoft.com/office/drawing/2014/main" id="{4089834B-980C-8E81-DB5D-F6037B2CEE58}"/>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Départemental</a:t>
            </a:r>
          </a:p>
        </p:txBody>
      </p:sp>
      <p:sp>
        <p:nvSpPr>
          <p:cNvPr id="20483" name="Espace réservé du numéro de diapositive 4">
            <a:extLst>
              <a:ext uri="{FF2B5EF4-FFF2-40B4-BE49-F238E27FC236}">
                <a16:creationId xmlns:a16="http://schemas.microsoft.com/office/drawing/2014/main" id="{6E5D70B7-450A-F6E9-6D98-A9EAAD5C4F94}"/>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6DEC91C-22F3-4567-B0D6-8ECAA085652F}" type="slidenum">
              <a:rPr lang="fr-FR" altLang="fr-FR" sz="2000">
                <a:solidFill>
                  <a:srgbClr val="984807"/>
                </a:solidFill>
              </a:rPr>
              <a:pPr>
                <a:spcBef>
                  <a:spcPct val="0"/>
                </a:spcBef>
                <a:buFontTx/>
                <a:buNone/>
              </a:pPr>
              <a:t>18</a:t>
            </a:fld>
            <a:endParaRPr lang="fr-FR" altLang="fr-FR" sz="2000">
              <a:solidFill>
                <a:srgbClr val="984807"/>
              </a:solidFill>
            </a:endParaRPr>
          </a:p>
        </p:txBody>
      </p:sp>
      <p:sp>
        <p:nvSpPr>
          <p:cNvPr id="6148" name="Rectangle 1">
            <a:extLst>
              <a:ext uri="{FF2B5EF4-FFF2-40B4-BE49-F238E27FC236}">
                <a16:creationId xmlns:a16="http://schemas.microsoft.com/office/drawing/2014/main" id="{F9E9E0BD-3B4D-1F40-318E-FBF7DDD71374}"/>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Dispositions générales du dispositif opérationnel :</a:t>
            </a:r>
            <a:endParaRPr lang="fr-FR" sz="2000" dirty="0">
              <a:latin typeface="Times New Roman" panose="02020603050405020304" pitchFamily="18" charset="0"/>
              <a:cs typeface="Times New Roman" panose="02020603050405020304" pitchFamily="18" charset="0"/>
            </a:endParaRPr>
          </a:p>
        </p:txBody>
      </p:sp>
      <p:sp>
        <p:nvSpPr>
          <p:cNvPr id="20485" name="Rectangle 1">
            <a:extLst>
              <a:ext uri="{FF2B5EF4-FFF2-40B4-BE49-F238E27FC236}">
                <a16:creationId xmlns:a16="http://schemas.microsoft.com/office/drawing/2014/main" id="{AB90FC5A-9B90-53C6-F346-AF3E8AF15AA3}"/>
              </a:ext>
            </a:extLst>
          </p:cNvPr>
          <p:cNvSpPr>
            <a:spLocks noChangeArrowheads="1"/>
          </p:cNvSpPr>
          <p:nvPr/>
        </p:nvSpPr>
        <p:spPr bwMode="auto">
          <a:xfrm>
            <a:off x="414338" y="2133600"/>
            <a:ext cx="8320087"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Risques recensés :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Naturels : 	inondations, mouvements de terrain, feux de forêts, etc.</a:t>
            </a:r>
          </a:p>
          <a:p>
            <a:pPr algn="just">
              <a:lnSpc>
                <a:spcPct val="107000"/>
              </a:lnSpc>
              <a:spcBef>
                <a:spcPct val="0"/>
              </a:spcBef>
              <a:buFont typeface="Wingdings" panose="05000000000000000000" pitchFamily="2" charset="2"/>
              <a:buChar char="Ø"/>
            </a:pP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De sites :	lieu de grands rassemblements (permanents, ponctuels), </a:t>
            </a: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		souterrains,</a:t>
            </a:r>
          </a:p>
          <a:p>
            <a:pPr algn="just">
              <a:lnSpc>
                <a:spcPct val="107000"/>
              </a:lnSpc>
              <a:spcBef>
                <a:spcPct val="0"/>
              </a:spcBef>
              <a:buFontTx/>
              <a:buNone/>
            </a:pP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Sanitaires : 	pandémies, canicule, froid extrême, etc.</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Tx/>
              <a:buNone/>
            </a:pPr>
            <a:endParaRPr lang="fr-FR" altLang="fr-FR" sz="2000">
              <a:latin typeface="Times New Roman" panose="02020603050405020304" pitchFamily="18"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8">
            <a:extLst>
              <a:ext uri="{FF2B5EF4-FFF2-40B4-BE49-F238E27FC236}">
                <a16:creationId xmlns:a16="http://schemas.microsoft.com/office/drawing/2014/main" id="{8F047A42-F53C-5A9A-9758-2035A254342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Départemental</a:t>
            </a:r>
          </a:p>
        </p:txBody>
      </p:sp>
      <p:sp>
        <p:nvSpPr>
          <p:cNvPr id="21507" name="Espace réservé du numéro de diapositive 4">
            <a:extLst>
              <a:ext uri="{FF2B5EF4-FFF2-40B4-BE49-F238E27FC236}">
                <a16:creationId xmlns:a16="http://schemas.microsoft.com/office/drawing/2014/main" id="{52309A2F-2CAE-F1C8-ECB6-33E60E0CDCE3}"/>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1F607C5-1C04-483F-A89C-4DC061A3A7C3}" type="slidenum">
              <a:rPr lang="fr-FR" altLang="fr-FR" sz="2000">
                <a:solidFill>
                  <a:srgbClr val="984807"/>
                </a:solidFill>
              </a:rPr>
              <a:pPr>
                <a:spcBef>
                  <a:spcPct val="0"/>
                </a:spcBef>
                <a:buFontTx/>
                <a:buNone/>
              </a:pPr>
              <a:t>19</a:t>
            </a:fld>
            <a:endParaRPr lang="fr-FR" altLang="fr-FR" sz="2000">
              <a:solidFill>
                <a:srgbClr val="984807"/>
              </a:solidFill>
            </a:endParaRPr>
          </a:p>
        </p:txBody>
      </p:sp>
      <p:sp>
        <p:nvSpPr>
          <p:cNvPr id="6148" name="Rectangle 1">
            <a:extLst>
              <a:ext uri="{FF2B5EF4-FFF2-40B4-BE49-F238E27FC236}">
                <a16:creationId xmlns:a16="http://schemas.microsoft.com/office/drawing/2014/main" id="{204136E9-E333-6369-C447-1050FC0ADAE7}"/>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Dispositions générales du dispositif opérationnel :</a:t>
            </a:r>
            <a:endParaRPr lang="fr-FR" sz="2000" dirty="0">
              <a:latin typeface="Times New Roman" panose="02020603050405020304" pitchFamily="18" charset="0"/>
              <a:cs typeface="Times New Roman" panose="02020603050405020304" pitchFamily="18" charset="0"/>
            </a:endParaRPr>
          </a:p>
        </p:txBody>
      </p:sp>
      <p:sp>
        <p:nvSpPr>
          <p:cNvPr id="21509" name="Rectangle 1">
            <a:extLst>
              <a:ext uri="{FF2B5EF4-FFF2-40B4-BE49-F238E27FC236}">
                <a16:creationId xmlns:a16="http://schemas.microsoft.com/office/drawing/2014/main" id="{5BD7B1FF-8826-7F18-84DE-4AC527965763}"/>
              </a:ext>
            </a:extLst>
          </p:cNvPr>
          <p:cNvSpPr>
            <a:spLocks noChangeArrowheads="1"/>
          </p:cNvSpPr>
          <p:nvPr/>
        </p:nvSpPr>
        <p:spPr bwMode="auto">
          <a:xfrm>
            <a:off x="447675" y="1974850"/>
            <a:ext cx="8064500"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Missions pré-identifiées destinées à traiter des situations types constituant le second niveau d'organisation de l'ossature, sont par exemple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Secours à de nombreuses victimes, (NOVI).</a:t>
            </a:r>
          </a:p>
          <a:p>
            <a:pPr algn="just">
              <a:lnSpc>
                <a:spcPct val="107000"/>
              </a:lnSpc>
              <a:spcBef>
                <a:spcPct val="0"/>
              </a:spcBef>
              <a:buFont typeface="Wingdings" panose="05000000000000000000" pitchFamily="2" charset="2"/>
              <a:buChar char="Ø"/>
            </a:pP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Evacuation des populations, l'hébergement, le ravitaillement, le soutien et le réconfort des populations sinistrées.</a:t>
            </a:r>
          </a:p>
          <a:p>
            <a:pPr algn="just">
              <a:lnSpc>
                <a:spcPct val="107000"/>
              </a:lnSpc>
              <a:spcBef>
                <a:spcPct val="0"/>
              </a:spcBef>
              <a:buFont typeface="Wingdings" panose="05000000000000000000" pitchFamily="2" charset="2"/>
              <a:buNone/>
            </a:pP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Protection des biens et de l'environnement,</a:t>
            </a:r>
            <a:endParaRPr lang="fr-FR" altLang="fr-FR" sz="2000">
              <a:latin typeface="Times New Roman" panose="02020603050405020304" pitchFamily="18"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C33FB33A-1A76-9ED6-16EC-3B9085E4955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Les plans de secours</a:t>
            </a:r>
          </a:p>
        </p:txBody>
      </p:sp>
      <p:sp>
        <p:nvSpPr>
          <p:cNvPr id="4099" name="Espace réservé du numéro de diapositive 4">
            <a:extLst>
              <a:ext uri="{FF2B5EF4-FFF2-40B4-BE49-F238E27FC236}">
                <a16:creationId xmlns:a16="http://schemas.microsoft.com/office/drawing/2014/main" id="{FF86F810-88A5-6D9E-C9AB-1FE6D720399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27590A9-118E-4165-9DAD-CFE057D07B3D}"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F28EF77B-6D6A-C761-7147-44ACD3ACC0A1}"/>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55C0BD3C-3DCB-4C90-F96C-573633F2B378}"/>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F400BD22-C99A-8F78-5103-83BF991955B1}"/>
              </a:ext>
            </a:extLst>
          </p:cNvPr>
          <p:cNvSpPr txBox="1">
            <a:spLocks noChangeArrowheads="1"/>
          </p:cNvSpPr>
          <p:nvPr/>
        </p:nvSpPr>
        <p:spPr bwMode="auto">
          <a:xfrm>
            <a:off x="4811713" y="2632075"/>
            <a:ext cx="3821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les différents plans de secours, auxquels les sapeurs-pompiers sont inclus,</a:t>
            </a:r>
          </a:p>
        </p:txBody>
      </p:sp>
      <p:sp>
        <p:nvSpPr>
          <p:cNvPr id="4103" name="ZoneTexte 15">
            <a:extLst>
              <a:ext uri="{FF2B5EF4-FFF2-40B4-BE49-F238E27FC236}">
                <a16:creationId xmlns:a16="http://schemas.microsoft.com/office/drawing/2014/main" id="{754D5741-1386-5CDA-75B7-48A360B3D04B}"/>
              </a:ext>
            </a:extLst>
          </p:cNvPr>
          <p:cNvSpPr txBox="1">
            <a:spLocks noChangeArrowheads="1"/>
          </p:cNvSpPr>
          <p:nvPr/>
        </p:nvSpPr>
        <p:spPr bwMode="auto">
          <a:xfrm>
            <a:off x="611188" y="1919288"/>
            <a:ext cx="360203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Dispositif ORSEC :</a:t>
            </a:r>
          </a:p>
          <a:p>
            <a:pPr>
              <a:spcBef>
                <a:spcPct val="0"/>
              </a:spcBef>
              <a:buFontTx/>
              <a:buNone/>
            </a:pPr>
            <a:endParaRPr lang="fr-FR" altLang="fr-FR" sz="2000" b="1">
              <a:latin typeface="Times New Roman" panose="02020603050405020304" pitchFamily="18" charset="0"/>
            </a:endParaRPr>
          </a:p>
          <a:p>
            <a:pPr>
              <a:spcBef>
                <a:spcPct val="0"/>
              </a:spcBef>
            </a:pPr>
            <a:r>
              <a:rPr lang="fr-FR" altLang="fr-FR" sz="2000" b="1">
                <a:latin typeface="Times New Roman" panose="02020603050405020304" pitchFamily="18" charset="0"/>
              </a:rPr>
              <a:t> Généralités, </a:t>
            </a:r>
          </a:p>
          <a:p>
            <a:pPr>
              <a:spcBef>
                <a:spcPct val="0"/>
              </a:spcBef>
            </a:pPr>
            <a:r>
              <a:rPr lang="fr-FR" altLang="fr-FR" sz="2000" b="1">
                <a:latin typeface="Times New Roman" panose="02020603050405020304" pitchFamily="18" charset="0"/>
              </a:rPr>
              <a:t> Différents ORSEC.</a:t>
            </a:r>
          </a:p>
          <a:p>
            <a:pPr>
              <a:spcBef>
                <a:spcPct val="0"/>
              </a:spcBef>
              <a:buFontTx/>
              <a:buNone/>
            </a:pPr>
            <a:endParaRPr lang="fr-FR" altLang="fr-FR" sz="2000" b="1">
              <a:latin typeface="Times New Roman" panose="02020603050405020304" pitchFamily="18" charset="0"/>
            </a:endParaRP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Plan communal de sauvegarde,</a:t>
            </a:r>
          </a:p>
          <a:p>
            <a:pPr>
              <a:spcBef>
                <a:spcPct val="0"/>
              </a:spcBef>
              <a:buFontTx/>
              <a:buNone/>
            </a:pPr>
            <a:endParaRPr lang="fr-FR" altLang="fr-FR" sz="2000" b="1">
              <a:latin typeface="Times New Roman" panose="02020603050405020304" pitchFamily="18" charset="0"/>
            </a:endParaRP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Définitions des autres plans,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a:extLst>
              <a:ext uri="{FF2B5EF4-FFF2-40B4-BE49-F238E27FC236}">
                <a16:creationId xmlns:a16="http://schemas.microsoft.com/office/drawing/2014/main" id="{BE92B2C9-8994-7484-B824-A8FAE463A69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Départemental</a:t>
            </a:r>
          </a:p>
        </p:txBody>
      </p:sp>
      <p:sp>
        <p:nvSpPr>
          <p:cNvPr id="22531" name="Espace réservé du numéro de diapositive 4">
            <a:extLst>
              <a:ext uri="{FF2B5EF4-FFF2-40B4-BE49-F238E27FC236}">
                <a16:creationId xmlns:a16="http://schemas.microsoft.com/office/drawing/2014/main" id="{309522E2-9B46-05E6-D3B9-F12D936FFB14}"/>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B2836CC-F0E3-4A15-B474-5983D540D9D7}" type="slidenum">
              <a:rPr lang="fr-FR" altLang="fr-FR" sz="2000">
                <a:solidFill>
                  <a:srgbClr val="984807"/>
                </a:solidFill>
              </a:rPr>
              <a:pPr>
                <a:spcBef>
                  <a:spcPct val="0"/>
                </a:spcBef>
                <a:buFontTx/>
                <a:buNone/>
              </a:pPr>
              <a:t>20</a:t>
            </a:fld>
            <a:endParaRPr lang="fr-FR" altLang="fr-FR" sz="2000">
              <a:solidFill>
                <a:srgbClr val="984807"/>
              </a:solidFill>
            </a:endParaRPr>
          </a:p>
        </p:txBody>
      </p:sp>
      <p:sp>
        <p:nvSpPr>
          <p:cNvPr id="6148" name="Rectangle 1">
            <a:extLst>
              <a:ext uri="{FF2B5EF4-FFF2-40B4-BE49-F238E27FC236}">
                <a16:creationId xmlns:a16="http://schemas.microsoft.com/office/drawing/2014/main" id="{7753FEF8-EF33-D821-4947-2F2651579F51}"/>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Dispositions SPECIFIQUES du dispositif opérationnel :</a:t>
            </a:r>
            <a:endParaRPr lang="fr-FR" sz="2000" dirty="0">
              <a:latin typeface="Times New Roman" panose="02020603050405020304" pitchFamily="18" charset="0"/>
              <a:cs typeface="Times New Roman" panose="02020603050405020304" pitchFamily="18" charset="0"/>
            </a:endParaRPr>
          </a:p>
        </p:txBody>
      </p:sp>
      <p:sp>
        <p:nvSpPr>
          <p:cNvPr id="22533" name="Rectangle 1">
            <a:extLst>
              <a:ext uri="{FF2B5EF4-FFF2-40B4-BE49-F238E27FC236}">
                <a16:creationId xmlns:a16="http://schemas.microsoft.com/office/drawing/2014/main" id="{38675489-C945-0BC4-73F2-B2CBC5CFCFDB}"/>
              </a:ext>
            </a:extLst>
          </p:cNvPr>
          <p:cNvSpPr>
            <a:spLocks noChangeArrowheads="1"/>
          </p:cNvSpPr>
          <p:nvPr/>
        </p:nvSpPr>
        <p:spPr bwMode="auto">
          <a:xfrm>
            <a:off x="657225" y="2035175"/>
            <a:ext cx="770413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Apportent une valeur ajoutée par rapport aux DG :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 Risques traités et leurs effets,</a:t>
            </a:r>
          </a:p>
          <a:p>
            <a:pPr algn="just">
              <a:lnSpc>
                <a:spcPct val="107000"/>
              </a:lnSpc>
              <a:spcBef>
                <a:spcPct val="0"/>
              </a:spcBef>
              <a:buFontTx/>
              <a:buNone/>
            </a:pP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 Scénarios, enjeux concerné, contre-mesures adaptées.</a:t>
            </a:r>
          </a:p>
          <a:p>
            <a:pPr algn="just">
              <a:lnSpc>
                <a:spcPct val="107000"/>
              </a:lnSpc>
              <a:spcBef>
                <a:spcPct val="0"/>
              </a:spcBef>
              <a:buFontTx/>
              <a:buNone/>
            </a:pP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 Mesures spécifiques d'alerte,</a:t>
            </a:r>
          </a:p>
          <a:p>
            <a:pPr algn="just">
              <a:lnSpc>
                <a:spcPct val="107000"/>
              </a:lnSpc>
              <a:spcBef>
                <a:spcPct val="0"/>
              </a:spcBef>
              <a:buFontTx/>
              <a:buNone/>
            </a:pP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 Missions particulières des intervenants, </a:t>
            </a:r>
          </a:p>
          <a:p>
            <a:pPr algn="just">
              <a:lnSpc>
                <a:spcPct val="107000"/>
              </a:lnSpc>
              <a:spcBef>
                <a:spcPct val="0"/>
              </a:spcBef>
              <a:buFontTx/>
              <a:buNone/>
            </a:pP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ü"/>
            </a:pPr>
            <a:r>
              <a:rPr lang="fr-FR" altLang="fr-FR" sz="2000">
                <a:latin typeface="Times New Roman" panose="02020603050405020304" pitchFamily="18" charset="0"/>
                <a:cs typeface="Times New Roman" panose="02020603050405020304" pitchFamily="18" charset="0"/>
              </a:rPr>
              <a:t> Base de données,</a:t>
            </a:r>
            <a:endParaRPr lang="fr-FR" altLang="fr-FR" sz="2000">
              <a:latin typeface="Times New Roman" panose="02020603050405020304" pitchFamily="18"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8">
            <a:extLst>
              <a:ext uri="{FF2B5EF4-FFF2-40B4-BE49-F238E27FC236}">
                <a16:creationId xmlns:a16="http://schemas.microsoft.com/office/drawing/2014/main" id="{1699FCE7-A077-8561-D852-0DAB824497BB}"/>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Départemental</a:t>
            </a:r>
          </a:p>
        </p:txBody>
      </p:sp>
      <p:sp>
        <p:nvSpPr>
          <p:cNvPr id="23555" name="Espace réservé du numéro de diapositive 4">
            <a:extLst>
              <a:ext uri="{FF2B5EF4-FFF2-40B4-BE49-F238E27FC236}">
                <a16:creationId xmlns:a16="http://schemas.microsoft.com/office/drawing/2014/main" id="{C104B00E-BAD3-F215-A21C-86CF96912201}"/>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AFEBB327-8CB4-4A56-87B2-67870FDD6178}" type="slidenum">
              <a:rPr lang="fr-FR" altLang="fr-FR" sz="2000">
                <a:solidFill>
                  <a:srgbClr val="984807"/>
                </a:solidFill>
              </a:rPr>
              <a:pPr>
                <a:spcBef>
                  <a:spcPct val="0"/>
                </a:spcBef>
                <a:buFontTx/>
                <a:buNone/>
              </a:pPr>
              <a:t>21</a:t>
            </a:fld>
            <a:endParaRPr lang="fr-FR" altLang="fr-FR" sz="2000">
              <a:solidFill>
                <a:srgbClr val="984807"/>
              </a:solidFill>
            </a:endParaRPr>
          </a:p>
        </p:txBody>
      </p:sp>
      <p:sp>
        <p:nvSpPr>
          <p:cNvPr id="6148" name="Rectangle 1">
            <a:extLst>
              <a:ext uri="{FF2B5EF4-FFF2-40B4-BE49-F238E27FC236}">
                <a16:creationId xmlns:a16="http://schemas.microsoft.com/office/drawing/2014/main" id="{64E36C4E-82A6-C21A-2A72-D671C95AA466}"/>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Dispositions SPECIFIQUES du dispositif opérationnel :</a:t>
            </a:r>
            <a:endParaRPr lang="fr-FR" sz="2000" dirty="0">
              <a:latin typeface="Times New Roman" panose="02020603050405020304" pitchFamily="18" charset="0"/>
              <a:cs typeface="Times New Roman" panose="02020603050405020304" pitchFamily="18" charset="0"/>
            </a:endParaRPr>
          </a:p>
        </p:txBody>
      </p:sp>
      <p:sp>
        <p:nvSpPr>
          <p:cNvPr id="23557" name="Rectangle 1">
            <a:extLst>
              <a:ext uri="{FF2B5EF4-FFF2-40B4-BE49-F238E27FC236}">
                <a16:creationId xmlns:a16="http://schemas.microsoft.com/office/drawing/2014/main" id="{A7433AE3-80E1-B565-220C-6860E85E9515}"/>
              </a:ext>
            </a:extLst>
          </p:cNvPr>
          <p:cNvSpPr>
            <a:spLocks noChangeArrowheads="1"/>
          </p:cNvSpPr>
          <p:nvPr/>
        </p:nvSpPr>
        <p:spPr bwMode="auto">
          <a:xfrm>
            <a:off x="414338" y="2000250"/>
            <a:ext cx="8189912"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Risques recensés pouvant nécessiter des dispositions spécifiques :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nSpc>
                <a:spcPct val="107000"/>
              </a:lnSpc>
              <a:spcBef>
                <a:spcPct val="0"/>
              </a:spcBef>
              <a:buFontTx/>
              <a:buChar char="•"/>
            </a:pPr>
            <a:r>
              <a:rPr lang="fr-FR" altLang="fr-FR" sz="2000">
                <a:latin typeface="Times New Roman" panose="02020603050405020304" pitchFamily="18" charset="0"/>
                <a:cs typeface="Times New Roman" panose="02020603050405020304" pitchFamily="18" charset="0"/>
              </a:rPr>
              <a:t> Technologiques fixes : </a:t>
            </a:r>
          </a:p>
          <a:p>
            <a:pPr>
              <a:lnSpc>
                <a:spcPct val="107000"/>
              </a:lnSpc>
              <a:spcBef>
                <a:spcPct val="0"/>
              </a:spcBef>
              <a:buFontTx/>
              <a:buNone/>
            </a:pPr>
            <a:endParaRPr lang="fr-FR" altLang="fr-FR" sz="2000">
              <a:latin typeface="Times New Roman" panose="02020603050405020304" pitchFamily="18" charset="0"/>
              <a:cs typeface="Times New Roman" panose="02020603050405020304" pitchFamily="18" charset="0"/>
            </a:endParaRPr>
          </a:p>
          <a:p>
            <a:pPr>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Nucléaires, grands barrages, stockages souterrains de gaz, etc.</a:t>
            </a:r>
            <a:endParaRPr lang="fr-FR" altLang="fr-FR" sz="2000">
              <a:latin typeface="Times New Roman" panose="02020603050405020304" pitchFamily="18" charset="0"/>
              <a:cs typeface="Calibri" panose="020F0502020204030204" pitchFamily="34" charset="0"/>
            </a:endParaRPr>
          </a:p>
        </p:txBody>
      </p:sp>
      <p:pic>
        <p:nvPicPr>
          <p:cNvPr id="23558" name="Picture 1" descr="centedf1">
            <a:extLst>
              <a:ext uri="{FF2B5EF4-FFF2-40B4-BE49-F238E27FC236}">
                <a16:creationId xmlns:a16="http://schemas.microsoft.com/office/drawing/2014/main" id="{A3D463AC-6379-3308-D3DC-88F0F594B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052888"/>
            <a:ext cx="365125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pic>
        <p:nvPicPr>
          <p:cNvPr id="23559" name="Image 2">
            <a:extLst>
              <a:ext uri="{FF2B5EF4-FFF2-40B4-BE49-F238E27FC236}">
                <a16:creationId xmlns:a16="http://schemas.microsoft.com/office/drawing/2014/main" id="{3B473470-972A-165B-173E-FEB83B481A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754438"/>
            <a:ext cx="31146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8">
            <a:extLst>
              <a:ext uri="{FF2B5EF4-FFF2-40B4-BE49-F238E27FC236}">
                <a16:creationId xmlns:a16="http://schemas.microsoft.com/office/drawing/2014/main" id="{38798CFA-B3DF-4208-9880-EB78F9B78F8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Départemental</a:t>
            </a:r>
          </a:p>
        </p:txBody>
      </p:sp>
      <p:sp>
        <p:nvSpPr>
          <p:cNvPr id="24579" name="Espace réservé du numéro de diapositive 4">
            <a:extLst>
              <a:ext uri="{FF2B5EF4-FFF2-40B4-BE49-F238E27FC236}">
                <a16:creationId xmlns:a16="http://schemas.microsoft.com/office/drawing/2014/main" id="{CA2C3BFA-0720-315F-AD6B-36CBAC14632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1619F991-68C0-4A59-B5D3-63B74AAF9CF5}" type="slidenum">
              <a:rPr lang="fr-FR" altLang="fr-FR" sz="2000">
                <a:solidFill>
                  <a:srgbClr val="984807"/>
                </a:solidFill>
              </a:rPr>
              <a:pPr>
                <a:spcBef>
                  <a:spcPct val="0"/>
                </a:spcBef>
                <a:buFontTx/>
                <a:buNone/>
              </a:pPr>
              <a:t>22</a:t>
            </a:fld>
            <a:endParaRPr lang="fr-FR" altLang="fr-FR" sz="2000">
              <a:solidFill>
                <a:srgbClr val="984807"/>
              </a:solidFill>
            </a:endParaRPr>
          </a:p>
        </p:txBody>
      </p:sp>
      <p:sp>
        <p:nvSpPr>
          <p:cNvPr id="6148" name="Rectangle 1">
            <a:extLst>
              <a:ext uri="{FF2B5EF4-FFF2-40B4-BE49-F238E27FC236}">
                <a16:creationId xmlns:a16="http://schemas.microsoft.com/office/drawing/2014/main" id="{75A24BCC-C16D-AC92-37E0-DB0CAD8A4670}"/>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Dispositions SPECIFIQUES du dispositif opérationnel :</a:t>
            </a:r>
            <a:endParaRPr lang="fr-FR" sz="2000" dirty="0">
              <a:latin typeface="Times New Roman" panose="02020603050405020304" pitchFamily="18" charset="0"/>
              <a:cs typeface="Times New Roman" panose="02020603050405020304" pitchFamily="18" charset="0"/>
            </a:endParaRPr>
          </a:p>
        </p:txBody>
      </p:sp>
      <p:sp>
        <p:nvSpPr>
          <p:cNvPr id="24581" name="Rectangle 1">
            <a:extLst>
              <a:ext uri="{FF2B5EF4-FFF2-40B4-BE49-F238E27FC236}">
                <a16:creationId xmlns:a16="http://schemas.microsoft.com/office/drawing/2014/main" id="{B4056637-C018-8B24-C0C7-FFB72D068759}"/>
              </a:ext>
            </a:extLst>
          </p:cNvPr>
          <p:cNvSpPr>
            <a:spLocks noChangeArrowheads="1"/>
          </p:cNvSpPr>
          <p:nvPr/>
        </p:nvSpPr>
        <p:spPr bwMode="auto">
          <a:xfrm>
            <a:off x="414338" y="2000250"/>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Char char="•"/>
            </a:pPr>
            <a:r>
              <a:rPr lang="fr-FR" altLang="fr-FR" sz="2000">
                <a:latin typeface="Times New Roman" panose="02020603050405020304" pitchFamily="18" charset="0"/>
                <a:cs typeface="Times New Roman" panose="02020603050405020304" pitchFamily="18" charset="0"/>
              </a:rPr>
              <a:t> Technologiques non fixes : POLMAR terre, TMD, etc.</a:t>
            </a:r>
            <a:endParaRPr lang="fr-FR" altLang="fr-FR" sz="2000">
              <a:latin typeface="Times New Roman" panose="02020603050405020304" pitchFamily="18" charset="0"/>
              <a:cs typeface="Calibri" panose="020F0502020204030204" pitchFamily="34" charset="0"/>
            </a:endParaRPr>
          </a:p>
        </p:txBody>
      </p:sp>
      <p:pic>
        <p:nvPicPr>
          <p:cNvPr id="24582" name="Image 2">
            <a:extLst>
              <a:ext uri="{FF2B5EF4-FFF2-40B4-BE49-F238E27FC236}">
                <a16:creationId xmlns:a16="http://schemas.microsoft.com/office/drawing/2014/main" id="{17172A8E-957A-2CD3-85CA-C6BD68D6C7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2913" y="3068638"/>
            <a:ext cx="4525962"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Image 3">
            <a:extLst>
              <a:ext uri="{FF2B5EF4-FFF2-40B4-BE49-F238E27FC236}">
                <a16:creationId xmlns:a16="http://schemas.microsoft.com/office/drawing/2014/main" id="{FCFD2300-7965-4767-8C6F-D18129FB01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738" y="2628900"/>
            <a:ext cx="3665537"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8">
            <a:extLst>
              <a:ext uri="{FF2B5EF4-FFF2-40B4-BE49-F238E27FC236}">
                <a16:creationId xmlns:a16="http://schemas.microsoft.com/office/drawing/2014/main" id="{253031D7-E490-E857-C851-DF37AB5FAF9B}"/>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Départemental</a:t>
            </a:r>
          </a:p>
        </p:txBody>
      </p:sp>
      <p:sp>
        <p:nvSpPr>
          <p:cNvPr id="25603" name="Espace réservé du numéro de diapositive 4">
            <a:extLst>
              <a:ext uri="{FF2B5EF4-FFF2-40B4-BE49-F238E27FC236}">
                <a16:creationId xmlns:a16="http://schemas.microsoft.com/office/drawing/2014/main" id="{43E1E73D-F253-8008-40E0-9E3EE5B5F7B6}"/>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C13FCCD-824A-4517-94D7-B096A0195844}" type="slidenum">
              <a:rPr lang="fr-FR" altLang="fr-FR" sz="2000">
                <a:solidFill>
                  <a:srgbClr val="984807"/>
                </a:solidFill>
              </a:rPr>
              <a:pPr>
                <a:spcBef>
                  <a:spcPct val="0"/>
                </a:spcBef>
                <a:buFontTx/>
                <a:buNone/>
              </a:pPr>
              <a:t>23</a:t>
            </a:fld>
            <a:endParaRPr lang="fr-FR" altLang="fr-FR" sz="2000">
              <a:solidFill>
                <a:srgbClr val="984807"/>
              </a:solidFill>
            </a:endParaRPr>
          </a:p>
        </p:txBody>
      </p:sp>
      <p:sp>
        <p:nvSpPr>
          <p:cNvPr id="6148" name="Rectangle 1">
            <a:extLst>
              <a:ext uri="{FF2B5EF4-FFF2-40B4-BE49-F238E27FC236}">
                <a16:creationId xmlns:a16="http://schemas.microsoft.com/office/drawing/2014/main" id="{9838D4E7-2AAC-5A4A-66D0-E2F78A350CC1}"/>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Dispositions SPECIFIQUES du dispositif opérationnel :</a:t>
            </a:r>
            <a:endParaRPr lang="fr-FR" sz="2000" dirty="0">
              <a:latin typeface="Times New Roman" panose="02020603050405020304" pitchFamily="18" charset="0"/>
              <a:cs typeface="Times New Roman" panose="02020603050405020304" pitchFamily="18" charset="0"/>
            </a:endParaRPr>
          </a:p>
        </p:txBody>
      </p:sp>
      <p:sp>
        <p:nvSpPr>
          <p:cNvPr id="25605" name="Rectangle 1">
            <a:extLst>
              <a:ext uri="{FF2B5EF4-FFF2-40B4-BE49-F238E27FC236}">
                <a16:creationId xmlns:a16="http://schemas.microsoft.com/office/drawing/2014/main" id="{A11A8FAA-4633-264F-0313-5D865E7123B8}"/>
              </a:ext>
            </a:extLst>
          </p:cNvPr>
          <p:cNvSpPr>
            <a:spLocks noChangeArrowheads="1"/>
          </p:cNvSpPr>
          <p:nvPr/>
        </p:nvSpPr>
        <p:spPr bwMode="auto">
          <a:xfrm>
            <a:off x="414338" y="2000250"/>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Ferroviaires ;</a:t>
            </a:r>
            <a:endParaRPr lang="fr-FR" altLang="fr-FR" sz="2000">
              <a:latin typeface="Times New Roman" panose="02020603050405020304" pitchFamily="18" charset="0"/>
              <a:cs typeface="Calibri" panose="020F0502020204030204" pitchFamily="34" charset="0"/>
            </a:endParaRPr>
          </a:p>
        </p:txBody>
      </p:sp>
      <p:pic>
        <p:nvPicPr>
          <p:cNvPr id="25606" name="Picture 1" descr="WAGONS">
            <a:extLst>
              <a:ext uri="{FF2B5EF4-FFF2-40B4-BE49-F238E27FC236}">
                <a16:creationId xmlns:a16="http://schemas.microsoft.com/office/drawing/2014/main" id="{414DF588-4760-5DF0-516F-CC9A0FA91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075" y="1817688"/>
            <a:ext cx="4224338"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K:\A diffuser\JSP SDMIS\Dématérialisation\doc\SC\imagesCA5VZ9NC.jpg">
            <a:extLst>
              <a:ext uri="{FF2B5EF4-FFF2-40B4-BE49-F238E27FC236}">
                <a16:creationId xmlns:a16="http://schemas.microsoft.com/office/drawing/2014/main" id="{EE08CDB1-E370-7F7D-E7C6-F3A7CC903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3429000"/>
            <a:ext cx="47434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8">
            <a:extLst>
              <a:ext uri="{FF2B5EF4-FFF2-40B4-BE49-F238E27FC236}">
                <a16:creationId xmlns:a16="http://schemas.microsoft.com/office/drawing/2014/main" id="{B52CB462-6EA3-3A4D-8604-203CD5A5992C}"/>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Départemental</a:t>
            </a:r>
          </a:p>
        </p:txBody>
      </p:sp>
      <p:sp>
        <p:nvSpPr>
          <p:cNvPr id="26627" name="Espace réservé du numéro de diapositive 4">
            <a:extLst>
              <a:ext uri="{FF2B5EF4-FFF2-40B4-BE49-F238E27FC236}">
                <a16:creationId xmlns:a16="http://schemas.microsoft.com/office/drawing/2014/main" id="{28CAC708-5075-8AEA-85D9-663A77195BF1}"/>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7BA065E-9EA1-4E3C-9A7B-F8DF1D9252C3}" type="slidenum">
              <a:rPr lang="fr-FR" altLang="fr-FR" sz="2000">
                <a:solidFill>
                  <a:srgbClr val="984807"/>
                </a:solidFill>
              </a:rPr>
              <a:pPr>
                <a:spcBef>
                  <a:spcPct val="0"/>
                </a:spcBef>
                <a:buFontTx/>
                <a:buNone/>
              </a:pPr>
              <a:t>24</a:t>
            </a:fld>
            <a:endParaRPr lang="fr-FR" altLang="fr-FR" sz="2000">
              <a:solidFill>
                <a:srgbClr val="984807"/>
              </a:solidFill>
            </a:endParaRPr>
          </a:p>
        </p:txBody>
      </p:sp>
      <p:sp>
        <p:nvSpPr>
          <p:cNvPr id="6148" name="Rectangle 1">
            <a:extLst>
              <a:ext uri="{FF2B5EF4-FFF2-40B4-BE49-F238E27FC236}">
                <a16:creationId xmlns:a16="http://schemas.microsoft.com/office/drawing/2014/main" id="{A1CD0A00-1DD9-12AB-E51A-35D5E22B9DA0}"/>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Dispositions SPECIFIQUES du dispositif opérationnel :</a:t>
            </a:r>
            <a:endParaRPr lang="fr-FR" sz="20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D549450-8309-485A-5996-8502DF268F1D}"/>
              </a:ext>
            </a:extLst>
          </p:cNvPr>
          <p:cNvSpPr/>
          <p:nvPr/>
        </p:nvSpPr>
        <p:spPr>
          <a:xfrm>
            <a:off x="414338" y="2000250"/>
            <a:ext cx="8189912" cy="1057275"/>
          </a:xfrm>
          <a:prstGeom prst="rect">
            <a:avLst/>
          </a:prstGeom>
        </p:spPr>
        <p:txBody>
          <a:bodyPr>
            <a:spAutoFit/>
          </a:bodyPr>
          <a:lstStyle/>
          <a:p>
            <a:pPr marL="180340" algn="just">
              <a:lnSpc>
                <a:spcPct val="107000"/>
              </a:lnSpc>
              <a:spcAft>
                <a:spcPts val="0"/>
              </a:spcAft>
              <a:defRPr/>
            </a:pPr>
            <a:r>
              <a:rPr lang="fr-FR" sz="2000" dirty="0">
                <a:ea typeface="Times New Roman" panose="02020603050405020304" pitchFamily="18" charset="0"/>
                <a:cs typeface="Times New Roman" panose="02020603050405020304" pitchFamily="18" charset="0"/>
              </a:rPr>
              <a:t>Autoroutiers ;</a:t>
            </a:r>
            <a:endParaRPr lang="fr-FR" sz="2000" dirty="0">
              <a:ea typeface="Calibri" panose="020F0502020204030204" pitchFamily="34" charset="0"/>
              <a:cs typeface="Times New Roman" panose="02020603050405020304" pitchFamily="18" charset="0"/>
            </a:endParaRPr>
          </a:p>
          <a:p>
            <a:pPr algn="just">
              <a:lnSpc>
                <a:spcPct val="107000"/>
              </a:lnSpc>
              <a:spcAft>
                <a:spcPts val="0"/>
              </a:spcAft>
              <a:defRPr/>
            </a:pPr>
            <a:r>
              <a:rPr lang="fr-FR" sz="2000" dirty="0">
                <a:ea typeface="Times New Roman" panose="02020603050405020304" pitchFamily="18" charset="0"/>
                <a:cs typeface="Times New Roman" panose="02020603050405020304" pitchFamily="18" charset="0"/>
              </a:rPr>
              <a:t> </a:t>
            </a:r>
            <a:endParaRPr lang="fr-FR" sz="2000" dirty="0">
              <a:ea typeface="Calibri" panose="020F0502020204030204" pitchFamily="34" charset="0"/>
              <a:cs typeface="Times New Roman" panose="02020603050405020304" pitchFamily="18" charset="0"/>
            </a:endParaRPr>
          </a:p>
          <a:p>
            <a:pPr marL="180340">
              <a:lnSpc>
                <a:spcPct val="107000"/>
              </a:lnSpc>
              <a:spcAft>
                <a:spcPts val="0"/>
              </a:spcAft>
              <a:defRPr/>
            </a:pPr>
            <a:endParaRPr lang="fr-FR" sz="2000" dirty="0">
              <a:ea typeface="Times New Roman" panose="02020603050405020304" pitchFamily="18" charset="0"/>
              <a:cs typeface="Times New Roman" panose="02020603050405020304" pitchFamily="18" charset="0"/>
            </a:endParaRPr>
          </a:p>
        </p:txBody>
      </p:sp>
      <p:pic>
        <p:nvPicPr>
          <p:cNvPr id="26630" name="Image 2">
            <a:extLst>
              <a:ext uri="{FF2B5EF4-FFF2-40B4-BE49-F238E27FC236}">
                <a16:creationId xmlns:a16="http://schemas.microsoft.com/office/drawing/2014/main" id="{5C2B1DAE-C6BA-70D7-9199-9ECD5D4939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565400"/>
            <a:ext cx="530383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8">
            <a:extLst>
              <a:ext uri="{FF2B5EF4-FFF2-40B4-BE49-F238E27FC236}">
                <a16:creationId xmlns:a16="http://schemas.microsoft.com/office/drawing/2014/main" id="{52DFFF3B-C289-EE28-F9A4-5B12BD386347}"/>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Départemental</a:t>
            </a:r>
          </a:p>
        </p:txBody>
      </p:sp>
      <p:sp>
        <p:nvSpPr>
          <p:cNvPr id="27651" name="Espace réservé du numéro de diapositive 4">
            <a:extLst>
              <a:ext uri="{FF2B5EF4-FFF2-40B4-BE49-F238E27FC236}">
                <a16:creationId xmlns:a16="http://schemas.microsoft.com/office/drawing/2014/main" id="{50B8FD40-400E-9BB1-1A9A-C9560021BEA1}"/>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A089EA2-7C33-4638-A205-D3C64518B897}" type="slidenum">
              <a:rPr lang="fr-FR" altLang="fr-FR" sz="2000">
                <a:solidFill>
                  <a:srgbClr val="984807"/>
                </a:solidFill>
              </a:rPr>
              <a:pPr>
                <a:spcBef>
                  <a:spcPct val="0"/>
                </a:spcBef>
                <a:buFontTx/>
                <a:buNone/>
              </a:pPr>
              <a:t>25</a:t>
            </a:fld>
            <a:endParaRPr lang="fr-FR" altLang="fr-FR" sz="2000">
              <a:solidFill>
                <a:srgbClr val="984807"/>
              </a:solidFill>
            </a:endParaRPr>
          </a:p>
        </p:txBody>
      </p:sp>
      <p:sp>
        <p:nvSpPr>
          <p:cNvPr id="6148" name="Rectangle 1">
            <a:extLst>
              <a:ext uri="{FF2B5EF4-FFF2-40B4-BE49-F238E27FC236}">
                <a16:creationId xmlns:a16="http://schemas.microsoft.com/office/drawing/2014/main" id="{41640791-45CE-2D97-2740-DBFFA5BF021D}"/>
              </a:ext>
            </a:extLst>
          </p:cNvPr>
          <p:cNvSpPr>
            <a:spLocks noChangeArrowheads="1"/>
          </p:cNvSpPr>
          <p:nvPr/>
        </p:nvSpPr>
        <p:spPr bwMode="auto">
          <a:xfrm>
            <a:off x="414338" y="1316038"/>
            <a:ext cx="8189912" cy="400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defRPr/>
            </a:pPr>
            <a:r>
              <a:rPr lang="fr-FR" sz="2000" b="1" u="sng" cap="all" dirty="0">
                <a:latin typeface="Times New Roman" panose="02020603050405020304" pitchFamily="18" charset="0"/>
                <a:cs typeface="Times New Roman" panose="02020603050405020304" pitchFamily="18" charset="0"/>
              </a:rPr>
              <a:t>Dispositions SPECIFIQUES du dispositif opérationnel :</a:t>
            </a:r>
            <a:endParaRPr lang="fr-FR" sz="2000" dirty="0">
              <a:latin typeface="Times New Roman" panose="02020603050405020304" pitchFamily="18" charset="0"/>
              <a:cs typeface="Times New Roman" panose="02020603050405020304" pitchFamily="18" charset="0"/>
            </a:endParaRPr>
          </a:p>
        </p:txBody>
      </p:sp>
      <p:sp>
        <p:nvSpPr>
          <p:cNvPr id="27653" name="Rectangle 1">
            <a:extLst>
              <a:ext uri="{FF2B5EF4-FFF2-40B4-BE49-F238E27FC236}">
                <a16:creationId xmlns:a16="http://schemas.microsoft.com/office/drawing/2014/main" id="{3710F366-BF55-C2D2-01D2-B480E9BFB3C9}"/>
              </a:ext>
            </a:extLst>
          </p:cNvPr>
          <p:cNvSpPr>
            <a:spLocks noChangeArrowheads="1"/>
          </p:cNvSpPr>
          <p:nvPr/>
        </p:nvSpPr>
        <p:spPr bwMode="auto">
          <a:xfrm>
            <a:off x="414338" y="2000250"/>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Aéronautique 	: SATER, accident sur aérodrome, chute d'aéronef.</a:t>
            </a:r>
            <a:endParaRPr lang="fr-FR" altLang="fr-FR" sz="2000">
              <a:latin typeface="Times New Roman" panose="02020603050405020304" pitchFamily="18" charset="0"/>
              <a:cs typeface="Calibri" panose="020F0502020204030204" pitchFamily="34" charset="0"/>
            </a:endParaRPr>
          </a:p>
        </p:txBody>
      </p:sp>
      <p:pic>
        <p:nvPicPr>
          <p:cNvPr id="27654" name="Image 2">
            <a:extLst>
              <a:ext uri="{FF2B5EF4-FFF2-40B4-BE49-F238E27FC236}">
                <a16:creationId xmlns:a16="http://schemas.microsoft.com/office/drawing/2014/main" id="{B16F987E-878A-4D7F-B8C4-8D03D97234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388" y="2565400"/>
            <a:ext cx="42513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Image 3">
            <a:extLst>
              <a:ext uri="{FF2B5EF4-FFF2-40B4-BE49-F238E27FC236}">
                <a16:creationId xmlns:a16="http://schemas.microsoft.com/office/drawing/2014/main" id="{343902A1-E37A-E4B5-6EFA-15F939A8CA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060700"/>
            <a:ext cx="401955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8">
            <a:extLst>
              <a:ext uri="{FF2B5EF4-FFF2-40B4-BE49-F238E27FC236}">
                <a16:creationId xmlns:a16="http://schemas.microsoft.com/office/drawing/2014/main" id="{6D9D4587-27FD-4428-80B2-010DF6179389}"/>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de zone</a:t>
            </a:r>
          </a:p>
        </p:txBody>
      </p:sp>
      <p:sp>
        <p:nvSpPr>
          <p:cNvPr id="28675" name="Espace réservé du numéro de diapositive 4">
            <a:extLst>
              <a:ext uri="{FF2B5EF4-FFF2-40B4-BE49-F238E27FC236}">
                <a16:creationId xmlns:a16="http://schemas.microsoft.com/office/drawing/2014/main" id="{DAFADBBC-851C-3DC7-A16A-B5648D6E60D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73E0627-80E6-44BC-88D1-20D1F492790E}" type="slidenum">
              <a:rPr lang="fr-FR" altLang="fr-FR" sz="2000">
                <a:solidFill>
                  <a:srgbClr val="984807"/>
                </a:solidFill>
              </a:rPr>
              <a:pPr>
                <a:spcBef>
                  <a:spcPct val="0"/>
                </a:spcBef>
                <a:buFontTx/>
                <a:buNone/>
              </a:pPr>
              <a:t>26</a:t>
            </a:fld>
            <a:endParaRPr lang="fr-FR" altLang="fr-FR" sz="2000">
              <a:solidFill>
                <a:srgbClr val="984807"/>
              </a:solidFill>
            </a:endParaRPr>
          </a:p>
        </p:txBody>
      </p:sp>
      <p:sp>
        <p:nvSpPr>
          <p:cNvPr id="28676" name="Rectangle 1">
            <a:extLst>
              <a:ext uri="{FF2B5EF4-FFF2-40B4-BE49-F238E27FC236}">
                <a16:creationId xmlns:a16="http://schemas.microsoft.com/office/drawing/2014/main" id="{51A2312F-65E9-89C9-5759-1D4D3BD94445}"/>
              </a:ext>
            </a:extLst>
          </p:cNvPr>
          <p:cNvSpPr>
            <a:spLocks noChangeArrowheads="1"/>
          </p:cNvSpPr>
          <p:nvPr/>
        </p:nvSpPr>
        <p:spPr bwMode="auto">
          <a:xfrm>
            <a:off x="457200" y="2133600"/>
            <a:ext cx="829468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Recense les moyens publics et privés susceptibles d’être mis en œuvre en cas de catastrophe affectant </a:t>
            </a:r>
            <a:r>
              <a:rPr lang="fr-FR" altLang="fr-FR" sz="2000" b="1" u="sng">
                <a:latin typeface="Times New Roman" panose="02020603050405020304" pitchFamily="18" charset="0"/>
                <a:cs typeface="Times New Roman" panose="02020603050405020304" pitchFamily="18" charset="0"/>
              </a:rPr>
              <a:t>2 départements au moins de la zone de défense</a:t>
            </a: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ou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Mise en œuvre de moyens dépassant le cadre départemental.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8">
            <a:extLst>
              <a:ext uri="{FF2B5EF4-FFF2-40B4-BE49-F238E27FC236}">
                <a16:creationId xmlns:a16="http://schemas.microsoft.com/office/drawing/2014/main" id="{265E8C75-552B-EA09-6E25-4528F7FF662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de zone</a:t>
            </a:r>
          </a:p>
        </p:txBody>
      </p:sp>
      <p:sp>
        <p:nvSpPr>
          <p:cNvPr id="29699" name="Espace réservé du numéro de diapositive 4">
            <a:extLst>
              <a:ext uri="{FF2B5EF4-FFF2-40B4-BE49-F238E27FC236}">
                <a16:creationId xmlns:a16="http://schemas.microsoft.com/office/drawing/2014/main" id="{5988BE0C-3CE5-5E6C-A935-D71CA2400B94}"/>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6D88D10-7652-44FC-B266-544496A762C7}" type="slidenum">
              <a:rPr lang="fr-FR" altLang="fr-FR" sz="2000">
                <a:solidFill>
                  <a:srgbClr val="984807"/>
                </a:solidFill>
              </a:rPr>
              <a:pPr>
                <a:spcBef>
                  <a:spcPct val="0"/>
                </a:spcBef>
                <a:buFontTx/>
                <a:buNone/>
              </a:pPr>
              <a:t>27</a:t>
            </a:fld>
            <a:endParaRPr lang="fr-FR" altLang="fr-FR" sz="2000">
              <a:solidFill>
                <a:srgbClr val="984807"/>
              </a:solidFill>
            </a:endParaRPr>
          </a:p>
        </p:txBody>
      </p:sp>
      <p:sp>
        <p:nvSpPr>
          <p:cNvPr id="29700" name="Rectangle 1">
            <a:extLst>
              <a:ext uri="{FF2B5EF4-FFF2-40B4-BE49-F238E27FC236}">
                <a16:creationId xmlns:a16="http://schemas.microsoft.com/office/drawing/2014/main" id="{6628A4BC-B577-2E6B-6A91-1D876823E5F9}"/>
              </a:ext>
            </a:extLst>
          </p:cNvPr>
          <p:cNvSpPr>
            <a:spLocks noChangeArrowheads="1"/>
          </p:cNvSpPr>
          <p:nvPr/>
        </p:nvSpPr>
        <p:spPr bwMode="auto">
          <a:xfrm>
            <a:off x="414338" y="1316038"/>
            <a:ext cx="818991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Fixe les conditions :</a:t>
            </a:r>
            <a:endParaRPr lang="fr-FR" altLang="fr-FR" sz="2000">
              <a:latin typeface="Times New Roman" panose="02020603050405020304" pitchFamily="18" charset="0"/>
              <a:cs typeface="Calibri" panose="020F0502020204030204" pitchFamily="34" charset="0"/>
            </a:endParaRPr>
          </a:p>
          <a:p>
            <a:pPr algn="just">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De la coordination des opérations de secours : </a:t>
            </a:r>
          </a:p>
          <a:p>
            <a:pPr algn="just">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lgn="just"/>
            <a:r>
              <a:rPr lang="fr-FR" altLang="fr-FR" sz="2000">
                <a:latin typeface="Times New Roman" panose="02020603050405020304" pitchFamily="18" charset="0"/>
                <a:cs typeface="Times New Roman" panose="02020603050405020304" pitchFamily="18" charset="0"/>
              </a:rPr>
              <a:t> Moyens d'intervention que la zone peut mobiliser face à un événement, en application du cadre d'action défini au premier alinéa ; </a:t>
            </a:r>
          </a:p>
          <a:p>
            <a:pPr algn="just"/>
            <a:endParaRPr lang="fr-FR" altLang="fr-FR" sz="2000">
              <a:latin typeface="Times New Roman" panose="02020603050405020304" pitchFamily="18" charset="0"/>
              <a:cs typeface="Times New Roman" panose="02020603050405020304" pitchFamily="18" charset="0"/>
            </a:endParaRPr>
          </a:p>
          <a:p>
            <a:pPr algn="just"/>
            <a:r>
              <a:rPr lang="fr-FR" altLang="fr-FR" sz="2000">
                <a:latin typeface="Times New Roman" panose="02020603050405020304" pitchFamily="18" charset="0"/>
                <a:cs typeface="Times New Roman" panose="02020603050405020304" pitchFamily="18" charset="0"/>
              </a:rPr>
              <a:t> Relations transfrontalières en matière de mobilisation des secours ; etc.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8">
            <a:extLst>
              <a:ext uri="{FF2B5EF4-FFF2-40B4-BE49-F238E27FC236}">
                <a16:creationId xmlns:a16="http://schemas.microsoft.com/office/drawing/2014/main" id="{CD0DF34D-B7CE-C8C9-6ECB-F8F02DFF445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ORSEC de zone</a:t>
            </a:r>
          </a:p>
        </p:txBody>
      </p:sp>
      <p:sp>
        <p:nvSpPr>
          <p:cNvPr id="30723" name="Espace réservé du numéro de diapositive 4">
            <a:extLst>
              <a:ext uri="{FF2B5EF4-FFF2-40B4-BE49-F238E27FC236}">
                <a16:creationId xmlns:a16="http://schemas.microsoft.com/office/drawing/2014/main" id="{4E52B073-F9ED-8741-B54B-9978B711E2D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FF834CF-7873-411A-844E-3653403F8F87}" type="slidenum">
              <a:rPr lang="fr-FR" altLang="fr-FR" sz="2000">
                <a:solidFill>
                  <a:srgbClr val="984807"/>
                </a:solidFill>
              </a:rPr>
              <a:pPr algn="r" eaLnBrk="1" hangingPunct="1">
                <a:spcBef>
                  <a:spcPct val="0"/>
                </a:spcBef>
                <a:buFontTx/>
                <a:buNone/>
              </a:pPr>
              <a:t>28</a:t>
            </a:fld>
            <a:endParaRPr lang="fr-FR" altLang="fr-FR" sz="2000">
              <a:solidFill>
                <a:srgbClr val="984807"/>
              </a:solidFill>
            </a:endParaRPr>
          </a:p>
        </p:txBody>
      </p:sp>
      <p:sp>
        <p:nvSpPr>
          <p:cNvPr id="30724" name="Rectangle 1">
            <a:extLst>
              <a:ext uri="{FF2B5EF4-FFF2-40B4-BE49-F238E27FC236}">
                <a16:creationId xmlns:a16="http://schemas.microsoft.com/office/drawing/2014/main" id="{E6F77725-445D-61E9-FC39-F3E115F086C5}"/>
              </a:ext>
            </a:extLst>
          </p:cNvPr>
          <p:cNvSpPr>
            <a:spLocks noChangeArrowheads="1"/>
          </p:cNvSpPr>
          <p:nvPr/>
        </p:nvSpPr>
        <p:spPr bwMode="auto">
          <a:xfrm>
            <a:off x="476250" y="1466850"/>
            <a:ext cx="818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Le plan Orsec de zone est arrêté par le préfet de zone. </a:t>
            </a:r>
          </a:p>
        </p:txBody>
      </p:sp>
      <p:pic>
        <p:nvPicPr>
          <p:cNvPr id="30725" name="Picture 5" descr="https://upload.wikimedia.org/wikipedia/commons/thumb/b/b1/Uniforme_pr%C3%A9fet_France_2013.JPG/220px-Uniforme_pr%C3%A9fet_France_2013.JPG">
            <a:extLst>
              <a:ext uri="{FF2B5EF4-FFF2-40B4-BE49-F238E27FC236}">
                <a16:creationId xmlns:a16="http://schemas.microsoft.com/office/drawing/2014/main" id="{E9F3D92A-5630-144D-E666-A49B11A6217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43213" y="1963738"/>
            <a:ext cx="273685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8">
            <a:extLst>
              <a:ext uri="{FF2B5EF4-FFF2-40B4-BE49-F238E27FC236}">
                <a16:creationId xmlns:a16="http://schemas.microsoft.com/office/drawing/2014/main" id="{1B4501A8-83B1-5AC3-4912-8837613EAD10}"/>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Maritime</a:t>
            </a:r>
          </a:p>
        </p:txBody>
      </p:sp>
      <p:sp>
        <p:nvSpPr>
          <p:cNvPr id="31747" name="Espace réservé du numéro de diapositive 4">
            <a:extLst>
              <a:ext uri="{FF2B5EF4-FFF2-40B4-BE49-F238E27FC236}">
                <a16:creationId xmlns:a16="http://schemas.microsoft.com/office/drawing/2014/main" id="{D1BD10BC-D034-DA0A-23BC-2C9F29D066DF}"/>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74C2A945-3626-4A88-A0D4-2EF4F25A962F}" type="slidenum">
              <a:rPr lang="fr-FR" altLang="fr-FR" sz="2000">
                <a:solidFill>
                  <a:srgbClr val="984807"/>
                </a:solidFill>
              </a:rPr>
              <a:pPr>
                <a:spcBef>
                  <a:spcPct val="0"/>
                </a:spcBef>
                <a:buFontTx/>
                <a:buNone/>
              </a:pPr>
              <a:t>29</a:t>
            </a:fld>
            <a:endParaRPr lang="fr-FR" altLang="fr-FR" sz="2000">
              <a:solidFill>
                <a:srgbClr val="984807"/>
              </a:solidFill>
            </a:endParaRPr>
          </a:p>
        </p:txBody>
      </p:sp>
      <p:sp>
        <p:nvSpPr>
          <p:cNvPr id="31748" name="Rectangle 1">
            <a:extLst>
              <a:ext uri="{FF2B5EF4-FFF2-40B4-BE49-F238E27FC236}">
                <a16:creationId xmlns:a16="http://schemas.microsoft.com/office/drawing/2014/main" id="{7FE3466B-183F-101C-D62F-93ACDD6EE2CB}"/>
              </a:ext>
            </a:extLst>
          </p:cNvPr>
          <p:cNvSpPr>
            <a:spLocks noChangeArrowheads="1"/>
          </p:cNvSpPr>
          <p:nvPr/>
        </p:nvSpPr>
        <p:spPr bwMode="auto">
          <a:xfrm>
            <a:off x="381000" y="1600200"/>
            <a:ext cx="8189913"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Détermine, l’organisation générale des secours et recense l’ensemble des moyens publics et privés susceptibles d’être mis en œuvre.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Définit les conditions de leur emploi par l’autorité compétente pour diriger les secours.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Comprend des dispositions générales applicables en toute circonstance, et des dispositions propres à certains risques particuliers pouvant survenir en mer.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Est arrêté par le préfet maritime.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8">
            <a:extLst>
              <a:ext uri="{FF2B5EF4-FFF2-40B4-BE49-F238E27FC236}">
                <a16:creationId xmlns:a16="http://schemas.microsoft.com/office/drawing/2014/main" id="{8F29E733-F0E4-9E47-8698-3BB82EDDF98F}"/>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Introduction </a:t>
            </a:r>
          </a:p>
        </p:txBody>
      </p:sp>
      <p:sp>
        <p:nvSpPr>
          <p:cNvPr id="5123" name="Espace réservé du numéro de diapositive 4">
            <a:extLst>
              <a:ext uri="{FF2B5EF4-FFF2-40B4-BE49-F238E27FC236}">
                <a16:creationId xmlns:a16="http://schemas.microsoft.com/office/drawing/2014/main" id="{A281C005-3E46-2D11-73B1-C2594733B48B}"/>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A0AF8DB-DEB8-4ABF-8A65-6F4C08EFD02C}" type="slidenum">
              <a:rPr lang="fr-FR" altLang="fr-FR" sz="2000">
                <a:solidFill>
                  <a:srgbClr val="984807"/>
                </a:solidFill>
              </a:rPr>
              <a:pPr>
                <a:spcBef>
                  <a:spcPct val="0"/>
                </a:spcBef>
                <a:buFontTx/>
                <a:buNone/>
              </a:pPr>
              <a:t>3</a:t>
            </a:fld>
            <a:endParaRPr lang="fr-FR" altLang="fr-FR" sz="2000">
              <a:solidFill>
                <a:srgbClr val="984807"/>
              </a:solidFill>
            </a:endParaRPr>
          </a:p>
        </p:txBody>
      </p:sp>
      <p:sp>
        <p:nvSpPr>
          <p:cNvPr id="5124" name="Rectangle 1">
            <a:extLst>
              <a:ext uri="{FF2B5EF4-FFF2-40B4-BE49-F238E27FC236}">
                <a16:creationId xmlns:a16="http://schemas.microsoft.com/office/drawing/2014/main" id="{702982E0-E471-AD76-E61C-2F363498CDA0}"/>
              </a:ext>
            </a:extLst>
          </p:cNvPr>
          <p:cNvSpPr>
            <a:spLocks noChangeArrowheads="1"/>
          </p:cNvSpPr>
          <p:nvPr/>
        </p:nvSpPr>
        <p:spPr bwMode="auto">
          <a:xfrm>
            <a:off x="414338" y="1316038"/>
            <a:ext cx="8189912"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Suite aux terribles incendies de la forêt landaise d'août 1949 (82 morts parmi les SP) est née l'organisation des secours en cas de sinistre important.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L'instruction interministérielle du 04 février 1952 créa le plan OR.SEC : </a:t>
            </a:r>
          </a:p>
          <a:p>
            <a:pPr algn="ct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Organisation des secours.</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Loi du 13 août 2004 de modernisation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de la SC réforme la doctrine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de planification des secours en simplifiant</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et en homogénéisant les plans afin de les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rendre plus réactifs et adaptables. </a:t>
            </a:r>
          </a:p>
        </p:txBody>
      </p:sp>
      <p:pic>
        <p:nvPicPr>
          <p:cNvPr id="5125" name="Picture 5" descr="imagesCAGUDVTJ">
            <a:extLst>
              <a:ext uri="{FF2B5EF4-FFF2-40B4-BE49-F238E27FC236}">
                <a16:creationId xmlns:a16="http://schemas.microsoft.com/office/drawing/2014/main" id="{E3C36594-2EFF-FC84-3E9B-ECACD34A0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263900"/>
            <a:ext cx="3843337"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8">
            <a:extLst>
              <a:ext uri="{FF2B5EF4-FFF2-40B4-BE49-F238E27FC236}">
                <a16:creationId xmlns:a16="http://schemas.microsoft.com/office/drawing/2014/main" id="{2336FFAC-932F-9A98-0C18-310844CCF7F1}"/>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ORSEC Maritime</a:t>
            </a:r>
          </a:p>
        </p:txBody>
      </p:sp>
      <p:sp>
        <p:nvSpPr>
          <p:cNvPr id="32771" name="Espace réservé du numéro de diapositive 4">
            <a:extLst>
              <a:ext uri="{FF2B5EF4-FFF2-40B4-BE49-F238E27FC236}">
                <a16:creationId xmlns:a16="http://schemas.microsoft.com/office/drawing/2014/main" id="{4721F94D-7E45-08A4-5813-145CCB4E69FF}"/>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9FA7C46-34CC-470B-A8A1-D76E4E2318DF}" type="slidenum">
              <a:rPr lang="fr-FR" altLang="fr-FR" sz="2000">
                <a:solidFill>
                  <a:srgbClr val="984807"/>
                </a:solidFill>
              </a:rPr>
              <a:pPr>
                <a:spcBef>
                  <a:spcPct val="0"/>
                </a:spcBef>
                <a:buFontTx/>
                <a:buNone/>
              </a:pPr>
              <a:t>30</a:t>
            </a:fld>
            <a:endParaRPr lang="fr-FR" altLang="fr-FR" sz="2000">
              <a:solidFill>
                <a:srgbClr val="984807"/>
              </a:solidFill>
            </a:endParaRPr>
          </a:p>
        </p:txBody>
      </p:sp>
      <p:sp>
        <p:nvSpPr>
          <p:cNvPr id="32772" name="Rectangle 1">
            <a:extLst>
              <a:ext uri="{FF2B5EF4-FFF2-40B4-BE49-F238E27FC236}">
                <a16:creationId xmlns:a16="http://schemas.microsoft.com/office/drawing/2014/main" id="{42F303B4-482D-1A4E-6444-C8A7F43DB332}"/>
              </a:ext>
            </a:extLst>
          </p:cNvPr>
          <p:cNvSpPr>
            <a:spLocks noChangeArrowheads="1"/>
          </p:cNvSpPr>
          <p:nvPr/>
        </p:nvSpPr>
        <p:spPr bwMode="auto">
          <a:xfrm>
            <a:off x="414338" y="1316038"/>
            <a:ext cx="81899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Il existe 4 dispositions spécifiques pour ce plan ORSEC maritime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POLMAR 	: 	pollution maritime, </a:t>
            </a:r>
          </a:p>
        </p:txBody>
      </p:sp>
      <p:pic>
        <p:nvPicPr>
          <p:cNvPr id="32773" name="Picture 5" descr="K:\A diffuser\JSP SDMIS\Dématérialisation\doc\SC\polmar.2.png">
            <a:extLst>
              <a:ext uri="{FF2B5EF4-FFF2-40B4-BE49-F238E27FC236}">
                <a16:creationId xmlns:a16="http://schemas.microsoft.com/office/drawing/2014/main" id="{11CE8CA3-4765-6C63-B5B2-4D7A60F71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470150"/>
            <a:ext cx="5697538"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8">
            <a:extLst>
              <a:ext uri="{FF2B5EF4-FFF2-40B4-BE49-F238E27FC236}">
                <a16:creationId xmlns:a16="http://schemas.microsoft.com/office/drawing/2014/main" id="{03C58FB8-A011-A025-2406-0CA5DC9524B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ORSEC Maritime</a:t>
            </a:r>
          </a:p>
        </p:txBody>
      </p:sp>
      <p:sp>
        <p:nvSpPr>
          <p:cNvPr id="33795" name="Espace réservé du numéro de diapositive 4">
            <a:extLst>
              <a:ext uri="{FF2B5EF4-FFF2-40B4-BE49-F238E27FC236}">
                <a16:creationId xmlns:a16="http://schemas.microsoft.com/office/drawing/2014/main" id="{56688D13-8EA7-6384-0D22-CBE74CAA2FA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61954F6-40CD-4F6A-9DDE-036554716587}" type="slidenum">
              <a:rPr lang="fr-FR" altLang="fr-FR" sz="2000">
                <a:solidFill>
                  <a:srgbClr val="984807"/>
                </a:solidFill>
              </a:rPr>
              <a:pPr algn="r" eaLnBrk="1" hangingPunct="1">
                <a:spcBef>
                  <a:spcPct val="0"/>
                </a:spcBef>
                <a:buFontTx/>
                <a:buNone/>
              </a:pPr>
              <a:t>31</a:t>
            </a:fld>
            <a:endParaRPr lang="fr-FR" altLang="fr-FR" sz="2000">
              <a:solidFill>
                <a:srgbClr val="984807"/>
              </a:solidFill>
            </a:endParaRPr>
          </a:p>
        </p:txBody>
      </p:sp>
      <p:sp>
        <p:nvSpPr>
          <p:cNvPr id="33796" name="Rectangle 1">
            <a:extLst>
              <a:ext uri="{FF2B5EF4-FFF2-40B4-BE49-F238E27FC236}">
                <a16:creationId xmlns:a16="http://schemas.microsoft.com/office/drawing/2014/main" id="{EA367F13-2123-EF50-8411-6104100E7808}"/>
              </a:ext>
            </a:extLst>
          </p:cNvPr>
          <p:cNvSpPr>
            <a:spLocks noChangeArrowheads="1"/>
          </p:cNvSpPr>
          <p:nvPr/>
        </p:nvSpPr>
        <p:spPr bwMode="auto">
          <a:xfrm>
            <a:off x="414338" y="1316038"/>
            <a:ext cx="818991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NUCMAR 	: 	accident nucléaire maritime,</a:t>
            </a:r>
          </a:p>
        </p:txBody>
      </p:sp>
      <p:pic>
        <p:nvPicPr>
          <p:cNvPr id="33797" name="Picture 5" descr="K:\A diffuser\JSP SDMIS\Dématérialisation\doc\SC\imagesCAGRMTSO.jpg">
            <a:extLst>
              <a:ext uri="{FF2B5EF4-FFF2-40B4-BE49-F238E27FC236}">
                <a16:creationId xmlns:a16="http://schemas.microsoft.com/office/drawing/2014/main" id="{6B605E47-1B5E-E011-6F90-40265406F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420938"/>
            <a:ext cx="67611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8">
            <a:extLst>
              <a:ext uri="{FF2B5EF4-FFF2-40B4-BE49-F238E27FC236}">
                <a16:creationId xmlns:a16="http://schemas.microsoft.com/office/drawing/2014/main" id="{CF3F6D93-676E-7831-E621-6D37C44A582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ORSEC Maritime</a:t>
            </a:r>
          </a:p>
        </p:txBody>
      </p:sp>
      <p:sp>
        <p:nvSpPr>
          <p:cNvPr id="34819" name="Espace réservé du numéro de diapositive 4">
            <a:extLst>
              <a:ext uri="{FF2B5EF4-FFF2-40B4-BE49-F238E27FC236}">
                <a16:creationId xmlns:a16="http://schemas.microsoft.com/office/drawing/2014/main" id="{0BB2517C-AC0A-E3E8-6438-26BDC61C24E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E3D8C30-A888-4ABC-913B-0275D68A0048}" type="slidenum">
              <a:rPr lang="fr-FR" altLang="fr-FR" sz="2000">
                <a:solidFill>
                  <a:srgbClr val="984807"/>
                </a:solidFill>
              </a:rPr>
              <a:pPr algn="r" eaLnBrk="1" hangingPunct="1">
                <a:spcBef>
                  <a:spcPct val="0"/>
                </a:spcBef>
                <a:buFontTx/>
                <a:buNone/>
              </a:pPr>
              <a:t>32</a:t>
            </a:fld>
            <a:endParaRPr lang="fr-FR" altLang="fr-FR" sz="2000">
              <a:solidFill>
                <a:srgbClr val="984807"/>
              </a:solidFill>
            </a:endParaRPr>
          </a:p>
        </p:txBody>
      </p:sp>
      <p:sp>
        <p:nvSpPr>
          <p:cNvPr id="34820" name="Rectangle 1">
            <a:extLst>
              <a:ext uri="{FF2B5EF4-FFF2-40B4-BE49-F238E27FC236}">
                <a16:creationId xmlns:a16="http://schemas.microsoft.com/office/drawing/2014/main" id="{73C90071-F479-F6A7-BCE7-C19BC3CA1751}"/>
              </a:ext>
            </a:extLst>
          </p:cNvPr>
          <p:cNvSpPr>
            <a:spLocks noChangeArrowheads="1"/>
          </p:cNvSpPr>
          <p:nvPr/>
        </p:nvSpPr>
        <p:spPr bwMode="auto">
          <a:xfrm>
            <a:off x="414338" y="1316038"/>
            <a:ext cx="818991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SAMAR 	:	accident d'un aéronef en mer,</a:t>
            </a:r>
          </a:p>
        </p:txBody>
      </p:sp>
      <p:pic>
        <p:nvPicPr>
          <p:cNvPr id="34821" name="Picture 5" descr="K:\A diffuser\JSP SDMIS\Dématérialisation\doc\SC\avion en mer.png">
            <a:extLst>
              <a:ext uri="{FF2B5EF4-FFF2-40B4-BE49-F238E27FC236}">
                <a16:creationId xmlns:a16="http://schemas.microsoft.com/office/drawing/2014/main" id="{8C5E9236-59A8-FA8E-DB0A-9269DA301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276475"/>
            <a:ext cx="5843588"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8">
            <a:extLst>
              <a:ext uri="{FF2B5EF4-FFF2-40B4-BE49-F238E27FC236}">
                <a16:creationId xmlns:a16="http://schemas.microsoft.com/office/drawing/2014/main" id="{8DB18B45-375F-7F4C-2A32-7DCAFD98039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ORSEC Maritime</a:t>
            </a:r>
          </a:p>
        </p:txBody>
      </p:sp>
      <p:sp>
        <p:nvSpPr>
          <p:cNvPr id="35843" name="Espace réservé du numéro de diapositive 4">
            <a:extLst>
              <a:ext uri="{FF2B5EF4-FFF2-40B4-BE49-F238E27FC236}">
                <a16:creationId xmlns:a16="http://schemas.microsoft.com/office/drawing/2014/main" id="{36739BA6-B470-53C4-930E-696A8FF5539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9F11781-BBEF-4C7B-A31C-F2A04660D878}" type="slidenum">
              <a:rPr lang="fr-FR" altLang="fr-FR" sz="2000">
                <a:solidFill>
                  <a:srgbClr val="984807"/>
                </a:solidFill>
              </a:rPr>
              <a:pPr algn="r" eaLnBrk="1" hangingPunct="1">
                <a:spcBef>
                  <a:spcPct val="0"/>
                </a:spcBef>
                <a:buFontTx/>
                <a:buNone/>
              </a:pPr>
              <a:t>33</a:t>
            </a:fld>
            <a:endParaRPr lang="fr-FR" altLang="fr-FR" sz="2000">
              <a:solidFill>
                <a:srgbClr val="984807"/>
              </a:solidFill>
            </a:endParaRPr>
          </a:p>
        </p:txBody>
      </p:sp>
      <p:sp>
        <p:nvSpPr>
          <p:cNvPr id="35844" name="Rectangle 1">
            <a:extLst>
              <a:ext uri="{FF2B5EF4-FFF2-40B4-BE49-F238E27FC236}">
                <a16:creationId xmlns:a16="http://schemas.microsoft.com/office/drawing/2014/main" id="{153BD873-0C39-855B-8081-A52DC0A77C6B}"/>
              </a:ext>
            </a:extLst>
          </p:cNvPr>
          <p:cNvSpPr>
            <a:spLocks noChangeArrowheads="1"/>
          </p:cNvSpPr>
          <p:nvPr/>
        </p:nvSpPr>
        <p:spPr bwMode="auto">
          <a:xfrm>
            <a:off x="414338" y="1316038"/>
            <a:ext cx="818991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SECNAV 	:	secours à naufragés,</a:t>
            </a:r>
          </a:p>
        </p:txBody>
      </p:sp>
      <p:pic>
        <p:nvPicPr>
          <p:cNvPr id="35845" name="Picture 5" descr="K:\A diffuser\JSP SDMIS\Dématérialisation\doc\SC\SECNAV.png">
            <a:extLst>
              <a:ext uri="{FF2B5EF4-FFF2-40B4-BE49-F238E27FC236}">
                <a16:creationId xmlns:a16="http://schemas.microsoft.com/office/drawing/2014/main" id="{C6B7D128-491E-1BC2-686B-BDDE831D0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444750"/>
            <a:ext cx="6386512"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8">
            <a:extLst>
              <a:ext uri="{FF2B5EF4-FFF2-40B4-BE49-F238E27FC236}">
                <a16:creationId xmlns:a16="http://schemas.microsoft.com/office/drawing/2014/main" id="{497B3F88-759E-88AC-AA79-79709A53403D}"/>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Plan communal de sauvegarde</a:t>
            </a:r>
          </a:p>
        </p:txBody>
      </p:sp>
      <p:sp>
        <p:nvSpPr>
          <p:cNvPr id="36867" name="Espace réservé du numéro de diapositive 4">
            <a:extLst>
              <a:ext uri="{FF2B5EF4-FFF2-40B4-BE49-F238E27FC236}">
                <a16:creationId xmlns:a16="http://schemas.microsoft.com/office/drawing/2014/main" id="{BBA32AEB-FE1F-D2DD-AFE0-457FB82C3E71}"/>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EB27C02-C465-4E91-9979-B7B053F083F9}" type="slidenum">
              <a:rPr lang="fr-FR" altLang="fr-FR" sz="2000">
                <a:solidFill>
                  <a:srgbClr val="984807"/>
                </a:solidFill>
              </a:rPr>
              <a:pPr>
                <a:spcBef>
                  <a:spcPct val="0"/>
                </a:spcBef>
                <a:buFontTx/>
                <a:buNone/>
              </a:pPr>
              <a:t>34</a:t>
            </a:fld>
            <a:endParaRPr lang="fr-FR" altLang="fr-FR" sz="2000">
              <a:solidFill>
                <a:srgbClr val="984807"/>
              </a:solidFill>
            </a:endParaRPr>
          </a:p>
        </p:txBody>
      </p:sp>
      <p:sp>
        <p:nvSpPr>
          <p:cNvPr id="36868" name="Rectangle 1">
            <a:extLst>
              <a:ext uri="{FF2B5EF4-FFF2-40B4-BE49-F238E27FC236}">
                <a16:creationId xmlns:a16="http://schemas.microsoft.com/office/drawing/2014/main" id="{ACBA0C9F-7546-D149-A1C7-4CF12F8F9F36}"/>
              </a:ext>
            </a:extLst>
          </p:cNvPr>
          <p:cNvSpPr>
            <a:spLocks noChangeArrowheads="1"/>
          </p:cNvSpPr>
          <p:nvPr/>
        </p:nvSpPr>
        <p:spPr bwMode="auto">
          <a:xfrm>
            <a:off x="304800" y="1524000"/>
            <a:ext cx="818991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L'article 13 de la loi n° 2004-811 du 13 août 2004 de modernisation de la sécurité civile a créé le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Plan Communal de Sauvegarde</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Précisé par le décret n° 2005-1156 du 13 septembre 2005. </a:t>
            </a:r>
          </a:p>
        </p:txBody>
      </p:sp>
      <p:pic>
        <p:nvPicPr>
          <p:cNvPr id="36869" name="Picture 5" descr="plan communal de sauvegare">
            <a:extLst>
              <a:ext uri="{FF2B5EF4-FFF2-40B4-BE49-F238E27FC236}">
                <a16:creationId xmlns:a16="http://schemas.microsoft.com/office/drawing/2014/main" id="{5A9A9365-C58C-9CE0-3A3E-3C1C83121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941638"/>
            <a:ext cx="3044825"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8">
            <a:extLst>
              <a:ext uri="{FF2B5EF4-FFF2-40B4-BE49-F238E27FC236}">
                <a16:creationId xmlns:a16="http://schemas.microsoft.com/office/drawing/2014/main" id="{AD08EDFC-3405-F573-B230-F298966E97CC}"/>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Plan communal de sauvegarde</a:t>
            </a:r>
          </a:p>
        </p:txBody>
      </p:sp>
      <p:sp>
        <p:nvSpPr>
          <p:cNvPr id="37891" name="Espace réservé du numéro de diapositive 4">
            <a:extLst>
              <a:ext uri="{FF2B5EF4-FFF2-40B4-BE49-F238E27FC236}">
                <a16:creationId xmlns:a16="http://schemas.microsoft.com/office/drawing/2014/main" id="{A13100AF-56CC-14AD-3F2B-2A4B3E2AB47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D18DF77-64BF-4D6B-9693-3E2F521FCCFF}" type="slidenum">
              <a:rPr lang="fr-FR" altLang="fr-FR" sz="2000">
                <a:solidFill>
                  <a:srgbClr val="984807"/>
                </a:solidFill>
              </a:rPr>
              <a:pPr>
                <a:spcBef>
                  <a:spcPct val="0"/>
                </a:spcBef>
                <a:buFontTx/>
                <a:buNone/>
              </a:pPr>
              <a:t>35</a:t>
            </a:fld>
            <a:endParaRPr lang="fr-FR" altLang="fr-FR" sz="2000">
              <a:solidFill>
                <a:srgbClr val="984807"/>
              </a:solidFill>
            </a:endParaRPr>
          </a:p>
        </p:txBody>
      </p:sp>
      <p:sp>
        <p:nvSpPr>
          <p:cNvPr id="37892" name="Rectangle 1">
            <a:extLst>
              <a:ext uri="{FF2B5EF4-FFF2-40B4-BE49-F238E27FC236}">
                <a16:creationId xmlns:a16="http://schemas.microsoft.com/office/drawing/2014/main" id="{0A9E275E-C650-C18B-EA87-EF1AA8DA92B5}"/>
              </a:ext>
            </a:extLst>
          </p:cNvPr>
          <p:cNvSpPr>
            <a:spLocks noChangeArrowheads="1"/>
          </p:cNvSpPr>
          <p:nvPr/>
        </p:nvSpPr>
        <p:spPr bwMode="auto">
          <a:xfrm>
            <a:off x="414338" y="1316038"/>
            <a:ext cx="8189912"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Regroupe l’ensemble des documents de compétence communale contribuant à l’information préventive et à la protection de la population.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Il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Détermine, en fonction des risques connus, les mesures immédiates de sauvegarde et de protection des personnes,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Fixe l’organisation nécessaire à la diffusion de l’alerte et des consignes de sécurité,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Recense les moyens disponibles, </a:t>
            </a: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Définit la mise en œuvre des mesures d’accompagnement et de soutien de la population.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8">
            <a:extLst>
              <a:ext uri="{FF2B5EF4-FFF2-40B4-BE49-F238E27FC236}">
                <a16:creationId xmlns:a16="http://schemas.microsoft.com/office/drawing/2014/main" id="{1D8DA773-4448-6D4C-EF97-7AC14107F30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Plan communal de sauvegarde</a:t>
            </a:r>
          </a:p>
        </p:txBody>
      </p:sp>
      <p:sp>
        <p:nvSpPr>
          <p:cNvPr id="38915" name="Espace réservé du numéro de diapositive 4">
            <a:extLst>
              <a:ext uri="{FF2B5EF4-FFF2-40B4-BE49-F238E27FC236}">
                <a16:creationId xmlns:a16="http://schemas.microsoft.com/office/drawing/2014/main" id="{53C27555-A64C-7BFA-F140-E86416BDD57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296A519-6890-4908-AB1A-688AB00858B1}" type="slidenum">
              <a:rPr lang="fr-FR" altLang="fr-FR" sz="2000">
                <a:solidFill>
                  <a:srgbClr val="984807"/>
                </a:solidFill>
              </a:rPr>
              <a:pPr algn="r" eaLnBrk="1" hangingPunct="1">
                <a:spcBef>
                  <a:spcPct val="0"/>
                </a:spcBef>
                <a:buFontTx/>
                <a:buNone/>
              </a:pPr>
              <a:t>36</a:t>
            </a:fld>
            <a:endParaRPr lang="fr-FR" altLang="fr-FR" sz="2000">
              <a:solidFill>
                <a:srgbClr val="984807"/>
              </a:solidFill>
            </a:endParaRPr>
          </a:p>
        </p:txBody>
      </p:sp>
      <p:sp>
        <p:nvSpPr>
          <p:cNvPr id="38916" name="Rectangle 1">
            <a:extLst>
              <a:ext uri="{FF2B5EF4-FFF2-40B4-BE49-F238E27FC236}">
                <a16:creationId xmlns:a16="http://schemas.microsoft.com/office/drawing/2014/main" id="{0CB2BB7B-4063-FD3D-3E27-34C0BD51D18D}"/>
              </a:ext>
            </a:extLst>
          </p:cNvPr>
          <p:cNvSpPr>
            <a:spLocks noChangeArrowheads="1"/>
          </p:cNvSpPr>
          <p:nvPr/>
        </p:nvSpPr>
        <p:spPr bwMode="auto">
          <a:xfrm>
            <a:off x="414338" y="1316038"/>
            <a:ext cx="818991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Obligatoire dans les communes dotées d’un plan de prévention des risques naturels (PPRn) prévisibles approuvé ou compris dans le champ d’application d’un PPI.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Arrêté par le maire de la commune et pour Paris par le préfet de police.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Mise en œuvre du plan communal ou intercommunal de sauvegarde relève de chaque maire sur le territoire de sa commune.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8">
            <a:extLst>
              <a:ext uri="{FF2B5EF4-FFF2-40B4-BE49-F238E27FC236}">
                <a16:creationId xmlns:a16="http://schemas.microsoft.com/office/drawing/2014/main" id="{22516404-E6F8-6D34-E89F-A47F99DA5878}"/>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Plan communal de sauvegarde</a:t>
            </a:r>
          </a:p>
        </p:txBody>
      </p:sp>
      <p:sp>
        <p:nvSpPr>
          <p:cNvPr id="39939" name="Espace réservé du numéro de diapositive 4">
            <a:extLst>
              <a:ext uri="{FF2B5EF4-FFF2-40B4-BE49-F238E27FC236}">
                <a16:creationId xmlns:a16="http://schemas.microsoft.com/office/drawing/2014/main" id="{8B90D2A5-0D99-3B75-A192-565BE4798B7F}"/>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832A2F8-B519-44F2-95B8-EF03F69554F1}" type="slidenum">
              <a:rPr lang="fr-FR" altLang="fr-FR" sz="2000">
                <a:solidFill>
                  <a:srgbClr val="984807"/>
                </a:solidFill>
              </a:rPr>
              <a:pPr>
                <a:spcBef>
                  <a:spcPct val="0"/>
                </a:spcBef>
                <a:buFontTx/>
                <a:buNone/>
              </a:pPr>
              <a:t>37</a:t>
            </a:fld>
            <a:endParaRPr lang="fr-FR" altLang="fr-FR" sz="2000">
              <a:solidFill>
                <a:srgbClr val="984807"/>
              </a:solidFill>
            </a:endParaRPr>
          </a:p>
        </p:txBody>
      </p:sp>
      <p:sp>
        <p:nvSpPr>
          <p:cNvPr id="39940" name="Rectangle 5">
            <a:extLst>
              <a:ext uri="{FF2B5EF4-FFF2-40B4-BE49-F238E27FC236}">
                <a16:creationId xmlns:a16="http://schemas.microsoft.com/office/drawing/2014/main" id="{2D5C7808-CE3B-B87F-41B5-2AC24C1985BD}"/>
              </a:ext>
            </a:extLst>
          </p:cNvPr>
          <p:cNvSpPr>
            <a:spLocks noChangeArrowheads="1"/>
          </p:cNvSpPr>
          <p:nvPr/>
        </p:nvSpPr>
        <p:spPr bwMode="auto">
          <a:xfrm>
            <a:off x="304800" y="1524000"/>
            <a:ext cx="5943600" cy="297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50000"/>
              </a:spcBef>
              <a:buFontTx/>
              <a:buNone/>
            </a:pPr>
            <a:r>
              <a:rPr lang="fr-FR" altLang="fr-FR" sz="2000">
                <a:latin typeface="Times New Roman" panose="02020603050405020304" pitchFamily="18" charset="0"/>
                <a:cs typeface="Times New Roman" panose="02020603050405020304" pitchFamily="18" charset="0"/>
              </a:rPr>
              <a:t>Ont pour objet d’appuyer les services concourant à la SC en cas d’événements excédant leurs moyens habituels ou dans des situations particulières. </a:t>
            </a:r>
          </a:p>
          <a:p>
            <a:pPr>
              <a:lnSpc>
                <a:spcPct val="107000"/>
              </a:lnSpc>
              <a:spcBef>
                <a:spcPct val="50000"/>
              </a:spcBef>
              <a:buFontTx/>
              <a:buNone/>
            </a:pPr>
            <a:endParaRPr lang="fr-FR" altLang="fr-FR" sz="2000">
              <a:latin typeface="Times New Roman" panose="02020603050405020304" pitchFamily="18" charset="0"/>
              <a:cs typeface="Calibri" panose="020F0502020204030204" pitchFamily="34" charset="0"/>
            </a:endParaRPr>
          </a:p>
          <a:p>
            <a:pPr>
              <a:lnSpc>
                <a:spcPct val="107000"/>
              </a:lnSpc>
              <a:spcBef>
                <a:spcPct val="50000"/>
              </a:spcBef>
              <a:buFontTx/>
              <a:buNone/>
            </a:pPr>
            <a:r>
              <a:rPr lang="fr-FR" altLang="fr-FR" sz="2000">
                <a:latin typeface="Times New Roman" panose="02020603050405020304" pitchFamily="18" charset="0"/>
                <a:cs typeface="Times New Roman" panose="02020603050405020304" pitchFamily="18" charset="0"/>
              </a:rPr>
              <a:t>A cet effet, elles participent :</a:t>
            </a:r>
          </a:p>
          <a:p>
            <a:pPr>
              <a:lnSpc>
                <a:spcPct val="107000"/>
              </a:lnSpc>
              <a:spcBef>
                <a:spcPct val="50000"/>
              </a:spcBef>
              <a:buFontTx/>
              <a:buChar char="•"/>
            </a:pPr>
            <a:r>
              <a:rPr lang="fr-FR" altLang="fr-FR" sz="2000">
                <a:latin typeface="Times New Roman" panose="02020603050405020304" pitchFamily="18" charset="0"/>
                <a:cs typeface="Times New Roman" panose="02020603050405020304" pitchFamily="18" charset="0"/>
              </a:rPr>
              <a:t> Au soutien et à l’assistance des populations, </a:t>
            </a:r>
            <a:endParaRPr lang="fr-FR" altLang="fr-FR" sz="2000">
              <a:latin typeface="Times New Roman" panose="02020603050405020304" pitchFamily="18" charset="0"/>
              <a:cs typeface="Calibri" panose="020F0502020204030204" pitchFamily="34" charset="0"/>
            </a:endParaRPr>
          </a:p>
          <a:p>
            <a:pPr>
              <a:lnSpc>
                <a:spcPct val="107000"/>
              </a:lnSpc>
              <a:spcBef>
                <a:spcPct val="50000"/>
              </a:spcBef>
              <a:buFontTx/>
              <a:buChar char="•"/>
            </a:pPr>
            <a:r>
              <a:rPr lang="fr-FR" altLang="fr-FR" sz="2000">
                <a:latin typeface="Times New Roman" panose="02020603050405020304" pitchFamily="18" charset="0"/>
                <a:cs typeface="Times New Roman" panose="02020603050405020304" pitchFamily="18" charset="0"/>
              </a:rPr>
              <a:t> A l’appui logistique et au rétablissement des activités.</a:t>
            </a:r>
          </a:p>
        </p:txBody>
      </p:sp>
      <p:pic>
        <p:nvPicPr>
          <p:cNvPr id="39941" name="Picture 6" descr="1b4bb5_2ac284cca5e7447ca7931ad0da4cf247~mv2">
            <a:extLst>
              <a:ext uri="{FF2B5EF4-FFF2-40B4-BE49-F238E27FC236}">
                <a16:creationId xmlns:a16="http://schemas.microsoft.com/office/drawing/2014/main" id="{EFFBFEB6-7335-79C5-EAD0-A72D3ED8B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828800"/>
            <a:ext cx="2898775"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8">
            <a:extLst>
              <a:ext uri="{FF2B5EF4-FFF2-40B4-BE49-F238E27FC236}">
                <a16:creationId xmlns:a16="http://schemas.microsoft.com/office/drawing/2014/main" id="{5CBDB0DF-4082-5E45-13C7-A463274DBD8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Autres plans </a:t>
            </a:r>
          </a:p>
        </p:txBody>
      </p:sp>
      <p:sp>
        <p:nvSpPr>
          <p:cNvPr id="40963" name="Espace réservé du numéro de diapositive 4">
            <a:extLst>
              <a:ext uri="{FF2B5EF4-FFF2-40B4-BE49-F238E27FC236}">
                <a16:creationId xmlns:a16="http://schemas.microsoft.com/office/drawing/2014/main" id="{783A9A9B-7053-C5BA-EC00-7DCF6F42DE2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3858B12-792A-4DFE-8000-523CDA8BF157}" type="slidenum">
              <a:rPr lang="fr-FR" altLang="fr-FR" sz="2000">
                <a:solidFill>
                  <a:srgbClr val="984807"/>
                </a:solidFill>
              </a:rPr>
              <a:pPr algn="r" eaLnBrk="1" hangingPunct="1">
                <a:spcBef>
                  <a:spcPct val="0"/>
                </a:spcBef>
                <a:buFontTx/>
                <a:buNone/>
              </a:pPr>
              <a:t>38</a:t>
            </a:fld>
            <a:endParaRPr lang="fr-FR" altLang="fr-FR" sz="2000">
              <a:solidFill>
                <a:srgbClr val="984807"/>
              </a:solidFill>
            </a:endParaRPr>
          </a:p>
        </p:txBody>
      </p:sp>
      <p:sp>
        <p:nvSpPr>
          <p:cNvPr id="40964" name="Rectangle 1">
            <a:extLst>
              <a:ext uri="{FF2B5EF4-FFF2-40B4-BE49-F238E27FC236}">
                <a16:creationId xmlns:a16="http://schemas.microsoft.com/office/drawing/2014/main" id="{A2E9568C-703F-7DFF-B7F2-38825087DBF3}"/>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Plan particulier de mise en sûreté  (PPMS)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965" name="Rectangle 7">
            <a:extLst>
              <a:ext uri="{FF2B5EF4-FFF2-40B4-BE49-F238E27FC236}">
                <a16:creationId xmlns:a16="http://schemas.microsoft.com/office/drawing/2014/main" id="{9ED2CAC2-374B-1F20-32F2-DF0AB29BAEC9}"/>
              </a:ext>
            </a:extLst>
          </p:cNvPr>
          <p:cNvSpPr>
            <a:spLocks noChangeArrowheads="1"/>
          </p:cNvSpPr>
          <p:nvPr/>
        </p:nvSpPr>
        <p:spPr bwMode="auto">
          <a:xfrm>
            <a:off x="457200" y="1905000"/>
            <a:ext cx="80010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rPr>
              <a:t>Préfet informe des zones PPI ou des zones risques naturels et / ou la mairie quand le dossier communal synthétique existe.</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Ainsi chaque école doit prévoir : </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spcBef>
                <a:spcPct val="0"/>
              </a:spcBef>
              <a:buFontTx/>
              <a:buChar char="•"/>
            </a:pPr>
            <a:r>
              <a:rPr lang="fr-FR" altLang="fr-FR" sz="2000">
                <a:latin typeface="Times New Roman" panose="02020603050405020304" pitchFamily="18" charset="0"/>
                <a:cs typeface="Times New Roman" panose="02020603050405020304" pitchFamily="18" charset="0"/>
              </a:rPr>
              <a:t> Signal interne d'alerte,</a:t>
            </a:r>
            <a:endParaRPr lang="fr-FR" altLang="fr-FR" sz="2000">
              <a:latin typeface="Times New Roman" panose="02020603050405020304" pitchFamily="18" charset="0"/>
              <a:cs typeface="Calibri" panose="020F0502020204030204" pitchFamily="34" charset="0"/>
            </a:endParaRPr>
          </a:p>
          <a:p>
            <a:pPr>
              <a:spcBef>
                <a:spcPct val="0"/>
              </a:spcBef>
              <a:buFontTx/>
              <a:buChar char="•"/>
            </a:pPr>
            <a:r>
              <a:rPr lang="fr-FR" altLang="fr-FR" sz="2000">
                <a:latin typeface="Times New Roman" panose="02020603050405020304" pitchFamily="18" charset="0"/>
                <a:cs typeface="Times New Roman" panose="02020603050405020304" pitchFamily="18" charset="0"/>
              </a:rPr>
              <a:t> Recenser les personnes ayant un rôle à jouer en cas de crise,</a:t>
            </a:r>
            <a:endParaRPr lang="fr-FR" altLang="fr-FR" sz="2000">
              <a:latin typeface="Times New Roman" panose="02020603050405020304" pitchFamily="18" charset="0"/>
              <a:cs typeface="Calibri" panose="020F0502020204030204" pitchFamily="34" charset="0"/>
            </a:endParaRPr>
          </a:p>
          <a:p>
            <a:pPr>
              <a:spcBef>
                <a:spcPct val="0"/>
              </a:spcBef>
              <a:buFontTx/>
              <a:buChar char="•"/>
            </a:pPr>
            <a:r>
              <a:rPr lang="fr-FR" altLang="fr-FR" sz="2000">
                <a:latin typeface="Times New Roman" panose="02020603050405020304" pitchFamily="18" charset="0"/>
                <a:cs typeface="Times New Roman" panose="02020603050405020304" pitchFamily="18" charset="0"/>
              </a:rPr>
              <a:t> Localisation et l'itinéraire des lieux de mise en sécurité (confinement) ou celui de l'évacuation de l'établissement,</a:t>
            </a:r>
            <a:endParaRPr lang="fr-FR" altLang="fr-FR" sz="2000">
              <a:latin typeface="Times New Roman" panose="02020603050405020304" pitchFamily="18" charset="0"/>
              <a:cs typeface="Calibri" panose="020F0502020204030204" pitchFamily="34" charset="0"/>
            </a:endParaRPr>
          </a:p>
          <a:p>
            <a:pPr>
              <a:spcBef>
                <a:spcPct val="0"/>
              </a:spcBef>
              <a:buFontTx/>
              <a:buChar char="•"/>
            </a:pPr>
            <a:r>
              <a:rPr lang="fr-FR" altLang="fr-FR" sz="2000">
                <a:latin typeface="Times New Roman" panose="02020603050405020304" pitchFamily="18" charset="0"/>
                <a:cs typeface="Times New Roman" panose="02020603050405020304" pitchFamily="18" charset="0"/>
              </a:rPr>
              <a:t> Aménagement d'une salle de crise et des zones de mise en sûreté,</a:t>
            </a:r>
          </a:p>
          <a:p>
            <a:pPr>
              <a:spcBef>
                <a:spcPct val="0"/>
              </a:spcBef>
              <a:buFontTx/>
              <a:buChar char="•"/>
            </a:pPr>
            <a:r>
              <a:rPr lang="fr-FR" altLang="fr-FR" sz="2000">
                <a:latin typeface="Times New Roman" panose="02020603050405020304" pitchFamily="18" charset="0"/>
                <a:cs typeface="Times New Roman" panose="02020603050405020304" pitchFamily="18" charset="0"/>
              </a:rPr>
              <a:t> Consignes à appliquer,</a:t>
            </a:r>
            <a:endParaRPr lang="fr-FR" altLang="fr-FR" sz="2000">
              <a:latin typeface="Times New Roman" panose="02020603050405020304" pitchFamily="18" charset="0"/>
            </a:endParaRPr>
          </a:p>
        </p:txBody>
      </p:sp>
      <p:pic>
        <p:nvPicPr>
          <p:cNvPr id="40966" name="Picture 9" descr="imagesCADV2YF6">
            <a:extLst>
              <a:ext uri="{FF2B5EF4-FFF2-40B4-BE49-F238E27FC236}">
                <a16:creationId xmlns:a16="http://schemas.microsoft.com/office/drawing/2014/main" id="{B3CE73D4-D281-9931-0FE4-091098195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438400"/>
            <a:ext cx="17018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8">
            <a:extLst>
              <a:ext uri="{FF2B5EF4-FFF2-40B4-BE49-F238E27FC236}">
                <a16:creationId xmlns:a16="http://schemas.microsoft.com/office/drawing/2014/main" id="{E878936F-C2EB-E467-14E8-AD7388F15E1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Autres plans </a:t>
            </a:r>
          </a:p>
        </p:txBody>
      </p:sp>
      <p:sp>
        <p:nvSpPr>
          <p:cNvPr id="41987" name="Espace réservé du numéro de diapositive 4">
            <a:extLst>
              <a:ext uri="{FF2B5EF4-FFF2-40B4-BE49-F238E27FC236}">
                <a16:creationId xmlns:a16="http://schemas.microsoft.com/office/drawing/2014/main" id="{5C767768-5919-0A4C-2D9E-DD657BF34AC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65563A7-092D-4497-90D5-C0924E309652}" type="slidenum">
              <a:rPr lang="fr-FR" altLang="fr-FR" sz="2000">
                <a:solidFill>
                  <a:srgbClr val="984807"/>
                </a:solidFill>
              </a:rPr>
              <a:pPr algn="r" eaLnBrk="1" hangingPunct="1">
                <a:spcBef>
                  <a:spcPct val="0"/>
                </a:spcBef>
                <a:buFontTx/>
                <a:buNone/>
              </a:pPr>
              <a:t>39</a:t>
            </a:fld>
            <a:endParaRPr lang="fr-FR" altLang="fr-FR" sz="2000">
              <a:solidFill>
                <a:srgbClr val="984807"/>
              </a:solidFill>
            </a:endParaRPr>
          </a:p>
        </p:txBody>
      </p:sp>
      <p:sp>
        <p:nvSpPr>
          <p:cNvPr id="41988" name="Rectangle 1">
            <a:extLst>
              <a:ext uri="{FF2B5EF4-FFF2-40B4-BE49-F238E27FC236}">
                <a16:creationId xmlns:a16="http://schemas.microsoft.com/office/drawing/2014/main" id="{D23691E1-C972-E90D-B518-404DEB270490}"/>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Plan particulier de mise en sûreté  (PPMS)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989" name="Rectangle 5">
            <a:extLst>
              <a:ext uri="{FF2B5EF4-FFF2-40B4-BE49-F238E27FC236}">
                <a16:creationId xmlns:a16="http://schemas.microsoft.com/office/drawing/2014/main" id="{5E3F96A7-38EB-2473-CDF7-8FDF59628D07}"/>
              </a:ext>
            </a:extLst>
          </p:cNvPr>
          <p:cNvSpPr>
            <a:spLocks noChangeArrowheads="1"/>
          </p:cNvSpPr>
          <p:nvPr/>
        </p:nvSpPr>
        <p:spPr bwMode="auto">
          <a:xfrm>
            <a:off x="533400" y="2286000"/>
            <a:ext cx="8382000"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rPr>
              <a:t>Information des parents, du personnel, </a:t>
            </a:r>
          </a:p>
          <a:p>
            <a:pPr>
              <a:spcBef>
                <a:spcPct val="0"/>
              </a:spcBef>
              <a:buFontTx/>
              <a:buNone/>
            </a:pPr>
            <a:r>
              <a:rPr lang="fr-FR" altLang="fr-FR" sz="2000">
                <a:latin typeface="Times New Roman" panose="02020603050405020304" pitchFamily="18" charset="0"/>
                <a:cs typeface="Times New Roman" panose="02020603050405020304" pitchFamily="18" charset="0"/>
              </a:rPr>
              <a:t>des collectivités et des élèves. </a:t>
            </a: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Ecole prévoit son exercice annuel seul ou avec l'aide des secours locaux et de la mairie.</a:t>
            </a:r>
          </a:p>
        </p:txBody>
      </p:sp>
      <p:pic>
        <p:nvPicPr>
          <p:cNvPr id="41990" name="Picture 7" descr="ppms">
            <a:extLst>
              <a:ext uri="{FF2B5EF4-FFF2-40B4-BE49-F238E27FC236}">
                <a16:creationId xmlns:a16="http://schemas.microsoft.com/office/drawing/2014/main" id="{2ABF57F3-A445-FF6B-C344-085238C26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338" y="1728788"/>
            <a:ext cx="38544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8">
            <a:extLst>
              <a:ext uri="{FF2B5EF4-FFF2-40B4-BE49-F238E27FC236}">
                <a16:creationId xmlns:a16="http://schemas.microsoft.com/office/drawing/2014/main" id="{997504F9-4753-FACA-56EC-34FFB1936509}"/>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6147" name="Espace réservé du numéro de diapositive 4">
            <a:extLst>
              <a:ext uri="{FF2B5EF4-FFF2-40B4-BE49-F238E27FC236}">
                <a16:creationId xmlns:a16="http://schemas.microsoft.com/office/drawing/2014/main" id="{2A7F8001-DF76-BA68-1C84-92F1A1BB114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5D6B3DD-C006-4875-BBA9-ED618DC26F86}" type="slidenum">
              <a:rPr lang="fr-FR" altLang="fr-FR" sz="2000">
                <a:solidFill>
                  <a:srgbClr val="984807"/>
                </a:solidFill>
              </a:rPr>
              <a:pPr>
                <a:spcBef>
                  <a:spcPct val="0"/>
                </a:spcBef>
                <a:buFontTx/>
                <a:buNone/>
              </a:pPr>
              <a:t>4</a:t>
            </a:fld>
            <a:endParaRPr lang="fr-FR" altLang="fr-FR" sz="2000">
              <a:solidFill>
                <a:srgbClr val="984807"/>
              </a:solidFill>
            </a:endParaRPr>
          </a:p>
        </p:txBody>
      </p:sp>
      <p:sp>
        <p:nvSpPr>
          <p:cNvPr id="6148" name="Rectangle 1">
            <a:extLst>
              <a:ext uri="{FF2B5EF4-FFF2-40B4-BE49-F238E27FC236}">
                <a16:creationId xmlns:a16="http://schemas.microsoft.com/office/drawing/2014/main" id="{62D6320A-513E-FACE-499D-B61CA2AEC9BF}"/>
              </a:ext>
            </a:extLst>
          </p:cNvPr>
          <p:cNvSpPr>
            <a:spLocks noChangeArrowheads="1"/>
          </p:cNvSpPr>
          <p:nvPr/>
        </p:nvSpPr>
        <p:spPr bwMode="auto">
          <a:xfrm>
            <a:off x="4343400" y="2362200"/>
            <a:ext cx="4319588"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Il doit être complété soit :</a:t>
            </a:r>
          </a:p>
          <a:p>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Par la désignation de la fonctionnalité (secours à de nombreuses victimes, hébergement...),</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Du risque traité (inondation, cyclone, accident ferroviaire...), </a:t>
            </a:r>
          </a:p>
        </p:txBody>
      </p:sp>
      <p:pic>
        <p:nvPicPr>
          <p:cNvPr id="6149" name="Picture 5" descr="ORSEC">
            <a:extLst>
              <a:ext uri="{FF2B5EF4-FFF2-40B4-BE49-F238E27FC236}">
                <a16:creationId xmlns:a16="http://schemas.microsoft.com/office/drawing/2014/main" id="{A8FC5BB4-F7C6-8C9C-8528-2B6360631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374491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8">
            <a:extLst>
              <a:ext uri="{FF2B5EF4-FFF2-40B4-BE49-F238E27FC236}">
                <a16:creationId xmlns:a16="http://schemas.microsoft.com/office/drawing/2014/main" id="{0E9EDC14-0EFA-FCD8-E5DC-354CCB5417A9}"/>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Autres plans </a:t>
            </a:r>
          </a:p>
        </p:txBody>
      </p:sp>
      <p:sp>
        <p:nvSpPr>
          <p:cNvPr id="43011" name="Espace réservé du numéro de diapositive 4">
            <a:extLst>
              <a:ext uri="{FF2B5EF4-FFF2-40B4-BE49-F238E27FC236}">
                <a16:creationId xmlns:a16="http://schemas.microsoft.com/office/drawing/2014/main" id="{6DC27418-B362-DFCA-0904-B09A316CA46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5D0FE03-3004-4C66-8C90-EC00D41034FD}" type="slidenum">
              <a:rPr lang="fr-FR" altLang="fr-FR" sz="2000">
                <a:solidFill>
                  <a:srgbClr val="984807"/>
                </a:solidFill>
              </a:rPr>
              <a:pPr>
                <a:spcBef>
                  <a:spcPct val="0"/>
                </a:spcBef>
                <a:buFontTx/>
                <a:buNone/>
              </a:pPr>
              <a:t>40</a:t>
            </a:fld>
            <a:endParaRPr lang="fr-FR" altLang="fr-FR" sz="2000">
              <a:solidFill>
                <a:srgbClr val="984807"/>
              </a:solidFill>
            </a:endParaRPr>
          </a:p>
        </p:txBody>
      </p:sp>
      <p:sp>
        <p:nvSpPr>
          <p:cNvPr id="43012" name="Rectangle 1">
            <a:extLst>
              <a:ext uri="{FF2B5EF4-FFF2-40B4-BE49-F238E27FC236}">
                <a16:creationId xmlns:a16="http://schemas.microsoft.com/office/drawing/2014/main" id="{A7148FBD-FD3B-E0CC-82E1-7643A72ABC93}"/>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Plan d'opération interne  (POI)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013" name="Rectangle 6">
            <a:extLst>
              <a:ext uri="{FF2B5EF4-FFF2-40B4-BE49-F238E27FC236}">
                <a16:creationId xmlns:a16="http://schemas.microsoft.com/office/drawing/2014/main" id="{6F0B0241-8A36-D5BD-59B0-6815349F7331}"/>
              </a:ext>
            </a:extLst>
          </p:cNvPr>
          <p:cNvSpPr>
            <a:spLocks noChangeArrowheads="1"/>
          </p:cNvSpPr>
          <p:nvPr/>
        </p:nvSpPr>
        <p:spPr bwMode="auto">
          <a:xfrm>
            <a:off x="457200" y="1981200"/>
            <a:ext cx="81534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Etablit par l'exploitant et le SDIS </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 </a:t>
            </a:r>
            <a:r>
              <a:rPr lang="fr-FR" altLang="fr-FR" sz="2000">
                <a:solidFill>
                  <a:srgbClr val="000000"/>
                </a:solidFill>
                <a:latin typeface="Times New Roman" panose="02020603050405020304" pitchFamily="18" charset="0"/>
                <a:cs typeface="Times New Roman" panose="02020603050405020304" pitchFamily="18" charset="0"/>
              </a:rPr>
              <a:t>validé par le Préfet.</a:t>
            </a:r>
            <a:endParaRPr lang="fr-FR" altLang="fr-FR" sz="2000">
              <a:latin typeface="Times New Roman" panose="02020603050405020304" pitchFamily="18" charset="0"/>
              <a:cs typeface="Calibri" panose="020F0502020204030204" pitchFamily="34" charset="0"/>
            </a:endParaRPr>
          </a:p>
          <a:p>
            <a:pPr>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Préfet impose ce plan pour :</a:t>
            </a:r>
            <a:r>
              <a:rPr lang="fr-FR" altLang="fr-FR" sz="2000">
                <a:latin typeface="Times New Roman" panose="02020603050405020304" pitchFamily="18" charset="0"/>
              </a:rPr>
              <a:t> </a:t>
            </a:r>
          </a:p>
          <a:p>
            <a:pPr>
              <a:spcBef>
                <a:spcPct val="0"/>
              </a:spcBef>
              <a:buFontTx/>
              <a:buNone/>
            </a:pPr>
            <a:endParaRPr lang="fr-FR" altLang="fr-FR" sz="2000">
              <a:latin typeface="Times New Roman" panose="02020603050405020304" pitchFamily="18" charset="0"/>
            </a:endParaRPr>
          </a:p>
          <a:p>
            <a:pPr>
              <a:spcBef>
                <a:spcPct val="0"/>
              </a:spcBef>
              <a:buFontTx/>
              <a:buChar char="•"/>
            </a:pPr>
            <a:r>
              <a:rPr lang="fr-FR" altLang="fr-FR" sz="2000">
                <a:solidFill>
                  <a:srgbClr val="000000"/>
                </a:solidFill>
                <a:latin typeface="Times New Roman" panose="02020603050405020304" pitchFamily="18" charset="0"/>
                <a:cs typeface="Times New Roman" panose="02020603050405020304" pitchFamily="18" charset="0"/>
              </a:rPr>
              <a:t> Installations classées soumises à autorisations,</a:t>
            </a:r>
            <a:endParaRPr lang="fr-FR" altLang="fr-FR" sz="2000">
              <a:latin typeface="Times New Roman" panose="02020603050405020304" pitchFamily="18" charset="0"/>
              <a:cs typeface="Calibri" panose="020F0502020204030204" pitchFamily="34" charset="0"/>
            </a:endParaRPr>
          </a:p>
          <a:p>
            <a:pPr>
              <a:spcBef>
                <a:spcPct val="0"/>
              </a:spcBef>
              <a:buFontTx/>
              <a:buChar char="•"/>
            </a:pPr>
            <a:r>
              <a:rPr lang="fr-FR" altLang="fr-FR" sz="2000">
                <a:solidFill>
                  <a:srgbClr val="000000"/>
                </a:solidFill>
                <a:latin typeface="Times New Roman" panose="02020603050405020304" pitchFamily="18" charset="0"/>
                <a:cs typeface="Times New Roman" panose="02020603050405020304" pitchFamily="18" charset="0"/>
              </a:rPr>
              <a:t> Installations relevant de la Directive SEVESO.</a:t>
            </a:r>
            <a:r>
              <a:rPr lang="fr-FR" altLang="fr-FR" sz="2000">
                <a:latin typeface="Times New Roman" panose="02020603050405020304" pitchFamily="18" charset="0"/>
              </a:rPr>
              <a:t> </a:t>
            </a:r>
          </a:p>
          <a:p>
            <a:pPr>
              <a:spcBef>
                <a:spcPct val="0"/>
              </a:spcBef>
              <a:buFontTx/>
              <a:buNone/>
            </a:pPr>
            <a:endParaRPr lang="fr-FR" altLang="fr-FR" sz="2000">
              <a:latin typeface="Times New Roman" panose="02020603050405020304" pitchFamily="18" charset="0"/>
            </a:endParaRPr>
          </a:p>
          <a:p>
            <a:pPr>
              <a:spcBef>
                <a:spcPct val="0"/>
              </a:spcBef>
              <a:buFontTx/>
              <a:buNone/>
            </a:pPr>
            <a:endParaRPr lang="fr-FR" altLang="fr-FR" sz="2000">
              <a:latin typeface="Times New Roman" panose="02020603050405020304" pitchFamily="18" charset="0"/>
            </a:endParaRPr>
          </a:p>
          <a:p>
            <a:pPr>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Direction des secours appartient au directeur de l'établissement ou à son représentant.  Certains industriels utilisent le terme de D.O.I.</a:t>
            </a:r>
          </a:p>
          <a:p>
            <a:pPr>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a:t>
            </a:r>
            <a:r>
              <a:rPr lang="fr-FR" altLang="fr-FR" sz="2000">
                <a:solidFill>
                  <a:srgbClr val="000000"/>
                </a:solidFill>
                <a:latin typeface="Times New Roman" panose="02020603050405020304" pitchFamily="18" charset="0"/>
                <a:cs typeface="Times New Roman" panose="02020603050405020304" pitchFamily="18" charset="0"/>
              </a:rPr>
              <a:t>Secours publics rentrent sur le site le maire devient le DOS.</a:t>
            </a:r>
            <a:r>
              <a:rPr lang="fr-FR" altLang="fr-FR" sz="2000">
                <a:latin typeface="Times New Roman" panose="02020603050405020304" pitchFamily="18" charset="0"/>
              </a:rPr>
              <a:t> </a:t>
            </a:r>
          </a:p>
        </p:txBody>
      </p:sp>
      <p:pic>
        <p:nvPicPr>
          <p:cNvPr id="43014" name="Picture 7" descr="poi">
            <a:extLst>
              <a:ext uri="{FF2B5EF4-FFF2-40B4-BE49-F238E27FC236}">
                <a16:creationId xmlns:a16="http://schemas.microsoft.com/office/drawing/2014/main" id="{C4265639-FDC0-E1EB-DE98-0CA80B1EE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90800"/>
            <a:ext cx="222567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8">
            <a:extLst>
              <a:ext uri="{FF2B5EF4-FFF2-40B4-BE49-F238E27FC236}">
                <a16:creationId xmlns:a16="http://schemas.microsoft.com/office/drawing/2014/main" id="{371181D1-1AF0-4D4E-5EE9-405F0425586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Autres plans </a:t>
            </a:r>
          </a:p>
        </p:txBody>
      </p:sp>
      <p:sp>
        <p:nvSpPr>
          <p:cNvPr id="44035" name="Espace réservé du numéro de diapositive 4">
            <a:extLst>
              <a:ext uri="{FF2B5EF4-FFF2-40B4-BE49-F238E27FC236}">
                <a16:creationId xmlns:a16="http://schemas.microsoft.com/office/drawing/2014/main" id="{B7841922-06E7-B634-708F-E0B9D28F433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7FF71AC-45A3-449F-BF0C-1F8CB4A344D8}" type="slidenum">
              <a:rPr lang="fr-FR" altLang="fr-FR" sz="2000">
                <a:solidFill>
                  <a:srgbClr val="984807"/>
                </a:solidFill>
              </a:rPr>
              <a:pPr algn="r" eaLnBrk="1" hangingPunct="1">
                <a:spcBef>
                  <a:spcPct val="0"/>
                </a:spcBef>
                <a:buFontTx/>
                <a:buNone/>
              </a:pPr>
              <a:t>41</a:t>
            </a:fld>
            <a:endParaRPr lang="fr-FR" altLang="fr-FR" sz="2000">
              <a:solidFill>
                <a:srgbClr val="984807"/>
              </a:solidFill>
            </a:endParaRPr>
          </a:p>
        </p:txBody>
      </p:sp>
      <p:sp>
        <p:nvSpPr>
          <p:cNvPr id="44036" name="Rectangle 1">
            <a:extLst>
              <a:ext uri="{FF2B5EF4-FFF2-40B4-BE49-F238E27FC236}">
                <a16:creationId xmlns:a16="http://schemas.microsoft.com/office/drawing/2014/main" id="{FE9A0FF6-3CE9-9126-5425-B655C404B29A}"/>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Plan particulier d'intervention  (PPI)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4037" name="Object 5">
            <a:extLst>
              <a:ext uri="{FF2B5EF4-FFF2-40B4-BE49-F238E27FC236}">
                <a16:creationId xmlns:a16="http://schemas.microsoft.com/office/drawing/2014/main" id="{6386A41F-FFC0-E331-0BB2-1BFD3CE57C3A}"/>
              </a:ext>
            </a:extLst>
          </p:cNvPr>
          <p:cNvGraphicFramePr>
            <a:graphicFrameLocks noChangeAspect="1"/>
          </p:cNvGraphicFramePr>
          <p:nvPr/>
        </p:nvGraphicFramePr>
        <p:xfrm>
          <a:off x="2286000" y="4343400"/>
          <a:ext cx="2362200" cy="1820863"/>
        </p:xfrm>
        <a:graphic>
          <a:graphicData uri="http://schemas.openxmlformats.org/presentationml/2006/ole">
            <mc:AlternateContent xmlns:mc="http://schemas.openxmlformats.org/markup-compatibility/2006">
              <mc:Choice xmlns:v="urn:schemas-microsoft-com:vml" Requires="v">
                <p:oleObj r:id="rId2" imgW="2771775" imgH="2133600" progId="CorelDraw.Graphic.9">
                  <p:embed/>
                </p:oleObj>
              </mc:Choice>
              <mc:Fallback>
                <p:oleObj r:id="rId2" imgW="2771775" imgH="2133600" progId="CorelDraw.Graphic.9">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343400"/>
                        <a:ext cx="23622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8" name="Rectangle 6">
            <a:extLst>
              <a:ext uri="{FF2B5EF4-FFF2-40B4-BE49-F238E27FC236}">
                <a16:creationId xmlns:a16="http://schemas.microsoft.com/office/drawing/2014/main" id="{CD961AFC-0AE9-5405-3B2E-958A7692FC31}"/>
              </a:ext>
            </a:extLst>
          </p:cNvPr>
          <p:cNvSpPr>
            <a:spLocks noChangeArrowheads="1"/>
          </p:cNvSpPr>
          <p:nvPr/>
        </p:nvSpPr>
        <p:spPr bwMode="auto">
          <a:xfrm>
            <a:off x="381000" y="1981200"/>
            <a:ext cx="8153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Objet : faire face à un risque particulier lié au fonctionnement ou à l'existence d'ouvrages dont l'emprise est localisée ou fixe :</a:t>
            </a:r>
          </a:p>
          <a:p>
            <a:pPr>
              <a:spcBef>
                <a:spcPct val="0"/>
              </a:spcBef>
              <a:buFontTx/>
              <a:buNone/>
            </a:pPr>
            <a:endParaRPr lang="fr-FR" altLang="fr-FR" sz="2000">
              <a:latin typeface="Times New Roman" panose="02020603050405020304" pitchFamily="18" charset="0"/>
              <a:cs typeface="Calibri" panose="020F0502020204030204" pitchFamily="34" charset="0"/>
            </a:endParaRPr>
          </a:p>
          <a:p>
            <a:pPr>
              <a:spcBef>
                <a:spcPct val="0"/>
              </a:spcBef>
              <a:buFontTx/>
              <a:buChar char="•"/>
            </a:pPr>
            <a:r>
              <a:rPr lang="fr-FR" altLang="fr-FR" sz="2000">
                <a:solidFill>
                  <a:srgbClr val="000000"/>
                </a:solidFill>
                <a:latin typeface="Times New Roman" panose="02020603050405020304" pitchFamily="18" charset="0"/>
                <a:cs typeface="Times New Roman" panose="02020603050405020304" pitchFamily="18" charset="0"/>
              </a:rPr>
              <a:t> Centrales nucléaires,</a:t>
            </a:r>
          </a:p>
          <a:p>
            <a:pPr>
              <a:spcBef>
                <a:spcPct val="0"/>
              </a:spcBef>
              <a:buFontTx/>
              <a:buChar char="•"/>
            </a:pPr>
            <a:r>
              <a:rPr lang="fr-FR" altLang="fr-FR" sz="2000">
                <a:solidFill>
                  <a:srgbClr val="000000"/>
                </a:solidFill>
                <a:latin typeface="Times New Roman" panose="02020603050405020304" pitchFamily="18" charset="0"/>
                <a:cs typeface="Times New Roman" panose="02020603050405020304" pitchFamily="18" charset="0"/>
              </a:rPr>
              <a:t> Installations classées dont sites SEVESO</a:t>
            </a:r>
            <a:endParaRPr lang="fr-FR" altLang="fr-FR" sz="2000">
              <a:latin typeface="Times New Roman" panose="02020603050405020304" pitchFamily="18" charset="0"/>
              <a:cs typeface="Calibri" panose="020F0502020204030204" pitchFamily="34" charset="0"/>
            </a:endParaRPr>
          </a:p>
          <a:p>
            <a:pPr>
              <a:spcBef>
                <a:spcPct val="0"/>
              </a:spcBef>
              <a:buFontTx/>
              <a:buChar char="•"/>
            </a:pPr>
            <a:r>
              <a:rPr lang="fr-FR" altLang="fr-FR" sz="2000">
                <a:solidFill>
                  <a:srgbClr val="000000"/>
                </a:solidFill>
                <a:latin typeface="Times New Roman" panose="02020603050405020304" pitchFamily="18" charset="0"/>
                <a:cs typeface="Times New Roman" panose="02020603050405020304" pitchFamily="18" charset="0"/>
              </a:rPr>
              <a:t> Barrages,</a:t>
            </a:r>
            <a:endParaRPr lang="fr-FR" altLang="fr-FR" sz="2000">
              <a:latin typeface="Times New Roman" panose="02020603050405020304" pitchFamily="18" charset="0"/>
              <a:cs typeface="Calibri" panose="020F0502020204030204" pitchFamily="34" charset="0"/>
            </a:endParaRPr>
          </a:p>
          <a:p>
            <a:pPr>
              <a:spcBef>
                <a:spcPct val="0"/>
              </a:spcBef>
              <a:buFontTx/>
              <a:buChar char="•"/>
            </a:pPr>
            <a:r>
              <a:rPr lang="fr-FR" altLang="fr-FR" sz="2000">
                <a:solidFill>
                  <a:srgbClr val="000000"/>
                </a:solidFill>
                <a:latin typeface="Times New Roman" panose="02020603050405020304" pitchFamily="18" charset="0"/>
                <a:cs typeface="Times New Roman" panose="02020603050405020304" pitchFamily="18" charset="0"/>
              </a:rPr>
              <a:t> Stockages souterrains de gaz,</a:t>
            </a:r>
          </a:p>
          <a:p>
            <a:pPr>
              <a:spcBef>
                <a:spcPct val="0"/>
              </a:spcBef>
              <a:buFontTx/>
              <a:buChar char="•"/>
            </a:pPr>
            <a:r>
              <a:rPr lang="fr-FR" altLang="fr-FR" sz="2000">
                <a:solidFill>
                  <a:srgbClr val="000000"/>
                </a:solidFill>
                <a:latin typeface="Times New Roman" panose="02020603050405020304" pitchFamily="18" charset="0"/>
                <a:cs typeface="Times New Roman" panose="02020603050405020304" pitchFamily="18" charset="0"/>
              </a:rPr>
              <a:t> Etc.</a:t>
            </a:r>
            <a:endParaRPr lang="fr-FR" altLang="fr-FR" sz="2000">
              <a:latin typeface="Times New Roman" panose="02020603050405020304" pitchFamily="18" charset="0"/>
            </a:endParaRPr>
          </a:p>
        </p:txBody>
      </p:sp>
      <p:sp>
        <p:nvSpPr>
          <p:cNvPr id="44039" name="Rectangle 7">
            <a:extLst>
              <a:ext uri="{FF2B5EF4-FFF2-40B4-BE49-F238E27FC236}">
                <a16:creationId xmlns:a16="http://schemas.microsoft.com/office/drawing/2014/main" id="{525CC85E-E0DA-76C6-6818-22DA1B189BC6}"/>
              </a:ext>
            </a:extLst>
          </p:cNvPr>
          <p:cNvSpPr>
            <a:spLocks noChangeArrowheads="1"/>
          </p:cNvSpPr>
          <p:nvPr/>
        </p:nvSpPr>
        <p:spPr bwMode="auto">
          <a:xfrm>
            <a:off x="50800" y="271303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44040" name="Image 20" descr="INDUS004">
            <a:extLst>
              <a:ext uri="{FF2B5EF4-FFF2-40B4-BE49-F238E27FC236}">
                <a16:creationId xmlns:a16="http://schemas.microsoft.com/office/drawing/2014/main" id="{8C1DEA04-7D79-F3F9-87CD-3E3C4B636C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743200"/>
            <a:ext cx="2516188"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8">
            <a:extLst>
              <a:ext uri="{FF2B5EF4-FFF2-40B4-BE49-F238E27FC236}">
                <a16:creationId xmlns:a16="http://schemas.microsoft.com/office/drawing/2014/main" id="{D17A4213-7533-A1C2-54E9-EF797A24DB1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Autres plans </a:t>
            </a:r>
          </a:p>
        </p:txBody>
      </p:sp>
      <p:sp>
        <p:nvSpPr>
          <p:cNvPr id="45059" name="Espace réservé du numéro de diapositive 4">
            <a:extLst>
              <a:ext uri="{FF2B5EF4-FFF2-40B4-BE49-F238E27FC236}">
                <a16:creationId xmlns:a16="http://schemas.microsoft.com/office/drawing/2014/main" id="{3024B07D-9C1F-FBE4-816C-255A53CFDA8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4328A9C-7BB2-4754-A29B-99D8B3BCD07C}" type="slidenum">
              <a:rPr lang="fr-FR" altLang="fr-FR" sz="2000">
                <a:solidFill>
                  <a:srgbClr val="984807"/>
                </a:solidFill>
              </a:rPr>
              <a:pPr algn="r" eaLnBrk="1" hangingPunct="1">
                <a:spcBef>
                  <a:spcPct val="0"/>
                </a:spcBef>
                <a:buFontTx/>
                <a:buNone/>
              </a:pPr>
              <a:t>42</a:t>
            </a:fld>
            <a:endParaRPr lang="fr-FR" altLang="fr-FR" sz="2000">
              <a:solidFill>
                <a:srgbClr val="984807"/>
              </a:solidFill>
            </a:endParaRPr>
          </a:p>
        </p:txBody>
      </p:sp>
      <p:sp>
        <p:nvSpPr>
          <p:cNvPr id="45060" name="Rectangle 1">
            <a:extLst>
              <a:ext uri="{FF2B5EF4-FFF2-40B4-BE49-F238E27FC236}">
                <a16:creationId xmlns:a16="http://schemas.microsoft.com/office/drawing/2014/main" id="{CA9A726F-7E9F-2D31-59C6-08F12BE182F6}"/>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Plan d'urgence interne  (PUI)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5061" name="Rectangle 5">
            <a:extLst>
              <a:ext uri="{FF2B5EF4-FFF2-40B4-BE49-F238E27FC236}">
                <a16:creationId xmlns:a16="http://schemas.microsoft.com/office/drawing/2014/main" id="{D9409F49-3D32-4697-777D-2AF8DF5A7572}"/>
              </a:ext>
            </a:extLst>
          </p:cNvPr>
          <p:cNvSpPr>
            <a:spLocks noChangeArrowheads="1"/>
          </p:cNvSpPr>
          <p:nvPr/>
        </p:nvSpPr>
        <p:spPr bwMode="auto">
          <a:xfrm>
            <a:off x="414338" y="1835150"/>
            <a:ext cx="83343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Prévoit la mobilisation des équipes travaillant dans une centrale nucléaire afin d'assurer la gestion de la situation de crise, l'évacuation des personnels non indispensables, des visiteurs.</a:t>
            </a:r>
            <a:r>
              <a:rPr lang="fr-FR" altLang="fr-FR" sz="2000">
                <a:latin typeface="Times New Roman" panose="02020603050405020304" pitchFamily="18" charset="0"/>
              </a:rPr>
              <a:t> </a:t>
            </a:r>
          </a:p>
        </p:txBody>
      </p:sp>
      <p:pic>
        <p:nvPicPr>
          <p:cNvPr id="45062" name="Picture 6" descr="VUE_AR~1">
            <a:extLst>
              <a:ext uri="{FF2B5EF4-FFF2-40B4-BE49-F238E27FC236}">
                <a16:creationId xmlns:a16="http://schemas.microsoft.com/office/drawing/2014/main" id="{6C547D3D-0C36-E3A1-F022-E1FD03AA0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943225"/>
            <a:ext cx="468788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8">
            <a:extLst>
              <a:ext uri="{FF2B5EF4-FFF2-40B4-BE49-F238E27FC236}">
                <a16:creationId xmlns:a16="http://schemas.microsoft.com/office/drawing/2014/main" id="{88817048-96C4-6738-7AF0-93E051ED5C7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Autres plans </a:t>
            </a:r>
          </a:p>
        </p:txBody>
      </p:sp>
      <p:sp>
        <p:nvSpPr>
          <p:cNvPr id="46083" name="Espace réservé du numéro de diapositive 4">
            <a:extLst>
              <a:ext uri="{FF2B5EF4-FFF2-40B4-BE49-F238E27FC236}">
                <a16:creationId xmlns:a16="http://schemas.microsoft.com/office/drawing/2014/main" id="{805A1582-62F2-2532-AF56-3EC9D91588A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51AE2DF-CF88-4D6C-A990-D8A827158AE1}" type="slidenum">
              <a:rPr lang="fr-FR" altLang="fr-FR" sz="2000">
                <a:solidFill>
                  <a:srgbClr val="984807"/>
                </a:solidFill>
              </a:rPr>
              <a:pPr algn="r" eaLnBrk="1" hangingPunct="1">
                <a:spcBef>
                  <a:spcPct val="0"/>
                </a:spcBef>
                <a:buFontTx/>
                <a:buNone/>
              </a:pPr>
              <a:t>43</a:t>
            </a:fld>
            <a:endParaRPr lang="fr-FR" altLang="fr-FR" sz="2000">
              <a:solidFill>
                <a:srgbClr val="984807"/>
              </a:solidFill>
            </a:endParaRPr>
          </a:p>
        </p:txBody>
      </p:sp>
      <p:sp>
        <p:nvSpPr>
          <p:cNvPr id="46084" name="Rectangle 1">
            <a:extLst>
              <a:ext uri="{FF2B5EF4-FFF2-40B4-BE49-F238E27FC236}">
                <a16:creationId xmlns:a16="http://schemas.microsoft.com/office/drawing/2014/main" id="{07D08040-64D1-34C2-66A0-B7429B9862C7}"/>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Plan d'intervention et de sécurité  (PIS)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6085" name="Rectangle 5">
            <a:extLst>
              <a:ext uri="{FF2B5EF4-FFF2-40B4-BE49-F238E27FC236}">
                <a16:creationId xmlns:a16="http://schemas.microsoft.com/office/drawing/2014/main" id="{4E5B34FE-7B0C-654E-C4AE-8E297925D258}"/>
              </a:ext>
            </a:extLst>
          </p:cNvPr>
          <p:cNvSpPr>
            <a:spLocks noChangeArrowheads="1"/>
          </p:cNvSpPr>
          <p:nvPr/>
        </p:nvSpPr>
        <p:spPr bwMode="auto">
          <a:xfrm>
            <a:off x="457200" y="2346325"/>
            <a:ext cx="80772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cs typeface="Times New Roman" panose="02020603050405020304" pitchFamily="18" charset="0"/>
              </a:rPr>
              <a:t>Arrêté du 12 août 2008 : réseau ferré national </a:t>
            </a:r>
          </a:p>
          <a:p>
            <a:pPr algn="just">
              <a:spcBef>
                <a:spcPct val="0"/>
              </a:spcBef>
              <a:buFontTx/>
              <a:buNone/>
            </a:pPr>
            <a:endParaRPr lang="fr-FR" altLang="fr-FR" sz="2000">
              <a:latin typeface="Times New Roman" panose="02020603050405020304" pitchFamily="18" charset="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spcBef>
                <a:spcPct val="0"/>
              </a:spcBef>
              <a:buFontTx/>
              <a:buNone/>
            </a:pPr>
            <a:r>
              <a:rPr lang="fr-FR" altLang="fr-FR" sz="2000">
                <a:latin typeface="Times New Roman" panose="02020603050405020304" pitchFamily="18" charset="0"/>
                <a:cs typeface="Times New Roman" panose="02020603050405020304" pitchFamily="18" charset="0"/>
              </a:rPr>
              <a:t>Elaboré par le gestionnaire avec les préfets territorialement compétents.</a:t>
            </a:r>
            <a:endParaRPr lang="fr-FR" altLang="fr-FR" sz="2000">
              <a:latin typeface="Times New Roman" panose="02020603050405020304" pitchFamily="18" charset="0"/>
              <a:cs typeface="Calibri" panose="020F0502020204030204" pitchFamily="34" charset="0"/>
            </a:endParaRPr>
          </a:p>
          <a:p>
            <a:pPr algn="just">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PIS comporte une description simplifiée du système ferroviaire concerné. </a:t>
            </a: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r>
              <a:rPr lang="fr-FR" altLang="fr-FR" sz="2000" u="sng">
                <a:latin typeface="Times New Roman" panose="02020603050405020304" pitchFamily="18" charset="0"/>
                <a:cs typeface="Times New Roman" panose="02020603050405020304" pitchFamily="18" charset="0"/>
              </a:rPr>
              <a:t>Annexes au PIS :</a:t>
            </a:r>
            <a:r>
              <a:rPr lang="fr-FR" altLang="fr-FR" sz="2000">
                <a:latin typeface="Times New Roman" panose="02020603050405020304" pitchFamily="18" charset="0"/>
                <a:cs typeface="Times New Roman" panose="02020603050405020304" pitchFamily="18" charset="0"/>
              </a:rPr>
              <a:t> décrivent les sites susceptibles de présenter des risques particuliers au regard des conditions d’exploitation, des particularités de l’infrastructure ou des difficultés d’accès.</a:t>
            </a:r>
            <a:r>
              <a:rPr lang="fr-FR" altLang="fr-FR" sz="2000">
                <a:latin typeface="Times New Roman" panose="02020603050405020304" pitchFamily="18" charset="0"/>
              </a:rPr>
              <a:t> </a:t>
            </a:r>
          </a:p>
        </p:txBody>
      </p:sp>
      <p:pic>
        <p:nvPicPr>
          <p:cNvPr id="46086" name="Picture 6" descr="TRAIN009">
            <a:extLst>
              <a:ext uri="{FF2B5EF4-FFF2-40B4-BE49-F238E27FC236}">
                <a16:creationId xmlns:a16="http://schemas.microsoft.com/office/drawing/2014/main" id="{7E9C524B-73E7-D98E-5756-69F051491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95400"/>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8">
            <a:extLst>
              <a:ext uri="{FF2B5EF4-FFF2-40B4-BE49-F238E27FC236}">
                <a16:creationId xmlns:a16="http://schemas.microsoft.com/office/drawing/2014/main" id="{C5DFEACA-8991-1247-9DC8-2AF51E1E561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Autres plans </a:t>
            </a:r>
          </a:p>
        </p:txBody>
      </p:sp>
      <p:sp>
        <p:nvSpPr>
          <p:cNvPr id="47107" name="Espace réservé du numéro de diapositive 4">
            <a:extLst>
              <a:ext uri="{FF2B5EF4-FFF2-40B4-BE49-F238E27FC236}">
                <a16:creationId xmlns:a16="http://schemas.microsoft.com/office/drawing/2014/main" id="{42B89DB2-CCE6-4D52-1898-2F412F93FD5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7754A3D-BA70-4708-8CA9-2EA82DFAB43E}" type="slidenum">
              <a:rPr lang="fr-FR" altLang="fr-FR" sz="2000">
                <a:solidFill>
                  <a:srgbClr val="984807"/>
                </a:solidFill>
              </a:rPr>
              <a:pPr algn="r" eaLnBrk="1" hangingPunct="1">
                <a:spcBef>
                  <a:spcPct val="0"/>
                </a:spcBef>
                <a:buFontTx/>
                <a:buNone/>
              </a:pPr>
              <a:t>44</a:t>
            </a:fld>
            <a:endParaRPr lang="fr-FR" altLang="fr-FR" sz="2000">
              <a:solidFill>
                <a:srgbClr val="984807"/>
              </a:solidFill>
            </a:endParaRPr>
          </a:p>
        </p:txBody>
      </p:sp>
      <p:sp>
        <p:nvSpPr>
          <p:cNvPr id="47108" name="Rectangle 1">
            <a:extLst>
              <a:ext uri="{FF2B5EF4-FFF2-40B4-BE49-F238E27FC236}">
                <a16:creationId xmlns:a16="http://schemas.microsoft.com/office/drawing/2014/main" id="{4AE173E9-0398-80C9-4EE6-D570591F0225}"/>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Plan de surveillance et d'intervention  (PSI)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7109" name="Rectangle 5">
            <a:extLst>
              <a:ext uri="{FF2B5EF4-FFF2-40B4-BE49-F238E27FC236}">
                <a16:creationId xmlns:a16="http://schemas.microsoft.com/office/drawing/2014/main" id="{7C684F92-8EAE-01E5-461E-5C7D41568BCD}"/>
              </a:ext>
            </a:extLst>
          </p:cNvPr>
          <p:cNvSpPr>
            <a:spLocks noChangeArrowheads="1"/>
          </p:cNvSpPr>
          <p:nvPr/>
        </p:nvSpPr>
        <p:spPr bwMode="auto">
          <a:xfrm>
            <a:off x="414338" y="1830388"/>
            <a:ext cx="7772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rPr>
              <a:t>Transport par canalisation </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cs typeface="Times New Roman" panose="02020603050405020304" pitchFamily="18" charset="0"/>
              </a:rPr>
              <a:t> en principe le moyen le plus sûr, car les installations sont fixes et protégées. </a:t>
            </a: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Sont utilisées pour le transport sur grandes distances de :</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spcBef>
                <a:spcPct val="0"/>
              </a:spcBef>
              <a:buFontTx/>
              <a:buChar char="•"/>
            </a:pPr>
            <a:r>
              <a:rPr lang="fr-FR" altLang="fr-FR" sz="2000">
                <a:latin typeface="Times New Roman" panose="02020603050405020304" pitchFamily="18" charset="0"/>
                <a:cs typeface="Times New Roman" panose="02020603050405020304" pitchFamily="18" charset="0"/>
              </a:rPr>
              <a:t> Gaz naturels = gazoducs ;</a:t>
            </a:r>
            <a:endParaRPr lang="fr-FR" altLang="fr-FR" sz="2000">
              <a:latin typeface="Times New Roman" panose="02020603050405020304" pitchFamily="18" charset="0"/>
              <a:cs typeface="Calibri" panose="020F0502020204030204" pitchFamily="34" charset="0"/>
            </a:endParaRPr>
          </a:p>
          <a:p>
            <a:pPr>
              <a:spcBef>
                <a:spcPct val="0"/>
              </a:spcBef>
              <a:buFontTx/>
              <a:buChar char="•"/>
            </a:pPr>
            <a:r>
              <a:rPr lang="fr-FR" altLang="fr-FR" sz="2000">
                <a:latin typeface="Times New Roman" panose="02020603050405020304" pitchFamily="18" charset="0"/>
                <a:cs typeface="Times New Roman" panose="02020603050405020304" pitchFamily="18" charset="0"/>
              </a:rPr>
              <a:t> Hydrocarbures liquides ou liquéfiés = oléoducs ;</a:t>
            </a:r>
            <a:endParaRPr lang="fr-FR" altLang="fr-FR" sz="2000">
              <a:latin typeface="Times New Roman" panose="02020603050405020304" pitchFamily="18" charset="0"/>
              <a:cs typeface="Calibri" panose="020F0502020204030204" pitchFamily="34" charset="0"/>
            </a:endParaRPr>
          </a:p>
          <a:p>
            <a:pPr>
              <a:spcBef>
                <a:spcPct val="0"/>
              </a:spcBef>
              <a:buFontTx/>
              <a:buChar char="•"/>
            </a:pPr>
            <a:r>
              <a:rPr lang="fr-FR" altLang="fr-FR" sz="2000">
                <a:latin typeface="Times New Roman" panose="02020603050405020304" pitchFamily="18" charset="0"/>
                <a:cs typeface="Times New Roman" panose="02020603050405020304" pitchFamily="18" charset="0"/>
              </a:rPr>
              <a:t> Certains produits chimiques (éthylène, propylène).</a:t>
            </a:r>
            <a:r>
              <a:rPr lang="fr-FR" altLang="fr-FR" sz="2000">
                <a:latin typeface="Times New Roman" panose="02020603050405020304" pitchFamily="18" charset="0"/>
              </a:rPr>
              <a:t> </a:t>
            </a:r>
          </a:p>
        </p:txBody>
      </p:sp>
      <p:pic>
        <p:nvPicPr>
          <p:cNvPr id="47110" name="Picture 6" descr="000002283_5">
            <a:extLst>
              <a:ext uri="{FF2B5EF4-FFF2-40B4-BE49-F238E27FC236}">
                <a16:creationId xmlns:a16="http://schemas.microsoft.com/office/drawing/2014/main" id="{88BD172F-F753-5B9B-4726-469E1EF93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419600"/>
            <a:ext cx="3262313"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8">
            <a:extLst>
              <a:ext uri="{FF2B5EF4-FFF2-40B4-BE49-F238E27FC236}">
                <a16:creationId xmlns:a16="http://schemas.microsoft.com/office/drawing/2014/main" id="{75D8FD14-707F-5168-E4F9-71C6980FC3D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Autres plans </a:t>
            </a:r>
          </a:p>
        </p:txBody>
      </p:sp>
      <p:sp>
        <p:nvSpPr>
          <p:cNvPr id="48131" name="Espace réservé du numéro de diapositive 4">
            <a:extLst>
              <a:ext uri="{FF2B5EF4-FFF2-40B4-BE49-F238E27FC236}">
                <a16:creationId xmlns:a16="http://schemas.microsoft.com/office/drawing/2014/main" id="{2F95EB03-6C38-441D-4899-383DB5E07C0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CB416EB-51C8-4B19-87C3-93C8D9379446}" type="slidenum">
              <a:rPr lang="fr-FR" altLang="fr-FR" sz="2000">
                <a:solidFill>
                  <a:srgbClr val="984807"/>
                </a:solidFill>
              </a:rPr>
              <a:pPr algn="r" eaLnBrk="1" hangingPunct="1">
                <a:spcBef>
                  <a:spcPct val="0"/>
                </a:spcBef>
                <a:buFontTx/>
                <a:buNone/>
              </a:pPr>
              <a:t>45</a:t>
            </a:fld>
            <a:endParaRPr lang="fr-FR" altLang="fr-FR" sz="2000">
              <a:solidFill>
                <a:srgbClr val="984807"/>
              </a:solidFill>
            </a:endParaRPr>
          </a:p>
        </p:txBody>
      </p:sp>
      <p:sp>
        <p:nvSpPr>
          <p:cNvPr id="48132" name="Rectangle 1">
            <a:extLst>
              <a:ext uri="{FF2B5EF4-FFF2-40B4-BE49-F238E27FC236}">
                <a16:creationId xmlns:a16="http://schemas.microsoft.com/office/drawing/2014/main" id="{BEF2A28A-FEBC-F828-9149-5FCBD192D99C}"/>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Plan de surveillance et d'intervention  (PSI)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133" name="Rectangle 5">
            <a:extLst>
              <a:ext uri="{FF2B5EF4-FFF2-40B4-BE49-F238E27FC236}">
                <a16:creationId xmlns:a16="http://schemas.microsoft.com/office/drawing/2014/main" id="{5068E277-13F0-F144-A8A8-7C0E2EA47F85}"/>
              </a:ext>
            </a:extLst>
          </p:cNvPr>
          <p:cNvSpPr>
            <a:spLocks noChangeArrowheads="1"/>
          </p:cNvSpPr>
          <p:nvPr/>
        </p:nvSpPr>
        <p:spPr bwMode="auto">
          <a:xfrm>
            <a:off x="471488" y="2133600"/>
            <a:ext cx="8153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rPr>
              <a:t>Exploitants de canalisations doivent établir, avec la DRIRE (Direction Régionale de l’Industrie, de la Recherche et de l’Environnement) un PSI.</a:t>
            </a: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è"/>
            </a:pPr>
            <a:r>
              <a:rPr lang="fr-FR" altLang="fr-FR" sz="2000">
                <a:latin typeface="Times New Roman" panose="02020603050405020304" pitchFamily="18" charset="0"/>
                <a:cs typeface="Times New Roman" panose="02020603050405020304" pitchFamily="18" charset="0"/>
              </a:rPr>
              <a:t>Destiné à mettre en place :</a:t>
            </a:r>
          </a:p>
          <a:p>
            <a:pPr>
              <a:spcBef>
                <a:spcPct val="0"/>
              </a:spcBef>
              <a:buFont typeface="Wingdings" panose="05000000000000000000" pitchFamily="2" charset="2"/>
              <a:buChar char="è"/>
            </a:pPr>
            <a:endParaRPr lang="fr-FR" altLang="fr-FR" sz="200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Mesures de prévention et de sécurité </a:t>
            </a:r>
          </a:p>
          <a:p>
            <a:pPr>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r>
              <a:rPr lang="fr-FR" altLang="fr-FR" sz="2000">
                <a:latin typeface="Times New Roman" panose="02020603050405020304" pitchFamily="18" charset="0"/>
                <a:cs typeface="Times New Roman" panose="02020603050405020304" pitchFamily="18" charset="0"/>
              </a:rPr>
              <a:t> Organisation des secours.</a:t>
            </a:r>
            <a:r>
              <a:rPr lang="fr-FR" altLang="fr-FR" sz="2000">
                <a:latin typeface="Times New Roman" panose="02020603050405020304" pitchFamily="18" charset="0"/>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8">
            <a:extLst>
              <a:ext uri="{FF2B5EF4-FFF2-40B4-BE49-F238E27FC236}">
                <a16:creationId xmlns:a16="http://schemas.microsoft.com/office/drawing/2014/main" id="{1BC419B7-59BB-9751-4256-43EAC1EA00B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Autres plans </a:t>
            </a:r>
          </a:p>
        </p:txBody>
      </p:sp>
      <p:sp>
        <p:nvSpPr>
          <p:cNvPr id="49155" name="Espace réservé du numéro de diapositive 4">
            <a:extLst>
              <a:ext uri="{FF2B5EF4-FFF2-40B4-BE49-F238E27FC236}">
                <a16:creationId xmlns:a16="http://schemas.microsoft.com/office/drawing/2014/main" id="{4F975951-92BB-E2E6-0FE6-A6C3FB0BDBD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F14D8D9-F74A-4FA5-829D-F41E2090C7D7}" type="slidenum">
              <a:rPr lang="fr-FR" altLang="fr-FR" sz="2000">
                <a:solidFill>
                  <a:srgbClr val="984807"/>
                </a:solidFill>
              </a:rPr>
              <a:pPr algn="r" eaLnBrk="1" hangingPunct="1">
                <a:spcBef>
                  <a:spcPct val="0"/>
                </a:spcBef>
                <a:buFontTx/>
                <a:buNone/>
              </a:pPr>
              <a:t>46</a:t>
            </a:fld>
            <a:endParaRPr lang="fr-FR" altLang="fr-FR" sz="2000">
              <a:solidFill>
                <a:srgbClr val="984807"/>
              </a:solidFill>
            </a:endParaRPr>
          </a:p>
        </p:txBody>
      </p:sp>
      <p:sp>
        <p:nvSpPr>
          <p:cNvPr id="49156" name="Rectangle 1">
            <a:extLst>
              <a:ext uri="{FF2B5EF4-FFF2-40B4-BE49-F238E27FC236}">
                <a16:creationId xmlns:a16="http://schemas.microsoft.com/office/drawing/2014/main" id="{15800B93-A193-7E00-DFC8-7AD3EE08DE86}"/>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Plan bleu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157" name="Rectangle 5">
            <a:extLst>
              <a:ext uri="{FF2B5EF4-FFF2-40B4-BE49-F238E27FC236}">
                <a16:creationId xmlns:a16="http://schemas.microsoft.com/office/drawing/2014/main" id="{430967D8-F64F-49DE-DF52-3F8D8DE73AA3}"/>
              </a:ext>
            </a:extLst>
          </p:cNvPr>
          <p:cNvSpPr>
            <a:spLocks noChangeArrowheads="1"/>
          </p:cNvSpPr>
          <p:nvPr/>
        </p:nvSpPr>
        <p:spPr bwMode="auto">
          <a:xfrm>
            <a:off x="457200" y="1905000"/>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rPr>
              <a:t>Arrêté du 7 juillet 2005 </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cs typeface="Times New Roman" panose="02020603050405020304" pitchFamily="18" charset="0"/>
              </a:rPr>
              <a:t>plan d’organisation en cas de crise sanitaire ou climatique, dans les maisons de retraite,  appelé communément "Plan bleu".</a:t>
            </a:r>
            <a:r>
              <a:rPr lang="fr-FR" altLang="fr-FR" sz="2000">
                <a:latin typeface="Times New Roman" panose="02020603050405020304" pitchFamily="18" charset="0"/>
              </a:rPr>
              <a:t> </a:t>
            </a:r>
          </a:p>
        </p:txBody>
      </p:sp>
      <p:pic>
        <p:nvPicPr>
          <p:cNvPr id="49158" name="Picture 6" descr="imagesCAJUZDGM">
            <a:extLst>
              <a:ext uri="{FF2B5EF4-FFF2-40B4-BE49-F238E27FC236}">
                <a16:creationId xmlns:a16="http://schemas.microsoft.com/office/drawing/2014/main" id="{AE107257-E80B-8034-563B-B45A87BA1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0"/>
            <a:ext cx="43434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8">
            <a:extLst>
              <a:ext uri="{FF2B5EF4-FFF2-40B4-BE49-F238E27FC236}">
                <a16:creationId xmlns:a16="http://schemas.microsoft.com/office/drawing/2014/main" id="{0D30250B-A576-3465-A706-4DCCA48986B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Autres plans </a:t>
            </a:r>
          </a:p>
        </p:txBody>
      </p:sp>
      <p:sp>
        <p:nvSpPr>
          <p:cNvPr id="50179" name="Espace réservé du numéro de diapositive 4">
            <a:extLst>
              <a:ext uri="{FF2B5EF4-FFF2-40B4-BE49-F238E27FC236}">
                <a16:creationId xmlns:a16="http://schemas.microsoft.com/office/drawing/2014/main" id="{5C6C6ED1-9417-67CA-B077-2FA21B0518B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6208ACF-194E-423A-BDFC-35E29982C97B}" type="slidenum">
              <a:rPr lang="fr-FR" altLang="fr-FR" sz="2000">
                <a:solidFill>
                  <a:srgbClr val="984807"/>
                </a:solidFill>
              </a:rPr>
              <a:pPr algn="r" eaLnBrk="1" hangingPunct="1">
                <a:spcBef>
                  <a:spcPct val="0"/>
                </a:spcBef>
                <a:buFontTx/>
                <a:buNone/>
              </a:pPr>
              <a:t>47</a:t>
            </a:fld>
            <a:endParaRPr lang="fr-FR" altLang="fr-FR" sz="2000">
              <a:solidFill>
                <a:srgbClr val="984807"/>
              </a:solidFill>
            </a:endParaRPr>
          </a:p>
        </p:txBody>
      </p:sp>
      <p:sp>
        <p:nvSpPr>
          <p:cNvPr id="50180" name="Rectangle 1">
            <a:extLst>
              <a:ext uri="{FF2B5EF4-FFF2-40B4-BE49-F238E27FC236}">
                <a16:creationId xmlns:a16="http://schemas.microsoft.com/office/drawing/2014/main" id="{E30C5DCB-0072-CB40-1260-66479607C48F}"/>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Plan de sauvegarde des biens culturels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0181" name="Rectangle 5">
            <a:extLst>
              <a:ext uri="{FF2B5EF4-FFF2-40B4-BE49-F238E27FC236}">
                <a16:creationId xmlns:a16="http://schemas.microsoft.com/office/drawing/2014/main" id="{EF320706-DA1D-4BA6-DA3A-DEE5EB51AAD3}"/>
              </a:ext>
            </a:extLst>
          </p:cNvPr>
          <p:cNvSpPr>
            <a:spLocks noChangeArrowheads="1"/>
          </p:cNvSpPr>
          <p:nvPr/>
        </p:nvSpPr>
        <p:spPr bwMode="auto">
          <a:xfrm>
            <a:off x="457200" y="1828800"/>
            <a:ext cx="82296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rPr>
              <a:t>Outil conçu afin d'aider les professionnels à réagir efficacement aux sinistres qui peuvent toucher les documents ou objets conservés dans leurs musées ou institutions.</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Comprend : </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spcBef>
                <a:spcPct val="0"/>
              </a:spcBef>
              <a:buFontTx/>
              <a:buChar char="•"/>
            </a:pPr>
            <a:r>
              <a:rPr lang="fr-FR" altLang="fr-FR" sz="2000">
                <a:latin typeface="Times New Roman" panose="02020603050405020304" pitchFamily="18" charset="0"/>
                <a:cs typeface="Times New Roman" panose="02020603050405020304" pitchFamily="18" charset="0"/>
              </a:rPr>
              <a:t> 1</a:t>
            </a:r>
            <a:r>
              <a:rPr lang="fr-FR" altLang="fr-FR" sz="2000" baseline="30000">
                <a:latin typeface="Times New Roman" panose="02020603050405020304" pitchFamily="18" charset="0"/>
                <a:cs typeface="Times New Roman" panose="02020603050405020304" pitchFamily="18" charset="0"/>
              </a:rPr>
              <a:t>ères</a:t>
            </a:r>
            <a:r>
              <a:rPr lang="fr-FR" altLang="fr-FR" sz="2000">
                <a:latin typeface="Times New Roman" panose="02020603050405020304" pitchFamily="18" charset="0"/>
                <a:cs typeface="Times New Roman" panose="02020603050405020304" pitchFamily="18" charset="0"/>
              </a:rPr>
              <a:t>  actions sur le lieu du sinistre,</a:t>
            </a:r>
          </a:p>
          <a:p>
            <a:pPr>
              <a:spcBef>
                <a:spcPct val="0"/>
              </a:spcBef>
              <a:buFontTx/>
              <a:buChar char="•"/>
            </a:pPr>
            <a:endParaRPr lang="fr-FR" altLang="fr-FR" sz="2000">
              <a:latin typeface="Times New Roman" panose="02020603050405020304" pitchFamily="18" charset="0"/>
              <a:cs typeface="Calibri" panose="020F0502020204030204" pitchFamily="34" charset="0"/>
            </a:endParaRPr>
          </a:p>
          <a:p>
            <a:pPr>
              <a:spcBef>
                <a:spcPct val="0"/>
              </a:spcBef>
              <a:buFontTx/>
              <a:buChar char="•"/>
            </a:pPr>
            <a:r>
              <a:rPr lang="fr-FR" altLang="fr-FR" sz="2000">
                <a:latin typeface="Times New Roman" panose="02020603050405020304" pitchFamily="18" charset="0"/>
                <a:cs typeface="Times New Roman" panose="02020603050405020304" pitchFamily="18" charset="0"/>
              </a:rPr>
              <a:t> Sauvetage des collections,</a:t>
            </a:r>
          </a:p>
          <a:p>
            <a:pPr>
              <a:spcBef>
                <a:spcPct val="0"/>
              </a:spcBef>
              <a:buFontTx/>
              <a:buNone/>
            </a:pPr>
            <a:endParaRPr lang="fr-FR" altLang="fr-FR" sz="2000">
              <a:latin typeface="Times New Roman" panose="02020603050405020304" pitchFamily="18" charset="0"/>
              <a:cs typeface="Calibri" panose="020F0502020204030204" pitchFamily="34" charset="0"/>
            </a:endParaRPr>
          </a:p>
          <a:p>
            <a:pPr>
              <a:spcBef>
                <a:spcPct val="0"/>
              </a:spcBef>
              <a:buFontTx/>
              <a:buChar char="•"/>
            </a:pPr>
            <a:r>
              <a:rPr lang="fr-FR" altLang="fr-FR" sz="2000">
                <a:latin typeface="Times New Roman" panose="02020603050405020304" pitchFamily="18" charset="0"/>
                <a:cs typeface="Times New Roman" panose="02020603050405020304" pitchFamily="18" charset="0"/>
              </a:rPr>
              <a:t> Évaluation de l'expérience.</a:t>
            </a:r>
            <a:r>
              <a:rPr lang="fr-FR" altLang="fr-FR" sz="2000">
                <a:latin typeface="Times New Roman" panose="02020603050405020304" pitchFamily="18" charset="0"/>
              </a:rPr>
              <a:t> </a:t>
            </a:r>
          </a:p>
        </p:txBody>
      </p:sp>
      <p:pic>
        <p:nvPicPr>
          <p:cNvPr id="50182" name="Picture 6" descr="DSCI0549-300x225">
            <a:extLst>
              <a:ext uri="{FF2B5EF4-FFF2-40B4-BE49-F238E27FC236}">
                <a16:creationId xmlns:a16="http://schemas.microsoft.com/office/drawing/2014/main" id="{641C5242-9655-31DE-AF26-A144B2615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25" y="3213100"/>
            <a:ext cx="3916363"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8">
            <a:extLst>
              <a:ext uri="{FF2B5EF4-FFF2-40B4-BE49-F238E27FC236}">
                <a16:creationId xmlns:a16="http://schemas.microsoft.com/office/drawing/2014/main" id="{51013EAB-4E91-230B-6629-B40391E7C5C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Autres plans </a:t>
            </a:r>
          </a:p>
        </p:txBody>
      </p:sp>
      <p:sp>
        <p:nvSpPr>
          <p:cNvPr id="51203" name="Espace réservé du numéro de diapositive 4">
            <a:extLst>
              <a:ext uri="{FF2B5EF4-FFF2-40B4-BE49-F238E27FC236}">
                <a16:creationId xmlns:a16="http://schemas.microsoft.com/office/drawing/2014/main" id="{91477EE2-F1B3-6EFE-7335-6EE4F84F3AA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7678921-A431-416F-8FD3-148361ABEF50}" type="slidenum">
              <a:rPr lang="fr-FR" altLang="fr-FR" sz="2000">
                <a:solidFill>
                  <a:srgbClr val="984807"/>
                </a:solidFill>
              </a:rPr>
              <a:pPr algn="r" eaLnBrk="1" hangingPunct="1">
                <a:spcBef>
                  <a:spcPct val="0"/>
                </a:spcBef>
                <a:buFontTx/>
                <a:buNone/>
              </a:pPr>
              <a:t>48</a:t>
            </a:fld>
            <a:endParaRPr lang="fr-FR" altLang="fr-FR" sz="2000">
              <a:solidFill>
                <a:srgbClr val="984807"/>
              </a:solidFill>
            </a:endParaRPr>
          </a:p>
        </p:txBody>
      </p:sp>
      <p:sp>
        <p:nvSpPr>
          <p:cNvPr id="51204" name="Rectangle 1">
            <a:extLst>
              <a:ext uri="{FF2B5EF4-FFF2-40B4-BE49-F238E27FC236}">
                <a16:creationId xmlns:a16="http://schemas.microsoft.com/office/drawing/2014/main" id="{31B9A97A-18E8-1309-9C37-952488B73F8C}"/>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Plan blanc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205" name="Rectangle 5">
            <a:extLst>
              <a:ext uri="{FF2B5EF4-FFF2-40B4-BE49-F238E27FC236}">
                <a16:creationId xmlns:a16="http://schemas.microsoft.com/office/drawing/2014/main" id="{B6F3B3D5-11CF-E190-E16D-E71F7DFB0C99}"/>
              </a:ext>
            </a:extLst>
          </p:cNvPr>
          <p:cNvSpPr>
            <a:spLocks noChangeArrowheads="1"/>
          </p:cNvSpPr>
          <p:nvPr/>
        </p:nvSpPr>
        <p:spPr bwMode="auto">
          <a:xfrm>
            <a:off x="457200" y="2057400"/>
            <a:ext cx="8153400"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Plan relatif à l'afflux de victimes à l'hôpital est prévu par la circulaire DH/DGS du 24 décembre 1987. </a:t>
            </a:r>
          </a:p>
          <a:p>
            <a:pPr algn="just">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Enonce les principes généraux sur la base desquels chaque éts de santé doit élaborer, en cohérence avec les autres plans d'urgences existants, son plan d'accueil, appelé communément "plan blanc". </a:t>
            </a:r>
            <a:endParaRPr lang="fr-FR" altLang="fr-FR" sz="2000">
              <a:latin typeface="Times New Roman" panose="02020603050405020304" pitchFamily="18" charset="0"/>
              <a:cs typeface="Calibri" panose="020F0502020204030204" pitchFamily="34" charset="0"/>
            </a:endParaRPr>
          </a:p>
          <a:p>
            <a:pPr algn="just">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cs typeface="Calibri" panose="020F0502020204030204" pitchFamily="34" charset="0"/>
              </a:rPr>
              <a:t>R</a:t>
            </a:r>
            <a:r>
              <a:rPr lang="fr-FR" altLang="fr-FR" sz="2000">
                <a:solidFill>
                  <a:srgbClr val="000000"/>
                </a:solidFill>
                <a:latin typeface="Times New Roman" panose="02020603050405020304" pitchFamily="18" charset="0"/>
                <a:cs typeface="Times New Roman" panose="02020603050405020304" pitchFamily="18" charset="0"/>
              </a:rPr>
              <a:t>esponsabilité incombe au directeur de l’éts concerné. </a:t>
            </a:r>
            <a:endParaRPr lang="fr-FR" altLang="fr-FR" sz="2000">
              <a:latin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8">
            <a:extLst>
              <a:ext uri="{FF2B5EF4-FFF2-40B4-BE49-F238E27FC236}">
                <a16:creationId xmlns:a16="http://schemas.microsoft.com/office/drawing/2014/main" id="{C5E2EF9B-670F-E727-CF17-E5AFBE8225D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52227" name="Espace réservé du numéro de diapositive 4">
            <a:extLst>
              <a:ext uri="{FF2B5EF4-FFF2-40B4-BE49-F238E27FC236}">
                <a16:creationId xmlns:a16="http://schemas.microsoft.com/office/drawing/2014/main" id="{1FA79652-6FFB-B3D6-215D-0D6C03D1938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0B5ACD1-897B-4E60-85A3-A8C7DA252267}" type="slidenum">
              <a:rPr lang="fr-FR" altLang="fr-FR" sz="2000">
                <a:solidFill>
                  <a:srgbClr val="984807"/>
                </a:solidFill>
              </a:rPr>
              <a:pPr algn="r" eaLnBrk="1" hangingPunct="1">
                <a:spcBef>
                  <a:spcPct val="0"/>
                </a:spcBef>
                <a:buFontTx/>
                <a:buNone/>
              </a:pPr>
              <a:t>49</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95573B0C-3BB6-0B8F-B734-32E271FD78A5}"/>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2229" name="ZoneTexte 12">
            <a:extLst>
              <a:ext uri="{FF2B5EF4-FFF2-40B4-BE49-F238E27FC236}">
                <a16:creationId xmlns:a16="http://schemas.microsoft.com/office/drawing/2014/main" id="{FC0CCD02-405C-2C19-2F4E-E58420A01865}"/>
              </a:ext>
            </a:extLst>
          </p:cNvPr>
          <p:cNvSpPr txBox="1">
            <a:spLocks noChangeArrowheads="1"/>
          </p:cNvSpPr>
          <p:nvPr/>
        </p:nvSpPr>
        <p:spPr bwMode="auto">
          <a:xfrm>
            <a:off x="4711700" y="2133600"/>
            <a:ext cx="40370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2024</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
        <p:nvSpPr>
          <p:cNvPr id="52230" name="ZoneTexte 15">
            <a:extLst>
              <a:ext uri="{FF2B5EF4-FFF2-40B4-BE49-F238E27FC236}">
                <a16:creationId xmlns:a16="http://schemas.microsoft.com/office/drawing/2014/main" id="{713DAE95-81FB-4AE8-CA3D-0705F59D5433}"/>
              </a:ext>
            </a:extLst>
          </p:cNvPr>
          <p:cNvSpPr txBox="1">
            <a:spLocks noChangeArrowheads="1"/>
          </p:cNvSpPr>
          <p:nvPr/>
        </p:nvSpPr>
        <p:spPr bwMode="auto">
          <a:xfrm>
            <a:off x="609600" y="1676400"/>
            <a:ext cx="36020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Dispositif ORSEC :</a:t>
            </a:r>
          </a:p>
          <a:p>
            <a:pPr>
              <a:spcBef>
                <a:spcPct val="0"/>
              </a:spcBef>
              <a:buFontTx/>
              <a:buNone/>
            </a:pPr>
            <a:endParaRPr lang="fr-FR" altLang="fr-FR" sz="2000" b="1">
              <a:latin typeface="Times New Roman" panose="02020603050405020304" pitchFamily="18" charset="0"/>
            </a:endParaRPr>
          </a:p>
          <a:p>
            <a:pPr>
              <a:spcBef>
                <a:spcPct val="0"/>
              </a:spcBef>
            </a:pPr>
            <a:r>
              <a:rPr lang="fr-FR" altLang="fr-FR" sz="2000" b="1">
                <a:latin typeface="Times New Roman" panose="02020603050405020304" pitchFamily="18" charset="0"/>
              </a:rPr>
              <a:t> Généralités </a:t>
            </a:r>
          </a:p>
          <a:p>
            <a:pPr>
              <a:spcBef>
                <a:spcPct val="0"/>
              </a:spcBef>
            </a:pPr>
            <a:r>
              <a:rPr lang="fr-FR" altLang="fr-FR" sz="2000" b="1">
                <a:latin typeface="Times New Roman" panose="02020603050405020304" pitchFamily="18" charset="0"/>
              </a:rPr>
              <a:t> Différents ORSEC</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Plan communal de sauvegarde</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Réserves communales de SC,</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Définitions des autres plans,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8">
            <a:extLst>
              <a:ext uri="{FF2B5EF4-FFF2-40B4-BE49-F238E27FC236}">
                <a16:creationId xmlns:a16="http://schemas.microsoft.com/office/drawing/2014/main" id="{B772C1D6-ADD3-0C15-49DE-DFF82E2AD83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7171" name="Espace réservé du numéro de diapositive 4">
            <a:extLst>
              <a:ext uri="{FF2B5EF4-FFF2-40B4-BE49-F238E27FC236}">
                <a16:creationId xmlns:a16="http://schemas.microsoft.com/office/drawing/2014/main" id="{9B6FD706-B7BD-A8A3-4800-B93C01534D37}"/>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02C72515-5A17-4F8A-B553-53E5C71794AC}" type="slidenum">
              <a:rPr lang="fr-FR" altLang="fr-FR" sz="2000">
                <a:solidFill>
                  <a:srgbClr val="984807"/>
                </a:solidFill>
              </a:rPr>
              <a:pPr>
                <a:spcBef>
                  <a:spcPct val="0"/>
                </a:spcBef>
                <a:buFontTx/>
                <a:buNone/>
              </a:pPr>
              <a:t>5</a:t>
            </a:fld>
            <a:endParaRPr lang="fr-FR" altLang="fr-FR" sz="2000">
              <a:solidFill>
                <a:srgbClr val="984807"/>
              </a:solidFill>
            </a:endParaRPr>
          </a:p>
        </p:txBody>
      </p:sp>
      <p:sp>
        <p:nvSpPr>
          <p:cNvPr id="7172" name="Rectangle 1">
            <a:extLst>
              <a:ext uri="{FF2B5EF4-FFF2-40B4-BE49-F238E27FC236}">
                <a16:creationId xmlns:a16="http://schemas.microsoft.com/office/drawing/2014/main" id="{5C541E27-9B3C-174D-4547-A2B9C293352B}"/>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Organisation du commandement : </a:t>
            </a:r>
          </a:p>
        </p:txBody>
      </p:sp>
      <p:pic>
        <p:nvPicPr>
          <p:cNvPr id="7173" name="Image 4" descr="PNG - 19.5 ko">
            <a:extLst>
              <a:ext uri="{FF2B5EF4-FFF2-40B4-BE49-F238E27FC236}">
                <a16:creationId xmlns:a16="http://schemas.microsoft.com/office/drawing/2014/main" id="{1235C1A2-8CB1-098D-DEF2-06BE5CF1D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292"/>
          <a:stretch>
            <a:fillRect/>
          </a:stretch>
        </p:blipFill>
        <p:spPr bwMode="auto">
          <a:xfrm>
            <a:off x="6300788" y="1712913"/>
            <a:ext cx="2303462"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1">
            <a:extLst>
              <a:ext uri="{FF2B5EF4-FFF2-40B4-BE49-F238E27FC236}">
                <a16:creationId xmlns:a16="http://schemas.microsoft.com/office/drawing/2014/main" id="{4A1A52B6-3961-2F48-4F60-5D11AAAE2A23}"/>
              </a:ext>
            </a:extLst>
          </p:cNvPr>
          <p:cNvSpPr>
            <a:spLocks noChangeArrowheads="1"/>
          </p:cNvSpPr>
          <p:nvPr/>
        </p:nvSpPr>
        <p:spPr bwMode="auto">
          <a:xfrm>
            <a:off x="838200" y="2133600"/>
            <a:ext cx="45720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DOS est le préfet,</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 </a:t>
            </a:r>
          </a:p>
          <a:p>
            <a:pPr algn="just">
              <a:lnSpc>
                <a:spcPct val="107000"/>
              </a:lnSpc>
              <a:spcBef>
                <a:spcPct val="0"/>
              </a:spcBef>
              <a:buFontTx/>
              <a:buNone/>
            </a:pP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Le préfet "</a:t>
            </a:r>
            <a:r>
              <a:rPr lang="fr-FR" altLang="fr-FR" sz="2000" b="1">
                <a:latin typeface="Times New Roman" panose="02020603050405020304" pitchFamily="18" charset="0"/>
                <a:cs typeface="Times New Roman" panose="02020603050405020304" pitchFamily="18" charset="0"/>
              </a:rPr>
              <a:t>prend la direction des opérations de secours" </a:t>
            </a:r>
            <a:r>
              <a:rPr lang="fr-FR" altLang="fr-FR" sz="2000">
                <a:latin typeface="Times New Roman" panose="02020603050405020304" pitchFamily="18" charset="0"/>
                <a:cs typeface="Times New Roman" panose="02020603050405020304" pitchFamily="18" charset="0"/>
              </a:rPr>
              <a:t>lorsque les conséquences de la situation dépassent les limites ou les capacités d'une commune. </a:t>
            </a:r>
            <a:endParaRPr lang="fr-FR" altLang="fr-FR" sz="2000">
              <a:latin typeface="Times New Roman" panose="02020603050405020304" pitchFamily="18"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8">
            <a:extLst>
              <a:ext uri="{FF2B5EF4-FFF2-40B4-BE49-F238E27FC236}">
                <a16:creationId xmlns:a16="http://schemas.microsoft.com/office/drawing/2014/main" id="{4BFF72AF-66DD-0F38-D73E-5B619572B11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8195" name="Espace réservé du numéro de diapositive 4">
            <a:extLst>
              <a:ext uri="{FF2B5EF4-FFF2-40B4-BE49-F238E27FC236}">
                <a16:creationId xmlns:a16="http://schemas.microsoft.com/office/drawing/2014/main" id="{E5B484E9-6EDD-1E39-BDE6-F101636B4830}"/>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13AF05E-4863-42BB-94D7-AB6DFC7BD8A9}" type="slidenum">
              <a:rPr lang="fr-FR" altLang="fr-FR" sz="2000">
                <a:solidFill>
                  <a:srgbClr val="984807"/>
                </a:solidFill>
              </a:rPr>
              <a:pPr>
                <a:spcBef>
                  <a:spcPct val="0"/>
                </a:spcBef>
                <a:buFontTx/>
                <a:buNone/>
              </a:pPr>
              <a:t>6</a:t>
            </a:fld>
            <a:endParaRPr lang="fr-FR" altLang="fr-FR" sz="2000">
              <a:solidFill>
                <a:srgbClr val="984807"/>
              </a:solidFill>
            </a:endParaRPr>
          </a:p>
        </p:txBody>
      </p:sp>
      <p:sp>
        <p:nvSpPr>
          <p:cNvPr id="8196" name="Rectangle 1">
            <a:extLst>
              <a:ext uri="{FF2B5EF4-FFF2-40B4-BE49-F238E27FC236}">
                <a16:creationId xmlns:a16="http://schemas.microsoft.com/office/drawing/2014/main" id="{A355F635-638C-7531-7BFE-EB5473CEFD32}"/>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Organisation du commandement : </a:t>
            </a:r>
          </a:p>
        </p:txBody>
      </p:sp>
      <p:sp>
        <p:nvSpPr>
          <p:cNvPr id="8197" name="Rectangle 1">
            <a:extLst>
              <a:ext uri="{FF2B5EF4-FFF2-40B4-BE49-F238E27FC236}">
                <a16:creationId xmlns:a16="http://schemas.microsoft.com/office/drawing/2014/main" id="{F6B71130-6120-0ED3-0BE9-BF442E1D954A}"/>
              </a:ext>
            </a:extLst>
          </p:cNvPr>
          <p:cNvSpPr>
            <a:spLocks noChangeArrowheads="1"/>
          </p:cNvSpPr>
          <p:nvPr/>
        </p:nvSpPr>
        <p:spPr bwMode="auto">
          <a:xfrm>
            <a:off x="549275" y="1939925"/>
            <a:ext cx="792003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Préfet active les éléments du dispositif ORSEC adapté à la situation.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pPr>
            <a:r>
              <a:rPr lang="fr-FR" altLang="fr-FR" sz="2000" i="1">
                <a:latin typeface="Times New Roman" panose="02020603050405020304" pitchFamily="18" charset="0"/>
                <a:cs typeface="Times New Roman" panose="02020603050405020304" pitchFamily="18" charset="0"/>
              </a:rPr>
              <a:t> </a:t>
            </a:r>
            <a:r>
              <a:rPr lang="fr-FR" altLang="fr-FR" sz="2000">
                <a:latin typeface="Times New Roman" panose="02020603050405020304" pitchFamily="18" charset="0"/>
                <a:cs typeface="Times New Roman" panose="02020603050405020304" pitchFamily="18" charset="0"/>
              </a:rPr>
              <a:t>Activation du dispositif ORSEC inondations,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pPr>
            <a:r>
              <a:rPr lang="fr-FR" altLang="fr-FR" sz="2000">
                <a:latin typeface="Times New Roman" panose="02020603050405020304" pitchFamily="18" charset="0"/>
                <a:cs typeface="Times New Roman" panose="02020603050405020304" pitchFamily="18" charset="0"/>
              </a:rPr>
              <a:t> Activation du dispositif ORSEC eau potable,</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pPr>
            <a:r>
              <a:rPr lang="fr-FR" altLang="fr-FR" sz="2000">
                <a:latin typeface="Times New Roman" panose="02020603050405020304" pitchFamily="18" charset="0"/>
                <a:cs typeface="Times New Roman" panose="02020603050405020304" pitchFamily="18" charset="0"/>
              </a:rPr>
              <a:t> Activation du dispositif ORSEC nombreuses victimes (NOVI),</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pPr>
            <a:r>
              <a:rPr lang="fr-FR" altLang="fr-FR" sz="2000">
                <a:latin typeface="Times New Roman" panose="02020603050405020304" pitchFamily="18" charset="0"/>
                <a:cs typeface="Times New Roman" panose="02020603050405020304" pitchFamily="18" charset="0"/>
              </a:rPr>
              <a:t> Activation du dispositif ORSEC hébergement,</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pPr>
            <a:r>
              <a:rPr lang="fr-FR" altLang="fr-FR" sz="2000">
                <a:latin typeface="Times New Roman" panose="02020603050405020304" pitchFamily="18" charset="0"/>
                <a:cs typeface="Times New Roman" panose="02020603050405020304" pitchFamily="18" charset="0"/>
              </a:rPr>
              <a:t> Activation du dispositif ORSEC décès massif,</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pPr>
            <a:r>
              <a:rPr lang="fr-FR" altLang="fr-FR" sz="2000">
                <a:latin typeface="Times New Roman" panose="02020603050405020304" pitchFamily="18" charset="0"/>
                <a:cs typeface="Times New Roman" panose="02020603050405020304" pitchFamily="18" charset="0"/>
              </a:rPr>
              <a:t> Activation du dispositif ORSEC matières dangereuses,</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pPr>
            <a:r>
              <a:rPr lang="fr-FR" altLang="fr-FR" sz="2000">
                <a:latin typeface="Times New Roman" panose="02020603050405020304" pitchFamily="18" charset="0"/>
                <a:cs typeface="Times New Roman" panose="02020603050405020304" pitchFamily="18" charset="0"/>
              </a:rPr>
              <a:t> Etc.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cs typeface="Times New Roman" panose="02020603050405020304" pitchFamily="18" charset="0"/>
              </a:rPr>
              <a:t>s'inscrit dans la continuité de l'action quotidienne des services.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8">
            <a:extLst>
              <a:ext uri="{FF2B5EF4-FFF2-40B4-BE49-F238E27FC236}">
                <a16:creationId xmlns:a16="http://schemas.microsoft.com/office/drawing/2014/main" id="{09F685D9-943D-93B8-C507-44AB73D1C366}"/>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9219" name="Espace réservé du numéro de diapositive 4">
            <a:extLst>
              <a:ext uri="{FF2B5EF4-FFF2-40B4-BE49-F238E27FC236}">
                <a16:creationId xmlns:a16="http://schemas.microsoft.com/office/drawing/2014/main" id="{568A1341-A702-1AEC-55CB-9220A30ACAC5}"/>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C7468A8-A9DE-4057-B6C3-103F7E0EB388}" type="slidenum">
              <a:rPr lang="fr-FR" altLang="fr-FR" sz="2000">
                <a:solidFill>
                  <a:srgbClr val="984807"/>
                </a:solidFill>
              </a:rPr>
              <a:pPr>
                <a:spcBef>
                  <a:spcPct val="0"/>
                </a:spcBef>
                <a:buFontTx/>
                <a:buNone/>
              </a:pPr>
              <a:t>7</a:t>
            </a:fld>
            <a:endParaRPr lang="fr-FR" altLang="fr-FR" sz="2000">
              <a:solidFill>
                <a:srgbClr val="984807"/>
              </a:solidFill>
            </a:endParaRPr>
          </a:p>
        </p:txBody>
      </p:sp>
      <p:sp>
        <p:nvSpPr>
          <p:cNvPr id="9220" name="Rectangle 1">
            <a:extLst>
              <a:ext uri="{FF2B5EF4-FFF2-40B4-BE49-F238E27FC236}">
                <a16:creationId xmlns:a16="http://schemas.microsoft.com/office/drawing/2014/main" id="{3E58B3F7-474A-4744-8836-DA2D300E3DDE}"/>
              </a:ext>
            </a:extLst>
          </p:cNvPr>
          <p:cNvSpPr>
            <a:spLocks noChangeArrowheads="1"/>
          </p:cNvSpPr>
          <p:nvPr/>
        </p:nvSpPr>
        <p:spPr bwMode="auto">
          <a:xfrm>
            <a:off x="323850" y="1341438"/>
            <a:ext cx="8189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Organisation du commandement : </a:t>
            </a:r>
          </a:p>
        </p:txBody>
      </p:sp>
      <p:sp>
        <p:nvSpPr>
          <p:cNvPr id="9221" name="Rectangle 1">
            <a:extLst>
              <a:ext uri="{FF2B5EF4-FFF2-40B4-BE49-F238E27FC236}">
                <a16:creationId xmlns:a16="http://schemas.microsoft.com/office/drawing/2014/main" id="{9E6BC4A5-E40F-313A-9728-DC2673A315FB}"/>
              </a:ext>
            </a:extLst>
          </p:cNvPr>
          <p:cNvSpPr>
            <a:spLocks noChangeArrowheads="1"/>
          </p:cNvSpPr>
          <p:nvPr/>
        </p:nvSpPr>
        <p:spPr bwMode="auto">
          <a:xfrm>
            <a:off x="395288" y="2035175"/>
            <a:ext cx="457200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Quel que soit le type de situation, le préfet, rassemble le même noyau d'acteurs :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
            </a:pPr>
            <a:r>
              <a:rPr lang="fr-FR" altLang="fr-FR" sz="2000">
                <a:latin typeface="Times New Roman" panose="02020603050405020304" pitchFamily="18" charset="0"/>
                <a:cs typeface="Times New Roman" panose="02020603050405020304" pitchFamily="18" charset="0"/>
              </a:rPr>
              <a:t> SIS,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
            </a:pPr>
            <a:r>
              <a:rPr lang="fr-FR" altLang="fr-FR" sz="2000">
                <a:latin typeface="Times New Roman" panose="02020603050405020304" pitchFamily="18" charset="0"/>
                <a:cs typeface="Times New Roman" panose="02020603050405020304" pitchFamily="18" charset="0"/>
              </a:rPr>
              <a:t> Services sanitaires et sociaux,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
            </a:pPr>
            <a:r>
              <a:rPr lang="fr-FR" altLang="fr-FR" sz="2000">
                <a:latin typeface="Times New Roman" panose="02020603050405020304" pitchFamily="18" charset="0"/>
                <a:cs typeface="Times New Roman" panose="02020603050405020304" pitchFamily="18" charset="0"/>
              </a:rPr>
              <a:t> Services de police et de gendarmerie,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
            </a:pPr>
            <a:r>
              <a:rPr lang="fr-FR" altLang="fr-FR" sz="2000">
                <a:latin typeface="Times New Roman" panose="02020603050405020304" pitchFamily="18" charset="0"/>
                <a:cs typeface="Times New Roman" panose="02020603050405020304" pitchFamily="18" charset="0"/>
              </a:rPr>
              <a:t> Conseil Général,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
            </a:pPr>
            <a:r>
              <a:rPr lang="fr-FR" altLang="fr-FR" sz="2000">
                <a:latin typeface="Times New Roman" panose="02020603050405020304" pitchFamily="18" charset="0"/>
                <a:cs typeface="Times New Roman" panose="02020603050405020304" pitchFamily="18" charset="0"/>
              </a:rPr>
              <a:t> Services de l'équipement,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
            </a:pPr>
            <a:r>
              <a:rPr lang="fr-FR" altLang="fr-FR" sz="2000">
                <a:latin typeface="Times New Roman" panose="02020603050405020304" pitchFamily="18" charset="0"/>
                <a:cs typeface="Times New Roman" panose="02020603050405020304" pitchFamily="18" charset="0"/>
              </a:rPr>
              <a:t> Délégué militaire départemental, </a:t>
            </a:r>
            <a:endParaRPr lang="fr-FR" altLang="fr-FR" sz="2000">
              <a:latin typeface="Times New Roman" panose="02020603050405020304" pitchFamily="18" charset="0"/>
              <a:cs typeface="Calibri" panose="020F0502020204030204" pitchFamily="34" charset="0"/>
            </a:endParaRPr>
          </a:p>
          <a:p>
            <a:pPr algn="just">
              <a:lnSpc>
                <a:spcPct val="107000"/>
              </a:lnSpc>
              <a:spcBef>
                <a:spcPct val="0"/>
              </a:spcBef>
              <a:buFont typeface="Wingdings" panose="05000000000000000000" pitchFamily="2" charset="2"/>
              <a:buChar char=""/>
            </a:pPr>
            <a:r>
              <a:rPr lang="fr-FR" altLang="fr-FR" sz="2000">
                <a:latin typeface="Times New Roman" panose="02020603050405020304" pitchFamily="18" charset="0"/>
                <a:cs typeface="Times New Roman" panose="02020603050405020304" pitchFamily="18" charset="0"/>
              </a:rPr>
              <a:t> Associations agréées de sécurité civile. </a:t>
            </a:r>
            <a:endParaRPr lang="fr-FR" altLang="fr-FR" sz="2000">
              <a:latin typeface="Times New Roman" panose="02020603050405020304" pitchFamily="18" charset="0"/>
              <a:cs typeface="Calibri" panose="020F0502020204030204" pitchFamily="34" charset="0"/>
            </a:endParaRPr>
          </a:p>
        </p:txBody>
      </p:sp>
      <p:pic>
        <p:nvPicPr>
          <p:cNvPr id="9222" name="Picture 1" descr="IMAGE002">
            <a:extLst>
              <a:ext uri="{FF2B5EF4-FFF2-40B4-BE49-F238E27FC236}">
                <a16:creationId xmlns:a16="http://schemas.microsoft.com/office/drawing/2014/main" id="{7A09F31A-D45A-2346-3635-4CF5E3BD4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3633788"/>
            <a:ext cx="335915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descr="DSC_0099">
            <a:extLst>
              <a:ext uri="{FF2B5EF4-FFF2-40B4-BE49-F238E27FC236}">
                <a16:creationId xmlns:a16="http://schemas.microsoft.com/office/drawing/2014/main" id="{785CDDE0-686F-92CB-8EDB-AE2087790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355725"/>
            <a:ext cx="3313113"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8">
            <a:extLst>
              <a:ext uri="{FF2B5EF4-FFF2-40B4-BE49-F238E27FC236}">
                <a16:creationId xmlns:a16="http://schemas.microsoft.com/office/drawing/2014/main" id="{1ED2B91B-272B-DE38-8410-B6AAA509302B}"/>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10243" name="Espace réservé du numéro de diapositive 4">
            <a:extLst>
              <a:ext uri="{FF2B5EF4-FFF2-40B4-BE49-F238E27FC236}">
                <a16:creationId xmlns:a16="http://schemas.microsoft.com/office/drawing/2014/main" id="{8DD8B97F-4D57-95AB-BDD2-CCACF260F4B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F29C1D2-50E4-4A7E-B714-858B6088E310}" type="slidenum">
              <a:rPr lang="fr-FR" altLang="fr-FR" sz="2000">
                <a:solidFill>
                  <a:srgbClr val="984807"/>
                </a:solidFill>
              </a:rPr>
              <a:pPr>
                <a:spcBef>
                  <a:spcPct val="0"/>
                </a:spcBef>
                <a:buFontTx/>
                <a:buNone/>
              </a:pPr>
              <a:t>8</a:t>
            </a:fld>
            <a:endParaRPr lang="fr-FR" altLang="fr-FR" sz="2000">
              <a:solidFill>
                <a:srgbClr val="984807"/>
              </a:solidFill>
            </a:endParaRPr>
          </a:p>
        </p:txBody>
      </p:sp>
      <p:sp>
        <p:nvSpPr>
          <p:cNvPr id="10244" name="Rectangle 1">
            <a:extLst>
              <a:ext uri="{FF2B5EF4-FFF2-40B4-BE49-F238E27FC236}">
                <a16:creationId xmlns:a16="http://schemas.microsoft.com/office/drawing/2014/main" id="{326B2B7C-F770-BC40-FEB3-1B39E2828382}"/>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Autres acteurs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45" name="Rectangle 1">
            <a:extLst>
              <a:ext uri="{FF2B5EF4-FFF2-40B4-BE49-F238E27FC236}">
                <a16:creationId xmlns:a16="http://schemas.microsoft.com/office/drawing/2014/main" id="{D7E20F4A-7D34-0B47-1157-6876A3717D60}"/>
              </a:ext>
            </a:extLst>
          </p:cNvPr>
          <p:cNvSpPr>
            <a:spLocks noChangeArrowheads="1"/>
          </p:cNvSpPr>
          <p:nvPr/>
        </p:nvSpPr>
        <p:spPr bwMode="auto">
          <a:xfrm>
            <a:off x="381000" y="2133600"/>
            <a:ext cx="818991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rPr>
              <a:t>Noyau est complété par d'autres acteurs en fonction du type de situation. </a:t>
            </a: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Parallèlement au plan ORSEC, chaque exploitant doit s'organiser afin d'intervenir localement, prévenir les secours ou accueillir un nombre important de victimes. </a:t>
            </a: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Cette organisation est connue sous différentes appellations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8">
            <a:extLst>
              <a:ext uri="{FF2B5EF4-FFF2-40B4-BE49-F238E27FC236}">
                <a16:creationId xmlns:a16="http://schemas.microsoft.com/office/drawing/2014/main" id="{E244415F-D5AF-0A18-B60B-2DFF3FE92DE5}"/>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11267" name="Espace réservé du numéro de diapositive 4">
            <a:extLst>
              <a:ext uri="{FF2B5EF4-FFF2-40B4-BE49-F238E27FC236}">
                <a16:creationId xmlns:a16="http://schemas.microsoft.com/office/drawing/2014/main" id="{88CD2FB0-7204-30D2-4615-9D0F621D0770}"/>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EA2EEA5-A067-4109-9510-E4E3B6379993}" type="slidenum">
              <a:rPr lang="fr-FR" altLang="fr-FR" sz="2000">
                <a:solidFill>
                  <a:srgbClr val="984807"/>
                </a:solidFill>
              </a:rPr>
              <a:pPr>
                <a:spcBef>
                  <a:spcPct val="0"/>
                </a:spcBef>
                <a:buFontTx/>
                <a:buNone/>
              </a:pPr>
              <a:t>9</a:t>
            </a:fld>
            <a:endParaRPr lang="fr-FR" altLang="fr-FR" sz="2000">
              <a:solidFill>
                <a:srgbClr val="984807"/>
              </a:solidFill>
            </a:endParaRPr>
          </a:p>
        </p:txBody>
      </p:sp>
      <p:sp>
        <p:nvSpPr>
          <p:cNvPr id="11268" name="Rectangle 1">
            <a:extLst>
              <a:ext uri="{FF2B5EF4-FFF2-40B4-BE49-F238E27FC236}">
                <a16:creationId xmlns:a16="http://schemas.microsoft.com/office/drawing/2014/main" id="{249B6F82-D00E-98F6-35CE-B13C4AE02F7E}"/>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Autres acteurs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1289" name="Group 25">
            <a:extLst>
              <a:ext uri="{FF2B5EF4-FFF2-40B4-BE49-F238E27FC236}">
                <a16:creationId xmlns:a16="http://schemas.microsoft.com/office/drawing/2014/main" id="{F9428D3E-6F01-8529-CB32-29414B003FC5}"/>
              </a:ext>
            </a:extLst>
          </p:cNvPr>
          <p:cNvGraphicFramePr>
            <a:graphicFrameLocks noGrp="1"/>
          </p:cNvGraphicFramePr>
          <p:nvPr/>
        </p:nvGraphicFramePr>
        <p:xfrm>
          <a:off x="414338" y="1857375"/>
          <a:ext cx="8201025" cy="3992563"/>
        </p:xfrm>
        <a:graphic>
          <a:graphicData uri="http://schemas.openxmlformats.org/drawingml/2006/table">
            <a:tbl>
              <a:tblPr/>
              <a:tblGrid>
                <a:gridCol w="3941762">
                  <a:extLst>
                    <a:ext uri="{9D8B030D-6E8A-4147-A177-3AD203B41FA5}">
                      <a16:colId xmlns:a16="http://schemas.microsoft.com/office/drawing/2014/main" val="20000"/>
                    </a:ext>
                  </a:extLst>
                </a:gridCol>
                <a:gridCol w="4259263">
                  <a:extLst>
                    <a:ext uri="{9D8B030D-6E8A-4147-A177-3AD203B41FA5}">
                      <a16:colId xmlns:a16="http://schemas.microsoft.com/office/drawing/2014/main" val="20001"/>
                    </a:ext>
                  </a:extLst>
                </a:gridCol>
              </a:tblGrid>
              <a:tr h="730320">
                <a:tc gridSpan="2">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Installations présentant des risques </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6" marB="952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0"/>
                  </a:ext>
                </a:extLst>
              </a:tr>
              <a:tr h="639824">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Acteurs</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6" marB="9526"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Réponse opérationnelle propre</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6" marB="9526"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9824">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Site SEVESO II seuil haut </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6" marB="9526"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Plan d'opération interne (POI). </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6" marB="9526"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824">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Installation nucléaire </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6" marB="9526"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Plan d'urgence interne (PUI). </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6" marB="9526"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1386">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Opérateur ferroviaire, exploitant de tunnel routier </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6" marB="9526"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Plan d'intervention et de sécurité (PIS). </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6" marB="9526"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1386">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Exploitant d'oléoduc ou gazoduc </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6" marB="9526"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Myriad Pro"/>
                        </a:defRPr>
                      </a:lvl1pPr>
                      <a:lvl2pPr marL="742950" indent="-285750">
                        <a:spcBef>
                          <a:spcPct val="20000"/>
                        </a:spcBef>
                        <a:buFont typeface="Arial" panose="020B0604020202020204" pitchFamily="34" charset="0"/>
                        <a:defRPr sz="2400">
                          <a:solidFill>
                            <a:schemeClr val="tx1"/>
                          </a:solidFill>
                          <a:latin typeface="Myriad Pro"/>
                        </a:defRPr>
                      </a:lvl2pPr>
                      <a:lvl3pPr marL="1143000" indent="-228600">
                        <a:spcBef>
                          <a:spcPct val="20000"/>
                        </a:spcBef>
                        <a:buFont typeface="Arial" panose="020B0604020202020204" pitchFamily="34" charset="0"/>
                        <a:defRPr sz="2000">
                          <a:solidFill>
                            <a:schemeClr val="tx1"/>
                          </a:solidFill>
                          <a:latin typeface="Myriad Pro"/>
                        </a:defRPr>
                      </a:lvl3pPr>
                      <a:lvl4pPr marL="1600200" indent="-228600">
                        <a:spcBef>
                          <a:spcPct val="20000"/>
                        </a:spcBef>
                        <a:buFont typeface="Arial" panose="020B0604020202020204" pitchFamily="34" charset="0"/>
                        <a:defRPr>
                          <a:solidFill>
                            <a:schemeClr val="tx1"/>
                          </a:solidFill>
                          <a:latin typeface="Myriad Pro"/>
                        </a:defRPr>
                      </a:lvl4pPr>
                      <a:lvl5pPr marL="2057400" indent="-228600">
                        <a:spcBef>
                          <a:spcPct val="20000"/>
                        </a:spcBef>
                        <a:buFont typeface="Arial" panose="020B0604020202020204" pitchFamily="34" charset="0"/>
                        <a:defRPr>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Myriad Pro"/>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Plan de surveillance et d'intervention (PSI).</a:t>
                      </a:r>
                      <a:endParaRPr kumimoji="0" lang="fr-FR" altLang="fr-F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6" marB="9526"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895</TotalTime>
  <Words>2482</Words>
  <Application>Microsoft Office PowerPoint</Application>
  <PresentationFormat>Affichage à l'écran (4:3)</PresentationFormat>
  <Paragraphs>441</Paragraphs>
  <Slides>49</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49</vt:i4>
      </vt:variant>
    </vt:vector>
  </HeadingPairs>
  <TitlesOfParts>
    <vt:vector size="56" baseType="lpstr">
      <vt:lpstr>Times New Roman</vt:lpstr>
      <vt:lpstr>Arial</vt:lpstr>
      <vt:lpstr>Myriad Pro</vt:lpstr>
      <vt:lpstr>Calibri</vt:lpstr>
      <vt:lpstr>Wingdings</vt:lpstr>
      <vt:lpstr>GCCAR</vt:lpstr>
      <vt:lpstr>Graphique CorelDRAW 9.0</vt:lpstr>
      <vt:lpstr>Les plans de secours</vt:lpstr>
      <vt:lpstr>Les plans de secours</vt:lpstr>
      <vt:lpstr>Introduction </vt:lpstr>
      <vt:lpstr>Généralités</vt:lpstr>
      <vt:lpstr>Généralités</vt:lpstr>
      <vt:lpstr>Généralités</vt:lpstr>
      <vt:lpstr>Généralités</vt:lpstr>
      <vt:lpstr>Généralités</vt:lpstr>
      <vt:lpstr>Généralités</vt:lpstr>
      <vt:lpstr>Généralités</vt:lpstr>
      <vt:lpstr>Généralités</vt:lpstr>
      <vt:lpstr>Généralités</vt:lpstr>
      <vt:lpstr>ORSEC Départemental</vt:lpstr>
      <vt:lpstr>ORSEC Départemental</vt:lpstr>
      <vt:lpstr>ORSEC Départemental</vt:lpstr>
      <vt:lpstr>ORSEC Départemental</vt:lpstr>
      <vt:lpstr>ORSEC Départemental</vt:lpstr>
      <vt:lpstr>ORSEC Départemental</vt:lpstr>
      <vt:lpstr>ORSEC Départemental</vt:lpstr>
      <vt:lpstr>ORSEC Départemental</vt:lpstr>
      <vt:lpstr>ORSEC Départemental</vt:lpstr>
      <vt:lpstr>ORSEC Départemental</vt:lpstr>
      <vt:lpstr>ORSEC Départemental</vt:lpstr>
      <vt:lpstr>ORSEC Départemental</vt:lpstr>
      <vt:lpstr>ORSEC Départemental</vt:lpstr>
      <vt:lpstr>ORSEC de zone</vt:lpstr>
      <vt:lpstr>ORSEC de zone</vt:lpstr>
      <vt:lpstr>ORSEC de zone</vt:lpstr>
      <vt:lpstr>ORSEC Maritime</vt:lpstr>
      <vt:lpstr>ORSEC Maritime</vt:lpstr>
      <vt:lpstr>ORSEC Maritime</vt:lpstr>
      <vt:lpstr>ORSEC Maritime</vt:lpstr>
      <vt:lpstr>ORSEC Maritime</vt:lpstr>
      <vt:lpstr>Plan communal de sauvegarde</vt:lpstr>
      <vt:lpstr>Plan communal de sauvegarde</vt:lpstr>
      <vt:lpstr>Plan communal de sauvegarde</vt:lpstr>
      <vt:lpstr>Plan communal de sauvegarde</vt:lpstr>
      <vt:lpstr>Autres plans </vt:lpstr>
      <vt:lpstr>Autres plans </vt:lpstr>
      <vt:lpstr>Autres plans </vt:lpstr>
      <vt:lpstr>Autres plans </vt:lpstr>
      <vt:lpstr>Autres plans </vt:lpstr>
      <vt:lpstr>Autres plans </vt:lpstr>
      <vt:lpstr>Autres plans </vt:lpstr>
      <vt:lpstr>Autres plans </vt:lpstr>
      <vt:lpstr>Autres plans </vt:lpstr>
      <vt:lpstr>Autres plans </vt:lpstr>
      <vt:lpstr>Autres plans </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87</cp:revision>
  <cp:lastPrinted>2015-08-06T08:01:37Z</cp:lastPrinted>
  <dcterms:created xsi:type="dcterms:W3CDTF">2015-08-05T10:19:35Z</dcterms:created>
  <dcterms:modified xsi:type="dcterms:W3CDTF">2025-01-14T16:22:34Z</dcterms:modified>
</cp:coreProperties>
</file>