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1" r:id="rId3"/>
    <p:sldId id="270" r:id="rId4"/>
    <p:sldId id="274" r:id="rId5"/>
    <p:sldId id="278" r:id="rId6"/>
    <p:sldId id="275" r:id="rId7"/>
    <p:sldId id="279" r:id="rId8"/>
    <p:sldId id="281" r:id="rId9"/>
    <p:sldId id="282" r:id="rId10"/>
    <p:sldId id="287" r:id="rId11"/>
    <p:sldId id="283" r:id="rId12"/>
    <p:sldId id="300" r:id="rId13"/>
    <p:sldId id="301" r:id="rId14"/>
    <p:sldId id="302" r:id="rId15"/>
    <p:sldId id="303" r:id="rId16"/>
    <p:sldId id="304" r:id="rId17"/>
    <p:sldId id="316" r:id="rId18"/>
    <p:sldId id="317" r:id="rId19"/>
    <p:sldId id="318" r:id="rId20"/>
    <p:sldId id="319" r:id="rId21"/>
    <p:sldId id="320" r:id="rId22"/>
    <p:sldId id="305" r:id="rId23"/>
    <p:sldId id="321" r:id="rId24"/>
    <p:sldId id="322" r:id="rId25"/>
    <p:sldId id="323" r:id="rId26"/>
    <p:sldId id="324" r:id="rId27"/>
    <p:sldId id="325" r:id="rId28"/>
    <p:sldId id="306" r:id="rId29"/>
    <p:sldId id="307" r:id="rId30"/>
    <p:sldId id="272" r:id="rId31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85" d="100"/>
          <a:sy n="85" d="100"/>
        </p:scale>
        <p:origin x="136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6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DCFE710-3E5B-4630-BD30-5F3A560E66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13D82A-A317-4B4E-9BD7-E31927EB3D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8A473AB-51E6-4E79-9B14-9A7EBF6A0EDD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9262366B-4EF5-4CC1-857E-42D0E77D26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DBE13A2E-782B-435F-B624-DB4252A4D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813465-7BBA-49D9-B501-68E08A2EA4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2BCD06-0D96-4027-B5DA-D19DCAA7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7B42921-8441-47F1-AFF5-AA0A2B71B66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40EC0-35C8-5C64-C74B-5DBFB1069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C3391-0428-4D8A-AC15-188D2FDABA7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C6CEA5-68B0-FB39-1FC6-A2BD7328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164612-F67A-9C8A-A42E-A39D63DD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A4D0B-916A-4B50-ABB8-00547106697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704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E4EB1F-B2D0-813A-061E-34347AF83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C8E4-DB13-43AB-90D8-E1B868BFAD88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338AD5-B7BD-DBF3-7AC3-C7AB01F1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19CA7C-DBE3-95C4-3EA9-B8C5FF0C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5C218-62BE-4457-8D37-F532E0E66E9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378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8FDE9A-EBF7-D694-8238-F3DC74CDB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61A13-E3A1-4359-AF93-B48C3EF2CC2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F385E0-6FA3-28F5-1FD9-806A5096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9A334E-73E0-8178-D6AD-CD8B084F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FF6F5-712F-4774-A169-FFD3D5F09D8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237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7D3BA0-1ADC-DD39-F0D3-97CECCC1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3E63-EFB7-4485-9E87-2292C5FA226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163921-A193-B286-838D-FEFB3CEF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CD0905-AA87-1EF2-5690-E0E2D26A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828B0-0934-40D9-A2A6-A99B1418D36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749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33BB99-632E-D6FF-0666-197737943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49E7-A341-481B-A597-AB885F42CA3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BB3D11-8E98-3475-23C0-87099AC8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1BD37-FCD7-62C2-E22F-8B2C57E6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5100C-7363-4CFF-B3DE-C4F85137EEF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317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9F3BA5D-3EBD-44C7-530E-B5E976123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F65C-3893-45EC-B671-FBE15AB6DB1E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EF14C65-1A94-0489-95EC-737BD23E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6D2D194-430F-C3CE-EC8E-912B6460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CEE63-90FD-4358-A9FF-1AF877293A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434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08DF699-BDE3-D5A3-ECA8-EEC7BF8C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F948F-C34A-4CCB-A64D-EB443E739E7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4F91AF2-535D-AECB-65B2-AB04128A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81C1EA0-9A52-8EBB-D34E-DA37553D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86677-3A46-4483-B729-C68276BA71B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71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A8D102A-31D0-954C-8468-FFB766780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0CED6-722E-4DDD-B47C-970BCCCF2584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9573E96A-338D-EACF-C4AC-84CD8026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EDE7FD1C-28DE-D946-E877-6DADDBB1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CCA2E-6D3C-4B5E-8B02-D07B4EF7D09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218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7FAA6307-DF87-B8F2-AD9A-05B94E78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39C4-C2F7-4BE2-AE4C-3CD16BC473C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A76CF174-D6F3-8278-841E-861DB3D2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208A9293-170B-EB0E-42F0-173CA353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303D3-8081-4F98-8F10-A9ABA66EE1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428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DBDAC5A-9A1C-DEE7-6491-29C2706F9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42480-C67A-4BB2-ABF3-5608BEC85EA4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336DBFE-2642-968A-9F0E-25E1C59B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B33A8E9-4D64-D724-370E-F099D5BA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BA5CD-8934-4F24-BAEA-52E479B4207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742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9725CCD-6891-1303-58DF-D5A7C62E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160F-EB02-4D64-B7AE-649DC461A544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ABC721F-EA23-7B31-4584-E9D6A013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A46186E-05CF-AEF6-4A08-DAE98F6E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0CC45-4AE7-4F4C-920B-792B60E9968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843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749A8C11-14A9-537C-97FC-3ED7394A20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5AB1EC70-9ACB-B78E-3061-5C70BACAA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B93EFE-B0CF-4A00-9B63-5723CE69F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CCB3D5-86F7-4525-A4AC-AF761F95101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972B12-22B4-4B56-9014-C4D0C4B7B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E74E03-8EB2-4B3A-A14A-F69202A2C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 panose="020B0503030403020204" pitchFamily="34" charset="0"/>
              </a:defRPr>
            </a:lvl1pPr>
          </a:lstStyle>
          <a:p>
            <a:fld id="{31B6535D-B5D7-46DB-BC6B-E2FCAEC35A3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48D13F3D-2238-4443-9C4D-8A2726E3E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44450"/>
            <a:ext cx="7705725" cy="11525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S.A.C.R.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B05F8F45-0967-7185-CFAB-72CBA54CA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2372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2024 – Version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F:\imagesCALJDWX0.jpg">
            <a:extLst>
              <a:ext uri="{FF2B5EF4-FFF2-40B4-BE49-F238E27FC236}">
                <a16:creationId xmlns:a16="http://schemas.microsoft.com/office/drawing/2014/main" id="{4F701DEF-ABF9-DE57-6005-AEBE55827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3213100"/>
            <a:ext cx="4268787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re 8">
            <a:extLst>
              <a:ext uri="{FF2B5EF4-FFF2-40B4-BE49-F238E27FC236}">
                <a16:creationId xmlns:a16="http://schemas.microsoft.com/office/drawing/2014/main" id="{38EE2315-E021-F162-C9EE-642EBEE624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Enjeu de modernisation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93D8EEA9-98AA-46C5-812C-ADD14CF7BB2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56AA97E-7B96-4553-8756-02694DD13F62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2293" name="Rectangle 1">
            <a:extLst>
              <a:ext uri="{FF2B5EF4-FFF2-40B4-BE49-F238E27FC236}">
                <a16:creationId xmlns:a16="http://schemas.microsoft.com/office/drawing/2014/main" id="{AA64BE6B-B1AA-0E8C-E7DF-034B826F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76400"/>
            <a:ext cx="74676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chaque adoption du S.D.A.C.R. par le CA, cela induit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Refonte de la couverture opérationnelle départementale,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Prévision d'un plan d'équipement,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Prévision d'un plan de formation,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Répartition du personnel et du matériel.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84C90D66-2573-638C-19F5-8D7D8A7005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SDMIS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136D258-087A-4966-8173-E84C66D02FEA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57C4D6E-B9CD-43CE-AEB9-9E5F6BDFA6C8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3316" name="Rectangle 1">
            <a:extLst>
              <a:ext uri="{FF2B5EF4-FFF2-40B4-BE49-F238E27FC236}">
                <a16:creationId xmlns:a16="http://schemas.microsoft.com/office/drawing/2014/main" id="{DC27D156-481C-657C-7E2A-05CE716E5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189913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SDMIS</a:t>
            </a:r>
            <a:r>
              <a:rPr lang="fr-FR" altLang="fr-FR" sz="24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SACR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Schéma d’Analyse et de Couverture des Risques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de la Métropole de Lyon : n'a plus une portée uniquement départementale = le D a été enlevé.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Arrêté du 04.07.2024 : plan de 59 actions, répartis en 4 livrets comporte :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orientations stratégiques,</a:t>
            </a:r>
            <a:endParaRPr lang="fr-FR" altLang="fr-FR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objectifs transversaux.</a:t>
            </a:r>
            <a:endParaRPr lang="fr-FR" altLang="fr-FR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305909EB-7F4B-7E62-B4C8-897429A2B4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SACR - SDMIS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BC589D7-F0B9-42E7-9E5E-79EB82BBD6D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BA0E1DF-5AB5-459E-BC0E-30F41E4469C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6BD316C6-D3DD-640F-3C50-C020C347E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380163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8">
            <a:extLst>
              <a:ext uri="{FF2B5EF4-FFF2-40B4-BE49-F238E27FC236}">
                <a16:creationId xmlns:a16="http://schemas.microsoft.com/office/drawing/2014/main" id="{65025D7C-0F04-1DE1-4883-04CABA3CD0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SACR - SDMIS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BC589D7-F0B9-42E7-9E5E-79EB82BBD6D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8ACFEA-AA9F-41EE-B0D9-FF3EAD77A09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1BBE06C1-5A5D-72D3-7D68-B03C2BE8A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7437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8">
            <a:extLst>
              <a:ext uri="{FF2B5EF4-FFF2-40B4-BE49-F238E27FC236}">
                <a16:creationId xmlns:a16="http://schemas.microsoft.com/office/drawing/2014/main" id="{6AD7978C-BD00-C612-CC11-D5B1808157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SACR - SDMIS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BC589D7-F0B9-42E7-9E5E-79EB82BBD6D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638B9F0-7992-4FE0-89F4-585D7C5BFD7D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2F2B9607-3FF8-05FC-4F92-8C02AFCE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646863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8">
            <a:extLst>
              <a:ext uri="{FF2B5EF4-FFF2-40B4-BE49-F238E27FC236}">
                <a16:creationId xmlns:a16="http://schemas.microsoft.com/office/drawing/2014/main" id="{D4974BAB-E961-E2E4-F7EE-9337044070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SACR - SDMIS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BC589D7-F0B9-42E7-9E5E-79EB82BBD6D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F428722-A9D5-41BA-99F7-F3A39433B28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EE0829D7-11B4-D1B3-A5D7-05D3F7863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5532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8">
            <a:extLst>
              <a:ext uri="{FF2B5EF4-FFF2-40B4-BE49-F238E27FC236}">
                <a16:creationId xmlns:a16="http://schemas.microsoft.com/office/drawing/2014/main" id="{916DEBB5-D5B3-FB63-8B05-75AEE5D790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Orientations stratégiques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BC589D7-F0B9-42E7-9E5E-79EB82BBD6D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816DDED-CC39-418C-A87B-C8235DD60BAF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01E7FB78-F631-83A6-9832-092CBB7F2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2871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B2504AF0-125B-E269-7EAF-FFAD13BC1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2871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38919" name="Picture 7">
            <a:extLst>
              <a:ext uri="{FF2B5EF4-FFF2-40B4-BE49-F238E27FC236}">
                <a16:creationId xmlns:a16="http://schemas.microsoft.com/office/drawing/2014/main" id="{1FDC7C73-8B62-7A7C-598E-25CABF81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13684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2" name="Rectangle 10">
            <a:extLst>
              <a:ext uri="{FF2B5EF4-FFF2-40B4-BE49-F238E27FC236}">
                <a16:creationId xmlns:a16="http://schemas.microsoft.com/office/drawing/2014/main" id="{9E327AA3-B2D1-10CF-7466-437FC2F64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95400"/>
            <a:ext cx="85344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	         </a:t>
            </a: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SDMIS au cœur des territoires ruraux, péri-urbains </a:t>
            </a:r>
            <a:r>
              <a:rPr lang="fr-FR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et urbains :</a:t>
            </a: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Développer le lien avec la population au cœur des territoires ;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Améliorer la réponse et la couverture opérationnelle du SDMIS </a:t>
            </a: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Planifier les évolutions liées au dimensionnement et au positionnement des casernes ;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Adapter la réponse structurelle du SDMIS aux besoins des territoires ;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Affirmer le rôle d'expertise du SDMIS dans la mise en œuvre de la DECI,</a:t>
            </a: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………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8">
            <a:extLst>
              <a:ext uri="{FF2B5EF4-FFF2-40B4-BE49-F238E27FC236}">
                <a16:creationId xmlns:a16="http://schemas.microsoft.com/office/drawing/2014/main" id="{BE6ABFD3-6CE9-9BFC-22DD-724361AAA9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Orientations stratégiques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BC589D7-F0B9-42E7-9E5E-79EB82BBD6D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FBAEC29-BBD1-49CD-9BC7-30F5AA759D9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D7349ABB-CB3F-26C8-E2BC-ABD26B706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2871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863F1456-73B4-28D7-B32A-79130F0EE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95400"/>
            <a:ext cx="8305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La couverture des risques : 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Ajuster la réponse opérationnelle dès l'alerte ;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Déployer une réponse incendie graduée ;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Accompagner le déploiement du SSUAP et à l'AMU ;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Adapter la réponse du SDMIS pour mieux maîtriser l'activité opérationnelle ;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Renforcer la réponse face aux risques  complexes ;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Adapter la réponse face au risque inondation.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D7EAE923-972D-3BC2-5E2B-A1D0E9DF4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2871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51206" name="Picture 6">
            <a:extLst>
              <a:ext uri="{FF2B5EF4-FFF2-40B4-BE49-F238E27FC236}">
                <a16:creationId xmlns:a16="http://schemas.microsoft.com/office/drawing/2014/main" id="{2ACC67C9-B566-3FE6-3263-1603670D2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9906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8">
            <a:extLst>
              <a:ext uri="{FF2B5EF4-FFF2-40B4-BE49-F238E27FC236}">
                <a16:creationId xmlns:a16="http://schemas.microsoft.com/office/drawing/2014/main" id="{8504FD57-CC67-ED53-688A-C72D869301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Orientations stratégiques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BC589D7-F0B9-42E7-9E5E-79EB82BBD6D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9A990D0-E89B-422F-A32F-FB469D6A4E8D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1D90BA8A-55BD-8742-EDF1-E2591954F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2871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1652C019-F3FF-D713-3BB3-CF0B7B08D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2871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52229" name="Picture 5">
            <a:extLst>
              <a:ext uri="{FF2B5EF4-FFF2-40B4-BE49-F238E27FC236}">
                <a16:creationId xmlns:a16="http://schemas.microsoft.com/office/drawing/2014/main" id="{E9565FC7-F2A7-1097-1D19-D27C0818A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1" name="Rectangle 7">
            <a:extLst>
              <a:ext uri="{FF2B5EF4-FFF2-40B4-BE49-F238E27FC236}">
                <a16:creationId xmlns:a16="http://schemas.microsoft.com/office/drawing/2014/main" id="{C344C6FD-DBA3-1BC6-9550-268BDC230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3058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SDMIS : au cœur des dispositifs de Sécurité et de </a:t>
            </a:r>
            <a:r>
              <a:rPr lang="fr-FR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Protection Civiles :</a:t>
            </a: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Conforter la place du SDMIS dans la mise en œuvre de la réponse Sécurité civile ; </a:t>
            </a:r>
          </a:p>
          <a:p>
            <a:pPr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Renforcer les synergies et les solidarités entre les SDIS de la zone de défense et de sécurité civile Sud-Est ;</a:t>
            </a:r>
          </a:p>
          <a:p>
            <a:pPr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S'adapter aux grandes transformations de l'environnement opérationnel du SDMIS.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8">
            <a:extLst>
              <a:ext uri="{FF2B5EF4-FFF2-40B4-BE49-F238E27FC236}">
                <a16:creationId xmlns:a16="http://schemas.microsoft.com/office/drawing/2014/main" id="{54FB9018-0C71-859A-25FD-251AE16604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Orientations stratégiques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BC589D7-F0B9-42E7-9E5E-79EB82BBD6D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A019B4F-3A61-4A45-A74C-CA1147FE3C8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379AA83C-DE10-6FC7-11DE-15014F95E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2871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EB6D3CEA-DBC3-6422-53A2-BB870FAF5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2871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53253" name="Picture 5">
            <a:extLst>
              <a:ext uri="{FF2B5EF4-FFF2-40B4-BE49-F238E27FC236}">
                <a16:creationId xmlns:a16="http://schemas.microsoft.com/office/drawing/2014/main" id="{0C2A4695-3FD3-C3AC-42ED-8C0A48C76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9906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5" name="Rectangle 7">
            <a:extLst>
              <a:ext uri="{FF2B5EF4-FFF2-40B4-BE49-F238E27FC236}">
                <a16:creationId xmlns:a16="http://schemas.microsoft.com/office/drawing/2014/main" id="{3BA7169B-FAAC-5D75-5E43-837D5F140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153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La sécurité des SP dans le domaine opérationnel :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Maintenir un haut niveau de vigilance et d'implication dans le dispositif de prévention et de lutte contre les agressions ;</a:t>
            </a:r>
          </a:p>
          <a:p>
            <a:pPr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Renforcer la sécurité en amont des opérations de secours et en phase opérationnelle :</a:t>
            </a:r>
          </a:p>
          <a:p>
            <a:pPr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Renforcer le soutien de l'intervenant et la logistique opérationnelle.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0660CD38-2F65-6301-EBF4-97F57FAAEB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SACR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73E10BA-53BC-4E05-A85B-838E497979D2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7FDA6C6-F22E-457E-97D6-1AEE1DE9A08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2887FF9-BE28-436B-AD8E-52C873F38B54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12F81342-59AB-29FA-4BEF-576BFF44F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F7B4BBBD-EE6C-203D-E074-CB4811F88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enjeux du SACR.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96ED792F-617C-B233-9AEC-B0CFCDCF1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09800"/>
            <a:ext cx="3429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Introduction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Définition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Enjeux de modernisation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SACR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8">
            <a:extLst>
              <a:ext uri="{FF2B5EF4-FFF2-40B4-BE49-F238E27FC236}">
                <a16:creationId xmlns:a16="http://schemas.microsoft.com/office/drawing/2014/main" id="{2C0BC4EA-A180-4096-F181-FE88782EF7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Orientations stratégiques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BC589D7-F0B9-42E7-9E5E-79EB82BBD6D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F8CD5EF-E4A7-49C8-BDB7-7BAE5E5600A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4E06D7C9-35C2-88BF-AA32-F7A4C0A1A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2871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AACCC9C7-DB38-A773-DFEE-12E39411A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2871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54277" name="Picture 5">
            <a:extLst>
              <a:ext uri="{FF2B5EF4-FFF2-40B4-BE49-F238E27FC236}">
                <a16:creationId xmlns:a16="http://schemas.microsoft.com/office/drawing/2014/main" id="{932B4867-7DCB-A48B-AECA-DA9A24DA0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9906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9" name="Rectangle 7">
            <a:extLst>
              <a:ext uri="{FF2B5EF4-FFF2-40B4-BE49-F238E27FC236}">
                <a16:creationId xmlns:a16="http://schemas.microsoft.com/office/drawing/2014/main" id="{A86FA2E6-0F36-24AD-85F2-5E0C6BDFF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382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L'efficience au profit de la réponse opérationnelle :</a:t>
            </a: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Valoriser le gain du sauvé ;</a:t>
            </a:r>
          </a:p>
          <a:p>
            <a:pPr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Créer une véritable architecture et un management adapté des bases de données du SDMIS ;</a:t>
            </a:r>
          </a:p>
          <a:p>
            <a:pPr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Renforcer la dynamique de démarche par une approche externe de contrôle qualité et interne d'efficience.</a:t>
            </a:r>
          </a:p>
          <a:p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8">
            <a:extLst>
              <a:ext uri="{FF2B5EF4-FFF2-40B4-BE49-F238E27FC236}">
                <a16:creationId xmlns:a16="http://schemas.microsoft.com/office/drawing/2014/main" id="{F2BCFD82-D6E6-E501-689D-C7332EF9C0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Orientations stratégiques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BC589D7-F0B9-42E7-9E5E-79EB82BBD6D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C86CFBF-975F-4D32-973E-3167DB38F7C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16D38635-0664-229D-E235-F609E5622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2871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3D369C66-4072-9B33-0722-C22519AF0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2871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55301" name="Picture 5">
            <a:extLst>
              <a:ext uri="{FF2B5EF4-FFF2-40B4-BE49-F238E27FC236}">
                <a16:creationId xmlns:a16="http://schemas.microsoft.com/office/drawing/2014/main" id="{7DE11DFE-B918-2CB3-54F1-76986E661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9906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3" name="Rectangle 7">
            <a:extLst>
              <a:ext uri="{FF2B5EF4-FFF2-40B4-BE49-F238E27FC236}">
                <a16:creationId xmlns:a16="http://schemas.microsoft.com/office/drawing/2014/main" id="{4888F6BC-06CD-21D4-A267-A7D6213CA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8153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La résilience du SDMIS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Renforcer les résiliences : 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Organisationnelle, 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Opérationnelle,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Des infrastructures,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Economique.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8">
            <a:extLst>
              <a:ext uri="{FF2B5EF4-FFF2-40B4-BE49-F238E27FC236}">
                <a16:creationId xmlns:a16="http://schemas.microsoft.com/office/drawing/2014/main" id="{3D620FCD-88F4-53EB-E93E-A820369596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Objectifs transversaux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BC589D7-F0B9-42E7-9E5E-79EB82BBD6D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73969B0-B825-4939-8E27-37F29E57778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990C1B39-640A-2B1A-4D86-C50655EF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86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1B15B40F-B5CC-8061-6ACE-780299549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95400"/>
            <a:ext cx="10096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Rectangle 6">
            <a:extLst>
              <a:ext uri="{FF2B5EF4-FFF2-40B4-BE49-F238E27FC236}">
                <a16:creationId xmlns:a16="http://schemas.microsoft.com/office/drawing/2014/main" id="{94730683-A002-9933-132A-59E00C917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8382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L'humain au cœur de la réponse opérationnelle : 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Reconnaître et valoriser les contributions individuelles et collectives ;</a:t>
            </a:r>
          </a:p>
          <a:p>
            <a:pPr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Affirmer la volonté du SDMIS de lutter contre les discriminations et favoriser la mixité et la diversité ;</a:t>
            </a:r>
          </a:p>
          <a:p>
            <a:pPr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Engager, fidéliser et accompagner le management des SPV au travers d'un plan d'actions pour l'avenir du volontariat.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8">
            <a:extLst>
              <a:ext uri="{FF2B5EF4-FFF2-40B4-BE49-F238E27FC236}">
                <a16:creationId xmlns:a16="http://schemas.microsoft.com/office/drawing/2014/main" id="{6AB2CA7E-6AFB-6459-8025-D7EC534C46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Objectifs transversaux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BC589D7-F0B9-42E7-9E5E-79EB82BBD6D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11FA70F-AB99-4BF6-A008-D2BB901CBAA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858BCCFD-3272-ED97-8C82-9DDE0C0F0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286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94C53183-6DD0-E0DC-9844-C841BB9E5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295400"/>
            <a:ext cx="10001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Rectangle 6">
            <a:extLst>
              <a:ext uri="{FF2B5EF4-FFF2-40B4-BE49-F238E27FC236}">
                <a16:creationId xmlns:a16="http://schemas.microsoft.com/office/drawing/2014/main" id="{BE075B83-3633-A47A-3C4A-9781D910C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792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L'appui technologique au service du SDMIS :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Déployer les réseaux radios du futur (RRF) ;</a:t>
            </a:r>
          </a:p>
          <a:p>
            <a:pPr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Déployer le futur système national unique de gestion de l'alerte (NexSis) ;</a:t>
            </a:r>
          </a:p>
          <a:p>
            <a:pPr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Renforcer l'apport des technologies au profit des opérations de secours.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8">
            <a:extLst>
              <a:ext uri="{FF2B5EF4-FFF2-40B4-BE49-F238E27FC236}">
                <a16:creationId xmlns:a16="http://schemas.microsoft.com/office/drawing/2014/main" id="{2FA819F1-5916-E4FD-51FE-39D805070F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Objectifs transversaux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BC589D7-F0B9-42E7-9E5E-79EB82BBD6D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4DE684D-7109-49A5-8A18-77598A93F3CB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F9E7B1C-7960-24F4-CBF3-24F032E6C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86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99E7AF83-1944-1ED3-ECFA-E5C36F631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295400"/>
            <a:ext cx="10096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Rectangle 6">
            <a:extLst>
              <a:ext uri="{FF2B5EF4-FFF2-40B4-BE49-F238E27FC236}">
                <a16:creationId xmlns:a16="http://schemas.microsoft.com/office/drawing/2014/main" id="{894C85C8-DADE-B9B9-FE1C-A7F50A700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8153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L'évolution de la formation :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Développer des process de formation visant l'acquisition ou l'amélioration de compétences adaptées aux besoins opérationnels ;</a:t>
            </a:r>
          </a:p>
          <a:p>
            <a:pPr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Disposer d'un cadre de formation efficient et adaptable ;</a:t>
            </a:r>
          </a:p>
          <a:p>
            <a:pPr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Ouvrir le SDMIS à des partenariats, recherches et innovations ;</a:t>
            </a:r>
          </a:p>
          <a:p>
            <a:pPr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Développer de nouveaux outils pédagogiques.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8">
            <a:extLst>
              <a:ext uri="{FF2B5EF4-FFF2-40B4-BE49-F238E27FC236}">
                <a16:creationId xmlns:a16="http://schemas.microsoft.com/office/drawing/2014/main" id="{556D0A61-AC09-B923-C8B1-81EADD704D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Objectifs transversaux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BC589D7-F0B9-42E7-9E5E-79EB82BBD6D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ADFEB4C-880D-4731-9A27-D1B7397D7A1F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3D2DCDC5-638D-9407-9112-072759094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86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A8A433B0-269E-D8FB-9261-44F8CA8BB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295400"/>
            <a:ext cx="10096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8" name="Rectangle 6">
            <a:extLst>
              <a:ext uri="{FF2B5EF4-FFF2-40B4-BE49-F238E27FC236}">
                <a16:creationId xmlns:a16="http://schemas.microsoft.com/office/drawing/2014/main" id="{A29F9009-1D79-30E1-F980-5498D8428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001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L'ouverture citoyenne :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Pérenniser la politique de développement des sections de JSP ;</a:t>
            </a:r>
          </a:p>
          <a:p>
            <a:pPr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Poursuivre l'engagement du SDMIS auprès de l'Education nationale ;</a:t>
            </a:r>
          </a:p>
          <a:p>
            <a:pPr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Sensibiliser à l'engagement citoyen ;</a:t>
            </a:r>
          </a:p>
          <a:p>
            <a:pPr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Renforcer la capacité du SDMIS à encadrer les jeunes du Service national Universel (SNU).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8">
            <a:extLst>
              <a:ext uri="{FF2B5EF4-FFF2-40B4-BE49-F238E27FC236}">
                <a16:creationId xmlns:a16="http://schemas.microsoft.com/office/drawing/2014/main" id="{4EF88B73-6D30-3CFA-9A94-84D08B3EFD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Objectifs transversaux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BC589D7-F0B9-42E7-9E5E-79EB82BBD6D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C795121-E80A-4F3A-BB5B-CF37D310F43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B4984EE0-F39B-242E-A349-20F2702BB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86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FFDC62C1-5F03-7F18-75C6-D8DC8024E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95400"/>
            <a:ext cx="10096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Rectangle 6">
            <a:extLst>
              <a:ext uri="{FF2B5EF4-FFF2-40B4-BE49-F238E27FC236}">
                <a16:creationId xmlns:a16="http://schemas.microsoft.com/office/drawing/2014/main" id="{7E717098-24AF-29B5-8D0A-39ED7E3F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La transition écologique :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Evaluer de façon périodique la pertinence des doctrines et techniques opérationnelles mises en œuvre par le SDMIS, au regard des enjeux de transformations environnementales ;</a:t>
            </a:r>
          </a:p>
          <a:p>
            <a:pPr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Adapter les comportements en agissants pour une meilleure efficacité et une meilleure sobriété énergétique ;</a:t>
            </a:r>
          </a:p>
          <a:p>
            <a:pPr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Faire de notre parc immobilier un axe majeur de la transition écologique ;</a:t>
            </a:r>
          </a:p>
          <a:p>
            <a:pPr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Accompagner la transition énergétique de la flotte des véhicules.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8">
            <a:extLst>
              <a:ext uri="{FF2B5EF4-FFF2-40B4-BE49-F238E27FC236}">
                <a16:creationId xmlns:a16="http://schemas.microsoft.com/office/drawing/2014/main" id="{E606DD3E-8083-4A2D-CCBA-9DC72574DC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Objectifs transversaux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BC589D7-F0B9-42E7-9E5E-79EB82BBD6D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C26CE78-AF59-40D6-AE2B-4CF9512AF93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4F6E3072-E4E8-15A2-1B19-FA681CA8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86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61444" name="Picture 4">
            <a:extLst>
              <a:ext uri="{FF2B5EF4-FFF2-40B4-BE49-F238E27FC236}">
                <a16:creationId xmlns:a16="http://schemas.microsoft.com/office/drawing/2014/main" id="{7793DA4B-0CB4-78F0-39CE-216609FB9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295400"/>
            <a:ext cx="10096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6" name="Rectangle 6">
            <a:extLst>
              <a:ext uri="{FF2B5EF4-FFF2-40B4-BE49-F238E27FC236}">
                <a16:creationId xmlns:a16="http://schemas.microsoft.com/office/drawing/2014/main" id="{B9B2F96C-642D-93AD-9B2F-F59DEB162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Un SACR "dynamique" : 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Outil de pilotage induisant une démarche d'évolution continue.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Permet de mieux prendre en compte l'augmentation des risques, leurs évolutions ainsi que les modifications réglementaires. </a:t>
            </a:r>
          </a:p>
          <a:p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Permet une adaptation progressive du SDMIS tout en anticipant mieux les besoins en adaptant les ressources et les stratégies, et en assurant une réactivité accrue face aux urgences.</a:t>
            </a:r>
          </a:p>
          <a:p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Impose une restitution régulière de l'avancement de la mise en œuvre des orientations stratégiques auprès des autorités du SDMIS.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8">
            <a:extLst>
              <a:ext uri="{FF2B5EF4-FFF2-40B4-BE49-F238E27FC236}">
                <a16:creationId xmlns:a16="http://schemas.microsoft.com/office/drawing/2014/main" id="{5E298CC7-3EA0-11D4-98D3-281C62F24D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SACR - SDMIS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BC589D7-F0B9-42E7-9E5E-79EB82BBD6D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BDD897D-51B0-4037-B66D-69C49AB8A250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64BBB3A5-62A5-E621-D22A-13B96B34E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488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AED0C043-FB78-C978-535E-D5C271BCC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t="2798" r="4581" b="69852"/>
          <a:stretch>
            <a:fillRect/>
          </a:stretch>
        </p:blipFill>
        <p:spPr bwMode="auto">
          <a:xfrm>
            <a:off x="228600" y="1752600"/>
            <a:ext cx="8610600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8">
            <a:extLst>
              <a:ext uri="{FF2B5EF4-FFF2-40B4-BE49-F238E27FC236}">
                <a16:creationId xmlns:a16="http://schemas.microsoft.com/office/drawing/2014/main" id="{2555CFCB-F5FC-0083-4DCD-6DE91CBF70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SACR - SDMIS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BC589D7-F0B9-42E7-9E5E-79EB82BBD6D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356121F-757F-44C4-9069-ACFE022C336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E6F00A16-72C5-2DE7-FCB2-107CFFB30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488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727EDEA3-EB88-1A53-BBE3-9AAA81D8F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t="29839" r="4581" b="38150"/>
          <a:stretch>
            <a:fillRect/>
          </a:stretch>
        </p:blipFill>
        <p:spPr bwMode="auto">
          <a:xfrm>
            <a:off x="457200" y="1600200"/>
            <a:ext cx="8382000" cy="41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8">
            <a:extLst>
              <a:ext uri="{FF2B5EF4-FFF2-40B4-BE49-F238E27FC236}">
                <a16:creationId xmlns:a16="http://schemas.microsoft.com/office/drawing/2014/main" id="{B6B4CED6-F057-8223-A910-48E13C95B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Introduction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118EE02-201B-4561-B90A-E5664F65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C030C9-0501-4885-9684-90C92ECBA21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/>
              <a:t>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51E7E22C-D332-5F85-68A7-852F826E0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Loi n° 96-369 du 3 mai 1996 relative aux Services d’Incendie et de Secours introduit à l’article 7 la notion de SDACR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Un Schéma départemental d’Analyse et de Couverture des Risques 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dresse l’inventaire des risques de toute nature 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la sécurité des personnes et des biens auxquels doit faire face le SDIS dans le département et 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détermine les objectifs de couverture de ces risques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 ce service ».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8">
            <a:extLst>
              <a:ext uri="{FF2B5EF4-FFF2-40B4-BE49-F238E27FC236}">
                <a16:creationId xmlns:a16="http://schemas.microsoft.com/office/drawing/2014/main" id="{DCCF7F9F-93C9-6717-AC60-4EC1122CD1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EB8F3D9-A29B-4D43-8B2B-92B2884C5EEB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2B5D013-143D-4603-A3C6-9ABDB9516DF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D4EAC24-6305-4CC1-90AA-44785A228C98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ZoneTexte 12">
            <a:extLst>
              <a:ext uri="{FF2B5EF4-FFF2-40B4-BE49-F238E27FC236}">
                <a16:creationId xmlns:a16="http://schemas.microsoft.com/office/drawing/2014/main" id="{FA7CC3E4-4F9E-2033-E401-F67B3D54A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58" name="ZoneTexte 15">
            <a:extLst>
              <a:ext uri="{FF2B5EF4-FFF2-40B4-BE49-F238E27FC236}">
                <a16:creationId xmlns:a16="http://schemas.microsoft.com/office/drawing/2014/main" id="{998416A5-26A8-2EAA-7851-96A3C1AB1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09800"/>
            <a:ext cx="3429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Introduction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Définition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Enjeux de modernisation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SACR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C83D04C4-8BDA-1242-4907-25791B5CD1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Introduction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53955D2E-E387-4D9D-A52A-A4251E5666D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7A7C1AB-2D75-46D7-8944-A1570D188FE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16AAA400-CEB1-11B4-5050-13C04C0AA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818991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SDACR fait partie intégrante du fondement des orientations stratégiques et prospectives du SDIS.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 stratégique destiné au pilotage du SDIS, au travers de plans d’action pluriannuels soumis à évaluation.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 : garantir les moyens de la mise en œuvre,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 suivi et de l’actualisation du SDACR.</a:t>
            </a:r>
          </a:p>
        </p:txBody>
      </p:sp>
      <p:pic>
        <p:nvPicPr>
          <p:cNvPr id="6149" name="Picture 1030" descr="F:\A diffuser\JSP SDMIS\Dématérialisation\doc\SC\B - S.I.S\SDMIS\SDACR\Images\couve-sdis91-sdacr-2012-350.jpg">
            <a:extLst>
              <a:ext uri="{FF2B5EF4-FFF2-40B4-BE49-F238E27FC236}">
                <a16:creationId xmlns:a16="http://schemas.microsoft.com/office/drawing/2014/main" id="{8D478B39-8464-0F11-6D48-46442A784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2512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E177F798-8E0E-95A9-B835-C215083407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Introduction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976A1C92-5CAA-44C6-8956-6DE9E8FBCA67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A441AA5-E088-4C98-AB69-DA7C2D40C7CB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172" name="Rectangle 1">
            <a:extLst>
              <a:ext uri="{FF2B5EF4-FFF2-40B4-BE49-F238E27FC236}">
                <a16:creationId xmlns:a16="http://schemas.microsoft.com/office/drawing/2014/main" id="{3879A8B4-FBD5-492C-8454-CCFDFA7D6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81899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Établit pour une durée à moyen terme généralement 5 ans), le SDACR vise à anticiper, prospecter et planifier, afin d’assurer une cohérence dans les étapes d’atteinte des objectifs, en tenant compte des contraintes organisationnelles, humaines et techniques.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S’accompagne par l’élaboration de moyens de mesure pour suivre son application et son évolution.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du contrôle de gestion : disposant de ratios et d’indicateurs permettant en temps réel l’analyse des risques et ainsi contribuer à l’évaluation des objectifs définis par celui-ci.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4A6E7919-4338-96D9-ACE3-FBB71426D9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Définition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11CF3070-DD1B-4418-80B2-5E83093C490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0E809D6-402F-4F8C-9111-22065C74541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8196" name="Rectangle 1">
            <a:extLst>
              <a:ext uri="{FF2B5EF4-FFF2-40B4-BE49-F238E27FC236}">
                <a16:creationId xmlns:a16="http://schemas.microsoft.com/office/drawing/2014/main" id="{A8811105-5160-2259-5FAB-BD4AC921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09800"/>
            <a:ext cx="47244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SDACR permet de déterminer les orientations de couverture opérationnelle, tout en dégageant des solutions dans le domaine de l’organisation, du dimensionnement des ressources humaines et des moyens techniques.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C018AD3E-A732-6392-FC9F-6C585415A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2" t="14555" r="9969" b="27217"/>
          <a:stretch>
            <a:fillRect/>
          </a:stretch>
        </p:blipFill>
        <p:spPr bwMode="auto">
          <a:xfrm>
            <a:off x="5181600" y="1371600"/>
            <a:ext cx="3657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202ABE96-4BE8-EFCB-5108-94412A36C9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Définition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1B607AA-0656-4B97-AD99-D157EA330ED9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2B07AB0-C939-403B-9C42-86F4982D46D0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AE2AC1B2-7D7B-62AA-B409-1914AD705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0772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SDACR répond aux objectifs de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Fournir des éléments d’analyse permettant d’évaluer l’adéquation des moyens de secours existants par rapport à la réalité des risques du département 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Proposer des choix en matière de mise en oeuvre des moyens en personnel et en matériel, dans un contexte de maîtrise budgétaire, tout en apportant une réponse adaptée à un besoin de sécurité.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D9283E81-9CF5-2602-1AD4-E695BD14E4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Enjeu de modernisation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8FC93589-EE20-4F7C-9151-37EAB88402E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8B84F27-035D-4FC5-84B6-63B2E300E16D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id="{E7ADBB33-67F4-07AC-515D-EDA4207A1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SDIS s’inscrivent dans un cycle d’amélioration permanente, répondant à l’un des principes de base de la qualité.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Nécessite 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d’adapter les formations, les moyens, les techniques opérationnelles aux nouveaux risques, tout en prenant en compte les évolutions technologiques.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Modernisation agit dans un souci d’assurer un service optimal aux usagers.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C333CF9E-EEE0-4891-2AA7-17A2ED4B30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Enjeu de modernisation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E485C01-73FF-4EAE-8364-BB69FDADB88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8485B9D-37B2-4C85-8FF9-964C30D3E3C0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1268" name="Rectangle 1">
            <a:extLst>
              <a:ext uri="{FF2B5EF4-FFF2-40B4-BE49-F238E27FC236}">
                <a16:creationId xmlns:a16="http://schemas.microsoft.com/office/drawing/2014/main" id="{252EAAD9-923E-5EAE-0EF9-105EFBAA6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8189913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Recherche de la performance au profit d’une meilleure réponse peut se traduire par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Volonté d’efficience à travers une optimisation et une adaptation des ressources humaines 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Amélioration de la couverture des risques 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Renforcement de la capacité opérationnelle.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700</TotalTime>
  <Words>1388</Words>
  <Application>Microsoft Office PowerPoint</Application>
  <PresentationFormat>Affichage à l'écran (4:3)</PresentationFormat>
  <Paragraphs>256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Myriad Pro</vt:lpstr>
      <vt:lpstr>Calibri</vt:lpstr>
      <vt:lpstr>Times New Roman</vt:lpstr>
      <vt:lpstr>Wingdings</vt:lpstr>
      <vt:lpstr>GCCAR</vt:lpstr>
      <vt:lpstr>S.A.C.R.</vt:lpstr>
      <vt:lpstr>Le SACR</vt:lpstr>
      <vt:lpstr>Introduction</vt:lpstr>
      <vt:lpstr>Introduction</vt:lpstr>
      <vt:lpstr>Introduction</vt:lpstr>
      <vt:lpstr>Définition </vt:lpstr>
      <vt:lpstr>Définition </vt:lpstr>
      <vt:lpstr>Enjeu de modernisation </vt:lpstr>
      <vt:lpstr>Enjeu de modernisation</vt:lpstr>
      <vt:lpstr>Enjeu de modernisation </vt:lpstr>
      <vt:lpstr>SDMIS </vt:lpstr>
      <vt:lpstr>SACR - SDMIS </vt:lpstr>
      <vt:lpstr>SACR - SDMIS </vt:lpstr>
      <vt:lpstr>SACR - SDMIS </vt:lpstr>
      <vt:lpstr>SACR - SDMIS </vt:lpstr>
      <vt:lpstr>Orientations stratégiques</vt:lpstr>
      <vt:lpstr>Orientations stratégiques</vt:lpstr>
      <vt:lpstr>Orientations stratégiques</vt:lpstr>
      <vt:lpstr>Orientations stratégiques</vt:lpstr>
      <vt:lpstr>Orientations stratégiques</vt:lpstr>
      <vt:lpstr>Orientations stratégiques</vt:lpstr>
      <vt:lpstr>Objectifs transversaux </vt:lpstr>
      <vt:lpstr>Objectifs transversaux </vt:lpstr>
      <vt:lpstr>Objectifs transversaux </vt:lpstr>
      <vt:lpstr>Objectifs transversaux </vt:lpstr>
      <vt:lpstr>Objectifs transversaux </vt:lpstr>
      <vt:lpstr>Objectifs transversaux </vt:lpstr>
      <vt:lpstr>SACR - SDMIS </vt:lpstr>
      <vt:lpstr>SACR - SDMIS 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73</cp:revision>
  <cp:lastPrinted>2015-08-06T08:01:37Z</cp:lastPrinted>
  <dcterms:created xsi:type="dcterms:W3CDTF">2015-08-05T10:19:35Z</dcterms:created>
  <dcterms:modified xsi:type="dcterms:W3CDTF">2025-01-14T16:22:56Z</dcterms:modified>
</cp:coreProperties>
</file>