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71" r:id="rId3"/>
    <p:sldId id="270" r:id="rId4"/>
    <p:sldId id="279" r:id="rId5"/>
    <p:sldId id="273" r:id="rId6"/>
    <p:sldId id="274" r:id="rId7"/>
    <p:sldId id="281" r:id="rId8"/>
    <p:sldId id="282" r:id="rId9"/>
    <p:sldId id="283" r:id="rId10"/>
    <p:sldId id="284" r:id="rId11"/>
    <p:sldId id="292" r:id="rId12"/>
    <p:sldId id="285" r:id="rId13"/>
    <p:sldId id="286" r:id="rId14"/>
    <p:sldId id="287" r:id="rId15"/>
    <p:sldId id="293" r:id="rId16"/>
    <p:sldId id="300" r:id="rId17"/>
    <p:sldId id="294" r:id="rId18"/>
    <p:sldId id="301" r:id="rId19"/>
    <p:sldId id="295" r:id="rId20"/>
    <p:sldId id="302" r:id="rId21"/>
    <p:sldId id="296" r:id="rId22"/>
    <p:sldId id="303" r:id="rId23"/>
    <p:sldId id="304" r:id="rId24"/>
    <p:sldId id="305" r:id="rId25"/>
    <p:sldId id="306" r:id="rId26"/>
    <p:sldId id="307" r:id="rId27"/>
    <p:sldId id="308" r:id="rId28"/>
    <p:sldId id="309" r:id="rId29"/>
    <p:sldId id="318" r:id="rId30"/>
    <p:sldId id="319" r:id="rId31"/>
    <p:sldId id="320" r:id="rId32"/>
    <p:sldId id="324" r:id="rId33"/>
    <p:sldId id="321" r:id="rId34"/>
    <p:sldId id="325" r:id="rId35"/>
    <p:sldId id="330" r:id="rId36"/>
    <p:sldId id="326" r:id="rId37"/>
    <p:sldId id="327" r:id="rId38"/>
    <p:sldId id="331" r:id="rId39"/>
    <p:sldId id="275" r:id="rId40"/>
    <p:sldId id="352" r:id="rId41"/>
    <p:sldId id="334" r:id="rId42"/>
    <p:sldId id="337" r:id="rId43"/>
    <p:sldId id="338" r:id="rId44"/>
    <p:sldId id="344" r:id="rId45"/>
    <p:sldId id="339" r:id="rId46"/>
    <p:sldId id="353" r:id="rId47"/>
    <p:sldId id="345" r:id="rId48"/>
    <p:sldId id="272" r:id="rId49"/>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3" autoAdjust="0"/>
  </p:normalViewPr>
  <p:slideViewPr>
    <p:cSldViewPr>
      <p:cViewPr varScale="1">
        <p:scale>
          <a:sx n="81" d="100"/>
          <a:sy n="81" d="100"/>
        </p:scale>
        <p:origin x="148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96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9BB3EDA-A1B6-0A8D-8A60-061CF0C947C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28D7599D-51BC-4C9F-04FF-D906F3D703A5}"/>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1FDA7014-393D-4599-98B9-5E09E3BD9221}" type="datetimeFigureOut">
              <a:rPr lang="fr-FR"/>
              <a:pPr>
                <a:defRPr/>
              </a:pPr>
              <a:t>14/01/2025</a:t>
            </a:fld>
            <a:endParaRPr lang="fr-FR"/>
          </a:p>
        </p:txBody>
      </p:sp>
      <p:sp>
        <p:nvSpPr>
          <p:cNvPr id="4" name="Espace réservé de l'image des diapositives 3">
            <a:extLst>
              <a:ext uri="{FF2B5EF4-FFF2-40B4-BE49-F238E27FC236}">
                <a16:creationId xmlns:a16="http://schemas.microsoft.com/office/drawing/2014/main" id="{661D6457-2508-49CC-E713-D244DDAEB2C8}"/>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1B6020BE-A4F8-71F0-5D44-AFF76EBC04E9}"/>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CC281E65-5B19-FD33-694C-490C96F1B424}"/>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01388031-7C86-463A-7E1A-1FD2542261B8}"/>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C1ED6E6-7DB7-4EEC-B0D5-B311DB8C969E}"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980700D-371E-78E3-CC3A-659092953355}"/>
              </a:ext>
            </a:extLst>
          </p:cNvPr>
          <p:cNvSpPr>
            <a:spLocks noGrp="1"/>
          </p:cNvSpPr>
          <p:nvPr>
            <p:ph type="dt" sz="half" idx="10"/>
          </p:nvPr>
        </p:nvSpPr>
        <p:spPr/>
        <p:txBody>
          <a:bodyPr/>
          <a:lstStyle>
            <a:lvl1pPr>
              <a:defRPr/>
            </a:lvl1pPr>
          </a:lstStyle>
          <a:p>
            <a:pPr>
              <a:defRPr/>
            </a:pPr>
            <a:fld id="{5D094EB2-C78F-4C47-A795-40F368A9BD29}"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0CEA8487-8F18-094B-E642-83FBDA6903C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F9410D43-4B63-0E90-D18C-758E28A3777D}"/>
              </a:ext>
            </a:extLst>
          </p:cNvPr>
          <p:cNvSpPr>
            <a:spLocks noGrp="1"/>
          </p:cNvSpPr>
          <p:nvPr>
            <p:ph type="sldNum" sz="quarter" idx="12"/>
          </p:nvPr>
        </p:nvSpPr>
        <p:spPr/>
        <p:txBody>
          <a:bodyPr/>
          <a:lstStyle>
            <a:lvl1pPr>
              <a:defRPr/>
            </a:lvl1pPr>
          </a:lstStyle>
          <a:p>
            <a:pPr>
              <a:defRPr/>
            </a:pPr>
            <a:fld id="{37D69B12-6D69-457A-8D41-815301C6129E}" type="slidenum">
              <a:rPr lang="fr-FR" altLang="fr-FR"/>
              <a:pPr>
                <a:defRPr/>
              </a:pPr>
              <a:t>‹N°›</a:t>
            </a:fld>
            <a:endParaRPr lang="fr-FR" altLang="fr-FR"/>
          </a:p>
        </p:txBody>
      </p:sp>
    </p:spTree>
    <p:extLst>
      <p:ext uri="{BB962C8B-B14F-4D97-AF65-F5344CB8AC3E}">
        <p14:creationId xmlns:p14="http://schemas.microsoft.com/office/powerpoint/2010/main" val="349108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2B29785-8BDB-C443-FC9B-F4D7BEB3D4EC}"/>
              </a:ext>
            </a:extLst>
          </p:cNvPr>
          <p:cNvSpPr>
            <a:spLocks noGrp="1"/>
          </p:cNvSpPr>
          <p:nvPr>
            <p:ph type="dt" sz="half" idx="10"/>
          </p:nvPr>
        </p:nvSpPr>
        <p:spPr/>
        <p:txBody>
          <a:bodyPr/>
          <a:lstStyle>
            <a:lvl1pPr>
              <a:defRPr/>
            </a:lvl1pPr>
          </a:lstStyle>
          <a:p>
            <a:pPr>
              <a:defRPr/>
            </a:pPr>
            <a:fld id="{23A423E0-D75F-4D55-8677-E4D6582B2838}"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5CA5E5B6-71AA-A397-4576-443D1649D023}"/>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34F4BDB-E20C-22B1-071F-5A0136C634A8}"/>
              </a:ext>
            </a:extLst>
          </p:cNvPr>
          <p:cNvSpPr>
            <a:spLocks noGrp="1"/>
          </p:cNvSpPr>
          <p:nvPr>
            <p:ph type="sldNum" sz="quarter" idx="12"/>
          </p:nvPr>
        </p:nvSpPr>
        <p:spPr/>
        <p:txBody>
          <a:bodyPr/>
          <a:lstStyle>
            <a:lvl1pPr>
              <a:defRPr/>
            </a:lvl1pPr>
          </a:lstStyle>
          <a:p>
            <a:pPr>
              <a:defRPr/>
            </a:pPr>
            <a:fld id="{2E8673E1-B6E4-441F-BC11-D11E5E2E281E}" type="slidenum">
              <a:rPr lang="fr-FR" altLang="fr-FR"/>
              <a:pPr>
                <a:defRPr/>
              </a:pPr>
              <a:t>‹N°›</a:t>
            </a:fld>
            <a:endParaRPr lang="fr-FR" altLang="fr-FR"/>
          </a:p>
        </p:txBody>
      </p:sp>
    </p:spTree>
    <p:extLst>
      <p:ext uri="{BB962C8B-B14F-4D97-AF65-F5344CB8AC3E}">
        <p14:creationId xmlns:p14="http://schemas.microsoft.com/office/powerpoint/2010/main" val="262872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E52462F-58C9-1DEC-140D-3EA8C0E1E9FE}"/>
              </a:ext>
            </a:extLst>
          </p:cNvPr>
          <p:cNvSpPr>
            <a:spLocks noGrp="1"/>
          </p:cNvSpPr>
          <p:nvPr>
            <p:ph type="dt" sz="half" idx="10"/>
          </p:nvPr>
        </p:nvSpPr>
        <p:spPr/>
        <p:txBody>
          <a:bodyPr/>
          <a:lstStyle>
            <a:lvl1pPr>
              <a:defRPr/>
            </a:lvl1pPr>
          </a:lstStyle>
          <a:p>
            <a:pPr>
              <a:defRPr/>
            </a:pPr>
            <a:fld id="{3AEF2FD6-109E-4BAE-9293-D7AF30C1B461}"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EC347D9A-E1C4-444A-9C37-24347FB5C7F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80B6EBC-3EF8-B860-ABF7-98C0F8266CDD}"/>
              </a:ext>
            </a:extLst>
          </p:cNvPr>
          <p:cNvSpPr>
            <a:spLocks noGrp="1"/>
          </p:cNvSpPr>
          <p:nvPr>
            <p:ph type="sldNum" sz="quarter" idx="12"/>
          </p:nvPr>
        </p:nvSpPr>
        <p:spPr/>
        <p:txBody>
          <a:bodyPr/>
          <a:lstStyle>
            <a:lvl1pPr>
              <a:defRPr/>
            </a:lvl1pPr>
          </a:lstStyle>
          <a:p>
            <a:pPr>
              <a:defRPr/>
            </a:pPr>
            <a:fld id="{53831FAE-F1A4-461E-89C1-0E3B6D8BFFCE}" type="slidenum">
              <a:rPr lang="fr-FR" altLang="fr-FR"/>
              <a:pPr>
                <a:defRPr/>
              </a:pPr>
              <a:t>‹N°›</a:t>
            </a:fld>
            <a:endParaRPr lang="fr-FR" altLang="fr-FR"/>
          </a:p>
        </p:txBody>
      </p:sp>
    </p:spTree>
    <p:extLst>
      <p:ext uri="{BB962C8B-B14F-4D97-AF65-F5344CB8AC3E}">
        <p14:creationId xmlns:p14="http://schemas.microsoft.com/office/powerpoint/2010/main" val="50127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6261DE-625C-20C2-E2AB-B9D4E4CD65AF}"/>
              </a:ext>
            </a:extLst>
          </p:cNvPr>
          <p:cNvSpPr>
            <a:spLocks noGrp="1"/>
          </p:cNvSpPr>
          <p:nvPr>
            <p:ph type="dt" sz="half" idx="10"/>
          </p:nvPr>
        </p:nvSpPr>
        <p:spPr/>
        <p:txBody>
          <a:bodyPr/>
          <a:lstStyle>
            <a:lvl1pPr>
              <a:defRPr/>
            </a:lvl1pPr>
          </a:lstStyle>
          <a:p>
            <a:pPr>
              <a:defRPr/>
            </a:pPr>
            <a:fld id="{D8D8760B-1DBC-4EAB-8588-24E19E689247}"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19F86B4C-675E-C4CA-73CE-256E2E0629AD}"/>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70483D1-CDB5-9D59-9CA3-0C34BEE482BE}"/>
              </a:ext>
            </a:extLst>
          </p:cNvPr>
          <p:cNvSpPr>
            <a:spLocks noGrp="1"/>
          </p:cNvSpPr>
          <p:nvPr>
            <p:ph type="sldNum" sz="quarter" idx="12"/>
          </p:nvPr>
        </p:nvSpPr>
        <p:spPr/>
        <p:txBody>
          <a:bodyPr/>
          <a:lstStyle>
            <a:lvl1pPr>
              <a:defRPr/>
            </a:lvl1pPr>
          </a:lstStyle>
          <a:p>
            <a:pPr>
              <a:defRPr/>
            </a:pPr>
            <a:fld id="{46423839-AD40-4FB9-B302-04BC37814A81}" type="slidenum">
              <a:rPr lang="fr-FR" altLang="fr-FR"/>
              <a:pPr>
                <a:defRPr/>
              </a:pPr>
              <a:t>‹N°›</a:t>
            </a:fld>
            <a:endParaRPr lang="fr-FR" altLang="fr-FR"/>
          </a:p>
        </p:txBody>
      </p:sp>
    </p:spTree>
    <p:extLst>
      <p:ext uri="{BB962C8B-B14F-4D97-AF65-F5344CB8AC3E}">
        <p14:creationId xmlns:p14="http://schemas.microsoft.com/office/powerpoint/2010/main" val="261658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70A543E6-ADC5-E500-3AF0-F258A3393109}"/>
              </a:ext>
            </a:extLst>
          </p:cNvPr>
          <p:cNvSpPr>
            <a:spLocks noGrp="1"/>
          </p:cNvSpPr>
          <p:nvPr>
            <p:ph type="dt" sz="half" idx="10"/>
          </p:nvPr>
        </p:nvSpPr>
        <p:spPr/>
        <p:txBody>
          <a:bodyPr/>
          <a:lstStyle>
            <a:lvl1pPr>
              <a:defRPr/>
            </a:lvl1pPr>
          </a:lstStyle>
          <a:p>
            <a:pPr>
              <a:defRPr/>
            </a:pPr>
            <a:fld id="{00305FCE-568F-4009-8EDD-7D7DAAD5075F}"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3837AF97-342F-B991-507F-5599DEBDBA70}"/>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D0A5F773-B753-D553-E02F-08472CBD1483}"/>
              </a:ext>
            </a:extLst>
          </p:cNvPr>
          <p:cNvSpPr>
            <a:spLocks noGrp="1"/>
          </p:cNvSpPr>
          <p:nvPr>
            <p:ph type="sldNum" sz="quarter" idx="12"/>
          </p:nvPr>
        </p:nvSpPr>
        <p:spPr/>
        <p:txBody>
          <a:bodyPr/>
          <a:lstStyle>
            <a:lvl1pPr>
              <a:defRPr/>
            </a:lvl1pPr>
          </a:lstStyle>
          <a:p>
            <a:pPr>
              <a:defRPr/>
            </a:pPr>
            <a:fld id="{D4E395FA-0BBB-4C75-9D69-9DA6F133B0EC}" type="slidenum">
              <a:rPr lang="fr-FR" altLang="fr-FR"/>
              <a:pPr>
                <a:defRPr/>
              </a:pPr>
              <a:t>‹N°›</a:t>
            </a:fld>
            <a:endParaRPr lang="fr-FR" altLang="fr-FR"/>
          </a:p>
        </p:txBody>
      </p:sp>
    </p:spTree>
    <p:extLst>
      <p:ext uri="{BB962C8B-B14F-4D97-AF65-F5344CB8AC3E}">
        <p14:creationId xmlns:p14="http://schemas.microsoft.com/office/powerpoint/2010/main" val="355241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B3AB8AB5-F4C8-8EDA-C846-60574B417CD5}"/>
              </a:ext>
            </a:extLst>
          </p:cNvPr>
          <p:cNvSpPr>
            <a:spLocks noGrp="1"/>
          </p:cNvSpPr>
          <p:nvPr>
            <p:ph type="dt" sz="half" idx="10"/>
          </p:nvPr>
        </p:nvSpPr>
        <p:spPr/>
        <p:txBody>
          <a:bodyPr/>
          <a:lstStyle>
            <a:lvl1pPr>
              <a:defRPr/>
            </a:lvl1pPr>
          </a:lstStyle>
          <a:p>
            <a:pPr>
              <a:defRPr/>
            </a:pPr>
            <a:fld id="{9301AC1E-E504-460A-A4F8-452DF21CB51A}"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339BA3EE-B391-1752-F554-DF447048EBA0}"/>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DEEF0B26-993B-EC9E-A1BB-5CF1ABB4B909}"/>
              </a:ext>
            </a:extLst>
          </p:cNvPr>
          <p:cNvSpPr>
            <a:spLocks noGrp="1"/>
          </p:cNvSpPr>
          <p:nvPr>
            <p:ph type="sldNum" sz="quarter" idx="12"/>
          </p:nvPr>
        </p:nvSpPr>
        <p:spPr/>
        <p:txBody>
          <a:bodyPr/>
          <a:lstStyle>
            <a:lvl1pPr>
              <a:defRPr/>
            </a:lvl1pPr>
          </a:lstStyle>
          <a:p>
            <a:pPr>
              <a:defRPr/>
            </a:pPr>
            <a:fld id="{403A4400-2435-40CC-8084-81815485D7BA}" type="slidenum">
              <a:rPr lang="fr-FR" altLang="fr-FR"/>
              <a:pPr>
                <a:defRPr/>
              </a:pPr>
              <a:t>‹N°›</a:t>
            </a:fld>
            <a:endParaRPr lang="fr-FR" altLang="fr-FR"/>
          </a:p>
        </p:txBody>
      </p:sp>
    </p:spTree>
    <p:extLst>
      <p:ext uri="{BB962C8B-B14F-4D97-AF65-F5344CB8AC3E}">
        <p14:creationId xmlns:p14="http://schemas.microsoft.com/office/powerpoint/2010/main" val="375907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9D164DC4-1D0A-66A0-21CD-836179E66E93}"/>
              </a:ext>
            </a:extLst>
          </p:cNvPr>
          <p:cNvSpPr>
            <a:spLocks noGrp="1"/>
          </p:cNvSpPr>
          <p:nvPr>
            <p:ph type="dt" sz="half" idx="10"/>
          </p:nvPr>
        </p:nvSpPr>
        <p:spPr/>
        <p:txBody>
          <a:bodyPr/>
          <a:lstStyle>
            <a:lvl1pPr>
              <a:defRPr/>
            </a:lvl1pPr>
          </a:lstStyle>
          <a:p>
            <a:pPr>
              <a:defRPr/>
            </a:pPr>
            <a:fld id="{1C0AD4BA-59B4-4404-AC1A-0D650335FF88}" type="datetime1">
              <a:rPr lang="fr-FR"/>
              <a:pPr>
                <a:defRPr/>
              </a:pPr>
              <a:t>14/01/2025</a:t>
            </a:fld>
            <a:endParaRPr lang="fr-FR"/>
          </a:p>
        </p:txBody>
      </p:sp>
      <p:sp>
        <p:nvSpPr>
          <p:cNvPr id="8" name="Espace réservé du pied de page 4">
            <a:extLst>
              <a:ext uri="{FF2B5EF4-FFF2-40B4-BE49-F238E27FC236}">
                <a16:creationId xmlns:a16="http://schemas.microsoft.com/office/drawing/2014/main" id="{65BBA9CA-480E-1A43-6B7E-6B1A13E6A97C}"/>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DD27BDA0-33B7-73B8-2438-F24B8DEB6DDD}"/>
              </a:ext>
            </a:extLst>
          </p:cNvPr>
          <p:cNvSpPr>
            <a:spLocks noGrp="1"/>
          </p:cNvSpPr>
          <p:nvPr>
            <p:ph type="sldNum" sz="quarter" idx="12"/>
          </p:nvPr>
        </p:nvSpPr>
        <p:spPr/>
        <p:txBody>
          <a:bodyPr/>
          <a:lstStyle>
            <a:lvl1pPr>
              <a:defRPr/>
            </a:lvl1pPr>
          </a:lstStyle>
          <a:p>
            <a:pPr>
              <a:defRPr/>
            </a:pPr>
            <a:fld id="{DE0C571C-38E7-4D8F-BE90-E82DD23C3A8A}" type="slidenum">
              <a:rPr lang="fr-FR" altLang="fr-FR"/>
              <a:pPr>
                <a:defRPr/>
              </a:pPr>
              <a:t>‹N°›</a:t>
            </a:fld>
            <a:endParaRPr lang="fr-FR" altLang="fr-FR"/>
          </a:p>
        </p:txBody>
      </p:sp>
    </p:spTree>
    <p:extLst>
      <p:ext uri="{BB962C8B-B14F-4D97-AF65-F5344CB8AC3E}">
        <p14:creationId xmlns:p14="http://schemas.microsoft.com/office/powerpoint/2010/main" val="183702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92E76FD1-C338-F365-7605-B00F77ADD426}"/>
              </a:ext>
            </a:extLst>
          </p:cNvPr>
          <p:cNvSpPr>
            <a:spLocks noGrp="1"/>
          </p:cNvSpPr>
          <p:nvPr>
            <p:ph type="dt" sz="half" idx="10"/>
          </p:nvPr>
        </p:nvSpPr>
        <p:spPr/>
        <p:txBody>
          <a:bodyPr/>
          <a:lstStyle>
            <a:lvl1pPr>
              <a:defRPr/>
            </a:lvl1pPr>
          </a:lstStyle>
          <a:p>
            <a:pPr>
              <a:defRPr/>
            </a:pPr>
            <a:fld id="{27A5FB6E-70BF-4BCF-AA3D-DF5247D660E4}" type="datetime1">
              <a:rPr lang="fr-FR"/>
              <a:pPr>
                <a:defRPr/>
              </a:pPr>
              <a:t>14/01/2025</a:t>
            </a:fld>
            <a:endParaRPr lang="fr-FR"/>
          </a:p>
        </p:txBody>
      </p:sp>
      <p:sp>
        <p:nvSpPr>
          <p:cNvPr id="4" name="Espace réservé du pied de page 4">
            <a:extLst>
              <a:ext uri="{FF2B5EF4-FFF2-40B4-BE49-F238E27FC236}">
                <a16:creationId xmlns:a16="http://schemas.microsoft.com/office/drawing/2014/main" id="{3BF28FFD-E4C8-9D22-0268-EEAE0528DBEB}"/>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5871C524-1DF2-D33E-0CAD-C44DD787D097}"/>
              </a:ext>
            </a:extLst>
          </p:cNvPr>
          <p:cNvSpPr>
            <a:spLocks noGrp="1"/>
          </p:cNvSpPr>
          <p:nvPr>
            <p:ph type="sldNum" sz="quarter" idx="12"/>
          </p:nvPr>
        </p:nvSpPr>
        <p:spPr/>
        <p:txBody>
          <a:bodyPr/>
          <a:lstStyle>
            <a:lvl1pPr>
              <a:defRPr/>
            </a:lvl1pPr>
          </a:lstStyle>
          <a:p>
            <a:pPr>
              <a:defRPr/>
            </a:pPr>
            <a:fld id="{0234EFC4-921E-4DB5-864A-2A231AD9D6C2}" type="slidenum">
              <a:rPr lang="fr-FR" altLang="fr-FR"/>
              <a:pPr>
                <a:defRPr/>
              </a:pPr>
              <a:t>‹N°›</a:t>
            </a:fld>
            <a:endParaRPr lang="fr-FR" altLang="fr-FR"/>
          </a:p>
        </p:txBody>
      </p:sp>
    </p:spTree>
    <p:extLst>
      <p:ext uri="{BB962C8B-B14F-4D97-AF65-F5344CB8AC3E}">
        <p14:creationId xmlns:p14="http://schemas.microsoft.com/office/powerpoint/2010/main" val="66250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8A91B693-923D-929E-9A95-86C2BB29CB30}"/>
              </a:ext>
            </a:extLst>
          </p:cNvPr>
          <p:cNvSpPr>
            <a:spLocks noGrp="1"/>
          </p:cNvSpPr>
          <p:nvPr>
            <p:ph type="dt" sz="half" idx="10"/>
          </p:nvPr>
        </p:nvSpPr>
        <p:spPr/>
        <p:txBody>
          <a:bodyPr/>
          <a:lstStyle>
            <a:lvl1pPr>
              <a:defRPr/>
            </a:lvl1pPr>
          </a:lstStyle>
          <a:p>
            <a:pPr>
              <a:defRPr/>
            </a:pPr>
            <a:fld id="{1B7E1441-29F7-401F-8FD3-F4A41778389B}" type="datetime1">
              <a:rPr lang="fr-FR"/>
              <a:pPr>
                <a:defRPr/>
              </a:pPr>
              <a:t>14/01/2025</a:t>
            </a:fld>
            <a:endParaRPr lang="fr-FR"/>
          </a:p>
        </p:txBody>
      </p:sp>
      <p:sp>
        <p:nvSpPr>
          <p:cNvPr id="3" name="Espace réservé du pied de page 4">
            <a:extLst>
              <a:ext uri="{FF2B5EF4-FFF2-40B4-BE49-F238E27FC236}">
                <a16:creationId xmlns:a16="http://schemas.microsoft.com/office/drawing/2014/main" id="{D58EF038-D19E-A322-92AD-89708C578326}"/>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CE9657D3-5606-700E-283B-45218409BD4A}"/>
              </a:ext>
            </a:extLst>
          </p:cNvPr>
          <p:cNvSpPr>
            <a:spLocks noGrp="1"/>
          </p:cNvSpPr>
          <p:nvPr>
            <p:ph type="sldNum" sz="quarter" idx="12"/>
          </p:nvPr>
        </p:nvSpPr>
        <p:spPr/>
        <p:txBody>
          <a:bodyPr/>
          <a:lstStyle>
            <a:lvl1pPr>
              <a:defRPr/>
            </a:lvl1pPr>
          </a:lstStyle>
          <a:p>
            <a:pPr>
              <a:defRPr/>
            </a:pPr>
            <a:fld id="{BFF07AF4-9769-45D9-877A-B81DD6A9AD7E}" type="slidenum">
              <a:rPr lang="fr-FR" altLang="fr-FR"/>
              <a:pPr>
                <a:defRPr/>
              </a:pPr>
              <a:t>‹N°›</a:t>
            </a:fld>
            <a:endParaRPr lang="fr-FR" altLang="fr-FR"/>
          </a:p>
        </p:txBody>
      </p:sp>
    </p:spTree>
    <p:extLst>
      <p:ext uri="{BB962C8B-B14F-4D97-AF65-F5344CB8AC3E}">
        <p14:creationId xmlns:p14="http://schemas.microsoft.com/office/powerpoint/2010/main" val="297577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F09DE03C-F982-F3C1-1057-7B3387CAD1DF}"/>
              </a:ext>
            </a:extLst>
          </p:cNvPr>
          <p:cNvSpPr>
            <a:spLocks noGrp="1"/>
          </p:cNvSpPr>
          <p:nvPr>
            <p:ph type="dt" sz="half" idx="10"/>
          </p:nvPr>
        </p:nvSpPr>
        <p:spPr/>
        <p:txBody>
          <a:bodyPr/>
          <a:lstStyle>
            <a:lvl1pPr>
              <a:defRPr/>
            </a:lvl1pPr>
          </a:lstStyle>
          <a:p>
            <a:pPr>
              <a:defRPr/>
            </a:pPr>
            <a:fld id="{360CF414-FB62-4561-AB0F-E1EB4275F0F6}"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F3B54001-3C49-A060-94CA-DFEDB0314206}"/>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3CBF926-5646-B1EC-FB9C-BB50895709F0}"/>
              </a:ext>
            </a:extLst>
          </p:cNvPr>
          <p:cNvSpPr>
            <a:spLocks noGrp="1"/>
          </p:cNvSpPr>
          <p:nvPr>
            <p:ph type="sldNum" sz="quarter" idx="12"/>
          </p:nvPr>
        </p:nvSpPr>
        <p:spPr/>
        <p:txBody>
          <a:bodyPr/>
          <a:lstStyle>
            <a:lvl1pPr>
              <a:defRPr/>
            </a:lvl1pPr>
          </a:lstStyle>
          <a:p>
            <a:pPr>
              <a:defRPr/>
            </a:pPr>
            <a:fld id="{9AA78737-0895-4A6A-B32C-039FCDEACF66}" type="slidenum">
              <a:rPr lang="fr-FR" altLang="fr-FR"/>
              <a:pPr>
                <a:defRPr/>
              </a:pPr>
              <a:t>‹N°›</a:t>
            </a:fld>
            <a:endParaRPr lang="fr-FR" altLang="fr-FR"/>
          </a:p>
        </p:txBody>
      </p:sp>
    </p:spTree>
    <p:extLst>
      <p:ext uri="{BB962C8B-B14F-4D97-AF65-F5344CB8AC3E}">
        <p14:creationId xmlns:p14="http://schemas.microsoft.com/office/powerpoint/2010/main" val="390694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D1C50996-5018-A233-AD0D-AAED233CE54C}"/>
              </a:ext>
            </a:extLst>
          </p:cNvPr>
          <p:cNvSpPr>
            <a:spLocks noGrp="1"/>
          </p:cNvSpPr>
          <p:nvPr>
            <p:ph type="dt" sz="half" idx="10"/>
          </p:nvPr>
        </p:nvSpPr>
        <p:spPr/>
        <p:txBody>
          <a:bodyPr/>
          <a:lstStyle>
            <a:lvl1pPr>
              <a:defRPr/>
            </a:lvl1pPr>
          </a:lstStyle>
          <a:p>
            <a:pPr>
              <a:defRPr/>
            </a:pPr>
            <a:fld id="{6FA80F8A-09BB-437C-9648-113446627890}"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5B56370B-A9BE-4A2A-A881-A2201E7ED3C1}"/>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6FDE881D-39ED-3DC4-7299-9A776F2A8602}"/>
              </a:ext>
            </a:extLst>
          </p:cNvPr>
          <p:cNvSpPr>
            <a:spLocks noGrp="1"/>
          </p:cNvSpPr>
          <p:nvPr>
            <p:ph type="sldNum" sz="quarter" idx="12"/>
          </p:nvPr>
        </p:nvSpPr>
        <p:spPr/>
        <p:txBody>
          <a:bodyPr/>
          <a:lstStyle>
            <a:lvl1pPr>
              <a:defRPr/>
            </a:lvl1pPr>
          </a:lstStyle>
          <a:p>
            <a:pPr>
              <a:defRPr/>
            </a:pPr>
            <a:fld id="{0C9BC6F8-D326-4DC6-A2D1-F5E849894BEF}" type="slidenum">
              <a:rPr lang="fr-FR" altLang="fr-FR"/>
              <a:pPr>
                <a:defRPr/>
              </a:pPr>
              <a:t>‹N°›</a:t>
            </a:fld>
            <a:endParaRPr lang="fr-FR" altLang="fr-FR"/>
          </a:p>
        </p:txBody>
      </p:sp>
    </p:spTree>
    <p:extLst>
      <p:ext uri="{BB962C8B-B14F-4D97-AF65-F5344CB8AC3E}">
        <p14:creationId xmlns:p14="http://schemas.microsoft.com/office/powerpoint/2010/main" val="409965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6F237AA4-3A8B-2D70-EB93-CB9DA93D29D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E94935E1-FA76-28CF-7EDC-20C2C629675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5F7F8B8F-F616-5E5F-0E4E-910FD2E2A37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B6CB5E7-D60F-4D6C-A1B4-F1EAECA03414}"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C9819FE8-CDF3-FF65-4AB1-4C672D71614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AB06F8BA-38F2-2D2B-7196-9987BAE045A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Myriad Pro" charset="0"/>
              </a:defRPr>
            </a:lvl1pPr>
          </a:lstStyle>
          <a:p>
            <a:pPr>
              <a:defRPr/>
            </a:pPr>
            <a:fld id="{3E581A71-A99B-46B2-8801-07CF22B44080}"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https://upload.wikimedia.org/wikipedia/commons/thumb/b/b1/Uniforme_pr%C3%A9fet_France_2013.JPG/220px-Uniforme_pr%C3%A9fet_France_2013.JPG"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C20BC35C-352D-87F3-3571-4566F89A7E9A}"/>
              </a:ext>
            </a:extLst>
          </p:cNvPr>
          <p:cNvSpPr>
            <a:spLocks noGrp="1"/>
          </p:cNvSpPr>
          <p:nvPr>
            <p:ph type="title"/>
          </p:nvPr>
        </p:nvSpPr>
        <p:spPr>
          <a:xfrm>
            <a:off x="1187450" y="44450"/>
            <a:ext cx="7705725" cy="1152525"/>
          </a:xfrm>
        </p:spPr>
        <p:txBody>
          <a:bodyPr/>
          <a:lstStyle/>
          <a:p>
            <a:pPr eaLnBrk="1" hangingPunct="1">
              <a:defRPr/>
            </a:pPr>
            <a:r>
              <a:rPr lang="fr-FR" altLang="fr-FR">
                <a:solidFill>
                  <a:schemeClr val="bg1"/>
                </a:solidFill>
                <a:effectLst>
                  <a:outerShdw blurRad="38100" dist="38100" dir="2700000" algn="tl">
                    <a:srgbClr val="C0C0C0"/>
                  </a:outerShdw>
                </a:effectLst>
              </a:rPr>
              <a:t>La sécurité civile</a:t>
            </a:r>
          </a:p>
        </p:txBody>
      </p:sp>
      <p:sp>
        <p:nvSpPr>
          <p:cNvPr id="3075" name="ZoneTexte 5">
            <a:extLst>
              <a:ext uri="{FF2B5EF4-FFF2-40B4-BE49-F238E27FC236}">
                <a16:creationId xmlns:a16="http://schemas.microsoft.com/office/drawing/2014/main" id="{93882F88-B0E2-44EB-E899-BFF66E26241B}"/>
              </a:ext>
            </a:extLst>
          </p:cNvPr>
          <p:cNvSpPr txBox="1">
            <a:spLocks noChangeArrowheads="1"/>
          </p:cNvSpPr>
          <p:nvPr/>
        </p:nvSpPr>
        <p:spPr bwMode="auto">
          <a:xfrm>
            <a:off x="-15875" y="6237288"/>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200" b="1">
                <a:solidFill>
                  <a:srgbClr val="441202"/>
                </a:solidFill>
                <a:latin typeface="Times New Roman" panose="02020603050405020304" pitchFamily="18" charset="0"/>
              </a:rPr>
              <a:t>ADMJSP / </a:t>
            </a:r>
            <a:r>
              <a:rPr lang="fr-FR" altLang="fr-FR" sz="1200">
                <a:solidFill>
                  <a:srgbClr val="441202"/>
                </a:solidFill>
                <a:latin typeface="Times New Roman" panose="02020603050405020304" pitchFamily="18" charset="0"/>
              </a:rPr>
              <a:t>Pôle Pédagogie – 2024 – Version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8">
            <a:extLst>
              <a:ext uri="{FF2B5EF4-FFF2-40B4-BE49-F238E27FC236}">
                <a16:creationId xmlns:a16="http://schemas.microsoft.com/office/drawing/2014/main" id="{BD5B9CE0-26FA-FB3A-5E05-C91BCB7083E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12291" name="Espace réservé du numéro de diapositive 4">
            <a:extLst>
              <a:ext uri="{FF2B5EF4-FFF2-40B4-BE49-F238E27FC236}">
                <a16:creationId xmlns:a16="http://schemas.microsoft.com/office/drawing/2014/main" id="{5058BF64-6D26-64D0-629B-B2834095189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E1DFD34-2507-4CE6-83A9-B2C240265DE0}" type="slidenum">
              <a:rPr lang="fr-FR" altLang="fr-FR" sz="2000">
                <a:solidFill>
                  <a:srgbClr val="984807"/>
                </a:solidFill>
              </a:rPr>
              <a:pPr algn="r" eaLnBrk="1" hangingPunct="1">
                <a:spcBef>
                  <a:spcPct val="0"/>
                </a:spcBef>
                <a:buFontTx/>
                <a:buNone/>
              </a:pPr>
              <a:t>10</a:t>
            </a:fld>
            <a:endParaRPr lang="fr-FR" altLang="fr-FR" sz="2000">
              <a:solidFill>
                <a:srgbClr val="984807"/>
              </a:solidFill>
            </a:endParaRPr>
          </a:p>
        </p:txBody>
      </p:sp>
      <p:sp>
        <p:nvSpPr>
          <p:cNvPr id="12292" name="Rectangle 1029">
            <a:extLst>
              <a:ext uri="{FF2B5EF4-FFF2-40B4-BE49-F238E27FC236}">
                <a16:creationId xmlns:a16="http://schemas.microsoft.com/office/drawing/2014/main" id="{DCB8CD80-13FD-5C80-EDF2-B50618205C58}"/>
              </a:ext>
            </a:extLst>
          </p:cNvPr>
          <p:cNvSpPr>
            <a:spLocks noChangeArrowheads="1"/>
          </p:cNvSpPr>
          <p:nvPr/>
        </p:nvSpPr>
        <p:spPr bwMode="auto">
          <a:xfrm>
            <a:off x="457200" y="2057400"/>
            <a:ext cx="82296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 typeface="Wingdings" panose="05000000000000000000" pitchFamily="2" charset="2"/>
              <a:buChar char="è"/>
            </a:pPr>
            <a:r>
              <a:rPr lang="fr-FR" altLang="fr-FR" sz="2400" b="1" u="sng">
                <a:solidFill>
                  <a:srgbClr val="000000"/>
                </a:solidFill>
                <a:latin typeface="Times New Roman" panose="02020603050405020304" pitchFamily="18" charset="0"/>
                <a:cs typeface="Times New Roman" panose="02020603050405020304" pitchFamily="18" charset="0"/>
              </a:rPr>
              <a:t> Autres acteurs de secours (hors SP et militaires) :  </a:t>
            </a:r>
            <a:endParaRPr lang="fr-FR" altLang="fr-FR" sz="2400">
              <a:latin typeface="Times New Roman" panose="02020603050405020304" pitchFamily="18" charset="0"/>
              <a:cs typeface="Times New Roman" panose="02020603050405020304" pitchFamily="18" charset="0"/>
            </a:endParaRPr>
          </a:p>
          <a:p>
            <a:pPr>
              <a:spcBef>
                <a:spcPct val="0"/>
              </a:spcBef>
              <a:buFontTx/>
              <a:buNone/>
            </a:pPr>
            <a:endParaRPr lang="fr-FR" altLang="fr-FR" sz="2400" b="1">
              <a:solidFill>
                <a:srgbClr val="000000"/>
              </a:solidFill>
              <a:latin typeface="Times New Roman" panose="02020603050405020304" pitchFamily="18" charset="0"/>
              <a:cs typeface="Times New Roman" panose="02020603050405020304" pitchFamily="18" charset="0"/>
            </a:endParaRPr>
          </a:p>
          <a:p>
            <a:pPr>
              <a:spcBef>
                <a:spcPct val="0"/>
              </a:spcBef>
              <a:buFontTx/>
              <a:buNone/>
            </a:pPr>
            <a:r>
              <a:rPr lang="fr-FR" altLang="fr-FR" sz="2400" b="1">
                <a:solidFill>
                  <a:srgbClr val="000000"/>
                </a:solidFill>
                <a:latin typeface="Times New Roman" panose="02020603050405020304" pitchFamily="18" charset="0"/>
                <a:cs typeface="Times New Roman" panose="02020603050405020304" pitchFamily="18" charset="0"/>
              </a:rPr>
              <a:t>Service d’aide médicale urgente (SAMU) :</a:t>
            </a:r>
            <a:endParaRPr lang="fr-FR" altLang="fr-FR" sz="2400">
              <a:latin typeface="Comic Sans MS" panose="030F0702030302020204" pitchFamily="66" charset="0"/>
              <a:cs typeface="Times New Roman" panose="02020603050405020304" pitchFamily="18" charset="0"/>
            </a:endParaRPr>
          </a:p>
          <a:p>
            <a:pPr algn="just">
              <a:spcBef>
                <a:spcPct val="0"/>
              </a:spcBef>
              <a:buFontTx/>
              <a:buNone/>
            </a:pPr>
            <a:endParaRPr lang="fr-FR" altLang="fr-FR" sz="2400">
              <a:solidFill>
                <a:srgbClr val="000000"/>
              </a:solidFill>
              <a:latin typeface="Comic Sans MS" panose="030F0702030302020204" pitchFamily="66" charset="0"/>
              <a:cs typeface="Times New Roman" panose="02020603050405020304" pitchFamily="18"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Services médicaux hospitaliers, implantés dans des établissements hospitaliers publics. </a:t>
            </a:r>
          </a:p>
          <a:p>
            <a:pPr algn="just">
              <a:spcBef>
                <a:spcPct val="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Un SAMU par département. </a:t>
            </a:r>
            <a:endParaRPr lang="fr-FR" altLang="fr-FR" sz="2400">
              <a:latin typeface="Comic Sans MS" panose="030F0702030302020204" pitchFamily="66" charset="0"/>
              <a:cs typeface="Times New Roman" panose="02020603050405020304" pitchFamily="18" charset="0"/>
            </a:endParaRPr>
          </a:p>
        </p:txBody>
      </p:sp>
      <p:pic>
        <p:nvPicPr>
          <p:cNvPr id="12293" name="Image 19" descr="Afficher l'image d'origine">
            <a:extLst>
              <a:ext uri="{FF2B5EF4-FFF2-40B4-BE49-F238E27FC236}">
                <a16:creationId xmlns:a16="http://schemas.microsoft.com/office/drawing/2014/main" id="{68CB8A1E-BB19-0D28-49BC-58AC00059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267200"/>
            <a:ext cx="29876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1">
            <a:extLst>
              <a:ext uri="{FF2B5EF4-FFF2-40B4-BE49-F238E27FC236}">
                <a16:creationId xmlns:a16="http://schemas.microsoft.com/office/drawing/2014/main" id="{B47EB133-AAA8-1054-B416-1DE1CFF1AD31}"/>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Direction des SP et des acteurs du secours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8">
            <a:extLst>
              <a:ext uri="{FF2B5EF4-FFF2-40B4-BE49-F238E27FC236}">
                <a16:creationId xmlns:a16="http://schemas.microsoft.com/office/drawing/2014/main" id="{FF8CC3BF-D437-F77E-DC99-B93F3C621C0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13315" name="Espace réservé du numéro de diapositive 4">
            <a:extLst>
              <a:ext uri="{FF2B5EF4-FFF2-40B4-BE49-F238E27FC236}">
                <a16:creationId xmlns:a16="http://schemas.microsoft.com/office/drawing/2014/main" id="{B411C6F1-F8FC-14F1-11F7-E5F5BFDC117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523DD1B-3344-4D1D-8936-5DD77539C577}" type="slidenum">
              <a:rPr lang="fr-FR" altLang="fr-FR" sz="2000">
                <a:solidFill>
                  <a:srgbClr val="984807"/>
                </a:solidFill>
              </a:rPr>
              <a:pPr algn="r" eaLnBrk="1" hangingPunct="1">
                <a:spcBef>
                  <a:spcPct val="0"/>
                </a:spcBef>
                <a:buFontTx/>
                <a:buNone/>
              </a:pPr>
              <a:t>11</a:t>
            </a:fld>
            <a:endParaRPr lang="fr-FR" altLang="fr-FR" sz="2000">
              <a:solidFill>
                <a:srgbClr val="984807"/>
              </a:solidFill>
            </a:endParaRPr>
          </a:p>
        </p:txBody>
      </p:sp>
      <p:sp>
        <p:nvSpPr>
          <p:cNvPr id="13316" name="Rectangle 1029">
            <a:extLst>
              <a:ext uri="{FF2B5EF4-FFF2-40B4-BE49-F238E27FC236}">
                <a16:creationId xmlns:a16="http://schemas.microsoft.com/office/drawing/2014/main" id="{896F5529-0E60-86CD-151A-ED5C83D1A9F6}"/>
              </a:ext>
            </a:extLst>
          </p:cNvPr>
          <p:cNvSpPr>
            <a:spLocks noChangeArrowheads="1"/>
          </p:cNvSpPr>
          <p:nvPr/>
        </p:nvSpPr>
        <p:spPr bwMode="auto">
          <a:xfrm>
            <a:off x="457200" y="2057400"/>
            <a:ext cx="82296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a:solidFill>
                  <a:srgbClr val="000000"/>
                </a:solidFill>
                <a:latin typeface="Times New Roman" panose="02020603050405020304" pitchFamily="18" charset="0"/>
                <a:cs typeface="Times New Roman" panose="02020603050405020304" pitchFamily="18" charset="0"/>
              </a:rPr>
              <a:t>Service d’aide médicale urgente (SAMU) :</a:t>
            </a:r>
            <a:endParaRPr lang="fr-FR" altLang="fr-FR" sz="2400">
              <a:latin typeface="Comic Sans MS" panose="030F0702030302020204" pitchFamily="66" charset="0"/>
              <a:cs typeface="Times New Roman" panose="02020603050405020304" pitchFamily="18" charset="0"/>
            </a:endParaRPr>
          </a:p>
          <a:p>
            <a:pPr algn="just">
              <a:spcBef>
                <a:spcPct val="0"/>
              </a:spcBef>
              <a:buFontTx/>
              <a:buNone/>
            </a:pPr>
            <a:endParaRPr lang="fr-FR" altLang="fr-FR" sz="2400">
              <a:latin typeface="Comic Sans MS" panose="030F0702030302020204" pitchFamily="66" charset="0"/>
              <a:cs typeface="Times New Roman" panose="02020603050405020304" pitchFamily="18"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Répondre par des moyens médicaux aux situations d’urgence (SMUR)</a:t>
            </a: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Assurer en permanence une écoute et une régulation médicale </a:t>
            </a: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solidFill>
                  <a:srgbClr val="000000"/>
                </a:solidFill>
                <a:latin typeface="Times New Roman" panose="02020603050405020304" pitchFamily="18" charset="0"/>
                <a:cs typeface="Times New Roman" panose="02020603050405020304" pitchFamily="18" charset="0"/>
              </a:rPr>
              <a:t>centre de réception et de régulation des appels (CRRA = 15) en interconnexion avec les CTA des SDIS. </a:t>
            </a:r>
            <a:endParaRPr lang="fr-FR" altLang="fr-FR" sz="2400">
              <a:latin typeface="Comic Sans MS" panose="030F0702030302020204" pitchFamily="66" charset="0"/>
              <a:cs typeface="Times New Roman" panose="02020603050405020304" pitchFamily="18"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 </a:t>
            </a:r>
            <a:endParaRPr lang="fr-FR" altLang="fr-FR" sz="2400">
              <a:solidFill>
                <a:srgbClr val="000000"/>
              </a:solidFill>
              <a:latin typeface="Comic Sans MS" panose="030F0702030302020204" pitchFamily="66" charset="0"/>
              <a:cs typeface="Times New Roman" panose="02020603050405020304" pitchFamily="18"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SMUR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a:solidFill>
                  <a:srgbClr val="000000"/>
                </a:solidFill>
                <a:latin typeface="Times New Roman" panose="02020603050405020304" pitchFamily="18" charset="0"/>
                <a:cs typeface="Times New Roman" panose="02020603050405020304" pitchFamily="18" charset="0"/>
              </a:rPr>
              <a:t> véhicules du SAMU</a:t>
            </a:r>
          </a:p>
        </p:txBody>
      </p:sp>
      <p:sp>
        <p:nvSpPr>
          <p:cNvPr id="13317" name="Rectangle 1">
            <a:extLst>
              <a:ext uri="{FF2B5EF4-FFF2-40B4-BE49-F238E27FC236}">
                <a16:creationId xmlns:a16="http://schemas.microsoft.com/office/drawing/2014/main" id="{2B81E425-1FAF-A43E-7540-B1D53016A570}"/>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Direction des SP et des acteurs du secours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8">
            <a:extLst>
              <a:ext uri="{FF2B5EF4-FFF2-40B4-BE49-F238E27FC236}">
                <a16:creationId xmlns:a16="http://schemas.microsoft.com/office/drawing/2014/main" id="{A5348B06-CEEF-B6A2-5235-4D07C217E63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14339" name="Espace réservé du numéro de diapositive 4">
            <a:extLst>
              <a:ext uri="{FF2B5EF4-FFF2-40B4-BE49-F238E27FC236}">
                <a16:creationId xmlns:a16="http://schemas.microsoft.com/office/drawing/2014/main" id="{18EA277D-EC90-5EFC-5184-237AA20B6BB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798CF80-1766-48B8-88C8-25AEAAA9CD75}" type="slidenum">
              <a:rPr lang="fr-FR" altLang="fr-FR" sz="2000">
                <a:solidFill>
                  <a:srgbClr val="984807"/>
                </a:solidFill>
              </a:rPr>
              <a:pPr algn="r" eaLnBrk="1" hangingPunct="1">
                <a:spcBef>
                  <a:spcPct val="0"/>
                </a:spcBef>
                <a:buFontTx/>
                <a:buNone/>
              </a:pPr>
              <a:t>12</a:t>
            </a:fld>
            <a:endParaRPr lang="fr-FR" altLang="fr-FR" sz="2000">
              <a:solidFill>
                <a:srgbClr val="984807"/>
              </a:solidFill>
            </a:endParaRPr>
          </a:p>
        </p:txBody>
      </p:sp>
      <p:sp>
        <p:nvSpPr>
          <p:cNvPr id="14340" name="Rectangle 5">
            <a:extLst>
              <a:ext uri="{FF2B5EF4-FFF2-40B4-BE49-F238E27FC236}">
                <a16:creationId xmlns:a16="http://schemas.microsoft.com/office/drawing/2014/main" id="{AB2F126E-4315-895F-7F48-3E495AF3CA52}"/>
              </a:ext>
            </a:extLst>
          </p:cNvPr>
          <p:cNvSpPr>
            <a:spLocks noChangeArrowheads="1"/>
          </p:cNvSpPr>
          <p:nvPr/>
        </p:nvSpPr>
        <p:spPr bwMode="auto">
          <a:xfrm>
            <a:off x="381000" y="1966913"/>
            <a:ext cx="8477250"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Char char="•"/>
            </a:pPr>
            <a:r>
              <a:rPr lang="fr-FR" altLang="fr-FR" sz="2400" b="1">
                <a:solidFill>
                  <a:srgbClr val="000000"/>
                </a:solidFill>
                <a:latin typeface="Times New Roman" panose="02020603050405020304" pitchFamily="18" charset="0"/>
                <a:cs typeface="Times New Roman" panose="02020603050405020304" pitchFamily="18" charset="0"/>
              </a:rPr>
              <a:t> Services hospitaliers d’accueil des urgences publics et privés :</a:t>
            </a:r>
            <a:endParaRPr lang="fr-FR" altLang="fr-FR" sz="2400">
              <a:latin typeface="Comic Sans MS" panose="030F0702030302020204" pitchFamily="66" charset="0"/>
              <a:cs typeface="Times New Roman" panose="02020603050405020304" pitchFamily="18" charset="0"/>
            </a:endParaRPr>
          </a:p>
          <a:p>
            <a:pPr algn="just">
              <a:spcBef>
                <a:spcPct val="0"/>
              </a:spcBef>
              <a:buFontTx/>
              <a:buNone/>
            </a:pPr>
            <a:endParaRPr lang="fr-FR" altLang="fr-FR" sz="2400">
              <a:solidFill>
                <a:srgbClr val="000000"/>
              </a:solidFill>
              <a:latin typeface="Comic Sans MS" panose="030F0702030302020204" pitchFamily="66" charset="0"/>
              <a:cs typeface="Times New Roman" panose="02020603050405020304" pitchFamily="18"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Traitement et orientation des malades et des blessés :</a:t>
            </a:r>
          </a:p>
          <a:p>
            <a:pPr algn="just">
              <a:spcBef>
                <a:spcPct val="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solidFill>
                  <a:srgbClr val="000000"/>
                </a:solidFill>
                <a:latin typeface="Times New Roman" panose="02020603050405020304" pitchFamily="18" charset="0"/>
                <a:cs typeface="Times New Roman" panose="02020603050405020304" pitchFamily="18" charset="0"/>
              </a:rPr>
              <a:t>Examinées par des médecins et reçoivent les traitements médicaux </a:t>
            </a: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a:solidFill>
                  <a:srgbClr val="000000"/>
                </a:solidFill>
                <a:latin typeface="Times New Roman" panose="02020603050405020304" pitchFamily="18" charset="0"/>
                <a:cs typeface="Times New Roman" panose="02020603050405020304" pitchFamily="18" charset="0"/>
              </a:rPr>
              <a:t> Services d’hospitalisation. </a:t>
            </a:r>
          </a:p>
          <a:p>
            <a:pPr algn="just">
              <a:spcBef>
                <a:spcPct val="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Victimes peuvent être admises directement vers des services spécialisés sur demande du centre 15 (grands brûlés, neurochirurgie…).</a:t>
            </a:r>
          </a:p>
        </p:txBody>
      </p:sp>
      <p:sp>
        <p:nvSpPr>
          <p:cNvPr id="14341" name="Rectangle 1">
            <a:extLst>
              <a:ext uri="{FF2B5EF4-FFF2-40B4-BE49-F238E27FC236}">
                <a16:creationId xmlns:a16="http://schemas.microsoft.com/office/drawing/2014/main" id="{BFA5E11F-91DF-5BD4-7181-480968BFA72B}"/>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Direction des SP et des acteurs du secours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8">
            <a:extLst>
              <a:ext uri="{FF2B5EF4-FFF2-40B4-BE49-F238E27FC236}">
                <a16:creationId xmlns:a16="http://schemas.microsoft.com/office/drawing/2014/main" id="{769513A8-5F33-46F3-B57F-F778D8B861A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15363" name="Espace réservé du numéro de diapositive 4">
            <a:extLst>
              <a:ext uri="{FF2B5EF4-FFF2-40B4-BE49-F238E27FC236}">
                <a16:creationId xmlns:a16="http://schemas.microsoft.com/office/drawing/2014/main" id="{552D67FB-DC35-62CB-7B47-3B7DD9BAA87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8FC46C2-30CE-4326-A736-E01F47786764}" type="slidenum">
              <a:rPr lang="fr-FR" altLang="fr-FR" sz="2000">
                <a:solidFill>
                  <a:srgbClr val="984807"/>
                </a:solidFill>
              </a:rPr>
              <a:pPr algn="r" eaLnBrk="1" hangingPunct="1">
                <a:spcBef>
                  <a:spcPct val="0"/>
                </a:spcBef>
                <a:buFontTx/>
                <a:buNone/>
              </a:pPr>
              <a:t>13</a:t>
            </a:fld>
            <a:endParaRPr lang="fr-FR" altLang="fr-FR" sz="2000">
              <a:solidFill>
                <a:srgbClr val="984807"/>
              </a:solidFill>
            </a:endParaRPr>
          </a:p>
        </p:txBody>
      </p:sp>
      <p:sp>
        <p:nvSpPr>
          <p:cNvPr id="15364" name="Rectangle 5">
            <a:extLst>
              <a:ext uri="{FF2B5EF4-FFF2-40B4-BE49-F238E27FC236}">
                <a16:creationId xmlns:a16="http://schemas.microsoft.com/office/drawing/2014/main" id="{D694CA1A-0B0E-8BF7-55AC-FABA710A89C6}"/>
              </a:ext>
            </a:extLst>
          </p:cNvPr>
          <p:cNvSpPr>
            <a:spLocks noChangeArrowheads="1"/>
          </p:cNvSpPr>
          <p:nvPr/>
        </p:nvSpPr>
        <p:spPr bwMode="auto">
          <a:xfrm>
            <a:off x="457200" y="2057400"/>
            <a:ext cx="82296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u="sng">
                <a:solidFill>
                  <a:srgbClr val="000000"/>
                </a:solidFill>
                <a:latin typeface="Times New Roman" panose="02020603050405020304" pitchFamily="18" charset="0"/>
                <a:cs typeface="Times New Roman" panose="02020603050405020304" pitchFamily="18" charset="0"/>
              </a:rPr>
              <a:t>Gendarmerie nationale :</a:t>
            </a:r>
            <a:endParaRPr lang="fr-FR" altLang="fr-FR" sz="2400">
              <a:latin typeface="Comic Sans MS" panose="030F0702030302020204" pitchFamily="66" charset="0"/>
              <a:cs typeface="Times New Roman" panose="02020603050405020304" pitchFamily="18" charset="0"/>
            </a:endParaRPr>
          </a:p>
          <a:p>
            <a:pPr algn="just">
              <a:spcBef>
                <a:spcPct val="0"/>
              </a:spcBef>
              <a:buFontTx/>
              <a:buChar char="•"/>
            </a:pPr>
            <a:endParaRPr lang="fr-FR" altLang="fr-FR" sz="2400">
              <a:solidFill>
                <a:srgbClr val="000000"/>
              </a:solidFill>
              <a:latin typeface="Comic Sans MS" panose="030F0702030302020204" pitchFamily="66" charset="0"/>
              <a:cs typeface="Times New Roman" panose="02020603050405020304" pitchFamily="18"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Remplit plusieurs missions essentielles en matière de sécurité publique, au niveau de la circulation routière et des secours à personnes. </a:t>
            </a:r>
          </a:p>
          <a:p>
            <a:pPr algn="just">
              <a:spcBef>
                <a:spcPct val="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C’est dans cette dernière mission, qu’elle intervient le plus </a:t>
            </a: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souvent aux côtés des secouristes.</a:t>
            </a:r>
            <a:endParaRPr lang="fr-FR" altLang="fr-FR" sz="2400">
              <a:latin typeface="Times New Roman" panose="02020603050405020304" pitchFamily="18" charset="0"/>
            </a:endParaRPr>
          </a:p>
        </p:txBody>
      </p:sp>
      <p:pic>
        <p:nvPicPr>
          <p:cNvPr id="15365" name="Image 20">
            <a:extLst>
              <a:ext uri="{FF2B5EF4-FFF2-40B4-BE49-F238E27FC236}">
                <a16:creationId xmlns:a16="http://schemas.microsoft.com/office/drawing/2014/main" id="{D725BD12-102F-FBD1-8046-39848CAB2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648200"/>
            <a:ext cx="1512888"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1">
            <a:extLst>
              <a:ext uri="{FF2B5EF4-FFF2-40B4-BE49-F238E27FC236}">
                <a16:creationId xmlns:a16="http://schemas.microsoft.com/office/drawing/2014/main" id="{A2A8FC00-AD51-B120-DAE7-99B384C8EFE3}"/>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Direction des SP et des acteurs du secours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8">
            <a:extLst>
              <a:ext uri="{FF2B5EF4-FFF2-40B4-BE49-F238E27FC236}">
                <a16:creationId xmlns:a16="http://schemas.microsoft.com/office/drawing/2014/main" id="{FDC23171-99CF-ADF7-B001-00FFD79FF5F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16387" name="Espace réservé du numéro de diapositive 4">
            <a:extLst>
              <a:ext uri="{FF2B5EF4-FFF2-40B4-BE49-F238E27FC236}">
                <a16:creationId xmlns:a16="http://schemas.microsoft.com/office/drawing/2014/main" id="{00B67FE7-7CAD-443E-8215-98F5C63EA67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68EC564-2F46-4997-9A1D-562A3E1B7D5E}" type="slidenum">
              <a:rPr lang="fr-FR" altLang="fr-FR" sz="2000">
                <a:solidFill>
                  <a:srgbClr val="984807"/>
                </a:solidFill>
              </a:rPr>
              <a:pPr algn="r" eaLnBrk="1" hangingPunct="1">
                <a:spcBef>
                  <a:spcPct val="0"/>
                </a:spcBef>
                <a:buFontTx/>
                <a:buNone/>
              </a:pPr>
              <a:t>14</a:t>
            </a:fld>
            <a:endParaRPr lang="fr-FR" altLang="fr-FR" sz="2000">
              <a:solidFill>
                <a:srgbClr val="984807"/>
              </a:solidFill>
            </a:endParaRPr>
          </a:p>
        </p:txBody>
      </p:sp>
      <p:sp>
        <p:nvSpPr>
          <p:cNvPr id="16388" name="Rectangle 5">
            <a:extLst>
              <a:ext uri="{FF2B5EF4-FFF2-40B4-BE49-F238E27FC236}">
                <a16:creationId xmlns:a16="http://schemas.microsoft.com/office/drawing/2014/main" id="{F4F76E8D-48C0-71EB-949D-3E5A8BCC5F3C}"/>
              </a:ext>
            </a:extLst>
          </p:cNvPr>
          <p:cNvSpPr>
            <a:spLocks noChangeArrowheads="1"/>
          </p:cNvSpPr>
          <p:nvPr/>
        </p:nvSpPr>
        <p:spPr bwMode="auto">
          <a:xfrm>
            <a:off x="457200" y="2057400"/>
            <a:ext cx="82296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rgbClr val="000000"/>
                </a:solidFill>
                <a:latin typeface="Times New Roman" panose="02020603050405020304" pitchFamily="18" charset="0"/>
                <a:cs typeface="Times New Roman" panose="02020603050405020304" pitchFamily="18" charset="0"/>
              </a:rPr>
              <a:t>Police nationale :</a:t>
            </a:r>
            <a:endParaRPr lang="fr-FR" altLang="fr-FR" sz="2400">
              <a:latin typeface="Comic Sans MS" panose="030F0702030302020204" pitchFamily="66" charset="0"/>
              <a:cs typeface="Times New Roman" panose="02020603050405020304" pitchFamily="18" charset="0"/>
            </a:endParaRPr>
          </a:p>
          <a:p>
            <a:pPr algn="just">
              <a:spcBef>
                <a:spcPct val="0"/>
              </a:spcBef>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Assure dans ses zones de compétence la même fonction et les mêmes tâches que la gendarmerie. </a:t>
            </a:r>
          </a:p>
          <a:p>
            <a:pPr algn="just">
              <a:spcBef>
                <a:spcPct val="0"/>
              </a:spcBef>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rPr>
              <a:t>Intervient au côté des secouristes pour toute intervention nécessitant une action de sauvetage ou de secours.</a:t>
            </a:r>
            <a:endParaRPr lang="fr-FR" altLang="fr-FR" sz="2400">
              <a:latin typeface="Times New Roman" panose="02020603050405020304" pitchFamily="18" charset="0"/>
            </a:endParaRPr>
          </a:p>
        </p:txBody>
      </p:sp>
      <p:pic>
        <p:nvPicPr>
          <p:cNvPr id="16389" name="Image 21" descr="Afficher l'image d'origine">
            <a:extLst>
              <a:ext uri="{FF2B5EF4-FFF2-40B4-BE49-F238E27FC236}">
                <a16:creationId xmlns:a16="http://schemas.microsoft.com/office/drawing/2014/main" id="{A96305EB-A3B5-44C8-81D0-56B37CBFF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800600"/>
            <a:ext cx="41306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1">
            <a:extLst>
              <a:ext uri="{FF2B5EF4-FFF2-40B4-BE49-F238E27FC236}">
                <a16:creationId xmlns:a16="http://schemas.microsoft.com/office/drawing/2014/main" id="{5FC86800-87EF-A054-035F-88B997DC8316}"/>
              </a:ext>
            </a:extLst>
          </p:cNvPr>
          <p:cNvSpPr>
            <a:spLocks noChangeArrowheads="1"/>
          </p:cNvSpPr>
          <p:nvPr/>
        </p:nvSpPr>
        <p:spPr bwMode="auto">
          <a:xfrm>
            <a:off x="422275" y="1243013"/>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Direction des SP et des acteurs du secours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8">
            <a:extLst>
              <a:ext uri="{FF2B5EF4-FFF2-40B4-BE49-F238E27FC236}">
                <a16:creationId xmlns:a16="http://schemas.microsoft.com/office/drawing/2014/main" id="{4CD4AEA0-2452-0151-1199-46C4A62E60E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17411" name="Espace réservé du numéro de diapositive 4">
            <a:extLst>
              <a:ext uri="{FF2B5EF4-FFF2-40B4-BE49-F238E27FC236}">
                <a16:creationId xmlns:a16="http://schemas.microsoft.com/office/drawing/2014/main" id="{E68A8250-2B76-6F5C-0F8F-7C28648FBDF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746BB2B-B701-426D-81AB-AB075601BD46}" type="slidenum">
              <a:rPr lang="fr-FR" altLang="fr-FR" sz="2000">
                <a:solidFill>
                  <a:srgbClr val="984807"/>
                </a:solidFill>
              </a:rPr>
              <a:pPr algn="r" eaLnBrk="1" hangingPunct="1">
                <a:spcBef>
                  <a:spcPct val="0"/>
                </a:spcBef>
                <a:buFontTx/>
                <a:buNone/>
              </a:pPr>
              <a:t>15</a:t>
            </a:fld>
            <a:endParaRPr lang="fr-FR" altLang="fr-FR" sz="2000">
              <a:solidFill>
                <a:srgbClr val="984807"/>
              </a:solidFill>
            </a:endParaRPr>
          </a:p>
        </p:txBody>
      </p:sp>
      <p:sp>
        <p:nvSpPr>
          <p:cNvPr id="17412" name="Rectangle 5">
            <a:extLst>
              <a:ext uri="{FF2B5EF4-FFF2-40B4-BE49-F238E27FC236}">
                <a16:creationId xmlns:a16="http://schemas.microsoft.com/office/drawing/2014/main" id="{02BAE498-4BE7-710B-DBB9-4C4E90BD0281}"/>
              </a:ext>
            </a:extLst>
          </p:cNvPr>
          <p:cNvSpPr>
            <a:spLocks noChangeArrowheads="1"/>
          </p:cNvSpPr>
          <p:nvPr/>
        </p:nvSpPr>
        <p:spPr bwMode="auto">
          <a:xfrm>
            <a:off x="457200" y="2057400"/>
            <a:ext cx="82296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a:solidFill>
                  <a:srgbClr val="000000"/>
                </a:solidFill>
                <a:latin typeface="Times New Roman" panose="02020603050405020304" pitchFamily="18" charset="0"/>
                <a:cs typeface="Times New Roman" panose="02020603050405020304" pitchFamily="18" charset="0"/>
              </a:rPr>
              <a:t>Associations agréées de sécurité civile :</a:t>
            </a:r>
            <a:endParaRPr lang="fr-FR" altLang="fr-FR" sz="2400">
              <a:latin typeface="Comic Sans MS" panose="030F0702030302020204" pitchFamily="66" charset="0"/>
              <a:cs typeface="Times New Roman" panose="02020603050405020304" pitchFamily="18" charset="0"/>
            </a:endParaRPr>
          </a:p>
          <a:p>
            <a:pPr algn="just">
              <a:spcBef>
                <a:spcPct val="0"/>
              </a:spcBef>
              <a:buFontTx/>
              <a:buNone/>
            </a:pPr>
            <a:endParaRPr lang="fr-FR" altLang="fr-FR" sz="2400">
              <a:solidFill>
                <a:srgbClr val="000000"/>
              </a:solidFill>
              <a:latin typeface="Comic Sans MS" panose="030F0702030302020204" pitchFamily="66" charset="0"/>
              <a:cs typeface="Times New Roman" panose="02020603050405020304" pitchFamily="18"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Acteurs du secours à part entière, reconnues par l'État, afin d’assurer des missions de SC. </a:t>
            </a:r>
          </a:p>
          <a:p>
            <a:pPr algn="just">
              <a:spcBef>
                <a:spcPct val="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Missions intègrent 4 grandes familles : </a:t>
            </a:r>
            <a:endParaRPr lang="fr-FR" altLang="fr-FR" sz="2400">
              <a:latin typeface="Comic Sans MS" panose="030F0702030302020204" pitchFamily="66" charset="0"/>
              <a:cs typeface="Times New Roman" panose="02020603050405020304" pitchFamily="18" charset="0"/>
            </a:endParaRPr>
          </a:p>
          <a:p>
            <a:pPr algn="just">
              <a:spcBef>
                <a:spcPct val="0"/>
              </a:spcBef>
              <a:buFontTx/>
              <a:buNone/>
            </a:pPr>
            <a:endParaRPr lang="fr-FR" altLang="fr-FR" sz="2400">
              <a:solidFill>
                <a:srgbClr val="000000"/>
              </a:solidFill>
              <a:latin typeface="Comic Sans MS" panose="030F0702030302020204" pitchFamily="66" charset="0"/>
              <a:cs typeface="Times New Roman" panose="02020603050405020304" pitchFamily="18" charset="0"/>
            </a:endParaRPr>
          </a:p>
          <a:p>
            <a:pPr algn="just">
              <a:spcBef>
                <a:spcPct val="0"/>
              </a:spcBef>
              <a:buFontTx/>
              <a:buChar char="•"/>
            </a:pPr>
            <a:r>
              <a:rPr lang="fr-FR" altLang="fr-FR" sz="2400">
                <a:solidFill>
                  <a:srgbClr val="000000"/>
                </a:solidFill>
                <a:latin typeface="Times New Roman" panose="02020603050405020304" pitchFamily="18" charset="0"/>
                <a:cs typeface="Times New Roman" panose="02020603050405020304" pitchFamily="18" charset="0"/>
              </a:rPr>
              <a:t> Opérations de secours ; </a:t>
            </a:r>
            <a:endParaRPr lang="fr-FR" altLang="fr-FR" sz="2400">
              <a:solidFill>
                <a:srgbClr val="000000"/>
              </a:solidFill>
              <a:latin typeface="Comic Sans MS" panose="030F0702030302020204" pitchFamily="66" charset="0"/>
              <a:cs typeface="Times New Roman" panose="02020603050405020304" pitchFamily="18" charset="0"/>
            </a:endParaRPr>
          </a:p>
          <a:p>
            <a:pPr algn="just">
              <a:spcBef>
                <a:spcPct val="0"/>
              </a:spcBef>
              <a:buFontTx/>
              <a:buChar char="•"/>
            </a:pPr>
            <a:r>
              <a:rPr lang="fr-FR" altLang="fr-FR" sz="2400">
                <a:solidFill>
                  <a:srgbClr val="000000"/>
                </a:solidFill>
                <a:latin typeface="Times New Roman" panose="02020603050405020304" pitchFamily="18" charset="0"/>
                <a:cs typeface="Times New Roman" panose="02020603050405020304" pitchFamily="18" charset="0"/>
              </a:rPr>
              <a:t> Actions de soutien aux populations sinistrées ; </a:t>
            </a:r>
            <a:endParaRPr lang="fr-FR" altLang="fr-FR" sz="2400">
              <a:latin typeface="Times New Roman" panose="02020603050405020304" pitchFamily="18" charset="0"/>
            </a:endParaRPr>
          </a:p>
        </p:txBody>
      </p:sp>
      <p:sp>
        <p:nvSpPr>
          <p:cNvPr id="17413" name="Rectangle 1">
            <a:extLst>
              <a:ext uri="{FF2B5EF4-FFF2-40B4-BE49-F238E27FC236}">
                <a16:creationId xmlns:a16="http://schemas.microsoft.com/office/drawing/2014/main" id="{3A37BBC2-D749-DF27-92D6-EB3BEE99EE17}"/>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Direction des SP et des acteurs du secours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8">
            <a:extLst>
              <a:ext uri="{FF2B5EF4-FFF2-40B4-BE49-F238E27FC236}">
                <a16:creationId xmlns:a16="http://schemas.microsoft.com/office/drawing/2014/main" id="{E6340750-50B2-873D-4522-5F209FF2872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18435" name="Espace réservé du numéro de diapositive 4">
            <a:extLst>
              <a:ext uri="{FF2B5EF4-FFF2-40B4-BE49-F238E27FC236}">
                <a16:creationId xmlns:a16="http://schemas.microsoft.com/office/drawing/2014/main" id="{4F622E5A-3E67-3073-2A6C-A5F8EEA3A30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C923C0B-C9E1-43D0-9FD8-E5049CEED436}" type="slidenum">
              <a:rPr lang="fr-FR" altLang="fr-FR" sz="2000">
                <a:solidFill>
                  <a:srgbClr val="984807"/>
                </a:solidFill>
              </a:rPr>
              <a:pPr algn="r" eaLnBrk="1" hangingPunct="1">
                <a:spcBef>
                  <a:spcPct val="0"/>
                </a:spcBef>
                <a:buFontTx/>
                <a:buNone/>
              </a:pPr>
              <a:t>16</a:t>
            </a:fld>
            <a:endParaRPr lang="fr-FR" altLang="fr-FR" sz="2000">
              <a:solidFill>
                <a:srgbClr val="984807"/>
              </a:solidFill>
            </a:endParaRPr>
          </a:p>
        </p:txBody>
      </p:sp>
      <p:sp>
        <p:nvSpPr>
          <p:cNvPr id="18436" name="Rectangle 5">
            <a:extLst>
              <a:ext uri="{FF2B5EF4-FFF2-40B4-BE49-F238E27FC236}">
                <a16:creationId xmlns:a16="http://schemas.microsoft.com/office/drawing/2014/main" id="{3773FD11-08D3-F241-9350-35E94981E800}"/>
              </a:ext>
            </a:extLst>
          </p:cNvPr>
          <p:cNvSpPr>
            <a:spLocks noChangeArrowheads="1"/>
          </p:cNvSpPr>
          <p:nvPr/>
        </p:nvSpPr>
        <p:spPr bwMode="auto">
          <a:xfrm>
            <a:off x="457200" y="2057400"/>
            <a:ext cx="82296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a:solidFill>
                  <a:srgbClr val="000000"/>
                </a:solidFill>
                <a:latin typeface="Times New Roman" panose="02020603050405020304" pitchFamily="18" charset="0"/>
                <a:cs typeface="Times New Roman" panose="02020603050405020304" pitchFamily="18" charset="0"/>
              </a:rPr>
              <a:t>Associations agréées de sécurité civile :</a:t>
            </a:r>
            <a:endParaRPr lang="fr-FR" altLang="fr-FR" sz="2400">
              <a:latin typeface="Comic Sans MS" panose="030F0702030302020204" pitchFamily="66" charset="0"/>
              <a:cs typeface="Times New Roman" panose="02020603050405020304" pitchFamily="18" charset="0"/>
            </a:endParaRPr>
          </a:p>
          <a:p>
            <a:pPr algn="just">
              <a:spcBef>
                <a:spcPct val="0"/>
              </a:spcBef>
              <a:buFontTx/>
              <a:buNone/>
            </a:pPr>
            <a:endParaRPr lang="fr-FR" altLang="fr-FR" sz="2400">
              <a:solidFill>
                <a:srgbClr val="000000"/>
              </a:solidFill>
              <a:latin typeface="Comic Sans MS" panose="030F0702030302020204" pitchFamily="66" charset="0"/>
              <a:cs typeface="Times New Roman" panose="02020603050405020304" pitchFamily="18" charset="0"/>
            </a:endParaRPr>
          </a:p>
          <a:p>
            <a:pPr algn="just">
              <a:spcBef>
                <a:spcPct val="0"/>
              </a:spcBef>
            </a:pPr>
            <a:r>
              <a:rPr lang="fr-FR" altLang="fr-FR" sz="2400">
                <a:solidFill>
                  <a:srgbClr val="000000"/>
                </a:solidFill>
                <a:latin typeface="Times New Roman" panose="02020603050405020304" pitchFamily="18" charset="0"/>
                <a:cs typeface="Times New Roman" panose="02020603050405020304" pitchFamily="18" charset="0"/>
              </a:rPr>
              <a:t> Encadrement des bénévoles lors des actions de soutien aux populations sinistrées ; </a:t>
            </a:r>
            <a:endParaRPr lang="fr-FR" altLang="fr-FR" sz="2400">
              <a:solidFill>
                <a:srgbClr val="000000"/>
              </a:solidFill>
              <a:latin typeface="Comic Sans MS" panose="030F0702030302020204" pitchFamily="66" charset="0"/>
              <a:cs typeface="Times New Roman" panose="02020603050405020304" pitchFamily="18" charset="0"/>
            </a:endParaRPr>
          </a:p>
          <a:p>
            <a:pPr algn="just">
              <a:spcBef>
                <a:spcPct val="0"/>
              </a:spcBef>
              <a:buFontTx/>
              <a:buChar char="•"/>
            </a:pPr>
            <a:r>
              <a:rPr lang="fr-FR" altLang="fr-FR" sz="2400">
                <a:solidFill>
                  <a:srgbClr val="000000"/>
                </a:solidFill>
                <a:latin typeface="Times New Roman" panose="02020603050405020304" pitchFamily="18" charset="0"/>
                <a:cs typeface="Times New Roman" panose="02020603050405020304" pitchFamily="18" charset="0"/>
              </a:rPr>
              <a:t> Dispositifs prévisionnels de secours (DPS) : permet de limiter l’engagement des services de secours publics.</a:t>
            </a:r>
          </a:p>
          <a:p>
            <a:pPr algn="just">
              <a:spcBef>
                <a:spcPct val="0"/>
              </a:spcBef>
              <a:buFontTx/>
              <a:buChar char="•"/>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Peuvent aussi intervenir en complément des services </a:t>
            </a: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de secours publics</a:t>
            </a:r>
            <a:endParaRPr lang="fr-FR" altLang="fr-FR" sz="2400">
              <a:latin typeface="Times New Roman" panose="02020603050405020304" pitchFamily="18" charset="0"/>
            </a:endParaRPr>
          </a:p>
        </p:txBody>
      </p:sp>
      <p:pic>
        <p:nvPicPr>
          <p:cNvPr id="18437" name="Picture 6" descr="I:\Images\secourisme\PSE2-P1 photos seules\PSE2-décripté-P1_Page_029_Image_0001.jpg">
            <a:extLst>
              <a:ext uri="{FF2B5EF4-FFF2-40B4-BE49-F238E27FC236}">
                <a16:creationId xmlns:a16="http://schemas.microsoft.com/office/drawing/2014/main" id="{F0D33F1B-C449-015D-4ADB-40A68BDB9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938" y="4848225"/>
            <a:ext cx="17145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
            <a:extLst>
              <a:ext uri="{FF2B5EF4-FFF2-40B4-BE49-F238E27FC236}">
                <a16:creationId xmlns:a16="http://schemas.microsoft.com/office/drawing/2014/main" id="{F590D201-E30A-B59C-4D4A-37E09A65181B}"/>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Direction des SP et des acteurs du secours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8">
            <a:extLst>
              <a:ext uri="{FF2B5EF4-FFF2-40B4-BE49-F238E27FC236}">
                <a16:creationId xmlns:a16="http://schemas.microsoft.com/office/drawing/2014/main" id="{332409FC-B30F-E18A-15B2-02A10B04B84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19459" name="Espace réservé du numéro de diapositive 4">
            <a:extLst>
              <a:ext uri="{FF2B5EF4-FFF2-40B4-BE49-F238E27FC236}">
                <a16:creationId xmlns:a16="http://schemas.microsoft.com/office/drawing/2014/main" id="{1690F184-30A3-971E-2793-D623271E008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32EECFD-0234-4004-B7B3-3FEA7AC826F4}" type="slidenum">
              <a:rPr lang="fr-FR" altLang="fr-FR" sz="2000">
                <a:solidFill>
                  <a:srgbClr val="984807"/>
                </a:solidFill>
              </a:rPr>
              <a:pPr algn="r" eaLnBrk="1" hangingPunct="1">
                <a:spcBef>
                  <a:spcPct val="0"/>
                </a:spcBef>
                <a:buFontTx/>
                <a:buNone/>
              </a:pPr>
              <a:t>17</a:t>
            </a:fld>
            <a:endParaRPr lang="fr-FR" altLang="fr-FR" sz="2000">
              <a:solidFill>
                <a:srgbClr val="984807"/>
              </a:solidFill>
            </a:endParaRPr>
          </a:p>
        </p:txBody>
      </p:sp>
      <p:sp>
        <p:nvSpPr>
          <p:cNvPr id="19460" name="Rectangle 5">
            <a:extLst>
              <a:ext uri="{FF2B5EF4-FFF2-40B4-BE49-F238E27FC236}">
                <a16:creationId xmlns:a16="http://schemas.microsoft.com/office/drawing/2014/main" id="{CD25EEC2-01C2-E005-F4BF-8E7B0D1E7CE4}"/>
              </a:ext>
            </a:extLst>
          </p:cNvPr>
          <p:cNvSpPr>
            <a:spLocks noChangeArrowheads="1"/>
          </p:cNvSpPr>
          <p:nvPr/>
        </p:nvSpPr>
        <p:spPr bwMode="auto">
          <a:xfrm>
            <a:off x="457200" y="2057400"/>
            <a:ext cx="82296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a:solidFill>
                  <a:srgbClr val="000000"/>
                </a:solidFill>
                <a:latin typeface="Times New Roman" panose="02020603050405020304" pitchFamily="18" charset="0"/>
                <a:cs typeface="Times New Roman" panose="02020603050405020304" pitchFamily="18" charset="0"/>
              </a:rPr>
              <a:t>Réserves communales de SC :</a:t>
            </a:r>
            <a:endParaRPr lang="fr-FR" altLang="fr-FR" sz="2400">
              <a:latin typeface="Comic Sans MS" panose="030F0702030302020204" pitchFamily="66" charset="0"/>
              <a:cs typeface="Times New Roman" panose="02020603050405020304" pitchFamily="18" charset="0"/>
            </a:endParaRPr>
          </a:p>
          <a:p>
            <a:pPr algn="just">
              <a:spcBef>
                <a:spcPct val="0"/>
              </a:spcBef>
              <a:buFontTx/>
              <a:buChar char="•"/>
            </a:pPr>
            <a:endParaRPr lang="fr-FR" altLang="fr-FR" sz="2400">
              <a:solidFill>
                <a:srgbClr val="000000"/>
              </a:solidFill>
              <a:latin typeface="Comic Sans MS" panose="030F0702030302020204" pitchFamily="66" charset="0"/>
              <a:cs typeface="Times New Roman" panose="02020603050405020304" pitchFamily="18" charset="0"/>
            </a:endParaRPr>
          </a:p>
          <a:p>
            <a:pPr algn="just">
              <a:spcBef>
                <a:spcPct val="0"/>
              </a:spcBef>
              <a:buFont typeface="Wingdings" panose="05000000000000000000" pitchFamily="2" charset="2"/>
              <a:buChar char="§"/>
            </a:pPr>
            <a:r>
              <a:rPr lang="fr-FR" altLang="fr-FR" sz="2400">
                <a:solidFill>
                  <a:srgbClr val="000000"/>
                </a:solidFill>
                <a:latin typeface="Times New Roman" panose="02020603050405020304" pitchFamily="18" charset="0"/>
                <a:cs typeface="Times New Roman" panose="02020603050405020304" pitchFamily="18" charset="0"/>
              </a:rPr>
              <a:t> Instituées par la loi de modernisation de SC de 2004, </a:t>
            </a:r>
          </a:p>
          <a:p>
            <a:pPr algn="just">
              <a:spcBef>
                <a:spcPct val="0"/>
              </a:spcBef>
              <a:buFont typeface="Wingdings" panose="05000000000000000000" pitchFamily="2" charset="2"/>
              <a:buChar char="§"/>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
            </a:pPr>
            <a:r>
              <a:rPr lang="fr-FR" altLang="fr-FR" sz="2400">
                <a:solidFill>
                  <a:srgbClr val="000000"/>
                </a:solidFill>
                <a:latin typeface="Times New Roman" panose="02020603050405020304" pitchFamily="18" charset="0"/>
                <a:cs typeface="Times New Roman" panose="02020603050405020304" pitchFamily="18" charset="0"/>
              </a:rPr>
              <a:t> Concernent notamment les communes soumises à des risques naturels, en particulier les inondations et feux de forêts. </a:t>
            </a:r>
          </a:p>
          <a:p>
            <a:pPr algn="just">
              <a:spcBef>
                <a:spcPct val="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Action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solidFill>
                  <a:srgbClr val="000000"/>
                </a:solidFill>
                <a:latin typeface="Times New Roman" panose="02020603050405020304" pitchFamily="18" charset="0"/>
                <a:cs typeface="Times New Roman" panose="02020603050405020304" pitchFamily="18" charset="0"/>
              </a:rPr>
              <a:t>principalement dans le domaine de la prévention du risque et du soutien aux populations.</a:t>
            </a:r>
          </a:p>
        </p:txBody>
      </p:sp>
      <p:sp>
        <p:nvSpPr>
          <p:cNvPr id="19461" name="Rectangle 1">
            <a:extLst>
              <a:ext uri="{FF2B5EF4-FFF2-40B4-BE49-F238E27FC236}">
                <a16:creationId xmlns:a16="http://schemas.microsoft.com/office/drawing/2014/main" id="{CF25ECC3-CED9-6EB8-A9CA-6C19398FEB63}"/>
              </a:ext>
            </a:extLst>
          </p:cNvPr>
          <p:cNvSpPr>
            <a:spLocks noChangeArrowheads="1"/>
          </p:cNvSpPr>
          <p:nvPr/>
        </p:nvSpPr>
        <p:spPr bwMode="auto">
          <a:xfrm>
            <a:off x="395288" y="1268413"/>
            <a:ext cx="818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Direction des SP et des acteurs du secours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8">
            <a:extLst>
              <a:ext uri="{FF2B5EF4-FFF2-40B4-BE49-F238E27FC236}">
                <a16:creationId xmlns:a16="http://schemas.microsoft.com/office/drawing/2014/main" id="{6D5CFD37-8922-056F-A730-E469F9E468F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20483" name="Espace réservé du numéro de diapositive 4">
            <a:extLst>
              <a:ext uri="{FF2B5EF4-FFF2-40B4-BE49-F238E27FC236}">
                <a16:creationId xmlns:a16="http://schemas.microsoft.com/office/drawing/2014/main" id="{58254976-B103-C54C-6C9C-137FCE314BA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60D762E-D313-42A4-BDDD-784CE5C578A3}" type="slidenum">
              <a:rPr lang="fr-FR" altLang="fr-FR" sz="2000">
                <a:solidFill>
                  <a:srgbClr val="984807"/>
                </a:solidFill>
              </a:rPr>
              <a:pPr algn="r" eaLnBrk="1" hangingPunct="1">
                <a:spcBef>
                  <a:spcPct val="0"/>
                </a:spcBef>
                <a:buFontTx/>
                <a:buNone/>
              </a:pPr>
              <a:t>18</a:t>
            </a:fld>
            <a:endParaRPr lang="fr-FR" altLang="fr-FR" sz="2000">
              <a:solidFill>
                <a:srgbClr val="984807"/>
              </a:solidFill>
            </a:endParaRPr>
          </a:p>
        </p:txBody>
      </p:sp>
      <p:sp>
        <p:nvSpPr>
          <p:cNvPr id="20484" name="Rectangle 5">
            <a:extLst>
              <a:ext uri="{FF2B5EF4-FFF2-40B4-BE49-F238E27FC236}">
                <a16:creationId xmlns:a16="http://schemas.microsoft.com/office/drawing/2014/main" id="{716C498A-C1E2-E50B-35E5-EEA5C0C7F743}"/>
              </a:ext>
            </a:extLst>
          </p:cNvPr>
          <p:cNvSpPr>
            <a:spLocks noChangeArrowheads="1"/>
          </p:cNvSpPr>
          <p:nvPr/>
        </p:nvSpPr>
        <p:spPr bwMode="auto">
          <a:xfrm>
            <a:off x="457200" y="1947863"/>
            <a:ext cx="8229600"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a:solidFill>
                  <a:srgbClr val="000000"/>
                </a:solidFill>
                <a:latin typeface="Times New Roman" panose="02020603050405020304" pitchFamily="18" charset="0"/>
                <a:cs typeface="Times New Roman" panose="02020603050405020304" pitchFamily="18" charset="0"/>
              </a:rPr>
              <a:t>Réserves communales de SC :</a:t>
            </a:r>
            <a:endParaRPr lang="fr-FR" altLang="fr-FR" sz="2400">
              <a:latin typeface="Comic Sans MS" panose="030F0702030302020204" pitchFamily="66" charset="0"/>
              <a:cs typeface="Times New Roman" panose="02020603050405020304" pitchFamily="18" charset="0"/>
            </a:endParaRPr>
          </a:p>
          <a:p>
            <a:pPr algn="just">
              <a:spcBef>
                <a:spcPct val="0"/>
              </a:spcBef>
              <a:buFontTx/>
              <a:buChar char="•"/>
            </a:pPr>
            <a:endParaRPr lang="fr-FR" altLang="fr-FR" sz="2400">
              <a:solidFill>
                <a:srgbClr val="000000"/>
              </a:solidFill>
              <a:latin typeface="Comic Sans MS" panose="030F0702030302020204" pitchFamily="66" charset="0"/>
              <a:cs typeface="Times New Roman" panose="02020603050405020304" pitchFamily="18"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Participent : </a:t>
            </a:r>
          </a:p>
          <a:p>
            <a:pPr algn="just">
              <a:spcBef>
                <a:spcPct val="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lvl="2" algn="just">
              <a:spcBef>
                <a:spcPct val="0"/>
              </a:spcBef>
              <a:buFontTx/>
              <a:buChar char="•"/>
            </a:pPr>
            <a:r>
              <a:rPr lang="fr-FR" altLang="fr-FR">
                <a:solidFill>
                  <a:srgbClr val="000000"/>
                </a:solidFill>
                <a:latin typeface="Times New Roman" panose="02020603050405020304" pitchFamily="18" charset="0"/>
                <a:cs typeface="Times New Roman" panose="02020603050405020304" pitchFamily="18" charset="0"/>
              </a:rPr>
              <a:t> Au soutien à l’assistance des populations ;</a:t>
            </a:r>
          </a:p>
          <a:p>
            <a:pPr lvl="2" algn="just">
              <a:spcBef>
                <a:spcPct val="0"/>
              </a:spcBef>
              <a:buFontTx/>
              <a:buChar char="•"/>
            </a:pPr>
            <a:r>
              <a:rPr lang="fr-FR" altLang="fr-FR">
                <a:solidFill>
                  <a:srgbClr val="000000"/>
                </a:solidFill>
                <a:latin typeface="Times New Roman" panose="02020603050405020304" pitchFamily="18" charset="0"/>
                <a:cs typeface="Times New Roman" panose="02020603050405020304" pitchFamily="18" charset="0"/>
              </a:rPr>
              <a:t> A l’appui logistique ;</a:t>
            </a:r>
          </a:p>
          <a:p>
            <a:pPr lvl="2" algn="just">
              <a:spcBef>
                <a:spcPct val="0"/>
              </a:spcBef>
              <a:buFontTx/>
              <a:buChar char="•"/>
            </a:pPr>
            <a:r>
              <a:rPr lang="fr-FR" altLang="fr-FR">
                <a:solidFill>
                  <a:srgbClr val="000000"/>
                </a:solidFill>
                <a:latin typeface="Times New Roman" panose="02020603050405020304" pitchFamily="18" charset="0"/>
                <a:cs typeface="Times New Roman" panose="02020603050405020304" pitchFamily="18" charset="0"/>
              </a:rPr>
              <a:t> Au rétablissement des activités ; </a:t>
            </a:r>
          </a:p>
          <a:p>
            <a:pPr lvl="2" algn="just">
              <a:spcBef>
                <a:spcPct val="0"/>
              </a:spcBef>
              <a:buFontTx/>
              <a:buChar char="•"/>
            </a:pPr>
            <a:r>
              <a:rPr lang="fr-FR" altLang="fr-FR">
                <a:solidFill>
                  <a:srgbClr val="000000"/>
                </a:solidFill>
                <a:latin typeface="Times New Roman" panose="02020603050405020304" pitchFamily="18" charset="0"/>
                <a:cs typeface="Times New Roman" panose="02020603050405020304" pitchFamily="18" charset="0"/>
              </a:rPr>
              <a:t> A la préparation des populations face aux risques.</a:t>
            </a:r>
            <a:endParaRPr lang="fr-FR" altLang="fr-FR">
              <a:solidFill>
                <a:srgbClr val="000000"/>
              </a:solidFill>
              <a:latin typeface="Comic Sans MS" panose="030F0702030302020204" pitchFamily="66" charset="0"/>
              <a:cs typeface="Times New Roman" panose="02020603050405020304" pitchFamily="18" charset="0"/>
            </a:endParaRPr>
          </a:p>
          <a:p>
            <a:pPr algn="just">
              <a:spcBef>
                <a:spcPct val="0"/>
              </a:spcBef>
              <a:buFontTx/>
              <a:buNone/>
            </a:pPr>
            <a:br>
              <a:rPr lang="fr-FR" altLang="fr-FR" sz="2400">
                <a:solidFill>
                  <a:srgbClr val="000000"/>
                </a:solidFill>
                <a:latin typeface="Times New Roman" panose="02020603050405020304" pitchFamily="18" charset="0"/>
                <a:cs typeface="Calibri" panose="020F0502020204030204" pitchFamily="34" charset="0"/>
              </a:rPr>
            </a:br>
            <a:r>
              <a:rPr lang="fr-FR" altLang="fr-FR" sz="2400">
                <a:solidFill>
                  <a:srgbClr val="000000"/>
                </a:solidFill>
                <a:latin typeface="Times New Roman" panose="02020603050405020304" pitchFamily="18" charset="0"/>
                <a:cs typeface="Calibri" panose="020F0502020204030204" pitchFamily="34" charset="0"/>
              </a:rPr>
              <a:t>Composées de bénévoles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solidFill>
                  <a:srgbClr val="000000"/>
                </a:solidFill>
                <a:latin typeface="Times New Roman" panose="02020603050405020304" pitchFamily="18" charset="0"/>
                <a:cs typeface="Calibri" panose="020F0502020204030204" pitchFamily="34" charset="0"/>
              </a:rPr>
              <a:t>mise en œuvre à la demande de l’autorité de police compétente, sous l’autorité du Maire.</a:t>
            </a:r>
            <a:r>
              <a:rPr lang="fr-FR" altLang="fr-FR" sz="2400">
                <a:solidFill>
                  <a:srgbClr val="000000"/>
                </a:solidFill>
                <a:latin typeface="Times New Roman" panose="02020603050405020304" pitchFamily="18" charset="0"/>
                <a:cs typeface="Times New Roman" panose="02020603050405020304" pitchFamily="18" charset="0"/>
              </a:rPr>
              <a:t> </a:t>
            </a:r>
          </a:p>
        </p:txBody>
      </p:sp>
      <p:sp>
        <p:nvSpPr>
          <p:cNvPr id="20485" name="Rectangle 1">
            <a:extLst>
              <a:ext uri="{FF2B5EF4-FFF2-40B4-BE49-F238E27FC236}">
                <a16:creationId xmlns:a16="http://schemas.microsoft.com/office/drawing/2014/main" id="{63499CE1-D21F-CA54-936F-576C1E4F97E0}"/>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Direction des SP et des acteurs du secours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8">
            <a:extLst>
              <a:ext uri="{FF2B5EF4-FFF2-40B4-BE49-F238E27FC236}">
                <a16:creationId xmlns:a16="http://schemas.microsoft.com/office/drawing/2014/main" id="{EC3C1247-07D1-9E49-BBB6-3E4935B996A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21507" name="Espace réservé du numéro de diapositive 4">
            <a:extLst>
              <a:ext uri="{FF2B5EF4-FFF2-40B4-BE49-F238E27FC236}">
                <a16:creationId xmlns:a16="http://schemas.microsoft.com/office/drawing/2014/main" id="{96BD1F17-C555-631A-A676-85092E353BA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9CE980D-0477-441D-AE70-A1CB6E8736E6}" type="slidenum">
              <a:rPr lang="fr-FR" altLang="fr-FR" sz="2000">
                <a:solidFill>
                  <a:srgbClr val="984807"/>
                </a:solidFill>
              </a:rPr>
              <a:pPr algn="r" eaLnBrk="1" hangingPunct="1">
                <a:spcBef>
                  <a:spcPct val="0"/>
                </a:spcBef>
                <a:buFontTx/>
                <a:buNone/>
              </a:pPr>
              <a:t>19</a:t>
            </a:fld>
            <a:endParaRPr lang="fr-FR" altLang="fr-FR" sz="2000">
              <a:solidFill>
                <a:srgbClr val="984807"/>
              </a:solidFill>
            </a:endParaRPr>
          </a:p>
        </p:txBody>
      </p:sp>
      <p:sp>
        <p:nvSpPr>
          <p:cNvPr id="21508" name="Rectangle 1">
            <a:extLst>
              <a:ext uri="{FF2B5EF4-FFF2-40B4-BE49-F238E27FC236}">
                <a16:creationId xmlns:a16="http://schemas.microsoft.com/office/drawing/2014/main" id="{9754CA56-0BE6-B54F-4567-3F894150B10E}"/>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Direction des SP et des acteurs du secours :</a:t>
            </a:r>
          </a:p>
        </p:txBody>
      </p:sp>
      <p:sp>
        <p:nvSpPr>
          <p:cNvPr id="21509" name="Rectangle 5">
            <a:extLst>
              <a:ext uri="{FF2B5EF4-FFF2-40B4-BE49-F238E27FC236}">
                <a16:creationId xmlns:a16="http://schemas.microsoft.com/office/drawing/2014/main" id="{DED2744E-4B56-F8C3-4106-08D28C2DFBE2}"/>
              </a:ext>
            </a:extLst>
          </p:cNvPr>
          <p:cNvSpPr>
            <a:spLocks noChangeArrowheads="1"/>
          </p:cNvSpPr>
          <p:nvPr/>
        </p:nvSpPr>
        <p:spPr bwMode="auto">
          <a:xfrm>
            <a:off x="434975" y="2165350"/>
            <a:ext cx="8229600" cy="341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a:solidFill>
                  <a:srgbClr val="000000"/>
                </a:solidFill>
                <a:latin typeface="Times New Roman" panose="02020603050405020304" pitchFamily="18" charset="0"/>
                <a:cs typeface="Times New Roman" panose="02020603050405020304" pitchFamily="18" charset="0"/>
              </a:rPr>
              <a:t>Citoyen :</a:t>
            </a:r>
            <a:r>
              <a:rPr lang="fr-FR" altLang="fr-FR" sz="2400">
                <a:solidFill>
                  <a:srgbClr val="000000"/>
                </a:solidFill>
                <a:latin typeface="Times New Roman" panose="02020603050405020304" pitchFamily="18" charset="0"/>
                <a:cs typeface="Times New Roman" panose="02020603050405020304" pitchFamily="18" charset="0"/>
              </a:rPr>
              <a:t> </a:t>
            </a:r>
          </a:p>
          <a:p>
            <a:pPr algn="just">
              <a:spcBef>
                <a:spcPct val="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Loi du 13 août 2004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solidFill>
                  <a:srgbClr val="000000"/>
                </a:solidFill>
                <a:latin typeface="Times New Roman" panose="02020603050405020304" pitchFamily="18" charset="0"/>
                <a:cs typeface="Times New Roman" panose="02020603050405020304" pitchFamily="18" charset="0"/>
              </a:rPr>
              <a:t>citoyen au cœur du dispositif de la SC. </a:t>
            </a:r>
          </a:p>
          <a:p>
            <a:pPr algn="just">
              <a:spcBef>
                <a:spcPct val="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b="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E</a:t>
            </a:r>
            <a:r>
              <a:rPr lang="fr-FR" altLang="fr-FR" sz="2400" b="1">
                <a:solidFill>
                  <a:srgbClr val="000000"/>
                </a:solidFill>
                <a:latin typeface="Times New Roman" panose="02020603050405020304" pitchFamily="18" charset="0"/>
                <a:cs typeface="Times New Roman" panose="02020603050405020304" pitchFamily="18" charset="0"/>
              </a:rPr>
              <a:t>st devenu 1</a:t>
            </a:r>
            <a:r>
              <a:rPr lang="fr-FR" altLang="fr-FR" sz="2400" b="1" baseline="30000">
                <a:solidFill>
                  <a:srgbClr val="000000"/>
                </a:solidFill>
                <a:latin typeface="Times New Roman" panose="02020603050405020304" pitchFamily="18" charset="0"/>
                <a:cs typeface="Times New Roman" panose="02020603050405020304" pitchFamily="18" charset="0"/>
              </a:rPr>
              <a:t>er</a:t>
            </a:r>
            <a:r>
              <a:rPr lang="fr-FR" altLang="fr-FR" sz="2400" b="1">
                <a:solidFill>
                  <a:srgbClr val="000000"/>
                </a:solidFill>
                <a:latin typeface="Times New Roman" panose="02020603050405020304" pitchFamily="18" charset="0"/>
                <a:cs typeface="Times New Roman" panose="02020603050405020304" pitchFamily="18" charset="0"/>
              </a:rPr>
              <a:t> responsable de sa propre sécurité et de celles des autres. </a:t>
            </a:r>
            <a:endParaRPr lang="fr-FR" altLang="fr-FR" sz="2400">
              <a:latin typeface="Comic Sans MS" panose="030F0702030302020204" pitchFamily="66" charset="0"/>
              <a:cs typeface="Times New Roman" panose="02020603050405020304" pitchFamily="18" charset="0"/>
            </a:endParaRPr>
          </a:p>
          <a:p>
            <a:pPr algn="just">
              <a:spcBef>
                <a:spcPct val="0"/>
              </a:spcBef>
              <a:buFontTx/>
              <a:buNone/>
            </a:pPr>
            <a:endParaRPr lang="fr-FR" altLang="fr-FR" sz="2400">
              <a:solidFill>
                <a:srgbClr val="000000"/>
              </a:solidFill>
              <a:latin typeface="Comic Sans MS" panose="030F0702030302020204" pitchFamily="66" charset="0"/>
              <a:cs typeface="Times New Roman" panose="02020603050405020304" pitchFamily="18" charset="0"/>
            </a:endParaRPr>
          </a:p>
          <a:p>
            <a:pPr algn="just">
              <a:spcBef>
                <a:spcPct val="0"/>
              </a:spcBef>
              <a:buFontTx/>
              <a:buNone/>
            </a:pPr>
            <a:r>
              <a:rPr lang="fr-FR" altLang="fr-FR" sz="2400" u="sng">
                <a:solidFill>
                  <a:srgbClr val="000000"/>
                </a:solidFill>
                <a:latin typeface="Times New Roman" panose="02020603050405020304" pitchFamily="18" charset="0"/>
                <a:cs typeface="Times New Roman" panose="02020603050405020304" pitchFamily="18" charset="0"/>
              </a:rPr>
              <a:t>Doit acquérir les savoirs et les comportements</a:t>
            </a:r>
            <a:r>
              <a:rPr lang="fr-FR" altLang="fr-FR" sz="2400">
                <a:solidFill>
                  <a:srgbClr val="000000"/>
                </a:solidFill>
                <a:latin typeface="Times New Roman" panose="02020603050405020304" pitchFamily="18" charset="0"/>
                <a:cs typeface="Times New Roman" panose="02020603050405020304" pitchFamily="18" charset="0"/>
              </a:rPr>
              <a:t> pour prévenir une situation de danger, pour se protéger et porter secours. </a:t>
            </a:r>
          </a:p>
        </p:txBody>
      </p:sp>
      <p:pic>
        <p:nvPicPr>
          <p:cNvPr id="21510" name="Image 22" descr="Afficher l'image d'origine">
            <a:extLst>
              <a:ext uri="{FF2B5EF4-FFF2-40B4-BE49-F238E27FC236}">
                <a16:creationId xmlns:a16="http://schemas.microsoft.com/office/drawing/2014/main" id="{FFBDC456-4A1E-EAB7-6B4B-DBAAA1A75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288" y="1274763"/>
            <a:ext cx="17240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DB410E5F-B32F-3660-5377-4146F2B9150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La sécurité civile</a:t>
            </a:r>
          </a:p>
        </p:txBody>
      </p:sp>
      <p:sp>
        <p:nvSpPr>
          <p:cNvPr id="4099" name="Espace réservé du numéro de diapositive 4">
            <a:extLst>
              <a:ext uri="{FF2B5EF4-FFF2-40B4-BE49-F238E27FC236}">
                <a16:creationId xmlns:a16="http://schemas.microsoft.com/office/drawing/2014/main" id="{B7C0E3B9-C28D-ED90-767C-2B7FBFDD275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982745E-B2E0-4688-99B0-FE5477D18724}"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2B2A1499-AC77-D3AA-1B84-4893D378904E}"/>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591CF3F8-3522-A76C-E80D-F74FC67998AF}"/>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77B28555-E4D2-2767-CAF3-BE2E0A4DA6F8}"/>
              </a:ext>
            </a:extLst>
          </p:cNvPr>
          <p:cNvSpPr txBox="1">
            <a:spLocks noChangeArrowheads="1"/>
          </p:cNvSpPr>
          <p:nvPr/>
        </p:nvSpPr>
        <p:spPr bwMode="auto">
          <a:xfrm>
            <a:off x="4811713" y="2632075"/>
            <a:ext cx="382111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connaître l'organisation de la sécurité civile et le rôle des sapeurs-pompiers en matière de sécurité civile. </a:t>
            </a:r>
          </a:p>
        </p:txBody>
      </p:sp>
      <p:sp>
        <p:nvSpPr>
          <p:cNvPr id="4103" name="ZoneTexte 15">
            <a:extLst>
              <a:ext uri="{FF2B5EF4-FFF2-40B4-BE49-F238E27FC236}">
                <a16:creationId xmlns:a16="http://schemas.microsoft.com/office/drawing/2014/main" id="{20B00AD6-C114-CDFF-ED03-8EFE02327EE3}"/>
              </a:ext>
            </a:extLst>
          </p:cNvPr>
          <p:cNvSpPr txBox="1">
            <a:spLocks noChangeArrowheads="1"/>
          </p:cNvSpPr>
          <p:nvPr/>
        </p:nvSpPr>
        <p:spPr bwMode="auto">
          <a:xfrm>
            <a:off x="609600" y="1676400"/>
            <a:ext cx="3429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Généralités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Niveau national – DGSCGC</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Niveau zonal </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Niveau départemental</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Niveau communal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8">
            <a:extLst>
              <a:ext uri="{FF2B5EF4-FFF2-40B4-BE49-F238E27FC236}">
                <a16:creationId xmlns:a16="http://schemas.microsoft.com/office/drawing/2014/main" id="{B0206D6D-8B26-BB7D-50BE-FE4BC180B5F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22531" name="Espace réservé du numéro de diapositive 4">
            <a:extLst>
              <a:ext uri="{FF2B5EF4-FFF2-40B4-BE49-F238E27FC236}">
                <a16:creationId xmlns:a16="http://schemas.microsoft.com/office/drawing/2014/main" id="{F424D2B1-2FC3-72B9-2C59-AFD205C9B2C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3CDD929-4439-48CD-8D24-B9F045CB281B}" type="slidenum">
              <a:rPr lang="fr-FR" altLang="fr-FR" sz="2000">
                <a:solidFill>
                  <a:srgbClr val="984807"/>
                </a:solidFill>
              </a:rPr>
              <a:pPr algn="r" eaLnBrk="1" hangingPunct="1">
                <a:spcBef>
                  <a:spcPct val="0"/>
                </a:spcBef>
                <a:buFontTx/>
                <a:buNone/>
              </a:pPr>
              <a:t>20</a:t>
            </a:fld>
            <a:endParaRPr lang="fr-FR" altLang="fr-FR" sz="2000">
              <a:solidFill>
                <a:srgbClr val="984807"/>
              </a:solidFill>
            </a:endParaRPr>
          </a:p>
        </p:txBody>
      </p:sp>
      <p:sp>
        <p:nvSpPr>
          <p:cNvPr id="22532" name="Rectangle 5">
            <a:extLst>
              <a:ext uri="{FF2B5EF4-FFF2-40B4-BE49-F238E27FC236}">
                <a16:creationId xmlns:a16="http://schemas.microsoft.com/office/drawing/2014/main" id="{278D5DDE-3E73-E212-CE1F-A642B31CF200}"/>
              </a:ext>
            </a:extLst>
          </p:cNvPr>
          <p:cNvSpPr>
            <a:spLocks noChangeArrowheads="1"/>
          </p:cNvSpPr>
          <p:nvPr/>
        </p:nvSpPr>
        <p:spPr bwMode="auto">
          <a:xfrm>
            <a:off x="457200" y="2057400"/>
            <a:ext cx="82296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a:solidFill>
                  <a:srgbClr val="000000"/>
                </a:solidFill>
                <a:latin typeface="Times New Roman" panose="02020603050405020304" pitchFamily="18" charset="0"/>
                <a:cs typeface="Times New Roman" panose="02020603050405020304" pitchFamily="18" charset="0"/>
              </a:rPr>
              <a:t>Le citoyen :</a:t>
            </a:r>
            <a:r>
              <a:rPr lang="fr-FR" altLang="fr-FR" sz="2400">
                <a:solidFill>
                  <a:srgbClr val="000000"/>
                </a:solidFill>
                <a:latin typeface="Times New Roman" panose="02020603050405020304" pitchFamily="18" charset="0"/>
                <a:cs typeface="Times New Roman" panose="02020603050405020304" pitchFamily="18" charset="0"/>
              </a:rPr>
              <a:t> </a:t>
            </a:r>
          </a:p>
          <a:p>
            <a:pPr algn="just">
              <a:spcBef>
                <a:spcPct val="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Un des décrets d’application de cette loi, impose aux élèves l’acquisition de savoirs "sécuritaires", dans leur cursus scolaire obligatoire, c’est-à-dire : </a:t>
            </a:r>
            <a:endParaRPr lang="fr-FR" altLang="fr-FR" sz="2400">
              <a:latin typeface="Comic Sans MS" panose="030F0702030302020204" pitchFamily="66" charset="0"/>
              <a:cs typeface="Times New Roman" panose="02020603050405020304" pitchFamily="18" charset="0"/>
            </a:endParaRPr>
          </a:p>
          <a:p>
            <a:pPr algn="just">
              <a:spcBef>
                <a:spcPct val="0"/>
              </a:spcBef>
              <a:buFontTx/>
              <a:buNone/>
            </a:pPr>
            <a:endParaRPr lang="fr-FR" altLang="fr-FR" sz="2400">
              <a:latin typeface="Comic Sans MS" panose="030F0702030302020204" pitchFamily="66" charset="0"/>
              <a:cs typeface="Times New Roman" panose="02020603050405020304" pitchFamily="18" charset="0"/>
            </a:endParaRPr>
          </a:p>
          <a:p>
            <a:pPr algn="just">
              <a:spcBef>
                <a:spcPct val="0"/>
              </a:spcBef>
              <a:buFontTx/>
              <a:buChar char="•"/>
            </a:pPr>
            <a:r>
              <a:rPr lang="fr-FR" altLang="fr-FR" sz="2400">
                <a:solidFill>
                  <a:srgbClr val="000000"/>
                </a:solidFill>
                <a:latin typeface="Times New Roman" panose="02020603050405020304" pitchFamily="18" charset="0"/>
                <a:cs typeface="Times New Roman" panose="02020603050405020304" pitchFamily="18" charset="0"/>
              </a:rPr>
              <a:t> Sensibilisation à la prévention des risques de toute nature ;</a:t>
            </a:r>
          </a:p>
          <a:p>
            <a:pPr algn="just">
              <a:spcBef>
                <a:spcPct val="0"/>
              </a:spcBef>
              <a:buFontTx/>
              <a:buChar char="•"/>
            </a:pPr>
            <a:endParaRPr lang="fr-FR" altLang="fr-FR" sz="2400">
              <a:solidFill>
                <a:srgbClr val="000000"/>
              </a:solidFill>
              <a:latin typeface="Comic Sans MS" panose="030F0702030302020204" pitchFamily="66" charset="0"/>
              <a:cs typeface="Times New Roman" panose="02020603050405020304" pitchFamily="18" charset="0"/>
            </a:endParaRPr>
          </a:p>
          <a:p>
            <a:pPr algn="just">
              <a:spcBef>
                <a:spcPct val="0"/>
              </a:spcBef>
              <a:buFontTx/>
              <a:buChar char="•"/>
            </a:pPr>
            <a:r>
              <a:rPr lang="fr-FR" altLang="fr-FR" sz="2400">
                <a:latin typeface="Times New Roman" panose="02020603050405020304" pitchFamily="18" charset="0"/>
                <a:cs typeface="Calibri" panose="020F0502020204030204" pitchFamily="34" charset="0"/>
              </a:rPr>
              <a:t> Apprentissage aux gestes de 1</a:t>
            </a:r>
            <a:r>
              <a:rPr lang="fr-FR" altLang="fr-FR" sz="2400" baseline="30000">
                <a:latin typeface="Times New Roman" panose="02020603050405020304" pitchFamily="18" charset="0"/>
                <a:cs typeface="Calibri" panose="020F0502020204030204" pitchFamily="34" charset="0"/>
              </a:rPr>
              <a:t>er</a:t>
            </a:r>
            <a:r>
              <a:rPr lang="fr-FR" altLang="fr-FR" sz="2400">
                <a:latin typeface="Times New Roman" panose="02020603050405020304" pitchFamily="18" charset="0"/>
                <a:cs typeface="Calibri" panose="020F0502020204030204" pitchFamily="34" charset="0"/>
              </a:rPr>
              <a:t> secours.</a:t>
            </a:r>
            <a:r>
              <a:rPr lang="fr-FR" altLang="fr-FR" sz="2400">
                <a:latin typeface="Times New Roman" panose="02020603050405020304" pitchFamily="18" charset="0"/>
              </a:rPr>
              <a:t> </a:t>
            </a:r>
          </a:p>
        </p:txBody>
      </p:sp>
      <p:pic>
        <p:nvPicPr>
          <p:cNvPr id="22533" name="Image 23" descr="Afficher l'image d'origine">
            <a:extLst>
              <a:ext uri="{FF2B5EF4-FFF2-40B4-BE49-F238E27FC236}">
                <a16:creationId xmlns:a16="http://schemas.microsoft.com/office/drawing/2014/main" id="{F87B2993-BE6F-1580-508B-E8EBB9E1A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1288" y="4664075"/>
            <a:ext cx="1096962"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1">
            <a:extLst>
              <a:ext uri="{FF2B5EF4-FFF2-40B4-BE49-F238E27FC236}">
                <a16:creationId xmlns:a16="http://schemas.microsoft.com/office/drawing/2014/main" id="{86AE8078-AC18-2291-3508-6EBB2EC1340C}"/>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Direction des SP et des acteurs du secours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8">
            <a:extLst>
              <a:ext uri="{FF2B5EF4-FFF2-40B4-BE49-F238E27FC236}">
                <a16:creationId xmlns:a16="http://schemas.microsoft.com/office/drawing/2014/main" id="{9A6D0E9F-0264-3B36-6BB2-4F817509D6B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23555" name="Espace réservé du numéro de diapositive 4">
            <a:extLst>
              <a:ext uri="{FF2B5EF4-FFF2-40B4-BE49-F238E27FC236}">
                <a16:creationId xmlns:a16="http://schemas.microsoft.com/office/drawing/2014/main" id="{EBD9BF93-0870-33C1-6EB5-D159786478B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D232063-45C9-4365-8112-B71FD95372B9}" type="slidenum">
              <a:rPr lang="fr-FR" altLang="fr-FR" sz="2000">
                <a:solidFill>
                  <a:srgbClr val="984807"/>
                </a:solidFill>
              </a:rPr>
              <a:pPr algn="r" eaLnBrk="1" hangingPunct="1">
                <a:spcBef>
                  <a:spcPct val="0"/>
                </a:spcBef>
                <a:buFontTx/>
                <a:buNone/>
              </a:pPr>
              <a:t>21</a:t>
            </a:fld>
            <a:endParaRPr lang="fr-FR" altLang="fr-FR" sz="2000">
              <a:solidFill>
                <a:srgbClr val="984807"/>
              </a:solidFill>
            </a:endParaRPr>
          </a:p>
        </p:txBody>
      </p:sp>
      <p:sp>
        <p:nvSpPr>
          <p:cNvPr id="23556" name="Rectangle 1">
            <a:extLst>
              <a:ext uri="{FF2B5EF4-FFF2-40B4-BE49-F238E27FC236}">
                <a16:creationId xmlns:a16="http://schemas.microsoft.com/office/drawing/2014/main" id="{86A8D94D-93EB-C5A1-A714-B216FC36F1FD}"/>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Sous-direction de la planification et de la gestion des crises : </a:t>
            </a:r>
          </a:p>
        </p:txBody>
      </p:sp>
      <p:sp>
        <p:nvSpPr>
          <p:cNvPr id="23557" name="Rectangle 5">
            <a:extLst>
              <a:ext uri="{FF2B5EF4-FFF2-40B4-BE49-F238E27FC236}">
                <a16:creationId xmlns:a16="http://schemas.microsoft.com/office/drawing/2014/main" id="{A71FF2F6-1801-693E-CCC4-BF05DA287393}"/>
              </a:ext>
            </a:extLst>
          </p:cNvPr>
          <p:cNvSpPr>
            <a:spLocks noChangeArrowheads="1"/>
          </p:cNvSpPr>
          <p:nvPr/>
        </p:nvSpPr>
        <p:spPr bwMode="auto">
          <a:xfrm>
            <a:off x="457200" y="2057400"/>
            <a:ext cx="82296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a:spcBef>
                <a:spcPct val="20000"/>
              </a:spcBef>
              <a:buFont typeface="Arial" panose="020B0604020202020204" pitchFamily="34" charset="0"/>
              <a:buChar char="»"/>
              <a:defRPr sz="2000">
                <a:solidFill>
                  <a:schemeClr val="tx1"/>
                </a:solidFill>
                <a:latin typeface="Myriad Pro" panose="020B0503030403020204" pitchFamily="34" charset="0"/>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400">
                <a:solidFill>
                  <a:srgbClr val="000000"/>
                </a:solidFill>
                <a:latin typeface="Times New Roman" panose="02020603050405020304" pitchFamily="18" charset="0"/>
                <a:cs typeface="Times New Roman" panose="02020603050405020304" pitchFamily="18" charset="0"/>
              </a:rPr>
              <a:t>Pour faire face aux catastrophes ou aux interruptions éventuelles de la vie nationale, cette sous-direction s’applique à maîtriser les 3 phases de la crise : </a:t>
            </a:r>
          </a:p>
          <a:p>
            <a:pPr algn="just">
              <a:spcBef>
                <a:spcPct val="0"/>
              </a:spcBef>
              <a:buFont typeface="Wingdings" panose="05000000000000000000" pitchFamily="2" charset="2"/>
              <a:buNone/>
            </a:pPr>
            <a:endParaRPr lang="fr-FR" altLang="fr-FR" sz="2400">
              <a:solidFill>
                <a:srgbClr val="000000"/>
              </a:solidFill>
              <a:latin typeface="Times New Roman" panose="02020603050405020304" pitchFamily="18" charset="0"/>
              <a:cs typeface="Times New Roman" panose="02020603050405020304" pitchFamily="18" charset="0"/>
            </a:endParaRPr>
          </a:p>
          <a:p>
            <a:pPr lvl="4" algn="just">
              <a:spcBef>
                <a:spcPct val="0"/>
              </a:spcBef>
              <a:buFont typeface="Wingdings" panose="05000000000000000000" pitchFamily="2" charset="2"/>
              <a:buChar char="è"/>
            </a:pPr>
            <a:r>
              <a:rPr lang="fr-FR" altLang="fr-FR" sz="2400">
                <a:solidFill>
                  <a:srgbClr val="000000"/>
                </a:solidFill>
                <a:latin typeface="Times New Roman" panose="02020603050405020304" pitchFamily="18" charset="0"/>
                <a:cs typeface="Times New Roman" panose="02020603050405020304" pitchFamily="18" charset="0"/>
              </a:rPr>
              <a:t> la préparation, </a:t>
            </a:r>
          </a:p>
          <a:p>
            <a:pPr lvl="4" algn="just">
              <a:spcBef>
                <a:spcPct val="0"/>
              </a:spcBef>
              <a:buFont typeface="Wingdings" panose="05000000000000000000" pitchFamily="2" charset="2"/>
              <a:buChar char="è"/>
            </a:pPr>
            <a:r>
              <a:rPr lang="fr-FR" altLang="fr-FR" sz="2400">
                <a:solidFill>
                  <a:srgbClr val="000000"/>
                </a:solidFill>
                <a:latin typeface="Times New Roman" panose="02020603050405020304" pitchFamily="18" charset="0"/>
                <a:cs typeface="Times New Roman" panose="02020603050405020304" pitchFamily="18" charset="0"/>
              </a:rPr>
              <a:t> la réponse </a:t>
            </a:r>
          </a:p>
          <a:p>
            <a:pPr lvl="4" algn="just">
              <a:spcBef>
                <a:spcPct val="0"/>
              </a:spcBef>
              <a:buFont typeface="Wingdings" panose="05000000000000000000" pitchFamily="2" charset="2"/>
              <a:buChar char="è"/>
            </a:pPr>
            <a:r>
              <a:rPr lang="fr-FR" altLang="fr-FR" sz="2400">
                <a:solidFill>
                  <a:srgbClr val="000000"/>
                </a:solidFill>
                <a:latin typeface="Times New Roman" panose="02020603050405020304" pitchFamily="18" charset="0"/>
                <a:cs typeface="Times New Roman" panose="02020603050405020304" pitchFamily="18" charset="0"/>
              </a:rPr>
              <a:t> le retour d’expérience.</a:t>
            </a:r>
            <a:endParaRPr lang="fr-FR" altLang="fr-FR" sz="2400">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endParaRPr lang="fr-FR" altLang="fr-FR" sz="2400">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a:t>
            </a:r>
            <a:r>
              <a:rPr lang="fr-FR" altLang="fr-FR" sz="2400">
                <a:solidFill>
                  <a:srgbClr val="000000"/>
                </a:solidFill>
                <a:latin typeface="Times New Roman" panose="02020603050405020304" pitchFamily="18" charset="0"/>
                <a:cs typeface="Times New Roman" panose="02020603050405020304" pitchFamily="18" charset="0"/>
              </a:rPr>
              <a:t>nime et soutient le travail des représentants de l’État dans les zones de défense et dans les départements.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8">
            <a:extLst>
              <a:ext uri="{FF2B5EF4-FFF2-40B4-BE49-F238E27FC236}">
                <a16:creationId xmlns:a16="http://schemas.microsoft.com/office/drawing/2014/main" id="{05EB662A-009C-85D0-5760-60E97967CD3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24579" name="Espace réservé du numéro de diapositive 4">
            <a:extLst>
              <a:ext uri="{FF2B5EF4-FFF2-40B4-BE49-F238E27FC236}">
                <a16:creationId xmlns:a16="http://schemas.microsoft.com/office/drawing/2014/main" id="{99B44F31-FF2A-B03C-53C1-86E429C84F1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8C1EED9-D7FD-406B-AA97-E7884552B56C}" type="slidenum">
              <a:rPr lang="fr-FR" altLang="fr-FR" sz="2000">
                <a:solidFill>
                  <a:srgbClr val="984807"/>
                </a:solidFill>
              </a:rPr>
              <a:pPr algn="r" eaLnBrk="1" hangingPunct="1">
                <a:spcBef>
                  <a:spcPct val="0"/>
                </a:spcBef>
                <a:buFontTx/>
                <a:buNone/>
              </a:pPr>
              <a:t>22</a:t>
            </a:fld>
            <a:endParaRPr lang="fr-FR" altLang="fr-FR" sz="2000">
              <a:solidFill>
                <a:srgbClr val="984807"/>
              </a:solidFill>
            </a:endParaRPr>
          </a:p>
        </p:txBody>
      </p:sp>
      <p:sp>
        <p:nvSpPr>
          <p:cNvPr id="24580" name="Rectangle 5">
            <a:extLst>
              <a:ext uri="{FF2B5EF4-FFF2-40B4-BE49-F238E27FC236}">
                <a16:creationId xmlns:a16="http://schemas.microsoft.com/office/drawing/2014/main" id="{94A9BDB3-514A-B164-656A-1CE3C383B8BC}"/>
              </a:ext>
            </a:extLst>
          </p:cNvPr>
          <p:cNvSpPr>
            <a:spLocks noChangeArrowheads="1"/>
          </p:cNvSpPr>
          <p:nvPr/>
        </p:nvSpPr>
        <p:spPr bwMode="auto">
          <a:xfrm>
            <a:off x="457200" y="2057400"/>
            <a:ext cx="82296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pPr>
            <a:r>
              <a:rPr lang="fr-FR" altLang="fr-FR" sz="2400">
                <a:solidFill>
                  <a:srgbClr val="000000"/>
                </a:solidFill>
                <a:latin typeface="Times New Roman" panose="02020603050405020304" pitchFamily="18" charset="0"/>
                <a:cs typeface="Times New Roman" panose="02020603050405020304" pitchFamily="18" charset="0"/>
              </a:rPr>
              <a:t>Analyse le risque : origines naturelle, technologique, nucléaire, pollution marine, etc. </a:t>
            </a:r>
          </a:p>
          <a:p>
            <a:pPr algn="just">
              <a:spcBef>
                <a:spcPct val="0"/>
              </a:spcBef>
              <a:buFont typeface="Wingdings" panose="05000000000000000000" pitchFamily="2" charset="2"/>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pPr>
            <a:r>
              <a:rPr lang="fr-FR" altLang="fr-FR" sz="2400">
                <a:solidFill>
                  <a:srgbClr val="000000"/>
                </a:solidFill>
                <a:latin typeface="Times New Roman" panose="02020603050405020304" pitchFamily="18" charset="0"/>
                <a:cs typeface="Times New Roman" panose="02020603050405020304" pitchFamily="18" charset="0"/>
              </a:rPr>
              <a:t>Assure la prévention et les réglementations en matière d’incendie.</a:t>
            </a:r>
          </a:p>
          <a:p>
            <a:pPr algn="just">
              <a:spcBef>
                <a:spcPct val="0"/>
              </a:spcBef>
              <a:buFont typeface="Wingdings" panose="05000000000000000000" pitchFamily="2" charset="2"/>
              <a:buNone/>
            </a:pPr>
            <a:r>
              <a:rPr lang="fr-FR" altLang="fr-FR" sz="2400">
                <a:solidFill>
                  <a:srgbClr val="000000"/>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pPr>
            <a:r>
              <a:rPr lang="fr-FR" altLang="fr-FR" sz="2400">
                <a:solidFill>
                  <a:srgbClr val="000000"/>
                </a:solidFill>
                <a:latin typeface="Times New Roman" panose="02020603050405020304" pitchFamily="18" charset="0"/>
                <a:cs typeface="Times New Roman" panose="02020603050405020304" pitchFamily="18" charset="0"/>
              </a:rPr>
              <a:t>Définit le cadre de la planification des secours des mesures de Défense civile. </a:t>
            </a:r>
            <a:endParaRPr lang="fr-FR" altLang="fr-FR" sz="2400">
              <a:latin typeface="Times New Roman" panose="02020603050405020304" pitchFamily="18" charset="0"/>
              <a:cs typeface="Times New Roman" panose="02020603050405020304" pitchFamily="18" charset="0"/>
            </a:endParaRPr>
          </a:p>
        </p:txBody>
      </p:sp>
      <p:sp>
        <p:nvSpPr>
          <p:cNvPr id="24581" name="Rectangle 1">
            <a:extLst>
              <a:ext uri="{FF2B5EF4-FFF2-40B4-BE49-F238E27FC236}">
                <a16:creationId xmlns:a16="http://schemas.microsoft.com/office/drawing/2014/main" id="{E8CB5D9C-4647-B65D-23BA-7F5B9742E071}"/>
              </a:ext>
            </a:extLst>
          </p:cNvPr>
          <p:cNvSpPr>
            <a:spLocks noChangeArrowheads="1"/>
          </p:cNvSpPr>
          <p:nvPr/>
        </p:nvSpPr>
        <p:spPr bwMode="auto">
          <a:xfrm>
            <a:off x="414338" y="1316038"/>
            <a:ext cx="818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Sous-direction de la planification et de la gestion des crises :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8">
            <a:extLst>
              <a:ext uri="{FF2B5EF4-FFF2-40B4-BE49-F238E27FC236}">
                <a16:creationId xmlns:a16="http://schemas.microsoft.com/office/drawing/2014/main" id="{D802E8A6-2C66-7FFB-2117-0C3CBE814ED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25603" name="Espace réservé du numéro de diapositive 4">
            <a:extLst>
              <a:ext uri="{FF2B5EF4-FFF2-40B4-BE49-F238E27FC236}">
                <a16:creationId xmlns:a16="http://schemas.microsoft.com/office/drawing/2014/main" id="{1335DB59-4A9D-9E45-3351-84476B2D9CF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6F8BCAD-9E6A-423C-A2CA-B04F802392C0}" type="slidenum">
              <a:rPr lang="fr-FR" altLang="fr-FR" sz="2000">
                <a:solidFill>
                  <a:srgbClr val="984807"/>
                </a:solidFill>
              </a:rPr>
              <a:pPr algn="r" eaLnBrk="1" hangingPunct="1">
                <a:spcBef>
                  <a:spcPct val="0"/>
                </a:spcBef>
                <a:buFontTx/>
                <a:buNone/>
              </a:pPr>
              <a:t>23</a:t>
            </a:fld>
            <a:endParaRPr lang="fr-FR" altLang="fr-FR" sz="2000">
              <a:solidFill>
                <a:srgbClr val="984807"/>
              </a:solidFill>
            </a:endParaRPr>
          </a:p>
        </p:txBody>
      </p:sp>
      <p:sp>
        <p:nvSpPr>
          <p:cNvPr id="25605" name="Rectangle 5">
            <a:extLst>
              <a:ext uri="{FF2B5EF4-FFF2-40B4-BE49-F238E27FC236}">
                <a16:creationId xmlns:a16="http://schemas.microsoft.com/office/drawing/2014/main" id="{E0E32206-0460-4BFD-F66E-35525C6EB794}"/>
              </a:ext>
            </a:extLst>
          </p:cNvPr>
          <p:cNvSpPr>
            <a:spLocks noChangeArrowheads="1"/>
          </p:cNvSpPr>
          <p:nvPr/>
        </p:nvSpPr>
        <p:spPr bwMode="auto">
          <a:xfrm>
            <a:off x="457200" y="2057400"/>
            <a:ext cx="8229600" cy="3416300"/>
          </a:xfrm>
          <a:prstGeom prst="rect">
            <a:avLst/>
          </a:prstGeom>
          <a:noFill/>
          <a:ln>
            <a:noFill/>
          </a:ln>
          <a:effec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charset="0"/>
              </a:defRPr>
            </a:lvl1pPr>
            <a:lvl2pPr marL="742950" indent="-285750">
              <a:spcBef>
                <a:spcPct val="20000"/>
              </a:spcBef>
              <a:buFont typeface="Arial" panose="020B0604020202020204" pitchFamily="34" charset="0"/>
              <a:buChar char="–"/>
              <a:defRPr sz="2800">
                <a:solidFill>
                  <a:schemeClr val="tx1"/>
                </a:solidFill>
                <a:latin typeface="Myriad Pro" charset="0"/>
              </a:defRPr>
            </a:lvl2pPr>
            <a:lvl3pPr marL="1143000" indent="-228600">
              <a:spcBef>
                <a:spcPct val="20000"/>
              </a:spcBef>
              <a:buFont typeface="Arial" panose="020B0604020202020204" pitchFamily="34" charset="0"/>
              <a:buChar char="•"/>
              <a:defRPr sz="2400">
                <a:solidFill>
                  <a:schemeClr val="tx1"/>
                </a:solidFill>
                <a:latin typeface="Myriad Pro" charset="0"/>
              </a:defRPr>
            </a:lvl3pPr>
            <a:lvl4pPr marL="1600200" indent="-228600">
              <a:spcBef>
                <a:spcPct val="20000"/>
              </a:spcBef>
              <a:buFont typeface="Arial" panose="020B0604020202020204" pitchFamily="34" charset="0"/>
              <a:buChar char="–"/>
              <a:defRPr sz="2000">
                <a:solidFill>
                  <a:schemeClr val="tx1"/>
                </a:solidFill>
                <a:latin typeface="Myriad Pro" charset="0"/>
              </a:defRPr>
            </a:lvl4pPr>
            <a:lvl5pPr marL="2057400" indent="-228600">
              <a:spcBef>
                <a:spcPct val="20000"/>
              </a:spcBef>
              <a:buFont typeface="Arial" panose="020B0604020202020204" pitchFamily="34" charset="0"/>
              <a:buChar char="»"/>
              <a:defRPr sz="2000">
                <a:solidFill>
                  <a:schemeClr val="tx1"/>
                </a:solidFill>
                <a:latin typeface="Myriad Pro"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9pPr>
          </a:lstStyle>
          <a:p>
            <a:pPr algn="just">
              <a:spcBef>
                <a:spcPct val="0"/>
              </a:spcBef>
              <a:defRPr/>
            </a:pPr>
            <a:r>
              <a:rPr lang="fr-FR" altLang="fr-FR" sz="2400" dirty="0">
                <a:solidFill>
                  <a:srgbClr val="000000"/>
                </a:solidFill>
                <a:latin typeface="Times New Roman" panose="02020603050405020304" pitchFamily="18" charset="0"/>
                <a:cs typeface="Times New Roman" panose="02020603050405020304" pitchFamily="18" charset="0"/>
              </a:rPr>
              <a:t>S’investit dans l’information et la sensibilisation des populations aux risques et menaces. </a:t>
            </a:r>
          </a:p>
          <a:p>
            <a:pPr marL="0" indent="0" algn="just">
              <a:spcBef>
                <a:spcPct val="0"/>
              </a:spcBef>
              <a:buFont typeface="Arial" panose="020B0604020202020204" pitchFamily="34" charset="0"/>
              <a:buNone/>
              <a:defRPr/>
            </a:pPr>
            <a:endParaRPr lang="fr-FR" altLang="fr-FR" sz="2400" dirty="0">
              <a:solidFill>
                <a:srgbClr val="000000"/>
              </a:solidFill>
              <a:latin typeface="Times New Roman" panose="02020603050405020304" pitchFamily="18" charset="0"/>
              <a:cs typeface="Times New Roman" panose="02020603050405020304" pitchFamily="18" charset="0"/>
            </a:endParaRPr>
          </a:p>
          <a:p>
            <a:pPr algn="just">
              <a:spcBef>
                <a:spcPct val="0"/>
              </a:spcBef>
              <a:defRPr/>
            </a:pPr>
            <a:r>
              <a:rPr lang="fr-FR" altLang="fr-FR" sz="2400" dirty="0">
                <a:solidFill>
                  <a:srgbClr val="000000"/>
                </a:solidFill>
                <a:latin typeface="Times New Roman" panose="02020603050405020304" pitchFamily="18" charset="0"/>
                <a:cs typeface="Times New Roman" panose="02020603050405020304" pitchFamily="18" charset="0"/>
              </a:rPr>
              <a:t>Active dans la politique nationale d’exercices de Défense et de Sécurité civiles, organise le retour d'expérience et contribue à assurer la formation à la gestion des risques et des opérations.</a:t>
            </a:r>
          </a:p>
          <a:p>
            <a:pPr marL="0" indent="0" algn="just">
              <a:spcBef>
                <a:spcPct val="0"/>
              </a:spcBef>
              <a:buFont typeface="Arial" panose="020B0604020202020204" pitchFamily="34" charset="0"/>
              <a:buNone/>
              <a:defRPr/>
            </a:pPr>
            <a:endParaRPr lang="fr-FR" altLang="fr-FR" sz="2400" dirty="0">
              <a:latin typeface="Times New Roman" panose="02020603050405020304" pitchFamily="18" charset="0"/>
              <a:cs typeface="Times New Roman" panose="02020603050405020304" pitchFamily="18" charset="0"/>
            </a:endParaRPr>
          </a:p>
          <a:p>
            <a:pPr algn="just">
              <a:spcBef>
                <a:spcPct val="0"/>
              </a:spcBef>
              <a:defRPr/>
            </a:pPr>
            <a:r>
              <a:rPr lang="fr-FR" altLang="fr-FR" sz="2400" dirty="0">
                <a:solidFill>
                  <a:srgbClr val="000000"/>
                </a:solidFill>
                <a:latin typeface="Times New Roman" panose="02020603050405020304" pitchFamily="18" charset="0"/>
                <a:cs typeface="Times New Roman" panose="02020603050405020304" pitchFamily="18" charset="0"/>
              </a:rPr>
              <a:t>Met en œuvre </a:t>
            </a:r>
            <a:r>
              <a:rPr lang="fr-FR" altLang="fr-FR" sz="2400" b="1" dirty="0">
                <a:solidFill>
                  <a:srgbClr val="000000"/>
                </a:solidFill>
                <a:latin typeface="Times New Roman" panose="02020603050405020304" pitchFamily="18" charset="0"/>
                <a:cs typeface="Times New Roman" panose="02020603050405020304" pitchFamily="18" charset="0"/>
              </a:rPr>
              <a:t>le centre opérationnel de gestion interministérielle des crises (COGIC).</a:t>
            </a:r>
          </a:p>
        </p:txBody>
      </p:sp>
      <p:sp>
        <p:nvSpPr>
          <p:cNvPr id="2" name="Rectangle 1">
            <a:extLst>
              <a:ext uri="{FF2B5EF4-FFF2-40B4-BE49-F238E27FC236}">
                <a16:creationId xmlns:a16="http://schemas.microsoft.com/office/drawing/2014/main" id="{44E18563-020A-4535-C268-65E297A43169}"/>
              </a:ext>
            </a:extLst>
          </p:cNvPr>
          <p:cNvSpPr>
            <a:spLocks noChangeArrowheads="1"/>
          </p:cNvSpPr>
          <p:nvPr/>
        </p:nvSpPr>
        <p:spPr bwMode="auto">
          <a:xfrm>
            <a:off x="414338" y="1316038"/>
            <a:ext cx="818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Sous-direction de la planification et de la gestion des crises :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8">
            <a:extLst>
              <a:ext uri="{FF2B5EF4-FFF2-40B4-BE49-F238E27FC236}">
                <a16:creationId xmlns:a16="http://schemas.microsoft.com/office/drawing/2014/main" id="{8640F5D2-AC18-5844-431F-9F5EACDE334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26627" name="Espace réservé du numéro de diapositive 4">
            <a:extLst>
              <a:ext uri="{FF2B5EF4-FFF2-40B4-BE49-F238E27FC236}">
                <a16:creationId xmlns:a16="http://schemas.microsoft.com/office/drawing/2014/main" id="{87EBEE1D-D394-B016-DE76-7E6A11C104C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D98E4FA-9EB5-4D5D-8DDE-45758960B96A}" type="slidenum">
              <a:rPr lang="fr-FR" altLang="fr-FR" sz="2000">
                <a:solidFill>
                  <a:srgbClr val="984807"/>
                </a:solidFill>
              </a:rPr>
              <a:pPr algn="r" eaLnBrk="1" hangingPunct="1">
                <a:spcBef>
                  <a:spcPct val="0"/>
                </a:spcBef>
                <a:buFontTx/>
                <a:buNone/>
              </a:pPr>
              <a:t>24</a:t>
            </a:fld>
            <a:endParaRPr lang="fr-FR" altLang="fr-FR" sz="2000">
              <a:solidFill>
                <a:srgbClr val="984807"/>
              </a:solidFill>
            </a:endParaRPr>
          </a:p>
        </p:txBody>
      </p:sp>
      <p:sp>
        <p:nvSpPr>
          <p:cNvPr id="26628" name="Rectangle 5">
            <a:extLst>
              <a:ext uri="{FF2B5EF4-FFF2-40B4-BE49-F238E27FC236}">
                <a16:creationId xmlns:a16="http://schemas.microsoft.com/office/drawing/2014/main" id="{7F445598-3E9E-1AA9-511C-03C0D0D24B19}"/>
              </a:ext>
            </a:extLst>
          </p:cNvPr>
          <p:cNvSpPr>
            <a:spLocks noChangeArrowheads="1"/>
          </p:cNvSpPr>
          <p:nvPr/>
        </p:nvSpPr>
        <p:spPr bwMode="auto">
          <a:xfrm>
            <a:off x="457200" y="1971675"/>
            <a:ext cx="82296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400" b="1">
                <a:solidFill>
                  <a:srgbClr val="000000"/>
                </a:solidFill>
                <a:latin typeface="Times New Roman" panose="02020603050405020304" pitchFamily="18" charset="0"/>
                <a:cs typeface="Times New Roman" panose="02020603050405020304" pitchFamily="18" charset="0"/>
              </a:rPr>
              <a:t>COGIC :</a:t>
            </a:r>
            <a:r>
              <a:rPr lang="fr-FR" altLang="fr-FR" sz="2400">
                <a:solidFill>
                  <a:srgbClr val="000000"/>
                </a:solidFill>
                <a:latin typeface="Times New Roman" panose="02020603050405020304" pitchFamily="18" charset="0"/>
                <a:cs typeface="Times New Roman" panose="02020603050405020304" pitchFamily="18" charset="0"/>
              </a:rPr>
              <a:t> structure opérationnelle du ministère de l'intérieur, constitué de 4 centres :</a:t>
            </a:r>
          </a:p>
          <a:p>
            <a:pPr algn="just">
              <a:spcBef>
                <a:spcPct val="0"/>
              </a:spcBef>
              <a:buFont typeface="Wingdings" panose="05000000000000000000" pitchFamily="2" charset="2"/>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è"/>
            </a:pPr>
            <a:r>
              <a:rPr lang="fr-FR" altLang="fr-FR" sz="2400" b="1">
                <a:solidFill>
                  <a:srgbClr val="000000"/>
                </a:solidFill>
                <a:latin typeface="Times New Roman" panose="02020603050405020304" pitchFamily="18" charset="0"/>
                <a:cs typeface="Times New Roman" panose="02020603050405020304" pitchFamily="18" charset="0"/>
              </a:rPr>
              <a:t> Centre opérationnel :</a:t>
            </a:r>
            <a:r>
              <a:rPr lang="fr-FR" altLang="fr-FR" sz="2400">
                <a:solidFill>
                  <a:srgbClr val="000000"/>
                </a:solidFill>
                <a:latin typeface="Times New Roman" panose="02020603050405020304" pitchFamily="18" charset="0"/>
                <a:cs typeface="Times New Roman" panose="02020603050405020304" pitchFamily="18" charset="0"/>
              </a:rPr>
              <a:t> Suit en temps réel les interventions sur le territoire national. Informations provenant des préfectures, des CODIS, des EMIZ, des forces de l'ordre, de météo France, etc.</a:t>
            </a:r>
            <a:endParaRPr lang="fr-FR" altLang="fr-FR" sz="2400">
              <a:latin typeface="Times New Roman" panose="02020603050405020304" pitchFamily="18" charset="0"/>
              <a:cs typeface="Times New Roman" panose="02020603050405020304" pitchFamily="18" charset="0"/>
            </a:endParaRPr>
          </a:p>
        </p:txBody>
      </p:sp>
      <p:pic>
        <p:nvPicPr>
          <p:cNvPr id="26629" name="Image 11" descr="Photo du CIC Beauvau">
            <a:extLst>
              <a:ext uri="{FF2B5EF4-FFF2-40B4-BE49-F238E27FC236}">
                <a16:creationId xmlns:a16="http://schemas.microsoft.com/office/drawing/2014/main" id="{3BC9AEE4-41C6-05BE-FC74-6E9C6DE82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238" y="4365625"/>
            <a:ext cx="275590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1">
            <a:extLst>
              <a:ext uri="{FF2B5EF4-FFF2-40B4-BE49-F238E27FC236}">
                <a16:creationId xmlns:a16="http://schemas.microsoft.com/office/drawing/2014/main" id="{A32C8BF0-A8D6-EA4D-E05F-9231EB7A7002}"/>
              </a:ext>
            </a:extLst>
          </p:cNvPr>
          <p:cNvSpPr>
            <a:spLocks noChangeArrowheads="1"/>
          </p:cNvSpPr>
          <p:nvPr/>
        </p:nvSpPr>
        <p:spPr bwMode="auto">
          <a:xfrm>
            <a:off x="414338" y="1316038"/>
            <a:ext cx="818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Sous-direction de la planification et de la gestion des crises :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8">
            <a:extLst>
              <a:ext uri="{FF2B5EF4-FFF2-40B4-BE49-F238E27FC236}">
                <a16:creationId xmlns:a16="http://schemas.microsoft.com/office/drawing/2014/main" id="{139DE809-54DB-76AE-92F2-A8E131FBBA6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27651" name="Espace réservé du numéro de diapositive 4">
            <a:extLst>
              <a:ext uri="{FF2B5EF4-FFF2-40B4-BE49-F238E27FC236}">
                <a16:creationId xmlns:a16="http://schemas.microsoft.com/office/drawing/2014/main" id="{6CB06B4C-29E6-1C5C-11D2-0E031268BA0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A34FAF0-8677-44B7-9CA1-1D0F6A16D662}" type="slidenum">
              <a:rPr lang="fr-FR" altLang="fr-FR" sz="2000">
                <a:solidFill>
                  <a:srgbClr val="984807"/>
                </a:solidFill>
              </a:rPr>
              <a:pPr algn="r" eaLnBrk="1" hangingPunct="1">
                <a:spcBef>
                  <a:spcPct val="0"/>
                </a:spcBef>
                <a:buFontTx/>
                <a:buNone/>
              </a:pPr>
              <a:t>25</a:t>
            </a:fld>
            <a:endParaRPr lang="fr-FR" altLang="fr-FR" sz="2000">
              <a:solidFill>
                <a:srgbClr val="984807"/>
              </a:solidFill>
            </a:endParaRPr>
          </a:p>
        </p:txBody>
      </p:sp>
      <p:sp>
        <p:nvSpPr>
          <p:cNvPr id="27652" name="Rectangle 5">
            <a:extLst>
              <a:ext uri="{FF2B5EF4-FFF2-40B4-BE49-F238E27FC236}">
                <a16:creationId xmlns:a16="http://schemas.microsoft.com/office/drawing/2014/main" id="{B6DC81F2-99B7-5929-2C1D-767E5D348029}"/>
              </a:ext>
            </a:extLst>
          </p:cNvPr>
          <p:cNvSpPr>
            <a:spLocks noChangeArrowheads="1"/>
          </p:cNvSpPr>
          <p:nvPr/>
        </p:nvSpPr>
        <p:spPr bwMode="auto">
          <a:xfrm>
            <a:off x="457200" y="1951038"/>
            <a:ext cx="8229600"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400" b="1">
                <a:solidFill>
                  <a:srgbClr val="000000"/>
                </a:solidFill>
                <a:latin typeface="Times New Roman" panose="02020603050405020304" pitchFamily="18" charset="0"/>
                <a:cs typeface="Times New Roman" panose="02020603050405020304" pitchFamily="18" charset="0"/>
              </a:rPr>
              <a:t>COGIC :</a:t>
            </a:r>
          </a:p>
          <a:p>
            <a:pPr algn="just">
              <a:spcBef>
                <a:spcPct val="0"/>
              </a:spcBef>
              <a:buFont typeface="Wingdings" panose="05000000000000000000" pitchFamily="2" charset="2"/>
              <a:buNone/>
            </a:pPr>
            <a:endParaRPr lang="fr-FR" altLang="fr-FR" sz="2400" b="1">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è"/>
            </a:pPr>
            <a:r>
              <a:rPr lang="fr-FR" altLang="fr-FR" sz="2400" b="1">
                <a:solidFill>
                  <a:srgbClr val="000000"/>
                </a:solidFill>
                <a:latin typeface="Times New Roman" panose="02020603050405020304" pitchFamily="18" charset="0"/>
                <a:cs typeface="Times New Roman" panose="02020603050405020304" pitchFamily="18" charset="0"/>
              </a:rPr>
              <a:t> Centre interministérielle de crises (CIC) :</a:t>
            </a:r>
            <a:r>
              <a:rPr lang="fr-FR" altLang="fr-FR" sz="2400">
                <a:solidFill>
                  <a:srgbClr val="000000"/>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r>
              <a:rPr lang="fr-FR" altLang="fr-FR" sz="2400">
                <a:solidFill>
                  <a:srgbClr val="000000"/>
                </a:solidFill>
                <a:latin typeface="Times New Roman" panose="02020603050405020304" pitchFamily="18" charset="0"/>
                <a:cs typeface="Times New Roman" panose="02020603050405020304" pitchFamily="18" charset="0"/>
              </a:rPr>
              <a:t>Activé sur décision du ministre, il assure l’information du gouvernement et il répond aux demandes de renforts des préfets de zone ou des États étrangers en mobilisant les moyens appropriés, publics ou privés. </a:t>
            </a:r>
          </a:p>
          <a:p>
            <a:pPr algn="just">
              <a:spcBef>
                <a:spcPct val="0"/>
              </a:spcBef>
              <a:buFont typeface="Wingdings" panose="05000000000000000000" pitchFamily="2" charset="2"/>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r>
              <a:rPr lang="fr-FR" altLang="fr-FR" sz="2400">
                <a:solidFill>
                  <a:srgbClr val="000000"/>
                </a:solidFill>
                <a:latin typeface="Times New Roman" panose="02020603050405020304" pitchFamily="18" charset="0"/>
                <a:cs typeface="Times New Roman" panose="02020603050405020304" pitchFamily="18" charset="0"/>
              </a:rPr>
              <a:t>Coordonne l'ensemble des moyens de secours humains et matériels locaux, nationaux publics ou privés.</a:t>
            </a:r>
          </a:p>
        </p:txBody>
      </p:sp>
      <p:sp>
        <p:nvSpPr>
          <p:cNvPr id="27653" name="Rectangle 1">
            <a:extLst>
              <a:ext uri="{FF2B5EF4-FFF2-40B4-BE49-F238E27FC236}">
                <a16:creationId xmlns:a16="http://schemas.microsoft.com/office/drawing/2014/main" id="{2326A004-404E-AC28-364F-92C0423F258C}"/>
              </a:ext>
            </a:extLst>
          </p:cNvPr>
          <p:cNvSpPr>
            <a:spLocks noChangeArrowheads="1"/>
          </p:cNvSpPr>
          <p:nvPr/>
        </p:nvSpPr>
        <p:spPr bwMode="auto">
          <a:xfrm>
            <a:off x="414338" y="1316038"/>
            <a:ext cx="818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Sous-direction de la planification et de la gestion des crises :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8">
            <a:extLst>
              <a:ext uri="{FF2B5EF4-FFF2-40B4-BE49-F238E27FC236}">
                <a16:creationId xmlns:a16="http://schemas.microsoft.com/office/drawing/2014/main" id="{5977B94C-EDA1-EA62-EB8F-DE079EAE54D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28675" name="Espace réservé du numéro de diapositive 4">
            <a:extLst>
              <a:ext uri="{FF2B5EF4-FFF2-40B4-BE49-F238E27FC236}">
                <a16:creationId xmlns:a16="http://schemas.microsoft.com/office/drawing/2014/main" id="{DEBB13D7-7335-5CB1-7637-DE6B3691C02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DC5EBF0-FD8E-4960-B7B6-EE56344154AA}" type="slidenum">
              <a:rPr lang="fr-FR" altLang="fr-FR" sz="2000">
                <a:solidFill>
                  <a:srgbClr val="984807"/>
                </a:solidFill>
              </a:rPr>
              <a:pPr algn="r" eaLnBrk="1" hangingPunct="1">
                <a:spcBef>
                  <a:spcPct val="0"/>
                </a:spcBef>
                <a:buFontTx/>
                <a:buNone/>
              </a:pPr>
              <a:t>26</a:t>
            </a:fld>
            <a:endParaRPr lang="fr-FR" altLang="fr-FR" sz="2000">
              <a:solidFill>
                <a:srgbClr val="984807"/>
              </a:solidFill>
            </a:endParaRPr>
          </a:p>
        </p:txBody>
      </p:sp>
      <p:sp>
        <p:nvSpPr>
          <p:cNvPr id="28676" name="Rectangle 5">
            <a:extLst>
              <a:ext uri="{FF2B5EF4-FFF2-40B4-BE49-F238E27FC236}">
                <a16:creationId xmlns:a16="http://schemas.microsoft.com/office/drawing/2014/main" id="{F7DC9A75-4853-EDC3-90E6-B6693A7BE6FE}"/>
              </a:ext>
            </a:extLst>
          </p:cNvPr>
          <p:cNvSpPr>
            <a:spLocks noChangeArrowheads="1"/>
          </p:cNvSpPr>
          <p:nvPr/>
        </p:nvSpPr>
        <p:spPr bwMode="auto">
          <a:xfrm>
            <a:off x="457200" y="1879600"/>
            <a:ext cx="82296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400" b="1">
                <a:solidFill>
                  <a:srgbClr val="000000"/>
                </a:solidFill>
                <a:latin typeface="Times New Roman" panose="02020603050405020304" pitchFamily="18" charset="0"/>
                <a:cs typeface="Times New Roman" panose="02020603050405020304" pitchFamily="18" charset="0"/>
              </a:rPr>
              <a:t>COGIC :</a:t>
            </a:r>
          </a:p>
          <a:p>
            <a:pPr algn="just">
              <a:spcBef>
                <a:spcPct val="0"/>
              </a:spcBef>
              <a:buFont typeface="Wingdings" panose="05000000000000000000" pitchFamily="2" charset="2"/>
              <a:buNone/>
            </a:pPr>
            <a:endParaRPr lang="fr-FR" altLang="fr-FR" sz="2400" b="1">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è"/>
            </a:pPr>
            <a:r>
              <a:rPr lang="fr-FR" altLang="fr-FR" sz="2400" b="1">
                <a:solidFill>
                  <a:srgbClr val="000000"/>
                </a:solidFill>
                <a:latin typeface="Times New Roman" panose="02020603050405020304" pitchFamily="18" charset="0"/>
                <a:cs typeface="Times New Roman" panose="02020603050405020304" pitchFamily="18" charset="0"/>
              </a:rPr>
              <a:t> Centre de transmissions :</a:t>
            </a:r>
            <a:r>
              <a:rPr lang="fr-FR" altLang="fr-FR" sz="2400">
                <a:solidFill>
                  <a:srgbClr val="000000"/>
                </a:solidFill>
                <a:latin typeface="Times New Roman" panose="02020603050405020304" pitchFamily="18" charset="0"/>
                <a:cs typeface="Times New Roman" panose="02020603050405020304" pitchFamily="18" charset="0"/>
              </a:rPr>
              <a:t> Gère les moyens de communications radio et garantit leur sécurité. </a:t>
            </a:r>
          </a:p>
          <a:p>
            <a:pPr algn="just">
              <a:spcBef>
                <a:spcPct val="0"/>
              </a:spcBef>
              <a:buFont typeface="Wingdings" panose="05000000000000000000" pitchFamily="2" charset="2"/>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r>
              <a:rPr lang="fr-FR" altLang="fr-FR" sz="2400">
                <a:solidFill>
                  <a:srgbClr val="000000"/>
                </a:solidFill>
                <a:latin typeface="Times New Roman" panose="02020603050405020304" pitchFamily="18" charset="0"/>
                <a:cs typeface="Times New Roman" panose="02020603050405020304" pitchFamily="18" charset="0"/>
              </a:rPr>
              <a:t>Dispose d'un studio radio, qui, en cas d'alerte nationale permet de diffuser des messages sur les ondes de France Inter et France Info et une ligne avec l'Agence France Presse (AFP) pour la diffusion de communiqués de presse.</a:t>
            </a:r>
          </a:p>
          <a:p>
            <a:pPr algn="just">
              <a:spcBef>
                <a:spcPct val="0"/>
              </a:spcBef>
              <a:buFont typeface="Wingdings" panose="05000000000000000000" pitchFamily="2" charset="2"/>
              <a:buNone/>
            </a:pPr>
            <a:r>
              <a:rPr lang="fr-FR" altLang="fr-FR" sz="2400">
                <a:solidFill>
                  <a:srgbClr val="000000"/>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Char char="è"/>
            </a:pPr>
            <a:r>
              <a:rPr lang="fr-FR" altLang="fr-FR" sz="2400" b="1">
                <a:solidFill>
                  <a:srgbClr val="000000"/>
                </a:solidFill>
                <a:latin typeface="Times New Roman" panose="02020603050405020304" pitchFamily="18" charset="0"/>
                <a:cs typeface="Times New Roman" panose="02020603050405020304" pitchFamily="18" charset="0"/>
              </a:rPr>
              <a:t> Centre de documentation.</a:t>
            </a:r>
            <a:endParaRPr lang="fr-FR" altLang="fr-FR" sz="2400">
              <a:solidFill>
                <a:srgbClr val="000000"/>
              </a:solidFill>
              <a:latin typeface="Times New Roman" panose="02020603050405020304" pitchFamily="18" charset="0"/>
              <a:cs typeface="Times New Roman" panose="02020603050405020304" pitchFamily="18" charset="0"/>
            </a:endParaRPr>
          </a:p>
        </p:txBody>
      </p:sp>
      <p:sp>
        <p:nvSpPr>
          <p:cNvPr id="28677" name="Rectangle 1">
            <a:extLst>
              <a:ext uri="{FF2B5EF4-FFF2-40B4-BE49-F238E27FC236}">
                <a16:creationId xmlns:a16="http://schemas.microsoft.com/office/drawing/2014/main" id="{CF049845-D9D2-089F-137B-01883ED49C49}"/>
              </a:ext>
            </a:extLst>
          </p:cNvPr>
          <p:cNvSpPr>
            <a:spLocks noChangeArrowheads="1"/>
          </p:cNvSpPr>
          <p:nvPr/>
        </p:nvSpPr>
        <p:spPr bwMode="auto">
          <a:xfrm>
            <a:off x="414338" y="1316038"/>
            <a:ext cx="818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Sous-direction de la planification et de la gestion des crises :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8">
            <a:extLst>
              <a:ext uri="{FF2B5EF4-FFF2-40B4-BE49-F238E27FC236}">
                <a16:creationId xmlns:a16="http://schemas.microsoft.com/office/drawing/2014/main" id="{2CBFD811-247B-F7DD-1817-D2E2475EDB0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29699" name="Espace réservé du numéro de diapositive 4">
            <a:extLst>
              <a:ext uri="{FF2B5EF4-FFF2-40B4-BE49-F238E27FC236}">
                <a16:creationId xmlns:a16="http://schemas.microsoft.com/office/drawing/2014/main" id="{32F36557-E9A0-C5C3-8ED8-FD8D19DE1C6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54A042B-5780-4FD4-922E-52595A6270AD}" type="slidenum">
              <a:rPr lang="fr-FR" altLang="fr-FR" sz="2000">
                <a:solidFill>
                  <a:srgbClr val="984807"/>
                </a:solidFill>
              </a:rPr>
              <a:pPr algn="r" eaLnBrk="1" hangingPunct="1">
                <a:spcBef>
                  <a:spcPct val="0"/>
                </a:spcBef>
                <a:buFontTx/>
                <a:buNone/>
              </a:pPr>
              <a:t>27</a:t>
            </a:fld>
            <a:endParaRPr lang="fr-FR" altLang="fr-FR" sz="2000">
              <a:solidFill>
                <a:srgbClr val="984807"/>
              </a:solidFill>
            </a:endParaRPr>
          </a:p>
        </p:txBody>
      </p:sp>
      <p:sp>
        <p:nvSpPr>
          <p:cNvPr id="29700" name="Rectangle 1">
            <a:extLst>
              <a:ext uri="{FF2B5EF4-FFF2-40B4-BE49-F238E27FC236}">
                <a16:creationId xmlns:a16="http://schemas.microsoft.com/office/drawing/2014/main" id="{F1980305-B3ED-FFDB-877D-0E215890F158}"/>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Sous-direction des moyens nationaux : </a:t>
            </a:r>
          </a:p>
        </p:txBody>
      </p:sp>
      <p:sp>
        <p:nvSpPr>
          <p:cNvPr id="29701" name="Rectangle 2">
            <a:extLst>
              <a:ext uri="{FF2B5EF4-FFF2-40B4-BE49-F238E27FC236}">
                <a16:creationId xmlns:a16="http://schemas.microsoft.com/office/drawing/2014/main" id="{5422C12F-FC7C-6558-A271-F2011B2910D8}"/>
              </a:ext>
            </a:extLst>
          </p:cNvPr>
          <p:cNvSpPr>
            <a:spLocks noChangeArrowheads="1"/>
          </p:cNvSpPr>
          <p:nvPr/>
        </p:nvSpPr>
        <p:spPr bwMode="auto">
          <a:xfrm>
            <a:off x="457200" y="1981200"/>
            <a:ext cx="8291513" cy="3416300"/>
          </a:xfrm>
          <a:prstGeom prst="rect">
            <a:avLst/>
          </a:prstGeom>
          <a:no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charset="0"/>
              </a:defRPr>
            </a:lvl1pPr>
            <a:lvl2pPr marL="742950" indent="-285750">
              <a:spcBef>
                <a:spcPct val="20000"/>
              </a:spcBef>
              <a:buFont typeface="Arial" panose="020B0604020202020204" pitchFamily="34" charset="0"/>
              <a:buChar char="–"/>
              <a:defRPr sz="2800">
                <a:solidFill>
                  <a:schemeClr val="tx1"/>
                </a:solidFill>
                <a:latin typeface="Myriad Pro" charset="0"/>
              </a:defRPr>
            </a:lvl2pPr>
            <a:lvl3pPr marL="1143000" indent="-228600">
              <a:spcBef>
                <a:spcPct val="20000"/>
              </a:spcBef>
              <a:buFont typeface="Arial" panose="020B0604020202020204" pitchFamily="34" charset="0"/>
              <a:buChar char="•"/>
              <a:defRPr sz="2400">
                <a:solidFill>
                  <a:schemeClr val="tx1"/>
                </a:solidFill>
                <a:latin typeface="Myriad Pro" charset="0"/>
              </a:defRPr>
            </a:lvl3pPr>
            <a:lvl4pPr marL="1600200" indent="-228600">
              <a:spcBef>
                <a:spcPct val="20000"/>
              </a:spcBef>
              <a:buFont typeface="Arial" panose="020B0604020202020204" pitchFamily="34" charset="0"/>
              <a:buChar char="–"/>
              <a:defRPr sz="2000">
                <a:solidFill>
                  <a:schemeClr val="tx1"/>
                </a:solidFill>
                <a:latin typeface="Myriad Pro" charset="0"/>
              </a:defRPr>
            </a:lvl4pPr>
            <a:lvl5pPr marL="2057400" indent="-228600">
              <a:spcBef>
                <a:spcPct val="20000"/>
              </a:spcBef>
              <a:buFont typeface="Arial" panose="020B0604020202020204" pitchFamily="34" charset="0"/>
              <a:buChar char="»"/>
              <a:defRPr sz="2000">
                <a:solidFill>
                  <a:schemeClr val="tx1"/>
                </a:solidFill>
                <a:latin typeface="Myriad Pro"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9pPr>
          </a:lstStyle>
          <a:p>
            <a:pPr marL="0" indent="0" algn="just">
              <a:spcBef>
                <a:spcPct val="0"/>
              </a:spcBef>
              <a:buFont typeface="Arial" panose="020B0604020202020204" pitchFamily="34" charset="0"/>
              <a:buNone/>
              <a:defRPr/>
            </a:pPr>
            <a:r>
              <a:rPr lang="fr-FR" altLang="fr-FR" sz="2400" b="1" u="sng" dirty="0">
                <a:latin typeface="Times New Roman" panose="02020603050405020304" pitchFamily="18" charset="0"/>
              </a:rPr>
              <a:t>Unités d'instruction et d'intervention de la sécurité civile (U.I.I.S.C.) :</a:t>
            </a:r>
          </a:p>
          <a:p>
            <a:pPr algn="just">
              <a:spcBef>
                <a:spcPct val="0"/>
              </a:spcBef>
              <a:buFontTx/>
              <a:buNone/>
              <a:defRPr/>
            </a:pPr>
            <a:endParaRPr lang="fr-FR" altLang="fr-FR" sz="2400" b="1" dirty="0">
              <a:latin typeface="Times New Roman" panose="02020603050405020304" pitchFamily="18" charset="0"/>
            </a:endParaRPr>
          </a:p>
          <a:p>
            <a:pPr algn="just">
              <a:spcBef>
                <a:spcPct val="0"/>
              </a:spcBef>
              <a:defRPr/>
            </a:pPr>
            <a:r>
              <a:rPr lang="fr-FR" altLang="fr-FR" sz="2400" dirty="0">
                <a:latin typeface="Times New Roman" panose="02020603050405020304" pitchFamily="18" charset="0"/>
              </a:rPr>
              <a:t>Renforcent les moyens de secours des collectivités territoriales </a:t>
            </a:r>
          </a:p>
          <a:p>
            <a:pPr algn="just">
              <a:spcBef>
                <a:spcPct val="0"/>
              </a:spcBef>
              <a:defRPr/>
            </a:pPr>
            <a:r>
              <a:rPr lang="fr-FR" altLang="fr-FR" sz="2400" dirty="0">
                <a:latin typeface="Times New Roman" panose="02020603050405020304" pitchFamily="18" charset="0"/>
              </a:rPr>
              <a:t>3 U.I.I.S.C. </a:t>
            </a:r>
            <a:r>
              <a:rPr lang="fr-FR" altLang="fr-FR"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dirty="0">
                <a:latin typeface="Times New Roman" panose="02020603050405020304" pitchFamily="18" charset="0"/>
              </a:rPr>
              <a:t> environ 1 500 hommes et femmes : </a:t>
            </a:r>
          </a:p>
          <a:p>
            <a:pPr algn="just">
              <a:spcBef>
                <a:spcPct val="0"/>
              </a:spcBef>
              <a:buFontTx/>
              <a:buNone/>
              <a:defRPr/>
            </a:pPr>
            <a:endParaRPr lang="fr-FR" altLang="fr-FR" sz="2400" dirty="0">
              <a:latin typeface="Times New Roman" panose="02020603050405020304" pitchFamily="18" charset="0"/>
            </a:endParaRPr>
          </a:p>
          <a:p>
            <a:pPr algn="just">
              <a:spcBef>
                <a:spcPct val="0"/>
              </a:spcBef>
              <a:buFontTx/>
              <a:buNone/>
              <a:defRPr/>
            </a:pPr>
            <a:r>
              <a:rPr lang="fr-FR" altLang="fr-FR" sz="2400" dirty="0">
                <a:latin typeface="Times New Roman" panose="02020603050405020304" pitchFamily="18" charset="0"/>
              </a:rPr>
              <a:t>				U.I.I.S.C. 1 (Nogent le Rotrou), 				U.I.I.S.C. 5 (</a:t>
            </a:r>
            <a:r>
              <a:rPr lang="fr-FR" altLang="fr-FR" sz="2400" dirty="0" err="1">
                <a:latin typeface="Times New Roman" panose="02020603050405020304" pitchFamily="18" charset="0"/>
              </a:rPr>
              <a:t>Corté</a:t>
            </a:r>
            <a:r>
              <a:rPr lang="fr-FR" altLang="fr-FR" sz="2400" dirty="0">
                <a:latin typeface="Times New Roman" panose="02020603050405020304" pitchFamily="18" charset="0"/>
              </a:rPr>
              <a:t>), </a:t>
            </a:r>
          </a:p>
          <a:p>
            <a:pPr algn="just">
              <a:spcBef>
                <a:spcPct val="0"/>
              </a:spcBef>
              <a:buFontTx/>
              <a:buNone/>
              <a:defRPr/>
            </a:pPr>
            <a:r>
              <a:rPr lang="fr-FR" altLang="fr-FR" sz="2400" dirty="0">
                <a:latin typeface="Times New Roman" panose="02020603050405020304" pitchFamily="18" charset="0"/>
              </a:rPr>
              <a:t>				U.I.I.S.C. 7 (</a:t>
            </a:r>
            <a:r>
              <a:rPr lang="fr-FR" altLang="fr-FR" sz="2400" dirty="0" err="1">
                <a:latin typeface="Times New Roman" panose="02020603050405020304" pitchFamily="18" charset="0"/>
              </a:rPr>
              <a:t>Brignolles</a:t>
            </a:r>
            <a:r>
              <a:rPr lang="fr-FR" altLang="fr-FR" sz="2400" dirty="0">
                <a:latin typeface="Times New Roman" panose="02020603050405020304" pitchFamily="18" charset="0"/>
              </a:rPr>
              <a:t>).</a:t>
            </a:r>
          </a:p>
        </p:txBody>
      </p:sp>
      <p:pic>
        <p:nvPicPr>
          <p:cNvPr id="29702" name="Image 7" descr="UIISC5">
            <a:extLst>
              <a:ext uri="{FF2B5EF4-FFF2-40B4-BE49-F238E27FC236}">
                <a16:creationId xmlns:a16="http://schemas.microsoft.com/office/drawing/2014/main" id="{FF4CAC4F-8008-ED58-6264-04FDE1B72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075" y="4335463"/>
            <a:ext cx="862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8" descr="C:\Documents and Settings\Philippe\Mes documents\JSP SDMIS\Dématérialisation\doc\SC\Cad\uiisc.png">
            <a:extLst>
              <a:ext uri="{FF2B5EF4-FFF2-40B4-BE49-F238E27FC236}">
                <a16:creationId xmlns:a16="http://schemas.microsoft.com/office/drawing/2014/main" id="{FB0649F6-D40E-9C77-FB76-3C43E20C6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271963"/>
            <a:ext cx="26638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8">
            <a:extLst>
              <a:ext uri="{FF2B5EF4-FFF2-40B4-BE49-F238E27FC236}">
                <a16:creationId xmlns:a16="http://schemas.microsoft.com/office/drawing/2014/main" id="{BF60F986-43A6-C067-4D06-28F135DAE77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30723" name="Espace réservé du numéro de diapositive 4">
            <a:extLst>
              <a:ext uri="{FF2B5EF4-FFF2-40B4-BE49-F238E27FC236}">
                <a16:creationId xmlns:a16="http://schemas.microsoft.com/office/drawing/2014/main" id="{D326B709-B434-0C63-75DC-C2E6EF1DC00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94B3AEC-12CF-47F8-B6F5-135D2A22D3B2}" type="slidenum">
              <a:rPr lang="fr-FR" altLang="fr-FR" sz="2000">
                <a:solidFill>
                  <a:srgbClr val="984807"/>
                </a:solidFill>
              </a:rPr>
              <a:pPr algn="r" eaLnBrk="1" hangingPunct="1">
                <a:spcBef>
                  <a:spcPct val="0"/>
                </a:spcBef>
                <a:buFontTx/>
                <a:buNone/>
              </a:pPr>
              <a:t>28</a:t>
            </a:fld>
            <a:endParaRPr lang="fr-FR" altLang="fr-FR" sz="2000">
              <a:solidFill>
                <a:srgbClr val="984807"/>
              </a:solidFill>
            </a:endParaRPr>
          </a:p>
        </p:txBody>
      </p:sp>
      <p:sp>
        <p:nvSpPr>
          <p:cNvPr id="30724" name="Rectangle 5">
            <a:extLst>
              <a:ext uri="{FF2B5EF4-FFF2-40B4-BE49-F238E27FC236}">
                <a16:creationId xmlns:a16="http://schemas.microsoft.com/office/drawing/2014/main" id="{7745A7B6-3B5D-B80E-22FB-259E485AD82B}"/>
              </a:ext>
            </a:extLst>
          </p:cNvPr>
          <p:cNvSpPr>
            <a:spLocks noChangeArrowheads="1"/>
          </p:cNvSpPr>
          <p:nvPr/>
        </p:nvSpPr>
        <p:spPr bwMode="auto">
          <a:xfrm>
            <a:off x="381000" y="1905000"/>
            <a:ext cx="8229600"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b="1">
                <a:solidFill>
                  <a:srgbClr val="000000"/>
                </a:solidFill>
                <a:latin typeface="Times New Roman" panose="02020603050405020304" pitchFamily="18" charset="0"/>
                <a:cs typeface="Calibri" panose="020F0502020204030204" pitchFamily="34" charset="0"/>
              </a:rPr>
              <a:t>Groupement des moyens aériens :</a:t>
            </a:r>
            <a:r>
              <a:rPr lang="fr-FR" altLang="fr-FR" sz="2000" b="1">
                <a:solidFill>
                  <a:srgbClr val="000000"/>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endParaRPr lang="fr-FR" altLang="fr-FR" sz="2000" b="1">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r>
              <a:rPr lang="fr-FR" altLang="fr-FR" sz="2000" b="1">
                <a:solidFill>
                  <a:srgbClr val="000000"/>
                </a:solidFill>
                <a:latin typeface="Times New Roman" panose="02020603050405020304" pitchFamily="18" charset="0"/>
                <a:cs typeface="Times New Roman" panose="02020603050405020304" pitchFamily="18" charset="0"/>
              </a:rPr>
              <a:t>Hélicoptères :</a:t>
            </a: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Assurent les missions de :</a:t>
            </a: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Char char="è"/>
            </a:pPr>
            <a:r>
              <a:rPr lang="fr-FR" altLang="fr-FR" sz="2000">
                <a:solidFill>
                  <a:srgbClr val="000000"/>
                </a:solidFill>
                <a:latin typeface="Times New Roman" panose="02020603050405020304" pitchFamily="18" charset="0"/>
                <a:cs typeface="Times New Roman" panose="02020603050405020304" pitchFamily="18" charset="0"/>
              </a:rPr>
              <a:t> secours urgent et sauvetage,</a:t>
            </a:r>
          </a:p>
          <a:p>
            <a:pPr algn="just">
              <a:spcBef>
                <a:spcPct val="0"/>
              </a:spcBef>
              <a:buFont typeface="Wingdings" panose="05000000000000000000" pitchFamily="2" charset="2"/>
              <a:buChar char="è"/>
            </a:pPr>
            <a:r>
              <a:rPr lang="fr-FR" altLang="fr-FR" sz="2000">
                <a:solidFill>
                  <a:srgbClr val="000000"/>
                </a:solidFill>
                <a:latin typeface="Times New Roman" panose="02020603050405020304" pitchFamily="18" charset="0"/>
                <a:cs typeface="Times New Roman" panose="02020603050405020304" pitchFamily="18" charset="0"/>
              </a:rPr>
              <a:t> lutte contre les feux de forêts,</a:t>
            </a:r>
          </a:p>
          <a:p>
            <a:pPr algn="just">
              <a:spcBef>
                <a:spcPct val="0"/>
              </a:spcBef>
              <a:buFont typeface="Wingdings" panose="05000000000000000000" pitchFamily="2" charset="2"/>
              <a:buChar char="è"/>
            </a:pPr>
            <a:r>
              <a:rPr lang="fr-FR" altLang="fr-FR" sz="2000">
                <a:solidFill>
                  <a:srgbClr val="000000"/>
                </a:solidFill>
                <a:latin typeface="Times New Roman" panose="02020603050405020304" pitchFamily="18" charset="0"/>
                <a:cs typeface="Times New Roman" panose="02020603050405020304" pitchFamily="18" charset="0"/>
              </a:rPr>
              <a:t> transports sanitaires,</a:t>
            </a:r>
          </a:p>
          <a:p>
            <a:pPr algn="just">
              <a:spcBef>
                <a:spcPct val="0"/>
              </a:spcBef>
              <a:buFont typeface="Wingdings" panose="05000000000000000000" pitchFamily="2" charset="2"/>
              <a:buChar char="è"/>
            </a:pPr>
            <a:r>
              <a:rPr lang="fr-FR" altLang="fr-FR" sz="2000">
                <a:solidFill>
                  <a:srgbClr val="000000"/>
                </a:solidFill>
                <a:latin typeface="Times New Roman" panose="02020603050405020304" pitchFamily="18" charset="0"/>
                <a:cs typeface="Times New Roman" panose="02020603050405020304" pitchFamily="18" charset="0"/>
              </a:rPr>
              <a:t> police, sécurité et prévention,</a:t>
            </a:r>
          </a:p>
          <a:p>
            <a:pPr algn="just">
              <a:spcBef>
                <a:spcPct val="0"/>
              </a:spcBef>
              <a:buFont typeface="Wingdings" panose="05000000000000000000" pitchFamily="2" charset="2"/>
              <a:buChar char="è"/>
            </a:pPr>
            <a:r>
              <a:rPr lang="fr-FR" altLang="fr-FR" sz="2000">
                <a:solidFill>
                  <a:srgbClr val="000000"/>
                </a:solidFill>
                <a:latin typeface="Times New Roman" panose="02020603050405020304" pitchFamily="18" charset="0"/>
                <a:cs typeface="Calibri" panose="020F0502020204030204" pitchFamily="34" charset="0"/>
              </a:rPr>
              <a:t> assistance technique.</a:t>
            </a:r>
            <a:r>
              <a:rPr lang="fr-FR" altLang="fr-FR" sz="2000">
                <a:solidFill>
                  <a:srgbClr val="000000"/>
                </a:solidFill>
                <a:latin typeface="Times New Roman" panose="02020603050405020304" pitchFamily="18" charset="0"/>
                <a:cs typeface="Times New Roman" panose="02020603050405020304" pitchFamily="18" charset="0"/>
              </a:rPr>
              <a:t> </a:t>
            </a:r>
          </a:p>
        </p:txBody>
      </p:sp>
      <p:pic>
        <p:nvPicPr>
          <p:cNvPr id="30725" name="Image 16">
            <a:extLst>
              <a:ext uri="{FF2B5EF4-FFF2-40B4-BE49-F238E27FC236}">
                <a16:creationId xmlns:a16="http://schemas.microsoft.com/office/drawing/2014/main" id="{D78BA08C-3BDD-3876-2A4D-E51F2CB6D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165" t="18425" r="9862" b="11008"/>
          <a:stretch>
            <a:fillRect/>
          </a:stretch>
        </p:blipFill>
        <p:spPr bwMode="auto">
          <a:xfrm>
            <a:off x="4191000" y="1936750"/>
            <a:ext cx="46482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1">
            <a:extLst>
              <a:ext uri="{FF2B5EF4-FFF2-40B4-BE49-F238E27FC236}">
                <a16:creationId xmlns:a16="http://schemas.microsoft.com/office/drawing/2014/main" id="{0B4D7A75-453E-2889-D298-FDA2C9E2D0BA}"/>
              </a:ext>
            </a:extLst>
          </p:cNvPr>
          <p:cNvSpPr>
            <a:spLocks noChangeArrowheads="1"/>
          </p:cNvSpPr>
          <p:nvPr/>
        </p:nvSpPr>
        <p:spPr bwMode="auto">
          <a:xfrm>
            <a:off x="414338" y="1316038"/>
            <a:ext cx="818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Sous-direction des moyens nationaux :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8">
            <a:extLst>
              <a:ext uri="{FF2B5EF4-FFF2-40B4-BE49-F238E27FC236}">
                <a16:creationId xmlns:a16="http://schemas.microsoft.com/office/drawing/2014/main" id="{30DD9870-97E5-40F6-8743-5262B4F4B89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31747" name="Espace réservé du numéro de diapositive 4">
            <a:extLst>
              <a:ext uri="{FF2B5EF4-FFF2-40B4-BE49-F238E27FC236}">
                <a16:creationId xmlns:a16="http://schemas.microsoft.com/office/drawing/2014/main" id="{BA1D66E9-5616-CA0B-F96B-3005E5B5DFA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60701A7-8BD3-4819-9F45-DBCDD5AB6BC7}" type="slidenum">
              <a:rPr lang="fr-FR" altLang="fr-FR" sz="2000">
                <a:solidFill>
                  <a:srgbClr val="984807"/>
                </a:solidFill>
              </a:rPr>
              <a:pPr algn="r" eaLnBrk="1" hangingPunct="1">
                <a:spcBef>
                  <a:spcPct val="0"/>
                </a:spcBef>
                <a:buFontTx/>
                <a:buNone/>
              </a:pPr>
              <a:t>29</a:t>
            </a:fld>
            <a:endParaRPr lang="fr-FR" altLang="fr-FR" sz="2000">
              <a:solidFill>
                <a:srgbClr val="984807"/>
              </a:solidFill>
            </a:endParaRPr>
          </a:p>
        </p:txBody>
      </p:sp>
      <p:sp>
        <p:nvSpPr>
          <p:cNvPr id="31748" name="Rectangle 5">
            <a:extLst>
              <a:ext uri="{FF2B5EF4-FFF2-40B4-BE49-F238E27FC236}">
                <a16:creationId xmlns:a16="http://schemas.microsoft.com/office/drawing/2014/main" id="{1346E3CF-195F-D00A-4220-A5D1E83FDE0E}"/>
              </a:ext>
            </a:extLst>
          </p:cNvPr>
          <p:cNvSpPr>
            <a:spLocks noChangeArrowheads="1"/>
          </p:cNvSpPr>
          <p:nvPr/>
        </p:nvSpPr>
        <p:spPr bwMode="auto">
          <a:xfrm>
            <a:off x="381000" y="1905000"/>
            <a:ext cx="8229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400" b="1">
                <a:solidFill>
                  <a:srgbClr val="000000"/>
                </a:solidFill>
                <a:latin typeface="Times New Roman" panose="02020603050405020304" pitchFamily="18" charset="0"/>
                <a:cs typeface="Calibri" panose="020F0502020204030204" pitchFamily="34" charset="0"/>
              </a:rPr>
              <a:t>Groupement des moyens aériens :</a:t>
            </a:r>
            <a:r>
              <a:rPr lang="fr-FR" altLang="fr-FR" sz="2400" b="1">
                <a:solidFill>
                  <a:srgbClr val="000000"/>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endParaRPr lang="fr-FR" altLang="fr-FR" sz="2400" b="1">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r>
              <a:rPr lang="fr-FR" altLang="fr-FR" sz="2400" b="1">
                <a:solidFill>
                  <a:srgbClr val="000000"/>
                </a:solidFill>
                <a:latin typeface="Times New Roman" panose="02020603050405020304" pitchFamily="18" charset="0"/>
                <a:cs typeface="Calibri" panose="020F0502020204030204" pitchFamily="34" charset="0"/>
              </a:rPr>
              <a:t>Avions :</a:t>
            </a:r>
            <a:r>
              <a:rPr lang="fr-FR" altLang="fr-FR" sz="2400">
                <a:solidFill>
                  <a:srgbClr val="000000"/>
                </a:solidFill>
                <a:latin typeface="Times New Roman" panose="02020603050405020304" pitchFamily="18" charset="0"/>
                <a:cs typeface="Calibri" panose="020F0502020204030204" pitchFamily="34" charset="0"/>
              </a:rPr>
              <a:t> Mission prioritaire est la lutte contre les feux de forêt..</a:t>
            </a:r>
            <a:r>
              <a:rPr lang="fr-FR" altLang="fr-FR" sz="2400">
                <a:solidFill>
                  <a:srgbClr val="000000"/>
                </a:solidFill>
                <a:latin typeface="Times New Roman" panose="02020603050405020304" pitchFamily="18" charset="0"/>
                <a:cs typeface="Times New Roman" panose="02020603050405020304" pitchFamily="18" charset="0"/>
              </a:rPr>
              <a:t> </a:t>
            </a:r>
          </a:p>
        </p:txBody>
      </p:sp>
      <p:pic>
        <p:nvPicPr>
          <p:cNvPr id="31749" name="Image 13" descr="F:\240px-Tracker-sécurité-civile-profil.jpg">
            <a:extLst>
              <a:ext uri="{FF2B5EF4-FFF2-40B4-BE49-F238E27FC236}">
                <a16:creationId xmlns:a16="http://schemas.microsoft.com/office/drawing/2014/main" id="{5EFAE86C-6148-FEB3-1B46-9917764C4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32150"/>
            <a:ext cx="23622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Image 14" descr="F:\Dash8web.jpg">
            <a:extLst>
              <a:ext uri="{FF2B5EF4-FFF2-40B4-BE49-F238E27FC236}">
                <a16:creationId xmlns:a16="http://schemas.microsoft.com/office/drawing/2014/main" id="{7859A9DB-926D-5B97-A089-BC809D800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5" y="3573463"/>
            <a:ext cx="3667125"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Image 15" descr="I:\Images\Photos\AVIONS\Canadair\AVION_13.JPG">
            <a:extLst>
              <a:ext uri="{FF2B5EF4-FFF2-40B4-BE49-F238E27FC236}">
                <a16:creationId xmlns:a16="http://schemas.microsoft.com/office/drawing/2014/main" id="{BB06B8D8-E4F0-8411-D663-3F2632A790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300" y="3168650"/>
            <a:ext cx="20780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Rectangle 1">
            <a:extLst>
              <a:ext uri="{FF2B5EF4-FFF2-40B4-BE49-F238E27FC236}">
                <a16:creationId xmlns:a16="http://schemas.microsoft.com/office/drawing/2014/main" id="{E3E0432C-5CD2-2F34-D1A4-3382DDE2BBE0}"/>
              </a:ext>
            </a:extLst>
          </p:cNvPr>
          <p:cNvSpPr>
            <a:spLocks noChangeArrowheads="1"/>
          </p:cNvSpPr>
          <p:nvPr/>
        </p:nvSpPr>
        <p:spPr bwMode="auto">
          <a:xfrm>
            <a:off x="414338" y="1316038"/>
            <a:ext cx="818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Sous-direction des moyens nationaux :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8">
            <a:extLst>
              <a:ext uri="{FF2B5EF4-FFF2-40B4-BE49-F238E27FC236}">
                <a16:creationId xmlns:a16="http://schemas.microsoft.com/office/drawing/2014/main" id="{0E9EF92E-E224-FCDE-65FC-CDAA5AF74DED}"/>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5123" name="Espace réservé du numéro de diapositive 4">
            <a:extLst>
              <a:ext uri="{FF2B5EF4-FFF2-40B4-BE49-F238E27FC236}">
                <a16:creationId xmlns:a16="http://schemas.microsoft.com/office/drawing/2014/main" id="{837599FC-C54C-1965-E078-1A46C06DEE37}"/>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5A0E6EFD-D1B5-4525-8409-D3DD1FEDCCF7}" type="slidenum">
              <a:rPr lang="fr-FR" altLang="fr-FR" sz="2000">
                <a:solidFill>
                  <a:srgbClr val="984807"/>
                </a:solidFill>
              </a:rPr>
              <a:pPr>
                <a:spcBef>
                  <a:spcPct val="0"/>
                </a:spcBef>
                <a:buFontTx/>
                <a:buNone/>
              </a:pPr>
              <a:t>3</a:t>
            </a:fld>
            <a:endParaRPr lang="fr-FR" altLang="fr-FR" sz="2000">
              <a:solidFill>
                <a:srgbClr val="984807"/>
              </a:solidFill>
            </a:endParaRPr>
          </a:p>
        </p:txBody>
      </p:sp>
      <p:sp>
        <p:nvSpPr>
          <p:cNvPr id="5124" name="Rectangle 1">
            <a:extLst>
              <a:ext uri="{FF2B5EF4-FFF2-40B4-BE49-F238E27FC236}">
                <a16:creationId xmlns:a16="http://schemas.microsoft.com/office/drawing/2014/main" id="{9B5D9F0B-2208-7365-A461-EA6426E5C9E5}"/>
              </a:ext>
            </a:extLst>
          </p:cNvPr>
          <p:cNvSpPr>
            <a:spLocks noChangeArrowheads="1"/>
          </p:cNvSpPr>
          <p:nvPr/>
        </p:nvSpPr>
        <p:spPr bwMode="auto">
          <a:xfrm>
            <a:off x="414338" y="1316038"/>
            <a:ext cx="8189912"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Loi du 13 août 2004 dite loi de modernisation de la SC précise que la SC a pour objet :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Prévention des risques de toute nature, </a:t>
            </a:r>
          </a:p>
          <a:p>
            <a:pPr algn="just">
              <a:lnSpc>
                <a:spcPct val="107000"/>
              </a:lnSpc>
              <a:spcBef>
                <a:spcPct val="0"/>
              </a:spcBef>
              <a:buFontTx/>
              <a:buChar char="•"/>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Protection des personnes, des biens et de l'environnement (PPBE) contre les accidents, les sinistres et les catastrophes par la préparation et la mise en œuvre de mesures et de moyens appropriés relevant de l'État, des collectivités territoriales et des autres personnes publiques ou privées.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25" name="Rectangle 5">
            <a:extLst>
              <a:ext uri="{FF2B5EF4-FFF2-40B4-BE49-F238E27FC236}">
                <a16:creationId xmlns:a16="http://schemas.microsoft.com/office/drawing/2014/main" id="{73509301-7866-EA90-DB61-EED9EB8FED87}"/>
              </a:ext>
            </a:extLst>
          </p:cNvPr>
          <p:cNvSpPr>
            <a:spLocks noChangeArrowheads="1"/>
          </p:cNvSpPr>
          <p:nvPr/>
        </p:nvSpPr>
        <p:spPr bwMode="auto">
          <a:xfrm>
            <a:off x="533400" y="4876800"/>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L'organisation se décline en plusieurs niveaux :</a:t>
            </a:r>
            <a:endParaRPr lang="fr-FR" altLang="fr-FR" sz="2000">
              <a:latin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8">
            <a:extLst>
              <a:ext uri="{FF2B5EF4-FFF2-40B4-BE49-F238E27FC236}">
                <a16:creationId xmlns:a16="http://schemas.microsoft.com/office/drawing/2014/main" id="{CB48B599-545F-9E5C-2A2A-7758F7268CB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32771" name="Espace réservé du numéro de diapositive 4">
            <a:extLst>
              <a:ext uri="{FF2B5EF4-FFF2-40B4-BE49-F238E27FC236}">
                <a16:creationId xmlns:a16="http://schemas.microsoft.com/office/drawing/2014/main" id="{6DB1B0DA-CC20-1055-2432-CA5C96E641B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F796350-1A44-4E45-98CE-C7A8988ED984}" type="slidenum">
              <a:rPr lang="fr-FR" altLang="fr-FR" sz="2000">
                <a:solidFill>
                  <a:srgbClr val="984807"/>
                </a:solidFill>
              </a:rPr>
              <a:pPr algn="r" eaLnBrk="1" hangingPunct="1">
                <a:spcBef>
                  <a:spcPct val="0"/>
                </a:spcBef>
                <a:buFontTx/>
                <a:buNone/>
              </a:pPr>
              <a:t>30</a:t>
            </a:fld>
            <a:endParaRPr lang="fr-FR" altLang="fr-FR" sz="2000">
              <a:solidFill>
                <a:srgbClr val="984807"/>
              </a:solidFill>
            </a:endParaRPr>
          </a:p>
        </p:txBody>
      </p:sp>
      <p:sp>
        <p:nvSpPr>
          <p:cNvPr id="32772" name="Rectangle 5">
            <a:extLst>
              <a:ext uri="{FF2B5EF4-FFF2-40B4-BE49-F238E27FC236}">
                <a16:creationId xmlns:a16="http://schemas.microsoft.com/office/drawing/2014/main" id="{B3F42F76-DB16-D2A9-34BD-5B36EC8DB107}"/>
              </a:ext>
            </a:extLst>
          </p:cNvPr>
          <p:cNvSpPr>
            <a:spLocks noChangeArrowheads="1"/>
          </p:cNvSpPr>
          <p:nvPr/>
        </p:nvSpPr>
        <p:spPr bwMode="auto">
          <a:xfrm>
            <a:off x="381000" y="1905000"/>
            <a:ext cx="822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400" b="1">
                <a:solidFill>
                  <a:srgbClr val="000000"/>
                </a:solidFill>
                <a:latin typeface="Times New Roman" panose="02020603050405020304" pitchFamily="18" charset="0"/>
                <a:cs typeface="Calibri" panose="020F0502020204030204" pitchFamily="34" charset="0"/>
              </a:rPr>
              <a:t>Centres de déminage :</a:t>
            </a:r>
            <a:r>
              <a:rPr lang="fr-FR" altLang="fr-FR" sz="2400" b="1">
                <a:solidFill>
                  <a:srgbClr val="000000"/>
                </a:solidFill>
                <a:latin typeface="Times New Roman" panose="02020603050405020304" pitchFamily="18" charset="0"/>
                <a:cs typeface="Times New Roman" panose="02020603050405020304" pitchFamily="18" charset="0"/>
              </a:rPr>
              <a:t> </a:t>
            </a:r>
          </a:p>
        </p:txBody>
      </p:sp>
      <p:pic>
        <p:nvPicPr>
          <p:cNvPr id="32773" name="Image 17">
            <a:extLst>
              <a:ext uri="{FF2B5EF4-FFF2-40B4-BE49-F238E27FC236}">
                <a16:creationId xmlns:a16="http://schemas.microsoft.com/office/drawing/2014/main" id="{9EE655B4-ADD8-3DA3-7D40-E2CA96CA8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195" t="17575" r="9921" b="9448"/>
          <a:stretch>
            <a:fillRect/>
          </a:stretch>
        </p:blipFill>
        <p:spPr bwMode="auto">
          <a:xfrm>
            <a:off x="330200" y="2366963"/>
            <a:ext cx="3962400"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10">
            <a:extLst>
              <a:ext uri="{FF2B5EF4-FFF2-40B4-BE49-F238E27FC236}">
                <a16:creationId xmlns:a16="http://schemas.microsoft.com/office/drawing/2014/main" id="{0D2CA309-94FE-EDAB-B0C0-2861EB84158A}"/>
              </a:ext>
            </a:extLst>
          </p:cNvPr>
          <p:cNvSpPr>
            <a:spLocks noChangeArrowheads="1"/>
          </p:cNvSpPr>
          <p:nvPr/>
        </p:nvSpPr>
        <p:spPr bwMode="auto">
          <a:xfrm>
            <a:off x="4419600" y="2420938"/>
            <a:ext cx="43434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Chargés de la détection, de l'enlèvement, de la destruction ou du désamorçage des objets suspects. </a:t>
            </a:r>
          </a:p>
          <a:p>
            <a:pPr algn="just">
              <a:spcBef>
                <a:spcPct val="0"/>
              </a:spcBef>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Interviennent pour récupérer et détruire les munitions et bombes des </a:t>
            </a:r>
            <a:r>
              <a:rPr lang="fr-FR" altLang="fr-FR" sz="20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fr-FR" altLang="fr-FR" sz="2000">
                <a:solidFill>
                  <a:srgbClr val="000000"/>
                </a:solidFill>
                <a:latin typeface="Times New Roman" panose="02020603050405020304" pitchFamily="18" charset="0"/>
                <a:cs typeface="Times New Roman" panose="02020603050405020304" pitchFamily="18" charset="0"/>
              </a:rPr>
              <a:t> guerres (environ 500 tonnes chaque année).</a:t>
            </a:r>
            <a:endParaRPr lang="fr-FR" altLang="fr-FR" sz="2000">
              <a:latin typeface="Times New Roman" panose="02020603050405020304" pitchFamily="18" charset="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Sécurisent les lieux lors de grands rassemblement ou de voyages officiels</a:t>
            </a:r>
            <a:endParaRPr lang="fr-FR" altLang="fr-FR" sz="2000">
              <a:latin typeface="Times New Roman" panose="02020603050405020304" pitchFamily="18" charset="0"/>
            </a:endParaRPr>
          </a:p>
        </p:txBody>
      </p:sp>
      <p:pic>
        <p:nvPicPr>
          <p:cNvPr id="32775" name="Picture 11" descr="I:\Images\Sapeurs-Pompiers\CAD\Écusson_Ministère_de_l'Intérieur_-_Déminage_-_Sécurité_Civile.JPG">
            <a:extLst>
              <a:ext uri="{FF2B5EF4-FFF2-40B4-BE49-F238E27FC236}">
                <a16:creationId xmlns:a16="http://schemas.microsoft.com/office/drawing/2014/main" id="{5FB3FADB-8459-224E-4D72-10BD82F03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295400"/>
            <a:ext cx="16510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Rectangle 1">
            <a:extLst>
              <a:ext uri="{FF2B5EF4-FFF2-40B4-BE49-F238E27FC236}">
                <a16:creationId xmlns:a16="http://schemas.microsoft.com/office/drawing/2014/main" id="{5634BFA0-89A6-8A2D-5BD8-4633DF83329B}"/>
              </a:ext>
            </a:extLst>
          </p:cNvPr>
          <p:cNvSpPr>
            <a:spLocks noChangeArrowheads="1"/>
          </p:cNvSpPr>
          <p:nvPr/>
        </p:nvSpPr>
        <p:spPr bwMode="auto">
          <a:xfrm>
            <a:off x="414338" y="1316038"/>
            <a:ext cx="818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Sous-direction des moyens nationaux :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8">
            <a:extLst>
              <a:ext uri="{FF2B5EF4-FFF2-40B4-BE49-F238E27FC236}">
                <a16:creationId xmlns:a16="http://schemas.microsoft.com/office/drawing/2014/main" id="{6354D455-88C3-13B4-AA95-B27364693D6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33795" name="Espace réservé du numéro de diapositive 4">
            <a:extLst>
              <a:ext uri="{FF2B5EF4-FFF2-40B4-BE49-F238E27FC236}">
                <a16:creationId xmlns:a16="http://schemas.microsoft.com/office/drawing/2014/main" id="{035021BD-6282-4CDF-10DC-BFC2594A0B1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11761B1-A145-4979-86E0-D49880BAD720}" type="slidenum">
              <a:rPr lang="fr-FR" altLang="fr-FR" sz="2000">
                <a:solidFill>
                  <a:srgbClr val="984807"/>
                </a:solidFill>
              </a:rPr>
              <a:pPr algn="r" eaLnBrk="1" hangingPunct="1">
                <a:spcBef>
                  <a:spcPct val="0"/>
                </a:spcBef>
                <a:buFontTx/>
                <a:buNone/>
              </a:pPr>
              <a:t>31</a:t>
            </a:fld>
            <a:endParaRPr lang="fr-FR" altLang="fr-FR" sz="2000">
              <a:solidFill>
                <a:srgbClr val="984807"/>
              </a:solidFill>
            </a:endParaRPr>
          </a:p>
        </p:txBody>
      </p:sp>
      <p:sp>
        <p:nvSpPr>
          <p:cNvPr id="33796" name="Rectangle 5">
            <a:extLst>
              <a:ext uri="{FF2B5EF4-FFF2-40B4-BE49-F238E27FC236}">
                <a16:creationId xmlns:a16="http://schemas.microsoft.com/office/drawing/2014/main" id="{AF43437E-AD77-8D77-10CD-D3149CFAB2D3}"/>
              </a:ext>
            </a:extLst>
          </p:cNvPr>
          <p:cNvSpPr>
            <a:spLocks noChangeArrowheads="1"/>
          </p:cNvSpPr>
          <p:nvPr/>
        </p:nvSpPr>
        <p:spPr bwMode="auto">
          <a:xfrm>
            <a:off x="381000" y="1905000"/>
            <a:ext cx="8229600" cy="31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b="1">
                <a:solidFill>
                  <a:srgbClr val="000000"/>
                </a:solidFill>
                <a:latin typeface="Times New Roman" panose="02020603050405020304" pitchFamily="18" charset="0"/>
                <a:cs typeface="Calibri" panose="020F0502020204030204" pitchFamily="34" charset="0"/>
              </a:rPr>
              <a:t>Etablissements de soutien opérationnel et logistique (ESOL) : </a:t>
            </a:r>
            <a:endParaRPr lang="fr-FR" altLang="fr-FR" sz="2000" b="1">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endParaRPr lang="fr-FR" altLang="fr-FR" sz="2000" b="1">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endParaRPr lang="fr-FR" altLang="fr-FR" sz="2000" b="1">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è"/>
            </a:pPr>
            <a:r>
              <a:rPr lang="fr-FR" altLang="fr-FR" sz="2000">
                <a:solidFill>
                  <a:srgbClr val="000000"/>
                </a:solidFill>
                <a:latin typeface="Times New Roman" panose="02020603050405020304" pitchFamily="18" charset="0"/>
                <a:cs typeface="Times New Roman" panose="02020603050405020304" pitchFamily="18" charset="0"/>
              </a:rPr>
              <a:t> Composés de technicien hautement </a:t>
            </a: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qualifiés, </a:t>
            </a:r>
          </a:p>
          <a:p>
            <a:pPr algn="just">
              <a:spcBef>
                <a:spcPct val="0"/>
              </a:spcBef>
              <a:buFont typeface="Wingdings" panose="05000000000000000000" pitchFamily="2" charset="2"/>
              <a:buChar char="è"/>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è"/>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è"/>
            </a:pPr>
            <a:r>
              <a:rPr lang="fr-FR" altLang="fr-FR" sz="2000">
                <a:solidFill>
                  <a:srgbClr val="000000"/>
                </a:solidFill>
                <a:latin typeface="Times New Roman" panose="02020603050405020304" pitchFamily="18" charset="0"/>
                <a:cs typeface="Times New Roman" panose="02020603050405020304" pitchFamily="18" charset="0"/>
              </a:rPr>
              <a:t> Constituent une arrière-garde logistique </a:t>
            </a: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capable de répondre aux besoins particuliers</a:t>
            </a: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des services opérationnels.</a:t>
            </a:r>
          </a:p>
        </p:txBody>
      </p:sp>
      <p:pic>
        <p:nvPicPr>
          <p:cNvPr id="33797" name="Image 18">
            <a:extLst>
              <a:ext uri="{FF2B5EF4-FFF2-40B4-BE49-F238E27FC236}">
                <a16:creationId xmlns:a16="http://schemas.microsoft.com/office/drawing/2014/main" id="{9CFE4206-B8B6-486E-1E31-4D6D01D2A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224" t="17764" r="11810" b="12331"/>
          <a:stretch>
            <a:fillRect/>
          </a:stretch>
        </p:blipFill>
        <p:spPr bwMode="auto">
          <a:xfrm>
            <a:off x="5048250" y="2578100"/>
            <a:ext cx="3844925"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1">
            <a:extLst>
              <a:ext uri="{FF2B5EF4-FFF2-40B4-BE49-F238E27FC236}">
                <a16:creationId xmlns:a16="http://schemas.microsoft.com/office/drawing/2014/main" id="{B36A55A5-803A-DF7D-D6F5-B9CF43CEE4D9}"/>
              </a:ext>
            </a:extLst>
          </p:cNvPr>
          <p:cNvSpPr>
            <a:spLocks noChangeArrowheads="1"/>
          </p:cNvSpPr>
          <p:nvPr/>
        </p:nvSpPr>
        <p:spPr bwMode="auto">
          <a:xfrm>
            <a:off x="414338" y="1316038"/>
            <a:ext cx="818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Sous-direction des moyens nationaux :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8">
            <a:extLst>
              <a:ext uri="{FF2B5EF4-FFF2-40B4-BE49-F238E27FC236}">
                <a16:creationId xmlns:a16="http://schemas.microsoft.com/office/drawing/2014/main" id="{1AEA230A-13B9-EA43-44A3-B2375B940D5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34819" name="Espace réservé du numéro de diapositive 4">
            <a:extLst>
              <a:ext uri="{FF2B5EF4-FFF2-40B4-BE49-F238E27FC236}">
                <a16:creationId xmlns:a16="http://schemas.microsoft.com/office/drawing/2014/main" id="{845F1276-1B11-F95A-7FBC-CAD1A7DB085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2ED3CA8-620D-4088-BF14-511CBCD6CF63}" type="slidenum">
              <a:rPr lang="fr-FR" altLang="fr-FR" sz="2000">
                <a:solidFill>
                  <a:srgbClr val="984807"/>
                </a:solidFill>
              </a:rPr>
              <a:pPr algn="r" eaLnBrk="1" hangingPunct="1">
                <a:spcBef>
                  <a:spcPct val="0"/>
                </a:spcBef>
                <a:buFontTx/>
                <a:buNone/>
              </a:pPr>
              <a:t>32</a:t>
            </a:fld>
            <a:endParaRPr lang="fr-FR" altLang="fr-FR" sz="2000">
              <a:solidFill>
                <a:srgbClr val="984807"/>
              </a:solidFill>
            </a:endParaRPr>
          </a:p>
        </p:txBody>
      </p:sp>
      <p:sp>
        <p:nvSpPr>
          <p:cNvPr id="34820" name="Rectangle 5">
            <a:extLst>
              <a:ext uri="{FF2B5EF4-FFF2-40B4-BE49-F238E27FC236}">
                <a16:creationId xmlns:a16="http://schemas.microsoft.com/office/drawing/2014/main" id="{EEABE891-B47E-5EB9-7F0B-2BC652637774}"/>
              </a:ext>
            </a:extLst>
          </p:cNvPr>
          <p:cNvSpPr>
            <a:spLocks noChangeArrowheads="1"/>
          </p:cNvSpPr>
          <p:nvPr/>
        </p:nvSpPr>
        <p:spPr bwMode="auto">
          <a:xfrm>
            <a:off x="381000" y="1905000"/>
            <a:ext cx="8229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b="1">
                <a:solidFill>
                  <a:srgbClr val="000000"/>
                </a:solidFill>
                <a:latin typeface="Times New Roman" panose="02020603050405020304" pitchFamily="18" charset="0"/>
                <a:cs typeface="Calibri" panose="020F0502020204030204" pitchFamily="34" charset="0"/>
              </a:rPr>
              <a:t>Etablissements de soutien opérationnel et logistique (ESOL) : </a:t>
            </a:r>
            <a:endParaRPr lang="fr-FR" altLang="fr-FR" sz="2000" b="1">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4 catégories :</a:t>
            </a: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Char char="è"/>
            </a:pPr>
            <a:r>
              <a:rPr lang="fr-FR" altLang="fr-FR" sz="2000">
                <a:solidFill>
                  <a:srgbClr val="000000"/>
                </a:solidFill>
                <a:latin typeface="Times New Roman" panose="02020603050405020304" pitchFamily="18" charset="0"/>
                <a:cs typeface="Times New Roman" panose="02020603050405020304" pitchFamily="18" charset="0"/>
              </a:rPr>
              <a:t> Gestion des matériels d'interventions et des véhicules,</a:t>
            </a:r>
          </a:p>
          <a:p>
            <a:pPr algn="just">
              <a:spcBef>
                <a:spcPct val="0"/>
              </a:spcBef>
              <a:buFont typeface="Wingdings" panose="05000000000000000000" pitchFamily="2" charset="2"/>
              <a:buChar char="è"/>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è"/>
            </a:pPr>
            <a:r>
              <a:rPr lang="fr-FR" altLang="fr-FR" sz="2000">
                <a:solidFill>
                  <a:srgbClr val="000000"/>
                </a:solidFill>
                <a:latin typeface="Times New Roman" panose="02020603050405020304" pitchFamily="18" charset="0"/>
                <a:cs typeface="Times New Roman" panose="02020603050405020304" pitchFamily="18" charset="0"/>
              </a:rPr>
              <a:t> Gestion des moyens de la protection des populations</a:t>
            </a:r>
          </a:p>
          <a:p>
            <a:pPr algn="just">
              <a:spcBef>
                <a:spcPct val="0"/>
              </a:spcBef>
              <a:buFont typeface="Wingdings" panose="05000000000000000000" pitchFamily="2" charset="2"/>
              <a:buChar char="è"/>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è"/>
            </a:pPr>
            <a:r>
              <a:rPr lang="fr-FR" altLang="fr-FR" sz="2000">
                <a:solidFill>
                  <a:srgbClr val="000000"/>
                </a:solidFill>
                <a:latin typeface="Times New Roman" panose="02020603050405020304" pitchFamily="18" charset="0"/>
                <a:cs typeface="Times New Roman" panose="02020603050405020304" pitchFamily="18" charset="0"/>
              </a:rPr>
              <a:t> Étude et définition des moyens d'intervention (traitement, approvisionnement et distribution de l'eau),</a:t>
            </a:r>
          </a:p>
          <a:p>
            <a:pPr algn="just">
              <a:spcBef>
                <a:spcPct val="0"/>
              </a:spcBef>
              <a:buFont typeface="Wingdings" panose="05000000000000000000" pitchFamily="2" charset="2"/>
              <a:buChar char="è"/>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è"/>
            </a:pPr>
            <a:r>
              <a:rPr lang="fr-FR" altLang="fr-FR" sz="2000">
                <a:solidFill>
                  <a:srgbClr val="000000"/>
                </a:solidFill>
                <a:latin typeface="Times New Roman" panose="02020603050405020304" pitchFamily="18" charset="0"/>
                <a:cs typeface="Times New Roman" panose="02020603050405020304" pitchFamily="18" charset="0"/>
              </a:rPr>
              <a:t> Groupement d'intervention logistique.</a:t>
            </a:r>
          </a:p>
        </p:txBody>
      </p:sp>
      <p:sp>
        <p:nvSpPr>
          <p:cNvPr id="34821" name="Rectangle 1">
            <a:extLst>
              <a:ext uri="{FF2B5EF4-FFF2-40B4-BE49-F238E27FC236}">
                <a16:creationId xmlns:a16="http://schemas.microsoft.com/office/drawing/2014/main" id="{BAA88DD6-A703-B026-EBAA-EE647BFF05D0}"/>
              </a:ext>
            </a:extLst>
          </p:cNvPr>
          <p:cNvSpPr>
            <a:spLocks noChangeArrowheads="1"/>
          </p:cNvSpPr>
          <p:nvPr/>
        </p:nvSpPr>
        <p:spPr bwMode="auto">
          <a:xfrm>
            <a:off x="414338" y="1316038"/>
            <a:ext cx="818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Sous-direction des moyens nationaux :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8">
            <a:extLst>
              <a:ext uri="{FF2B5EF4-FFF2-40B4-BE49-F238E27FC236}">
                <a16:creationId xmlns:a16="http://schemas.microsoft.com/office/drawing/2014/main" id="{C4910F61-8516-E85C-8316-4D3B84E6F47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35843" name="Espace réservé du numéro de diapositive 4">
            <a:extLst>
              <a:ext uri="{FF2B5EF4-FFF2-40B4-BE49-F238E27FC236}">
                <a16:creationId xmlns:a16="http://schemas.microsoft.com/office/drawing/2014/main" id="{7332914A-0154-01DD-EBAD-0FA090B0183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C2A2783-3396-4021-893F-A537B435916D}" type="slidenum">
              <a:rPr lang="fr-FR" altLang="fr-FR" sz="2000">
                <a:solidFill>
                  <a:srgbClr val="984807"/>
                </a:solidFill>
              </a:rPr>
              <a:pPr algn="r" eaLnBrk="1" hangingPunct="1">
                <a:spcBef>
                  <a:spcPct val="0"/>
                </a:spcBef>
                <a:buFontTx/>
                <a:buNone/>
              </a:pPr>
              <a:t>33</a:t>
            </a:fld>
            <a:endParaRPr lang="fr-FR" altLang="fr-FR" sz="2000">
              <a:solidFill>
                <a:srgbClr val="984807"/>
              </a:solidFill>
            </a:endParaRPr>
          </a:p>
        </p:txBody>
      </p:sp>
      <p:sp>
        <p:nvSpPr>
          <p:cNvPr id="35844" name="Rectangle 5">
            <a:extLst>
              <a:ext uri="{FF2B5EF4-FFF2-40B4-BE49-F238E27FC236}">
                <a16:creationId xmlns:a16="http://schemas.microsoft.com/office/drawing/2014/main" id="{C3983254-8724-A6AB-3E73-6D937985F4B3}"/>
              </a:ext>
            </a:extLst>
          </p:cNvPr>
          <p:cNvSpPr>
            <a:spLocks noChangeArrowheads="1"/>
          </p:cNvSpPr>
          <p:nvPr/>
        </p:nvSpPr>
        <p:spPr bwMode="auto">
          <a:xfrm>
            <a:off x="414338" y="2079625"/>
            <a:ext cx="82296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b="1">
                <a:solidFill>
                  <a:srgbClr val="000000"/>
                </a:solidFill>
                <a:latin typeface="Times New Roman" panose="02020603050405020304" pitchFamily="18" charset="0"/>
                <a:cs typeface="Calibri" panose="020F0502020204030204" pitchFamily="34" charset="0"/>
              </a:rPr>
              <a:t>Détachements spécialisés adaptés aux risques : </a:t>
            </a:r>
            <a:endParaRPr lang="fr-FR" altLang="fr-FR" sz="2000" b="1">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endParaRPr lang="fr-FR" altLang="fr-FR" sz="2000" b="1">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r>
              <a:rPr lang="fr-FR" altLang="fr-FR" sz="2000" u="sng">
                <a:solidFill>
                  <a:srgbClr val="000000"/>
                </a:solidFill>
                <a:latin typeface="Times New Roman" panose="02020603050405020304" pitchFamily="18" charset="0"/>
                <a:cs typeface="Times New Roman" panose="02020603050405020304" pitchFamily="18" charset="0"/>
              </a:rPr>
              <a:t>Détachement d'Intervention Catastrophe Aéromobile  </a:t>
            </a:r>
            <a:r>
              <a:rPr lang="fr-FR" altLang="fr-FR" sz="2400" b="1" u="sng">
                <a:solidFill>
                  <a:srgbClr val="000000"/>
                </a:solidFill>
                <a:latin typeface="Times New Roman" panose="02020603050405020304" pitchFamily="18" charset="0"/>
                <a:cs typeface="Times New Roman" panose="02020603050405020304" pitchFamily="18" charset="0"/>
              </a:rPr>
              <a:t>(D.I.C.A.) </a:t>
            </a:r>
            <a:r>
              <a:rPr lang="fr-FR" altLang="fr-FR" sz="2000" u="sng">
                <a:solidFill>
                  <a:srgbClr val="000000"/>
                </a:solidFill>
                <a:latin typeface="Times New Roman" panose="02020603050405020304" pitchFamily="18" charset="0"/>
                <a:cs typeface="Times New Roman" panose="02020603050405020304" pitchFamily="18" charset="0"/>
              </a:rPr>
              <a:t>:</a:t>
            </a:r>
            <a:endParaRPr lang="fr-FR" altLang="fr-FR" sz="2000">
              <a:solidFill>
                <a:srgbClr val="000000"/>
              </a:solidFill>
              <a:latin typeface="Times New Roman" panose="02020603050405020304" pitchFamily="18" charset="0"/>
              <a:cs typeface="Calibri" panose="020F0502020204030204" pitchFamily="34" charset="0"/>
            </a:endParaRPr>
          </a:p>
          <a:p>
            <a:pPr algn="just">
              <a:spcBef>
                <a:spcPct val="0"/>
              </a:spcBef>
              <a:buFont typeface="Wingdings" panose="05000000000000000000" pitchFamily="2" charset="2"/>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Destiné à intervenir rapidement sur les lieux d'un séisme ou des effondrements d'immeubles, </a:t>
            </a: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Souvent appelés en renfort à l'étranger où leurs compétences sont reconnues. </a:t>
            </a:r>
          </a:p>
          <a:p>
            <a:pPr algn="just">
              <a:spcBef>
                <a:spcPct val="0"/>
              </a:spcBef>
              <a:buFont typeface="Wingdings" panose="05000000000000000000" pitchFamily="2" charset="2"/>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è"/>
            </a:pPr>
            <a:r>
              <a:rPr lang="fr-FR" altLang="fr-FR" sz="2000">
                <a:solidFill>
                  <a:srgbClr val="000000"/>
                </a:solidFill>
                <a:latin typeface="Times New Roman" panose="02020603050405020304" pitchFamily="18" charset="0"/>
                <a:cs typeface="Times New Roman" panose="02020603050405020304" pitchFamily="18" charset="0"/>
              </a:rPr>
              <a:t> 2 D.I.C.A sont en alerte permanente aux U.I.I.S.C. 1 et 7.</a:t>
            </a:r>
          </a:p>
          <a:p>
            <a:pPr algn="just">
              <a:spcBef>
                <a:spcPct val="0"/>
              </a:spcBef>
              <a:buFont typeface="Wingdings" panose="05000000000000000000" pitchFamily="2" charset="2"/>
              <a:buChar char="è"/>
            </a:pPr>
            <a:r>
              <a:rPr lang="fr-FR" altLang="fr-FR" sz="2000">
                <a:solidFill>
                  <a:srgbClr val="000000"/>
                </a:solidFill>
                <a:latin typeface="Times New Roman" panose="02020603050405020304" pitchFamily="18" charset="0"/>
                <a:cs typeface="Times New Roman" panose="02020603050405020304" pitchFamily="18" charset="0"/>
              </a:rPr>
              <a:t> Plusieurs D.I.C.A. civils, comme celui du S.D.M.I.S., et militaires peuvent être engagés simultanément sur des sinistres importants.</a:t>
            </a:r>
          </a:p>
        </p:txBody>
      </p:sp>
      <p:graphicFrame>
        <p:nvGraphicFramePr>
          <p:cNvPr id="35845" name="Object 7">
            <a:extLst>
              <a:ext uri="{FF2B5EF4-FFF2-40B4-BE49-F238E27FC236}">
                <a16:creationId xmlns:a16="http://schemas.microsoft.com/office/drawing/2014/main" id="{656EE717-00C7-B5F3-9B2A-F2C00E283B55}"/>
              </a:ext>
            </a:extLst>
          </p:cNvPr>
          <p:cNvGraphicFramePr>
            <a:graphicFrameLocks noChangeAspect="1"/>
          </p:cNvGraphicFramePr>
          <p:nvPr/>
        </p:nvGraphicFramePr>
        <p:xfrm>
          <a:off x="6781800" y="1295400"/>
          <a:ext cx="1970088" cy="1203325"/>
        </p:xfrm>
        <a:graphic>
          <a:graphicData uri="http://schemas.openxmlformats.org/presentationml/2006/ole">
            <mc:AlternateContent xmlns:mc="http://schemas.openxmlformats.org/markup-compatibility/2006">
              <mc:Choice xmlns:v="urn:schemas-microsoft-com:vml" Requires="v">
                <p:oleObj name="CorelDRAW" r:id="rId2" imgW="2743200" imgH="1676400" progId="CorelDraw.Graphic.9">
                  <p:embed/>
                </p:oleObj>
              </mc:Choice>
              <mc:Fallback>
                <p:oleObj name="CorelDRAW" r:id="rId2" imgW="2743200" imgH="1676400" progId="CorelDraw.Graphic.9">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295400"/>
                        <a:ext cx="1970088"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6" name="Rectangle 1">
            <a:extLst>
              <a:ext uri="{FF2B5EF4-FFF2-40B4-BE49-F238E27FC236}">
                <a16:creationId xmlns:a16="http://schemas.microsoft.com/office/drawing/2014/main" id="{7A035707-D733-58E3-32B3-103EA689240D}"/>
              </a:ext>
            </a:extLst>
          </p:cNvPr>
          <p:cNvSpPr>
            <a:spLocks noChangeArrowheads="1"/>
          </p:cNvSpPr>
          <p:nvPr/>
        </p:nvSpPr>
        <p:spPr bwMode="auto">
          <a:xfrm>
            <a:off x="414338" y="1316038"/>
            <a:ext cx="818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Sous-direction des moyens nationaux :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8">
            <a:extLst>
              <a:ext uri="{FF2B5EF4-FFF2-40B4-BE49-F238E27FC236}">
                <a16:creationId xmlns:a16="http://schemas.microsoft.com/office/drawing/2014/main" id="{E71435F1-0EAA-3810-7D28-29F1375EA75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36867" name="Espace réservé du numéro de diapositive 4">
            <a:extLst>
              <a:ext uri="{FF2B5EF4-FFF2-40B4-BE49-F238E27FC236}">
                <a16:creationId xmlns:a16="http://schemas.microsoft.com/office/drawing/2014/main" id="{984CB559-F726-5DF8-65A1-F8BE0C5094B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B9A5F57-6959-4ECB-B321-5F419939301D}" type="slidenum">
              <a:rPr lang="fr-FR" altLang="fr-FR" sz="2000">
                <a:solidFill>
                  <a:srgbClr val="984807"/>
                </a:solidFill>
              </a:rPr>
              <a:pPr algn="r" eaLnBrk="1" hangingPunct="1">
                <a:spcBef>
                  <a:spcPct val="0"/>
                </a:spcBef>
                <a:buFontTx/>
                <a:buNone/>
              </a:pPr>
              <a:t>34</a:t>
            </a:fld>
            <a:endParaRPr lang="fr-FR" altLang="fr-FR" sz="2000">
              <a:solidFill>
                <a:srgbClr val="984807"/>
              </a:solidFill>
            </a:endParaRPr>
          </a:p>
        </p:txBody>
      </p:sp>
      <p:sp>
        <p:nvSpPr>
          <p:cNvPr id="36868" name="Rectangle 5">
            <a:extLst>
              <a:ext uri="{FF2B5EF4-FFF2-40B4-BE49-F238E27FC236}">
                <a16:creationId xmlns:a16="http://schemas.microsoft.com/office/drawing/2014/main" id="{69D21BD4-80AF-6DB9-0431-19014E4D99A0}"/>
              </a:ext>
            </a:extLst>
          </p:cNvPr>
          <p:cNvSpPr>
            <a:spLocks noChangeArrowheads="1"/>
          </p:cNvSpPr>
          <p:nvPr/>
        </p:nvSpPr>
        <p:spPr bwMode="auto">
          <a:xfrm>
            <a:off x="381000" y="1905000"/>
            <a:ext cx="82296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u="sng">
                <a:solidFill>
                  <a:srgbClr val="000000"/>
                </a:solidFill>
                <a:latin typeface="Times New Roman" panose="02020603050405020304" pitchFamily="18" charset="0"/>
                <a:cs typeface="Times New Roman" panose="02020603050405020304" pitchFamily="18" charset="0"/>
              </a:rPr>
              <a:t>Détachement d'Appui Médicale et Hospitalisation </a:t>
            </a:r>
            <a:r>
              <a:rPr lang="fr-FR" altLang="fr-FR" sz="2400" b="1" u="sng">
                <a:solidFill>
                  <a:srgbClr val="000000"/>
                </a:solidFill>
                <a:latin typeface="Times New Roman" panose="02020603050405020304" pitchFamily="18" charset="0"/>
                <a:cs typeface="Times New Roman" panose="02020603050405020304" pitchFamily="18" charset="0"/>
              </a:rPr>
              <a:t>(D.A.M.Ho) </a:t>
            </a:r>
            <a:r>
              <a:rPr lang="fr-FR" altLang="fr-FR" sz="2000" u="sng">
                <a:solidFill>
                  <a:srgbClr val="000000"/>
                </a:solidFill>
                <a:latin typeface="Times New Roman" panose="02020603050405020304" pitchFamily="18" charset="0"/>
                <a:cs typeface="Times New Roman" panose="02020603050405020304" pitchFamily="18" charset="0"/>
              </a:rPr>
              <a:t>:</a:t>
            </a:r>
            <a:endParaRPr lang="fr-FR" altLang="fr-FR" sz="2000">
              <a:solidFill>
                <a:srgbClr val="000000"/>
              </a:solidFill>
              <a:latin typeface="Times New Roman" panose="02020603050405020304" pitchFamily="18" charset="0"/>
              <a:cs typeface="Calibri" panose="020F0502020204030204" pitchFamily="34" charset="0"/>
            </a:endParaRPr>
          </a:p>
          <a:p>
            <a:pPr algn="just">
              <a:spcBef>
                <a:spcPct val="0"/>
              </a:spcBef>
              <a:buFont typeface="Wingdings" panose="05000000000000000000" pitchFamily="2" charset="2"/>
              <a:buNone/>
            </a:pPr>
            <a:endParaRPr lang="fr-FR" altLang="fr-FR" sz="2000">
              <a:solidFill>
                <a:srgbClr val="000000"/>
              </a:solidFill>
              <a:latin typeface="Times New Roman" panose="02020603050405020304" pitchFamily="18" charset="0"/>
              <a:cs typeface="Calibri" panose="020F0502020204030204" pitchFamily="34" charset="0"/>
            </a:endParaRP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Mis sur pied par l'U.I.I.S.C. 7 et intervient normalement en complément d’un :</a:t>
            </a:r>
          </a:p>
          <a:p>
            <a:pPr algn="just">
              <a:spcBef>
                <a:spcPct val="0"/>
              </a:spcBef>
              <a:buFont typeface="Wingdings" panose="05000000000000000000" pitchFamily="2" charset="2"/>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Char char="è"/>
            </a:pPr>
            <a:r>
              <a:rPr lang="fr-FR" altLang="fr-FR" sz="2000">
                <a:solidFill>
                  <a:srgbClr val="000000"/>
                </a:solidFill>
                <a:latin typeface="Times New Roman" panose="02020603050405020304" pitchFamily="18" charset="0"/>
                <a:cs typeface="Times New Roman" panose="02020603050405020304" pitchFamily="18" charset="0"/>
              </a:rPr>
              <a:t> Détachement d'Appui Chirurgical (D.A.C.) : le complète en assurant les traitements pré et post opératoires. </a:t>
            </a:r>
          </a:p>
          <a:p>
            <a:pPr algn="just">
              <a:spcBef>
                <a:spcPct val="0"/>
              </a:spcBef>
              <a:buFont typeface="Wingdings" panose="05000000000000000000" pitchFamily="2" charset="2"/>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2 ensembles </a:t>
            </a:r>
            <a:r>
              <a:rPr lang="fr-FR" altLang="fr-FR" sz="2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000">
                <a:solidFill>
                  <a:srgbClr val="000000"/>
                </a:solidFill>
                <a:latin typeface="Times New Roman" panose="02020603050405020304" pitchFamily="18" charset="0"/>
                <a:cs typeface="Times New Roman" panose="02020603050405020304" pitchFamily="18" charset="0"/>
              </a:rPr>
              <a:t>Élément de Sécurité Civile Rapide d'Intervention Médicale (E.S.C.R.I.M.).</a:t>
            </a:r>
          </a:p>
        </p:txBody>
      </p:sp>
      <p:sp>
        <p:nvSpPr>
          <p:cNvPr id="36869" name="Rectangle 1">
            <a:extLst>
              <a:ext uri="{FF2B5EF4-FFF2-40B4-BE49-F238E27FC236}">
                <a16:creationId xmlns:a16="http://schemas.microsoft.com/office/drawing/2014/main" id="{F5886D3F-8806-2EF8-D558-AE880091A789}"/>
              </a:ext>
            </a:extLst>
          </p:cNvPr>
          <p:cNvSpPr>
            <a:spLocks noChangeArrowheads="1"/>
          </p:cNvSpPr>
          <p:nvPr/>
        </p:nvSpPr>
        <p:spPr bwMode="auto">
          <a:xfrm>
            <a:off x="414338" y="1316038"/>
            <a:ext cx="818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Sous-direction des moyens nationaux :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8">
            <a:extLst>
              <a:ext uri="{FF2B5EF4-FFF2-40B4-BE49-F238E27FC236}">
                <a16:creationId xmlns:a16="http://schemas.microsoft.com/office/drawing/2014/main" id="{30B28BD8-6F9D-AF85-876F-0C30904FE34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37891" name="Espace réservé du numéro de diapositive 4">
            <a:extLst>
              <a:ext uri="{FF2B5EF4-FFF2-40B4-BE49-F238E27FC236}">
                <a16:creationId xmlns:a16="http://schemas.microsoft.com/office/drawing/2014/main" id="{B7DA9D97-C44C-6B1D-1568-1398EE9A73E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C0FA9BD-06FC-4E64-BEAA-D0F931189911}" type="slidenum">
              <a:rPr lang="fr-FR" altLang="fr-FR" sz="2000">
                <a:solidFill>
                  <a:srgbClr val="984807"/>
                </a:solidFill>
              </a:rPr>
              <a:pPr algn="r" eaLnBrk="1" hangingPunct="1">
                <a:spcBef>
                  <a:spcPct val="0"/>
                </a:spcBef>
                <a:buFontTx/>
                <a:buNone/>
              </a:pPr>
              <a:t>35</a:t>
            </a:fld>
            <a:endParaRPr lang="fr-FR" altLang="fr-FR" sz="2000">
              <a:solidFill>
                <a:srgbClr val="984807"/>
              </a:solidFill>
            </a:endParaRPr>
          </a:p>
        </p:txBody>
      </p:sp>
      <p:sp>
        <p:nvSpPr>
          <p:cNvPr id="37892" name="Rectangle 5">
            <a:extLst>
              <a:ext uri="{FF2B5EF4-FFF2-40B4-BE49-F238E27FC236}">
                <a16:creationId xmlns:a16="http://schemas.microsoft.com/office/drawing/2014/main" id="{8B33349D-94A3-1049-444D-FF552C574F67}"/>
              </a:ext>
            </a:extLst>
          </p:cNvPr>
          <p:cNvSpPr>
            <a:spLocks noChangeArrowheads="1"/>
          </p:cNvSpPr>
          <p:nvPr/>
        </p:nvSpPr>
        <p:spPr bwMode="auto">
          <a:xfrm>
            <a:off x="381000" y="1905000"/>
            <a:ext cx="82296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u="sng">
                <a:solidFill>
                  <a:srgbClr val="000000"/>
                </a:solidFill>
                <a:latin typeface="Times New Roman" panose="02020603050405020304" pitchFamily="18" charset="0"/>
                <a:cs typeface="Times New Roman" panose="02020603050405020304" pitchFamily="18" charset="0"/>
              </a:rPr>
              <a:t>Détachement d'Appui Médicale et Hospitalisation </a:t>
            </a:r>
            <a:r>
              <a:rPr lang="fr-FR" altLang="fr-FR" sz="2400" b="1" u="sng">
                <a:solidFill>
                  <a:srgbClr val="000000"/>
                </a:solidFill>
                <a:latin typeface="Times New Roman" panose="02020603050405020304" pitchFamily="18" charset="0"/>
                <a:cs typeface="Times New Roman" panose="02020603050405020304" pitchFamily="18" charset="0"/>
              </a:rPr>
              <a:t>(D.A.M.Ho) </a:t>
            </a:r>
            <a:r>
              <a:rPr lang="fr-FR" altLang="fr-FR" sz="2000" u="sng">
                <a:solidFill>
                  <a:srgbClr val="000000"/>
                </a:solidFill>
                <a:latin typeface="Times New Roman" panose="02020603050405020304" pitchFamily="18" charset="0"/>
                <a:cs typeface="Times New Roman" panose="02020603050405020304" pitchFamily="18" charset="0"/>
              </a:rPr>
              <a:t>:</a:t>
            </a:r>
            <a:endParaRPr lang="fr-FR" altLang="fr-FR" sz="2000">
              <a:solidFill>
                <a:srgbClr val="000000"/>
              </a:solidFill>
              <a:latin typeface="Times New Roman" panose="02020603050405020304" pitchFamily="18" charset="0"/>
              <a:cs typeface="Calibri" panose="020F0502020204030204" pitchFamily="34" charset="0"/>
            </a:endParaRPr>
          </a:p>
          <a:p>
            <a:pPr algn="just">
              <a:spcBef>
                <a:spcPct val="0"/>
              </a:spcBef>
              <a:buFont typeface="Wingdings" panose="05000000000000000000" pitchFamily="2" charset="2"/>
              <a:buNone/>
            </a:pPr>
            <a:endParaRPr lang="fr-FR" altLang="fr-FR" sz="2000">
              <a:solidFill>
                <a:srgbClr val="000000"/>
              </a:solidFill>
              <a:latin typeface="Times New Roman" panose="02020603050405020304" pitchFamily="18" charset="0"/>
              <a:cs typeface="Calibri" panose="020F0502020204030204" pitchFamily="34" charset="0"/>
            </a:endParaRP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D.A.M.Ho : peut-être engagé seul afin de prodiguer des soins médicaux d'urgence aux blessés et éventuellement d'assurer leur hospitalisation pendant 48 heures.</a:t>
            </a: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Calibri" panose="020F0502020204030204" pitchFamily="34" charset="0"/>
              </a:rPr>
              <a:t>L'U.I.I.S.C. 1 est équipée d'un P.M.A.</a:t>
            </a:r>
            <a:r>
              <a:rPr lang="fr-FR" altLang="fr-FR" sz="2000">
                <a:solidFill>
                  <a:srgbClr val="000000"/>
                </a:solidFill>
                <a:latin typeface="Times New Roman" panose="02020603050405020304" pitchFamily="18" charset="0"/>
                <a:cs typeface="Times New Roman" panose="02020603050405020304" pitchFamily="18" charset="0"/>
              </a:rPr>
              <a:t> </a:t>
            </a:r>
          </a:p>
        </p:txBody>
      </p:sp>
      <p:pic>
        <p:nvPicPr>
          <p:cNvPr id="37893" name="Image 10" descr="mat030">
            <a:extLst>
              <a:ext uri="{FF2B5EF4-FFF2-40B4-BE49-F238E27FC236}">
                <a16:creationId xmlns:a16="http://schemas.microsoft.com/office/drawing/2014/main" id="{21202F11-6538-75E9-6050-2F72556EC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068763"/>
            <a:ext cx="3719513"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1">
            <a:extLst>
              <a:ext uri="{FF2B5EF4-FFF2-40B4-BE49-F238E27FC236}">
                <a16:creationId xmlns:a16="http://schemas.microsoft.com/office/drawing/2014/main" id="{E32A2845-76DD-1F52-C9B2-EB36DD215F44}"/>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Sous-direction des moyens nationaux :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8">
            <a:extLst>
              <a:ext uri="{FF2B5EF4-FFF2-40B4-BE49-F238E27FC236}">
                <a16:creationId xmlns:a16="http://schemas.microsoft.com/office/drawing/2014/main" id="{9DD7DCAF-1236-289F-9FF7-4DBD0E8F105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38915" name="Espace réservé du numéro de diapositive 4">
            <a:extLst>
              <a:ext uri="{FF2B5EF4-FFF2-40B4-BE49-F238E27FC236}">
                <a16:creationId xmlns:a16="http://schemas.microsoft.com/office/drawing/2014/main" id="{E0B64A7C-D088-19D2-AC7C-69520741C2F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840FFDA-9224-4164-9E1A-1E6798CACA2A}" type="slidenum">
              <a:rPr lang="fr-FR" altLang="fr-FR" sz="2000">
                <a:solidFill>
                  <a:srgbClr val="984807"/>
                </a:solidFill>
              </a:rPr>
              <a:pPr algn="r" eaLnBrk="1" hangingPunct="1">
                <a:spcBef>
                  <a:spcPct val="0"/>
                </a:spcBef>
                <a:buFontTx/>
                <a:buNone/>
              </a:pPr>
              <a:t>36</a:t>
            </a:fld>
            <a:endParaRPr lang="fr-FR" altLang="fr-FR" sz="2000">
              <a:solidFill>
                <a:srgbClr val="984807"/>
              </a:solidFill>
            </a:endParaRPr>
          </a:p>
        </p:txBody>
      </p:sp>
      <p:sp>
        <p:nvSpPr>
          <p:cNvPr id="38916" name="Rectangle 5">
            <a:extLst>
              <a:ext uri="{FF2B5EF4-FFF2-40B4-BE49-F238E27FC236}">
                <a16:creationId xmlns:a16="http://schemas.microsoft.com/office/drawing/2014/main" id="{4A7AFB74-023B-CAEE-B917-F59D78070998}"/>
              </a:ext>
            </a:extLst>
          </p:cNvPr>
          <p:cNvSpPr>
            <a:spLocks noChangeArrowheads="1"/>
          </p:cNvSpPr>
          <p:nvPr/>
        </p:nvSpPr>
        <p:spPr bwMode="auto">
          <a:xfrm>
            <a:off x="392113" y="1800225"/>
            <a:ext cx="822960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u="sng">
                <a:solidFill>
                  <a:srgbClr val="000000"/>
                </a:solidFill>
                <a:latin typeface="Times New Roman" panose="02020603050405020304" pitchFamily="18" charset="0"/>
                <a:cs typeface="Times New Roman" panose="02020603050405020304" pitchFamily="18" charset="0"/>
              </a:rPr>
              <a:t>Détachement d'intervention technologique </a:t>
            </a:r>
            <a:r>
              <a:rPr lang="fr-FR" altLang="fr-FR" sz="2400" b="1" u="sng">
                <a:solidFill>
                  <a:srgbClr val="000000"/>
                </a:solidFill>
                <a:latin typeface="Times New Roman" panose="02020603050405020304" pitchFamily="18" charset="0"/>
                <a:cs typeface="Times New Roman" panose="02020603050405020304" pitchFamily="18" charset="0"/>
              </a:rPr>
              <a:t>(D.I.T.) </a:t>
            </a:r>
            <a:r>
              <a:rPr lang="fr-FR" altLang="fr-FR" sz="2000" u="sng">
                <a:solidFill>
                  <a:srgbClr val="000000"/>
                </a:solidFill>
                <a:latin typeface="Times New Roman" panose="02020603050405020304" pitchFamily="18" charset="0"/>
                <a:cs typeface="Times New Roman" panose="02020603050405020304" pitchFamily="18" charset="0"/>
              </a:rPr>
              <a:t>:</a:t>
            </a:r>
            <a:endParaRPr lang="fr-FR" altLang="fr-FR" sz="2000">
              <a:solidFill>
                <a:srgbClr val="000000"/>
              </a:solidFill>
              <a:latin typeface="Times New Roman" panose="02020603050405020304" pitchFamily="18" charset="0"/>
              <a:cs typeface="Calibri" panose="020F0502020204030204" pitchFamily="34" charset="0"/>
            </a:endParaRPr>
          </a:p>
          <a:p>
            <a:pPr algn="just">
              <a:spcBef>
                <a:spcPct val="0"/>
              </a:spcBef>
              <a:buFont typeface="Wingdings" panose="05000000000000000000" pitchFamily="2" charset="2"/>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Acc. technologiques ou attentats avec produits chimiques ou radioactifs, imposent une réaction rapide avec des moyens spécialisés pour déterminer la menace avec précision. </a:t>
            </a: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D.I.T. assure les missions suivantes :</a:t>
            </a: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Char char="è"/>
            </a:pPr>
            <a:r>
              <a:rPr lang="fr-FR" altLang="fr-FR" sz="2000">
                <a:solidFill>
                  <a:srgbClr val="000000"/>
                </a:solidFill>
                <a:latin typeface="Times New Roman" panose="02020603050405020304" pitchFamily="18" charset="0"/>
                <a:cs typeface="Times New Roman" panose="02020603050405020304" pitchFamily="18" charset="0"/>
              </a:rPr>
              <a:t> Evaluation des risques,</a:t>
            </a:r>
          </a:p>
          <a:p>
            <a:pPr algn="just">
              <a:spcBef>
                <a:spcPct val="0"/>
              </a:spcBef>
              <a:buFont typeface="Wingdings" panose="05000000000000000000" pitchFamily="2" charset="2"/>
              <a:buChar char="è"/>
            </a:pPr>
            <a:r>
              <a:rPr lang="fr-FR" altLang="fr-FR" sz="2000">
                <a:solidFill>
                  <a:srgbClr val="000000"/>
                </a:solidFill>
                <a:latin typeface="Times New Roman" panose="02020603050405020304" pitchFamily="18" charset="0"/>
                <a:cs typeface="Times New Roman" panose="02020603050405020304" pitchFamily="18" charset="0"/>
              </a:rPr>
              <a:t> Balisage de zone,</a:t>
            </a:r>
          </a:p>
          <a:p>
            <a:pPr algn="just">
              <a:spcBef>
                <a:spcPct val="0"/>
              </a:spcBef>
              <a:buFont typeface="Wingdings" panose="05000000000000000000" pitchFamily="2" charset="2"/>
              <a:buChar char="è"/>
            </a:pPr>
            <a:r>
              <a:rPr lang="fr-FR" altLang="fr-FR" sz="2000">
                <a:solidFill>
                  <a:srgbClr val="000000"/>
                </a:solidFill>
                <a:latin typeface="Times New Roman" panose="02020603050405020304" pitchFamily="18" charset="0"/>
                <a:cs typeface="Times New Roman" panose="02020603050405020304" pitchFamily="18" charset="0"/>
              </a:rPr>
              <a:t> Intervention en ambiance contaminée,</a:t>
            </a:r>
          </a:p>
          <a:p>
            <a:pPr algn="just">
              <a:spcBef>
                <a:spcPct val="0"/>
              </a:spcBef>
              <a:buFont typeface="Wingdings" panose="05000000000000000000" pitchFamily="2" charset="2"/>
              <a:buChar char="è"/>
            </a:pPr>
            <a:r>
              <a:rPr lang="fr-FR" altLang="fr-FR" sz="2000">
                <a:solidFill>
                  <a:srgbClr val="000000"/>
                </a:solidFill>
                <a:latin typeface="Times New Roman" panose="02020603050405020304" pitchFamily="18" charset="0"/>
                <a:cs typeface="Times New Roman" panose="02020603050405020304" pitchFamily="18" charset="0"/>
              </a:rPr>
              <a:t> Contrôle et décontamination des intervenants.</a:t>
            </a:r>
          </a:p>
        </p:txBody>
      </p:sp>
      <p:pic>
        <p:nvPicPr>
          <p:cNvPr id="38917" name="Image 24" descr="Afficher l'image d'origine">
            <a:extLst>
              <a:ext uri="{FF2B5EF4-FFF2-40B4-BE49-F238E27FC236}">
                <a16:creationId xmlns:a16="http://schemas.microsoft.com/office/drawing/2014/main" id="{65F085E7-ABE3-42A7-A3CB-E0CD017FF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088" y="3933825"/>
            <a:ext cx="30988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1">
            <a:extLst>
              <a:ext uri="{FF2B5EF4-FFF2-40B4-BE49-F238E27FC236}">
                <a16:creationId xmlns:a16="http://schemas.microsoft.com/office/drawing/2014/main" id="{CB2793E0-3DBF-74DD-4BBE-762965E36186}"/>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Sous-direction des moyens nationaux :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8">
            <a:extLst>
              <a:ext uri="{FF2B5EF4-FFF2-40B4-BE49-F238E27FC236}">
                <a16:creationId xmlns:a16="http://schemas.microsoft.com/office/drawing/2014/main" id="{F88CE6C3-FC2E-78AE-D6E7-6F335777F77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39939" name="Espace réservé du numéro de diapositive 4">
            <a:extLst>
              <a:ext uri="{FF2B5EF4-FFF2-40B4-BE49-F238E27FC236}">
                <a16:creationId xmlns:a16="http://schemas.microsoft.com/office/drawing/2014/main" id="{C6F97300-0A07-41EC-C914-EEAF6EADA67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5FAC494-E442-42E8-BA7B-8112C49873E0}" type="slidenum">
              <a:rPr lang="fr-FR" altLang="fr-FR" sz="2000">
                <a:solidFill>
                  <a:srgbClr val="984807"/>
                </a:solidFill>
              </a:rPr>
              <a:pPr algn="r" eaLnBrk="1" hangingPunct="1">
                <a:spcBef>
                  <a:spcPct val="0"/>
                </a:spcBef>
                <a:buFontTx/>
                <a:buNone/>
              </a:pPr>
              <a:t>37</a:t>
            </a:fld>
            <a:endParaRPr lang="fr-FR" altLang="fr-FR" sz="2000">
              <a:solidFill>
                <a:srgbClr val="984807"/>
              </a:solidFill>
            </a:endParaRPr>
          </a:p>
        </p:txBody>
      </p:sp>
      <p:sp>
        <p:nvSpPr>
          <p:cNvPr id="39940" name="Rectangle 5">
            <a:extLst>
              <a:ext uri="{FF2B5EF4-FFF2-40B4-BE49-F238E27FC236}">
                <a16:creationId xmlns:a16="http://schemas.microsoft.com/office/drawing/2014/main" id="{AA3131EE-5CBC-F565-FB81-1CD2A8A216EE}"/>
              </a:ext>
            </a:extLst>
          </p:cNvPr>
          <p:cNvSpPr>
            <a:spLocks noChangeArrowheads="1"/>
          </p:cNvSpPr>
          <p:nvPr/>
        </p:nvSpPr>
        <p:spPr bwMode="auto">
          <a:xfrm>
            <a:off x="381000" y="1905000"/>
            <a:ext cx="822960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u="sng">
                <a:solidFill>
                  <a:srgbClr val="000000"/>
                </a:solidFill>
                <a:latin typeface="Times New Roman" panose="02020603050405020304" pitchFamily="18" charset="0"/>
                <a:cs typeface="Calibri" panose="020F0502020204030204" pitchFamily="34" charset="0"/>
              </a:rPr>
              <a:t>L'Unité Mobile de Décontamination Pré-Hospitalière </a:t>
            </a:r>
            <a:r>
              <a:rPr lang="fr-FR" altLang="fr-FR" sz="2400" b="1" u="sng">
                <a:solidFill>
                  <a:srgbClr val="000000"/>
                </a:solidFill>
                <a:latin typeface="Times New Roman" panose="02020603050405020304" pitchFamily="18" charset="0"/>
                <a:cs typeface="Calibri" panose="020F0502020204030204" pitchFamily="34" charset="0"/>
              </a:rPr>
              <a:t>(U.M.D.P.H.) </a:t>
            </a:r>
            <a:r>
              <a:rPr lang="fr-FR" altLang="fr-FR" sz="2000" u="sng">
                <a:solidFill>
                  <a:srgbClr val="000000"/>
                </a:solidFill>
                <a:latin typeface="Times New Roman" panose="02020603050405020304" pitchFamily="18" charset="0"/>
                <a:cs typeface="Calibri" panose="020F0502020204030204" pitchFamily="34" charset="0"/>
              </a:rPr>
              <a:t>:</a:t>
            </a:r>
            <a:r>
              <a:rPr lang="fr-FR" altLang="fr-FR" sz="2000">
                <a:solidFill>
                  <a:srgbClr val="000000"/>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Contamination par des toxiques ou des éléments radioactifs </a:t>
            </a:r>
            <a:r>
              <a:rPr lang="fr-FR" altLang="fr-FR" sz="2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000">
                <a:solidFill>
                  <a:srgbClr val="000000"/>
                </a:solidFill>
                <a:latin typeface="Times New Roman" panose="02020603050405020304" pitchFamily="18" charset="0"/>
                <a:cs typeface="Times New Roman" panose="02020603050405020304" pitchFamily="18" charset="0"/>
              </a:rPr>
              <a:t> renfort national des secours locaux. </a:t>
            </a:r>
          </a:p>
          <a:p>
            <a:pPr algn="just">
              <a:spcBef>
                <a:spcPct val="0"/>
              </a:spcBef>
              <a:buFont typeface="Wingdings" panose="05000000000000000000" pitchFamily="2" charset="2"/>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Mobilisée en quelques heures et acheminée avec son matériel par route, rail ou air. </a:t>
            </a:r>
          </a:p>
          <a:p>
            <a:pPr algn="just">
              <a:spcBef>
                <a:spcPct val="0"/>
              </a:spcBef>
              <a:buFont typeface="Wingdings" panose="05000000000000000000" pitchFamily="2" charset="2"/>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Arrivée sur les lieux, elle s'implante en sortie de zone polluée ou devant l'hôpital local, en zone saine (contrôlée). </a:t>
            </a:r>
          </a:p>
        </p:txBody>
      </p:sp>
      <p:sp>
        <p:nvSpPr>
          <p:cNvPr id="39941" name="Rectangle 1">
            <a:extLst>
              <a:ext uri="{FF2B5EF4-FFF2-40B4-BE49-F238E27FC236}">
                <a16:creationId xmlns:a16="http://schemas.microsoft.com/office/drawing/2014/main" id="{6AF840ED-E4AB-69BE-6B1E-61A8B3ADB608}"/>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Sous-direction des moyens nationaux :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8">
            <a:extLst>
              <a:ext uri="{FF2B5EF4-FFF2-40B4-BE49-F238E27FC236}">
                <a16:creationId xmlns:a16="http://schemas.microsoft.com/office/drawing/2014/main" id="{95EF36E8-D4F4-2AE9-5308-FA24DA3B628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40963" name="Espace réservé du numéro de diapositive 4">
            <a:extLst>
              <a:ext uri="{FF2B5EF4-FFF2-40B4-BE49-F238E27FC236}">
                <a16:creationId xmlns:a16="http://schemas.microsoft.com/office/drawing/2014/main" id="{DA0D07AE-F414-0C1B-6343-69CACC9A11D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9957CB5-2D48-49C1-8C43-124C2235E7DA}" type="slidenum">
              <a:rPr lang="fr-FR" altLang="fr-FR" sz="2000">
                <a:solidFill>
                  <a:srgbClr val="984807"/>
                </a:solidFill>
              </a:rPr>
              <a:pPr algn="r" eaLnBrk="1" hangingPunct="1">
                <a:spcBef>
                  <a:spcPct val="0"/>
                </a:spcBef>
                <a:buFontTx/>
                <a:buNone/>
              </a:pPr>
              <a:t>38</a:t>
            </a:fld>
            <a:endParaRPr lang="fr-FR" altLang="fr-FR" sz="2000">
              <a:solidFill>
                <a:srgbClr val="984807"/>
              </a:solidFill>
            </a:endParaRPr>
          </a:p>
        </p:txBody>
      </p:sp>
      <p:sp>
        <p:nvSpPr>
          <p:cNvPr id="40964" name="Rectangle 5">
            <a:extLst>
              <a:ext uri="{FF2B5EF4-FFF2-40B4-BE49-F238E27FC236}">
                <a16:creationId xmlns:a16="http://schemas.microsoft.com/office/drawing/2014/main" id="{3BB84A9D-49AC-1EA9-784A-859ED55F3EFA}"/>
              </a:ext>
            </a:extLst>
          </p:cNvPr>
          <p:cNvSpPr>
            <a:spLocks noChangeArrowheads="1"/>
          </p:cNvSpPr>
          <p:nvPr/>
        </p:nvSpPr>
        <p:spPr bwMode="auto">
          <a:xfrm>
            <a:off x="381000" y="1905000"/>
            <a:ext cx="82296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u="sng">
                <a:solidFill>
                  <a:srgbClr val="000000"/>
                </a:solidFill>
                <a:latin typeface="Times New Roman" panose="02020603050405020304" pitchFamily="18" charset="0"/>
                <a:cs typeface="Calibri" panose="020F0502020204030204" pitchFamily="34" charset="0"/>
              </a:rPr>
              <a:t>L'Unité Mobile de Décontamination Pré-Hospitalière </a:t>
            </a:r>
            <a:r>
              <a:rPr lang="fr-FR" altLang="fr-FR" sz="2400" b="1" u="sng">
                <a:solidFill>
                  <a:srgbClr val="000000"/>
                </a:solidFill>
                <a:latin typeface="Times New Roman" panose="02020603050405020304" pitchFamily="18" charset="0"/>
                <a:cs typeface="Calibri" panose="020F0502020204030204" pitchFamily="34" charset="0"/>
              </a:rPr>
              <a:t>(U.M.D.P.H.) </a:t>
            </a:r>
            <a:r>
              <a:rPr lang="fr-FR" altLang="fr-FR" sz="2000" u="sng">
                <a:solidFill>
                  <a:srgbClr val="000000"/>
                </a:solidFill>
                <a:latin typeface="Times New Roman" panose="02020603050405020304" pitchFamily="18" charset="0"/>
                <a:cs typeface="Calibri" panose="020F0502020204030204" pitchFamily="34" charset="0"/>
              </a:rPr>
              <a:t>:</a:t>
            </a:r>
            <a:r>
              <a:rPr lang="fr-FR" altLang="fr-FR" sz="2000">
                <a:solidFill>
                  <a:srgbClr val="000000"/>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Constituée d'une tente de 60 m</a:t>
            </a:r>
            <a:r>
              <a:rPr lang="fr-FR" altLang="fr-FR" sz="2000" baseline="30000">
                <a:solidFill>
                  <a:srgbClr val="000000"/>
                </a:solidFill>
                <a:latin typeface="Times New Roman" panose="02020603050405020304" pitchFamily="18" charset="0"/>
                <a:cs typeface="Times New Roman" panose="02020603050405020304" pitchFamily="18" charset="0"/>
              </a:rPr>
              <a:t>2</a:t>
            </a:r>
            <a:r>
              <a:rPr lang="fr-FR" altLang="fr-FR" sz="2000">
                <a:solidFill>
                  <a:srgbClr val="000000"/>
                </a:solidFill>
                <a:latin typeface="Times New Roman" panose="02020603050405020304" pitchFamily="18" charset="0"/>
                <a:cs typeface="Times New Roman" panose="02020603050405020304" pitchFamily="18" charset="0"/>
              </a:rPr>
              <a:t> à armature gonflable. </a:t>
            </a:r>
          </a:p>
          <a:p>
            <a:pPr algn="just">
              <a:spcBef>
                <a:spcPct val="0"/>
              </a:spcBef>
              <a:buFont typeface="Wingdings" panose="05000000000000000000" pitchFamily="2" charset="2"/>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Personnes blessées et contaminées sont prises </a:t>
            </a: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en charge par une équipe médicale puis </a:t>
            </a:r>
          </a:p>
          <a:p>
            <a:pPr algn="just">
              <a:spcBef>
                <a:spcPct val="0"/>
              </a:spcBef>
              <a:buFont typeface="Wingdings" panose="05000000000000000000" pitchFamily="2" charset="2"/>
              <a:buNone/>
            </a:pPr>
            <a:r>
              <a:rPr lang="fr-FR" altLang="fr-FR" sz="2000">
                <a:solidFill>
                  <a:srgbClr val="000000"/>
                </a:solidFill>
                <a:latin typeface="Times New Roman" panose="02020603050405020304" pitchFamily="18" charset="0"/>
                <a:cs typeface="Times New Roman" panose="02020603050405020304" pitchFamily="18" charset="0"/>
              </a:rPr>
              <a:t>décontaminée en vue de leur hospitalisation.</a:t>
            </a:r>
            <a:r>
              <a:rPr lang="fr-FR" altLang="fr-FR" sz="2000" b="1">
                <a:solidFill>
                  <a:srgbClr val="000000"/>
                </a:solidFill>
                <a:latin typeface="Times New Roman" panose="02020603050405020304" pitchFamily="18" charset="0"/>
                <a:cs typeface="Times New Roman" panose="02020603050405020304" pitchFamily="18" charset="0"/>
              </a:rPr>
              <a:t> </a:t>
            </a:r>
          </a:p>
        </p:txBody>
      </p:sp>
      <p:pic>
        <p:nvPicPr>
          <p:cNvPr id="40965" name="Image 12" descr="Afficher l'image d'origine">
            <a:extLst>
              <a:ext uri="{FF2B5EF4-FFF2-40B4-BE49-F238E27FC236}">
                <a16:creationId xmlns:a16="http://schemas.microsoft.com/office/drawing/2014/main" id="{3B09CD42-ED88-7640-B174-5177AEDF8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505200"/>
            <a:ext cx="350361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1">
            <a:extLst>
              <a:ext uri="{FF2B5EF4-FFF2-40B4-BE49-F238E27FC236}">
                <a16:creationId xmlns:a16="http://schemas.microsoft.com/office/drawing/2014/main" id="{673ECDEB-D2FA-DB0C-C31A-3B415BC57F2F}"/>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Sous-direction des moyens nationaux :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numéro de diapositive 4">
            <a:extLst>
              <a:ext uri="{FF2B5EF4-FFF2-40B4-BE49-F238E27FC236}">
                <a16:creationId xmlns:a16="http://schemas.microsoft.com/office/drawing/2014/main" id="{5FCF55CC-2D1C-020D-80BE-2A1A179623E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00900AD-6594-4087-B95D-3BD3B1F37473}" type="slidenum">
              <a:rPr lang="fr-FR" altLang="fr-FR" sz="2000">
                <a:solidFill>
                  <a:srgbClr val="984807"/>
                </a:solidFill>
              </a:rPr>
              <a:pPr algn="r" eaLnBrk="1" hangingPunct="1">
                <a:spcBef>
                  <a:spcPct val="0"/>
                </a:spcBef>
                <a:buFontTx/>
                <a:buNone/>
              </a:pPr>
              <a:t>39</a:t>
            </a:fld>
            <a:endParaRPr lang="fr-FR" altLang="fr-FR" sz="2000">
              <a:solidFill>
                <a:srgbClr val="984807"/>
              </a:solidFill>
            </a:endParaRPr>
          </a:p>
        </p:txBody>
      </p:sp>
      <p:pic>
        <p:nvPicPr>
          <p:cNvPr id="41987" name="Picture 5" descr="https://upload.wikimedia.org/wikipedia/commons/thumb/b/b1/Uniforme_pr%C3%A9fet_France_2013.JPG/220px-Uniforme_pr%C3%A9fet_France_2013.JPG">
            <a:extLst>
              <a:ext uri="{FF2B5EF4-FFF2-40B4-BE49-F238E27FC236}">
                <a16:creationId xmlns:a16="http://schemas.microsoft.com/office/drawing/2014/main" id="{89478B6A-BD4B-0AD0-0386-409423E98F1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00400" y="1676400"/>
            <a:ext cx="2736850"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8">
            <a:extLst>
              <a:ext uri="{FF2B5EF4-FFF2-40B4-BE49-F238E27FC236}">
                <a16:creationId xmlns:a16="http://schemas.microsoft.com/office/drawing/2014/main" id="{78A1E866-F1AB-C9A9-2316-E528D96541E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6147" name="Espace réservé du numéro de diapositive 4">
            <a:extLst>
              <a:ext uri="{FF2B5EF4-FFF2-40B4-BE49-F238E27FC236}">
                <a16:creationId xmlns:a16="http://schemas.microsoft.com/office/drawing/2014/main" id="{E64E5B10-AD71-1973-1970-E85201717EE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96EEE1D-3A13-4029-A9AC-D5CA4E4329CE}" type="slidenum">
              <a:rPr lang="fr-FR" altLang="fr-FR" sz="2000">
                <a:solidFill>
                  <a:srgbClr val="984807"/>
                </a:solidFill>
              </a:rPr>
              <a:pPr algn="r" eaLnBrk="1" hangingPunct="1">
                <a:spcBef>
                  <a:spcPct val="0"/>
                </a:spcBef>
                <a:buFontTx/>
                <a:buNone/>
              </a:pPr>
              <a:t>4</a:t>
            </a:fld>
            <a:endParaRPr lang="fr-FR" altLang="fr-FR" sz="2000">
              <a:solidFill>
                <a:srgbClr val="984807"/>
              </a:solidFill>
            </a:endParaRPr>
          </a:p>
        </p:txBody>
      </p:sp>
      <p:sp>
        <p:nvSpPr>
          <p:cNvPr id="6148" name="Rectangle 1">
            <a:extLst>
              <a:ext uri="{FF2B5EF4-FFF2-40B4-BE49-F238E27FC236}">
                <a16:creationId xmlns:a16="http://schemas.microsoft.com/office/drawing/2014/main" id="{7D7F8012-AAE1-5067-9B50-816A6198509F}"/>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149" name="Group 202">
            <a:extLst>
              <a:ext uri="{FF2B5EF4-FFF2-40B4-BE49-F238E27FC236}">
                <a16:creationId xmlns:a16="http://schemas.microsoft.com/office/drawing/2014/main" id="{E962DBEC-4BD9-E554-F0DC-96A07A6DF92B}"/>
              </a:ext>
            </a:extLst>
          </p:cNvPr>
          <p:cNvGrpSpPr>
            <a:grpSpLocks/>
          </p:cNvGrpSpPr>
          <p:nvPr/>
        </p:nvGrpSpPr>
        <p:grpSpPr bwMode="auto">
          <a:xfrm>
            <a:off x="304800" y="1371600"/>
            <a:ext cx="8382000" cy="4800600"/>
            <a:chOff x="-3" y="-3"/>
            <a:chExt cx="3446" cy="3982"/>
          </a:xfrm>
        </p:grpSpPr>
        <p:grpSp>
          <p:nvGrpSpPr>
            <p:cNvPr id="6150" name="Group 200">
              <a:extLst>
                <a:ext uri="{FF2B5EF4-FFF2-40B4-BE49-F238E27FC236}">
                  <a16:creationId xmlns:a16="http://schemas.microsoft.com/office/drawing/2014/main" id="{572EF80F-C369-8452-018D-B61BC0B64D48}"/>
                </a:ext>
              </a:extLst>
            </p:cNvPr>
            <p:cNvGrpSpPr>
              <a:grpSpLocks/>
            </p:cNvGrpSpPr>
            <p:nvPr/>
          </p:nvGrpSpPr>
          <p:grpSpPr bwMode="auto">
            <a:xfrm>
              <a:off x="0" y="0"/>
              <a:ext cx="3440" cy="3976"/>
              <a:chOff x="0" y="0"/>
              <a:chExt cx="3440" cy="3976"/>
            </a:xfrm>
          </p:grpSpPr>
          <p:grpSp>
            <p:nvGrpSpPr>
              <p:cNvPr id="6152" name="Group 155">
                <a:extLst>
                  <a:ext uri="{FF2B5EF4-FFF2-40B4-BE49-F238E27FC236}">
                    <a16:creationId xmlns:a16="http://schemas.microsoft.com/office/drawing/2014/main" id="{6FD22B87-4098-D189-CB6A-D33D5A5C175B}"/>
                  </a:ext>
                </a:extLst>
              </p:cNvPr>
              <p:cNvGrpSpPr>
                <a:grpSpLocks/>
              </p:cNvGrpSpPr>
              <p:nvPr/>
            </p:nvGrpSpPr>
            <p:grpSpPr bwMode="auto">
              <a:xfrm>
                <a:off x="0" y="0"/>
                <a:ext cx="1063" cy="1555"/>
                <a:chOff x="0" y="0"/>
                <a:chExt cx="1063" cy="1555"/>
              </a:xfrm>
            </p:grpSpPr>
            <p:sp>
              <p:nvSpPr>
                <p:cNvPr id="6219" name="Rectangle 131">
                  <a:extLst>
                    <a:ext uri="{FF2B5EF4-FFF2-40B4-BE49-F238E27FC236}">
                      <a16:creationId xmlns:a16="http://schemas.microsoft.com/office/drawing/2014/main" id="{BC523F9F-8617-70A9-CDA5-CF74CBD9B576}"/>
                    </a:ext>
                  </a:extLst>
                </p:cNvPr>
                <p:cNvSpPr>
                  <a:spLocks noChangeArrowheads="1"/>
                </p:cNvSpPr>
                <p:nvPr/>
              </p:nvSpPr>
              <p:spPr bwMode="auto">
                <a:xfrm>
                  <a:off x="28" y="0"/>
                  <a:ext cx="1007" cy="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solidFill>
                        <a:srgbClr val="000000"/>
                      </a:solidFill>
                      <a:latin typeface="Times New Roman" panose="02020603050405020304" pitchFamily="18" charset="0"/>
                      <a:cs typeface="Times New Roman" panose="02020603050405020304" pitchFamily="18" charset="0"/>
                    </a:rPr>
                    <a:t>Niveau national</a:t>
                  </a:r>
                  <a:endParaRPr lang="fr-FR" altLang="fr-FR" sz="1800">
                    <a:latin typeface="Times New Roman" panose="02020603050405020304" pitchFamily="18" charset="0"/>
                  </a:endParaRPr>
                </a:p>
              </p:txBody>
            </p:sp>
            <p:sp>
              <p:nvSpPr>
                <p:cNvPr id="6220" name="Rectangle 154">
                  <a:extLst>
                    <a:ext uri="{FF2B5EF4-FFF2-40B4-BE49-F238E27FC236}">
                      <a16:creationId xmlns:a16="http://schemas.microsoft.com/office/drawing/2014/main" id="{D80C7636-817E-358F-7EED-E0CAFA6D2889}"/>
                    </a:ext>
                  </a:extLst>
                </p:cNvPr>
                <p:cNvSpPr>
                  <a:spLocks noChangeArrowheads="1"/>
                </p:cNvSpPr>
                <p:nvPr/>
              </p:nvSpPr>
              <p:spPr bwMode="auto">
                <a:xfrm>
                  <a:off x="0" y="0"/>
                  <a:ext cx="1063" cy="155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53" name="Group 157">
                <a:extLst>
                  <a:ext uri="{FF2B5EF4-FFF2-40B4-BE49-F238E27FC236}">
                    <a16:creationId xmlns:a16="http://schemas.microsoft.com/office/drawing/2014/main" id="{D24BA5CA-F87B-73A1-64BA-665A946D5ABA}"/>
                  </a:ext>
                </a:extLst>
              </p:cNvPr>
              <p:cNvGrpSpPr>
                <a:grpSpLocks/>
              </p:cNvGrpSpPr>
              <p:nvPr/>
            </p:nvGrpSpPr>
            <p:grpSpPr bwMode="auto">
              <a:xfrm>
                <a:off x="1063" y="0"/>
                <a:ext cx="1376" cy="576"/>
                <a:chOff x="1063" y="0"/>
                <a:chExt cx="1376" cy="576"/>
              </a:xfrm>
            </p:grpSpPr>
            <p:sp>
              <p:nvSpPr>
                <p:cNvPr id="6217" name="Rectangle 132">
                  <a:extLst>
                    <a:ext uri="{FF2B5EF4-FFF2-40B4-BE49-F238E27FC236}">
                      <a16:creationId xmlns:a16="http://schemas.microsoft.com/office/drawing/2014/main" id="{747DEE69-9108-FDAD-05E7-9B2DD5F79373}"/>
                    </a:ext>
                  </a:extLst>
                </p:cNvPr>
                <p:cNvSpPr>
                  <a:spLocks noChangeArrowheads="1"/>
                </p:cNvSpPr>
                <p:nvPr/>
              </p:nvSpPr>
              <p:spPr bwMode="auto">
                <a:xfrm>
                  <a:off x="1091" y="0"/>
                  <a:ext cx="13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solidFill>
                        <a:srgbClr val="000000"/>
                      </a:solidFill>
                      <a:latin typeface="Times New Roman" panose="02020603050405020304" pitchFamily="18" charset="0"/>
                      <a:cs typeface="Times New Roman" panose="02020603050405020304" pitchFamily="18" charset="0"/>
                    </a:rPr>
                    <a:t>Ministère de l'intérieur</a:t>
                  </a:r>
                  <a:endParaRPr lang="fr-FR" altLang="fr-FR" sz="1800">
                    <a:latin typeface="Times New Roman" panose="02020603050405020304" pitchFamily="18" charset="0"/>
                    <a:cs typeface="Times New Roman" panose="02020603050405020304" pitchFamily="18" charset="0"/>
                  </a:endParaRPr>
                </a:p>
                <a:p>
                  <a:pPr algn="ctr">
                    <a:spcBef>
                      <a:spcPct val="0"/>
                    </a:spcBef>
                    <a:buFontTx/>
                    <a:buNone/>
                  </a:pPr>
                  <a:r>
                    <a:rPr lang="fr-FR" altLang="fr-FR" sz="1800">
                      <a:solidFill>
                        <a:srgbClr val="000000"/>
                      </a:solidFill>
                      <a:latin typeface="Times New Roman" panose="02020603050405020304" pitchFamily="18" charset="0"/>
                      <a:cs typeface="Times New Roman" panose="02020603050405020304" pitchFamily="18" charset="0"/>
                    </a:rPr>
                    <a:t>Centre interministériel de crise</a:t>
                  </a:r>
                  <a:endParaRPr lang="fr-FR" altLang="fr-FR" sz="1800">
                    <a:latin typeface="Times New Roman" panose="02020603050405020304" pitchFamily="18" charset="0"/>
                  </a:endParaRPr>
                </a:p>
              </p:txBody>
            </p:sp>
            <p:sp>
              <p:nvSpPr>
                <p:cNvPr id="6218" name="Rectangle 156">
                  <a:extLst>
                    <a:ext uri="{FF2B5EF4-FFF2-40B4-BE49-F238E27FC236}">
                      <a16:creationId xmlns:a16="http://schemas.microsoft.com/office/drawing/2014/main" id="{FAB1F1EA-BAD3-4563-32C5-307837524F8F}"/>
                    </a:ext>
                  </a:extLst>
                </p:cNvPr>
                <p:cNvSpPr>
                  <a:spLocks noChangeArrowheads="1"/>
                </p:cNvSpPr>
                <p:nvPr/>
              </p:nvSpPr>
              <p:spPr bwMode="auto">
                <a:xfrm>
                  <a:off x="1063" y="0"/>
                  <a:ext cx="1376" cy="57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54" name="Group 159">
                <a:extLst>
                  <a:ext uri="{FF2B5EF4-FFF2-40B4-BE49-F238E27FC236}">
                    <a16:creationId xmlns:a16="http://schemas.microsoft.com/office/drawing/2014/main" id="{D23C3735-A1D6-8A05-93E0-F5A8DF0356CC}"/>
                  </a:ext>
                </a:extLst>
              </p:cNvPr>
              <p:cNvGrpSpPr>
                <a:grpSpLocks/>
              </p:cNvGrpSpPr>
              <p:nvPr/>
            </p:nvGrpSpPr>
            <p:grpSpPr bwMode="auto">
              <a:xfrm>
                <a:off x="2439" y="0"/>
                <a:ext cx="1001" cy="1555"/>
                <a:chOff x="2439" y="0"/>
                <a:chExt cx="1001" cy="1555"/>
              </a:xfrm>
            </p:grpSpPr>
            <p:sp>
              <p:nvSpPr>
                <p:cNvPr id="6215" name="Rectangle 133">
                  <a:extLst>
                    <a:ext uri="{FF2B5EF4-FFF2-40B4-BE49-F238E27FC236}">
                      <a16:creationId xmlns:a16="http://schemas.microsoft.com/office/drawing/2014/main" id="{042E8265-1D53-0BB1-0CE1-60511AF080C1}"/>
                    </a:ext>
                  </a:extLst>
                </p:cNvPr>
                <p:cNvSpPr>
                  <a:spLocks noChangeArrowheads="1"/>
                </p:cNvSpPr>
                <p:nvPr/>
              </p:nvSpPr>
              <p:spPr bwMode="auto">
                <a:xfrm>
                  <a:off x="2467" y="0"/>
                  <a:ext cx="945" cy="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solidFill>
                        <a:srgbClr val="000000"/>
                      </a:solidFill>
                      <a:latin typeface="Times New Roman" panose="02020603050405020304" pitchFamily="18" charset="0"/>
                      <a:cs typeface="Times New Roman" panose="02020603050405020304" pitchFamily="18" charset="0"/>
                    </a:rPr>
                    <a:t>Ministre de l'intérieur</a:t>
                  </a:r>
                  <a:endParaRPr lang="fr-FR" altLang="fr-FR" sz="1800">
                    <a:latin typeface="Times New Roman" panose="02020603050405020304" pitchFamily="18" charset="0"/>
                  </a:endParaRPr>
                </a:p>
              </p:txBody>
            </p:sp>
            <p:sp>
              <p:nvSpPr>
                <p:cNvPr id="6216" name="Rectangle 158">
                  <a:extLst>
                    <a:ext uri="{FF2B5EF4-FFF2-40B4-BE49-F238E27FC236}">
                      <a16:creationId xmlns:a16="http://schemas.microsoft.com/office/drawing/2014/main" id="{0C85CBC1-7EB0-36EB-740C-11FC8EA74848}"/>
                    </a:ext>
                  </a:extLst>
                </p:cNvPr>
                <p:cNvSpPr>
                  <a:spLocks noChangeArrowheads="1"/>
                </p:cNvSpPr>
                <p:nvPr/>
              </p:nvSpPr>
              <p:spPr bwMode="auto">
                <a:xfrm>
                  <a:off x="2439" y="0"/>
                  <a:ext cx="1001" cy="155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55" name="Group 161">
                <a:extLst>
                  <a:ext uri="{FF2B5EF4-FFF2-40B4-BE49-F238E27FC236}">
                    <a16:creationId xmlns:a16="http://schemas.microsoft.com/office/drawing/2014/main" id="{733E8615-D8DD-6B41-6744-108DC61083FA}"/>
                  </a:ext>
                </a:extLst>
              </p:cNvPr>
              <p:cNvGrpSpPr>
                <a:grpSpLocks/>
              </p:cNvGrpSpPr>
              <p:nvPr/>
            </p:nvGrpSpPr>
            <p:grpSpPr bwMode="auto">
              <a:xfrm>
                <a:off x="1063" y="576"/>
                <a:ext cx="1376" cy="288"/>
                <a:chOff x="1063" y="576"/>
                <a:chExt cx="1376" cy="288"/>
              </a:xfrm>
            </p:grpSpPr>
            <p:sp>
              <p:nvSpPr>
                <p:cNvPr id="6213" name="Rectangle 134">
                  <a:extLst>
                    <a:ext uri="{FF2B5EF4-FFF2-40B4-BE49-F238E27FC236}">
                      <a16:creationId xmlns:a16="http://schemas.microsoft.com/office/drawing/2014/main" id="{304959DB-FA99-571C-4459-1DC666D7171F}"/>
                    </a:ext>
                  </a:extLst>
                </p:cNvPr>
                <p:cNvSpPr>
                  <a:spLocks noChangeArrowheads="1"/>
                </p:cNvSpPr>
                <p:nvPr/>
              </p:nvSpPr>
              <p:spPr bwMode="auto">
                <a:xfrm>
                  <a:off x="1091" y="576"/>
                  <a:ext cx="13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solidFill>
                        <a:srgbClr val="000000"/>
                      </a:solidFill>
                      <a:latin typeface="Times New Roman" panose="02020603050405020304" pitchFamily="18" charset="0"/>
                      <a:cs typeface="Times New Roman" panose="02020603050405020304" pitchFamily="18" charset="0"/>
                      <a:sym typeface="Wingdings 3" panose="05040102010807070707" pitchFamily="18" charset="2"/>
                    </a:rPr>
                    <a:t></a:t>
                  </a:r>
                </a:p>
              </p:txBody>
            </p:sp>
            <p:sp>
              <p:nvSpPr>
                <p:cNvPr id="6214" name="Rectangle 160">
                  <a:extLst>
                    <a:ext uri="{FF2B5EF4-FFF2-40B4-BE49-F238E27FC236}">
                      <a16:creationId xmlns:a16="http://schemas.microsoft.com/office/drawing/2014/main" id="{7C75AC6A-F340-66B9-43C7-8BBC69BEB9B7}"/>
                    </a:ext>
                  </a:extLst>
                </p:cNvPr>
                <p:cNvSpPr>
                  <a:spLocks noChangeArrowheads="1"/>
                </p:cNvSpPr>
                <p:nvPr/>
              </p:nvSpPr>
              <p:spPr bwMode="auto">
                <a:xfrm>
                  <a:off x="1063" y="576"/>
                  <a:ext cx="1376" cy="28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56" name="Group 163">
                <a:extLst>
                  <a:ext uri="{FF2B5EF4-FFF2-40B4-BE49-F238E27FC236}">
                    <a16:creationId xmlns:a16="http://schemas.microsoft.com/office/drawing/2014/main" id="{3DBBC7C5-5CC0-D988-8A4F-6D13BF206853}"/>
                  </a:ext>
                </a:extLst>
              </p:cNvPr>
              <p:cNvGrpSpPr>
                <a:grpSpLocks/>
              </p:cNvGrpSpPr>
              <p:nvPr/>
            </p:nvGrpSpPr>
            <p:grpSpPr bwMode="auto">
              <a:xfrm>
                <a:off x="1063" y="864"/>
                <a:ext cx="1376" cy="691"/>
                <a:chOff x="1063" y="864"/>
                <a:chExt cx="1376" cy="691"/>
              </a:xfrm>
            </p:grpSpPr>
            <p:sp>
              <p:nvSpPr>
                <p:cNvPr id="6211" name="Rectangle 135">
                  <a:extLst>
                    <a:ext uri="{FF2B5EF4-FFF2-40B4-BE49-F238E27FC236}">
                      <a16:creationId xmlns:a16="http://schemas.microsoft.com/office/drawing/2014/main" id="{A4482D9E-32D2-00C6-8DA2-F5D51D8DC6F9}"/>
                    </a:ext>
                  </a:extLst>
                </p:cNvPr>
                <p:cNvSpPr>
                  <a:spLocks noChangeArrowheads="1"/>
                </p:cNvSpPr>
                <p:nvPr/>
              </p:nvSpPr>
              <p:spPr bwMode="auto">
                <a:xfrm>
                  <a:off x="1091" y="864"/>
                  <a:ext cx="1320" cy="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solidFill>
                        <a:srgbClr val="000000"/>
                      </a:solidFill>
                      <a:latin typeface="Times New Roman" panose="02020603050405020304" pitchFamily="18" charset="0"/>
                      <a:cs typeface="Times New Roman" panose="02020603050405020304" pitchFamily="18" charset="0"/>
                    </a:rPr>
                    <a:t>Direction Générale de la Sécurité Civile et de la Gestion des Crises</a:t>
                  </a:r>
                  <a:endParaRPr lang="fr-FR" altLang="fr-FR" sz="1800">
                    <a:latin typeface="Times New Roman" panose="02020603050405020304" pitchFamily="18" charset="0"/>
                  </a:endParaRPr>
                </a:p>
              </p:txBody>
            </p:sp>
            <p:sp>
              <p:nvSpPr>
                <p:cNvPr id="6212" name="Rectangle 162">
                  <a:extLst>
                    <a:ext uri="{FF2B5EF4-FFF2-40B4-BE49-F238E27FC236}">
                      <a16:creationId xmlns:a16="http://schemas.microsoft.com/office/drawing/2014/main" id="{B9B4963E-D5EC-CC16-28D2-852DA6275850}"/>
                    </a:ext>
                  </a:extLst>
                </p:cNvPr>
                <p:cNvSpPr>
                  <a:spLocks noChangeArrowheads="1"/>
                </p:cNvSpPr>
                <p:nvPr/>
              </p:nvSpPr>
              <p:spPr bwMode="auto">
                <a:xfrm>
                  <a:off x="1063" y="864"/>
                  <a:ext cx="1376" cy="69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57" name="Group 165">
                <a:extLst>
                  <a:ext uri="{FF2B5EF4-FFF2-40B4-BE49-F238E27FC236}">
                    <a16:creationId xmlns:a16="http://schemas.microsoft.com/office/drawing/2014/main" id="{DC6F044F-C679-6F99-4F28-47553A4BB980}"/>
                  </a:ext>
                </a:extLst>
              </p:cNvPr>
              <p:cNvGrpSpPr>
                <a:grpSpLocks/>
              </p:cNvGrpSpPr>
              <p:nvPr/>
            </p:nvGrpSpPr>
            <p:grpSpPr bwMode="auto">
              <a:xfrm>
                <a:off x="0" y="1555"/>
                <a:ext cx="1063" cy="346"/>
                <a:chOff x="0" y="1555"/>
                <a:chExt cx="1063" cy="346"/>
              </a:xfrm>
            </p:grpSpPr>
            <p:sp>
              <p:nvSpPr>
                <p:cNvPr id="6209" name="Rectangle 136">
                  <a:extLst>
                    <a:ext uri="{FF2B5EF4-FFF2-40B4-BE49-F238E27FC236}">
                      <a16:creationId xmlns:a16="http://schemas.microsoft.com/office/drawing/2014/main" id="{B10C024E-29B5-F99C-8BEA-AE8ADD070C66}"/>
                    </a:ext>
                  </a:extLst>
                </p:cNvPr>
                <p:cNvSpPr>
                  <a:spLocks noChangeArrowheads="1"/>
                </p:cNvSpPr>
                <p:nvPr/>
              </p:nvSpPr>
              <p:spPr bwMode="auto">
                <a:xfrm>
                  <a:off x="28" y="1555"/>
                  <a:ext cx="1007"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latin typeface="Times New Roman" panose="02020603050405020304" pitchFamily="18" charset="0"/>
                      <a:cs typeface="Times New Roman" panose="02020603050405020304" pitchFamily="18" charset="0"/>
                    </a:rPr>
                    <a:t> </a:t>
                  </a:r>
                </a:p>
                <a:p>
                  <a:pPr algn="ctr">
                    <a:spcBef>
                      <a:spcPct val="0"/>
                    </a:spcBef>
                    <a:buFontTx/>
                    <a:buNone/>
                  </a:pPr>
                  <a:endParaRPr lang="fr-FR" altLang="fr-FR" sz="1800">
                    <a:latin typeface="Times New Roman" panose="02020603050405020304" pitchFamily="18" charset="0"/>
                  </a:endParaRPr>
                </a:p>
              </p:txBody>
            </p:sp>
            <p:sp>
              <p:nvSpPr>
                <p:cNvPr id="6210" name="Rectangle 164">
                  <a:extLst>
                    <a:ext uri="{FF2B5EF4-FFF2-40B4-BE49-F238E27FC236}">
                      <a16:creationId xmlns:a16="http://schemas.microsoft.com/office/drawing/2014/main" id="{8F9440B2-511A-45E6-FB40-913ED855D28B}"/>
                    </a:ext>
                  </a:extLst>
                </p:cNvPr>
                <p:cNvSpPr>
                  <a:spLocks noChangeArrowheads="1"/>
                </p:cNvSpPr>
                <p:nvPr/>
              </p:nvSpPr>
              <p:spPr bwMode="auto">
                <a:xfrm>
                  <a:off x="0" y="1555"/>
                  <a:ext cx="1063"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58" name="Group 167">
                <a:extLst>
                  <a:ext uri="{FF2B5EF4-FFF2-40B4-BE49-F238E27FC236}">
                    <a16:creationId xmlns:a16="http://schemas.microsoft.com/office/drawing/2014/main" id="{755A1881-0522-57AB-50AA-E2B2413DA863}"/>
                  </a:ext>
                </a:extLst>
              </p:cNvPr>
              <p:cNvGrpSpPr>
                <a:grpSpLocks/>
              </p:cNvGrpSpPr>
              <p:nvPr/>
            </p:nvGrpSpPr>
            <p:grpSpPr bwMode="auto">
              <a:xfrm>
                <a:off x="1063" y="1555"/>
                <a:ext cx="1376" cy="346"/>
                <a:chOff x="1063" y="1555"/>
                <a:chExt cx="1376" cy="346"/>
              </a:xfrm>
            </p:grpSpPr>
            <p:sp>
              <p:nvSpPr>
                <p:cNvPr id="6207" name="Rectangle 137">
                  <a:extLst>
                    <a:ext uri="{FF2B5EF4-FFF2-40B4-BE49-F238E27FC236}">
                      <a16:creationId xmlns:a16="http://schemas.microsoft.com/office/drawing/2014/main" id="{E188F918-126B-51AE-8552-BBDB84D0F322}"/>
                    </a:ext>
                  </a:extLst>
                </p:cNvPr>
                <p:cNvSpPr>
                  <a:spLocks noChangeArrowheads="1"/>
                </p:cNvSpPr>
                <p:nvPr/>
              </p:nvSpPr>
              <p:spPr bwMode="auto">
                <a:xfrm>
                  <a:off x="1091" y="1555"/>
                  <a:ext cx="132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solidFill>
                        <a:srgbClr val="000000"/>
                      </a:solidFill>
                      <a:latin typeface="Times New Roman" panose="02020603050405020304" pitchFamily="18" charset="0"/>
                      <a:cs typeface="Times New Roman" panose="02020603050405020304" pitchFamily="18" charset="0"/>
                      <a:sym typeface="Wingdings 3" panose="05040102010807070707" pitchFamily="18" charset="2"/>
                    </a:rPr>
                    <a:t></a:t>
                  </a:r>
                </a:p>
              </p:txBody>
            </p:sp>
            <p:sp>
              <p:nvSpPr>
                <p:cNvPr id="6208" name="Rectangle 166">
                  <a:extLst>
                    <a:ext uri="{FF2B5EF4-FFF2-40B4-BE49-F238E27FC236}">
                      <a16:creationId xmlns:a16="http://schemas.microsoft.com/office/drawing/2014/main" id="{1D0B541B-0FE7-BD64-AB80-7936B7E52B7B}"/>
                    </a:ext>
                  </a:extLst>
                </p:cNvPr>
                <p:cNvSpPr>
                  <a:spLocks noChangeArrowheads="1"/>
                </p:cNvSpPr>
                <p:nvPr/>
              </p:nvSpPr>
              <p:spPr bwMode="auto">
                <a:xfrm>
                  <a:off x="1063" y="1555"/>
                  <a:ext cx="1376"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59" name="Group 169">
                <a:extLst>
                  <a:ext uri="{FF2B5EF4-FFF2-40B4-BE49-F238E27FC236}">
                    <a16:creationId xmlns:a16="http://schemas.microsoft.com/office/drawing/2014/main" id="{699ACC0D-EED6-5512-661E-1E9B031FBDB2}"/>
                  </a:ext>
                </a:extLst>
              </p:cNvPr>
              <p:cNvGrpSpPr>
                <a:grpSpLocks/>
              </p:cNvGrpSpPr>
              <p:nvPr/>
            </p:nvGrpSpPr>
            <p:grpSpPr bwMode="auto">
              <a:xfrm>
                <a:off x="2439" y="1555"/>
                <a:ext cx="1001" cy="346"/>
                <a:chOff x="2439" y="1555"/>
                <a:chExt cx="1001" cy="346"/>
              </a:xfrm>
            </p:grpSpPr>
            <p:sp>
              <p:nvSpPr>
                <p:cNvPr id="6205" name="Rectangle 138">
                  <a:extLst>
                    <a:ext uri="{FF2B5EF4-FFF2-40B4-BE49-F238E27FC236}">
                      <a16:creationId xmlns:a16="http://schemas.microsoft.com/office/drawing/2014/main" id="{06FE756F-3EDD-7DFC-15E4-EB2610188D68}"/>
                    </a:ext>
                  </a:extLst>
                </p:cNvPr>
                <p:cNvSpPr>
                  <a:spLocks noChangeArrowheads="1"/>
                </p:cNvSpPr>
                <p:nvPr/>
              </p:nvSpPr>
              <p:spPr bwMode="auto">
                <a:xfrm>
                  <a:off x="2467" y="1555"/>
                  <a:ext cx="945"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latin typeface="Times New Roman" panose="02020603050405020304" pitchFamily="18" charset="0"/>
                      <a:cs typeface="Times New Roman" panose="02020603050405020304" pitchFamily="18" charset="0"/>
                    </a:rPr>
                    <a:t> </a:t>
                  </a:r>
                </a:p>
                <a:p>
                  <a:pPr algn="ctr">
                    <a:spcBef>
                      <a:spcPct val="0"/>
                    </a:spcBef>
                    <a:buFontTx/>
                    <a:buNone/>
                  </a:pPr>
                  <a:endParaRPr lang="fr-FR" altLang="fr-FR" sz="1800">
                    <a:latin typeface="Times New Roman" panose="02020603050405020304" pitchFamily="18" charset="0"/>
                  </a:endParaRPr>
                </a:p>
              </p:txBody>
            </p:sp>
            <p:sp>
              <p:nvSpPr>
                <p:cNvPr id="6206" name="Rectangle 168">
                  <a:extLst>
                    <a:ext uri="{FF2B5EF4-FFF2-40B4-BE49-F238E27FC236}">
                      <a16:creationId xmlns:a16="http://schemas.microsoft.com/office/drawing/2014/main" id="{F8B584AD-5FF3-FAC7-F89D-91BC9E001256}"/>
                    </a:ext>
                  </a:extLst>
                </p:cNvPr>
                <p:cNvSpPr>
                  <a:spLocks noChangeArrowheads="1"/>
                </p:cNvSpPr>
                <p:nvPr/>
              </p:nvSpPr>
              <p:spPr bwMode="auto">
                <a:xfrm>
                  <a:off x="2439" y="1555"/>
                  <a:ext cx="1001"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60" name="Group 171">
                <a:extLst>
                  <a:ext uri="{FF2B5EF4-FFF2-40B4-BE49-F238E27FC236}">
                    <a16:creationId xmlns:a16="http://schemas.microsoft.com/office/drawing/2014/main" id="{EEDA99F5-1CE7-FE71-82CA-29AEF7CDEB66}"/>
                  </a:ext>
                </a:extLst>
              </p:cNvPr>
              <p:cNvGrpSpPr>
                <a:grpSpLocks/>
              </p:cNvGrpSpPr>
              <p:nvPr/>
            </p:nvGrpSpPr>
            <p:grpSpPr bwMode="auto">
              <a:xfrm>
                <a:off x="0" y="1901"/>
                <a:ext cx="1063" cy="461"/>
                <a:chOff x="0" y="1901"/>
                <a:chExt cx="1063" cy="461"/>
              </a:xfrm>
            </p:grpSpPr>
            <p:sp>
              <p:nvSpPr>
                <p:cNvPr id="6203" name="Rectangle 139">
                  <a:extLst>
                    <a:ext uri="{FF2B5EF4-FFF2-40B4-BE49-F238E27FC236}">
                      <a16:creationId xmlns:a16="http://schemas.microsoft.com/office/drawing/2014/main" id="{30D53959-5E60-769C-B4A9-BFF02155F252}"/>
                    </a:ext>
                  </a:extLst>
                </p:cNvPr>
                <p:cNvSpPr>
                  <a:spLocks noChangeArrowheads="1"/>
                </p:cNvSpPr>
                <p:nvPr/>
              </p:nvSpPr>
              <p:spPr bwMode="auto">
                <a:xfrm>
                  <a:off x="28" y="1901"/>
                  <a:ext cx="1007"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solidFill>
                        <a:srgbClr val="000000"/>
                      </a:solidFill>
                      <a:latin typeface="Times New Roman" panose="02020603050405020304" pitchFamily="18" charset="0"/>
                      <a:cs typeface="Times New Roman" panose="02020603050405020304" pitchFamily="18" charset="0"/>
                    </a:rPr>
                    <a:t>Niveau zonal</a:t>
                  </a:r>
                  <a:endParaRPr lang="fr-FR" altLang="fr-FR" sz="1800">
                    <a:latin typeface="Times New Roman" panose="02020603050405020304" pitchFamily="18" charset="0"/>
                  </a:endParaRPr>
                </a:p>
              </p:txBody>
            </p:sp>
            <p:sp>
              <p:nvSpPr>
                <p:cNvPr id="6204" name="Rectangle 170">
                  <a:extLst>
                    <a:ext uri="{FF2B5EF4-FFF2-40B4-BE49-F238E27FC236}">
                      <a16:creationId xmlns:a16="http://schemas.microsoft.com/office/drawing/2014/main" id="{E0F7C609-FB8A-FD25-B8BF-AE07BC8B9B93}"/>
                    </a:ext>
                  </a:extLst>
                </p:cNvPr>
                <p:cNvSpPr>
                  <a:spLocks noChangeArrowheads="1"/>
                </p:cNvSpPr>
                <p:nvPr/>
              </p:nvSpPr>
              <p:spPr bwMode="auto">
                <a:xfrm>
                  <a:off x="0" y="1901"/>
                  <a:ext cx="1063"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61" name="Group 173">
                <a:extLst>
                  <a:ext uri="{FF2B5EF4-FFF2-40B4-BE49-F238E27FC236}">
                    <a16:creationId xmlns:a16="http://schemas.microsoft.com/office/drawing/2014/main" id="{F66EBF4A-2D41-6609-1C48-4B0BDBD32747}"/>
                  </a:ext>
                </a:extLst>
              </p:cNvPr>
              <p:cNvGrpSpPr>
                <a:grpSpLocks/>
              </p:cNvGrpSpPr>
              <p:nvPr/>
            </p:nvGrpSpPr>
            <p:grpSpPr bwMode="auto">
              <a:xfrm>
                <a:off x="1063" y="1901"/>
                <a:ext cx="1376" cy="461"/>
                <a:chOff x="1063" y="1901"/>
                <a:chExt cx="1376" cy="461"/>
              </a:xfrm>
            </p:grpSpPr>
            <p:sp>
              <p:nvSpPr>
                <p:cNvPr id="6201" name="Rectangle 140">
                  <a:extLst>
                    <a:ext uri="{FF2B5EF4-FFF2-40B4-BE49-F238E27FC236}">
                      <a16:creationId xmlns:a16="http://schemas.microsoft.com/office/drawing/2014/main" id="{CC8FA3FA-0347-DF31-E9A0-9EF9D31483D2}"/>
                    </a:ext>
                  </a:extLst>
                </p:cNvPr>
                <p:cNvSpPr>
                  <a:spLocks noChangeArrowheads="1"/>
                </p:cNvSpPr>
                <p:nvPr/>
              </p:nvSpPr>
              <p:spPr bwMode="auto">
                <a:xfrm>
                  <a:off x="1091" y="1901"/>
                  <a:ext cx="1320"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solidFill>
                        <a:srgbClr val="000000"/>
                      </a:solidFill>
                      <a:latin typeface="Times New Roman" panose="02020603050405020304" pitchFamily="18" charset="0"/>
                      <a:cs typeface="Times New Roman" panose="02020603050405020304" pitchFamily="18" charset="0"/>
                    </a:rPr>
                    <a:t>État-major interministériel de zone</a:t>
                  </a:r>
                  <a:endParaRPr lang="fr-FR" altLang="fr-FR" sz="1800">
                    <a:latin typeface="Times New Roman" panose="02020603050405020304" pitchFamily="18" charset="0"/>
                  </a:endParaRPr>
                </a:p>
              </p:txBody>
            </p:sp>
            <p:sp>
              <p:nvSpPr>
                <p:cNvPr id="6202" name="Rectangle 172">
                  <a:extLst>
                    <a:ext uri="{FF2B5EF4-FFF2-40B4-BE49-F238E27FC236}">
                      <a16:creationId xmlns:a16="http://schemas.microsoft.com/office/drawing/2014/main" id="{ABBC9C7E-9F3B-A3B9-E293-D3BCCBA20591}"/>
                    </a:ext>
                  </a:extLst>
                </p:cNvPr>
                <p:cNvSpPr>
                  <a:spLocks noChangeArrowheads="1"/>
                </p:cNvSpPr>
                <p:nvPr/>
              </p:nvSpPr>
              <p:spPr bwMode="auto">
                <a:xfrm>
                  <a:off x="1063" y="1901"/>
                  <a:ext cx="1376"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62" name="Group 175">
                <a:extLst>
                  <a:ext uri="{FF2B5EF4-FFF2-40B4-BE49-F238E27FC236}">
                    <a16:creationId xmlns:a16="http://schemas.microsoft.com/office/drawing/2014/main" id="{A7E9BAAE-0282-BABB-5FB8-40C543C7B61C}"/>
                  </a:ext>
                </a:extLst>
              </p:cNvPr>
              <p:cNvGrpSpPr>
                <a:grpSpLocks/>
              </p:cNvGrpSpPr>
              <p:nvPr/>
            </p:nvGrpSpPr>
            <p:grpSpPr bwMode="auto">
              <a:xfrm>
                <a:off x="2439" y="1901"/>
                <a:ext cx="1001" cy="461"/>
                <a:chOff x="2439" y="1901"/>
                <a:chExt cx="1001" cy="461"/>
              </a:xfrm>
            </p:grpSpPr>
            <p:sp>
              <p:nvSpPr>
                <p:cNvPr id="6199" name="Rectangle 141">
                  <a:extLst>
                    <a:ext uri="{FF2B5EF4-FFF2-40B4-BE49-F238E27FC236}">
                      <a16:creationId xmlns:a16="http://schemas.microsoft.com/office/drawing/2014/main" id="{DED0D356-AC49-EA6B-D5A9-419D782BF0B8}"/>
                    </a:ext>
                  </a:extLst>
                </p:cNvPr>
                <p:cNvSpPr>
                  <a:spLocks noChangeArrowheads="1"/>
                </p:cNvSpPr>
                <p:nvPr/>
              </p:nvSpPr>
              <p:spPr bwMode="auto">
                <a:xfrm>
                  <a:off x="2467" y="1901"/>
                  <a:ext cx="945"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solidFill>
                        <a:srgbClr val="000000"/>
                      </a:solidFill>
                      <a:latin typeface="Times New Roman" panose="02020603050405020304" pitchFamily="18" charset="0"/>
                      <a:cs typeface="Times New Roman" panose="02020603050405020304" pitchFamily="18" charset="0"/>
                    </a:rPr>
                    <a:t>Préfet de zone</a:t>
                  </a:r>
                  <a:endParaRPr lang="fr-FR" altLang="fr-FR" sz="1800">
                    <a:latin typeface="Times New Roman" panose="02020603050405020304" pitchFamily="18" charset="0"/>
                  </a:endParaRPr>
                </a:p>
              </p:txBody>
            </p:sp>
            <p:sp>
              <p:nvSpPr>
                <p:cNvPr id="6200" name="Rectangle 174">
                  <a:extLst>
                    <a:ext uri="{FF2B5EF4-FFF2-40B4-BE49-F238E27FC236}">
                      <a16:creationId xmlns:a16="http://schemas.microsoft.com/office/drawing/2014/main" id="{42443913-1547-B952-B72E-2E43EA6D7CC7}"/>
                    </a:ext>
                  </a:extLst>
                </p:cNvPr>
                <p:cNvSpPr>
                  <a:spLocks noChangeArrowheads="1"/>
                </p:cNvSpPr>
                <p:nvPr/>
              </p:nvSpPr>
              <p:spPr bwMode="auto">
                <a:xfrm>
                  <a:off x="2439" y="1901"/>
                  <a:ext cx="1001"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63" name="Group 177">
                <a:extLst>
                  <a:ext uri="{FF2B5EF4-FFF2-40B4-BE49-F238E27FC236}">
                    <a16:creationId xmlns:a16="http://schemas.microsoft.com/office/drawing/2014/main" id="{D08257C2-0DC5-77D6-487C-0AABD65D145A}"/>
                  </a:ext>
                </a:extLst>
              </p:cNvPr>
              <p:cNvGrpSpPr>
                <a:grpSpLocks/>
              </p:cNvGrpSpPr>
              <p:nvPr/>
            </p:nvGrpSpPr>
            <p:grpSpPr bwMode="auto">
              <a:xfrm>
                <a:off x="0" y="2362"/>
                <a:ext cx="1063" cy="346"/>
                <a:chOff x="0" y="2362"/>
                <a:chExt cx="1063" cy="346"/>
              </a:xfrm>
            </p:grpSpPr>
            <p:sp>
              <p:nvSpPr>
                <p:cNvPr id="6197" name="Rectangle 142">
                  <a:extLst>
                    <a:ext uri="{FF2B5EF4-FFF2-40B4-BE49-F238E27FC236}">
                      <a16:creationId xmlns:a16="http://schemas.microsoft.com/office/drawing/2014/main" id="{6E14FFE8-1BD5-763C-9D6F-09CEFC895C9D}"/>
                    </a:ext>
                  </a:extLst>
                </p:cNvPr>
                <p:cNvSpPr>
                  <a:spLocks noChangeArrowheads="1"/>
                </p:cNvSpPr>
                <p:nvPr/>
              </p:nvSpPr>
              <p:spPr bwMode="auto">
                <a:xfrm>
                  <a:off x="28" y="2362"/>
                  <a:ext cx="1007"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latin typeface="Times New Roman" panose="02020603050405020304" pitchFamily="18" charset="0"/>
                      <a:cs typeface="Times New Roman" panose="02020603050405020304" pitchFamily="18" charset="0"/>
                    </a:rPr>
                    <a:t> </a:t>
                  </a:r>
                </a:p>
                <a:p>
                  <a:pPr algn="ctr">
                    <a:spcBef>
                      <a:spcPct val="0"/>
                    </a:spcBef>
                    <a:buFontTx/>
                    <a:buNone/>
                  </a:pPr>
                  <a:endParaRPr lang="fr-FR" altLang="fr-FR" sz="1800">
                    <a:latin typeface="Times New Roman" panose="02020603050405020304" pitchFamily="18" charset="0"/>
                  </a:endParaRPr>
                </a:p>
              </p:txBody>
            </p:sp>
            <p:sp>
              <p:nvSpPr>
                <p:cNvPr id="6198" name="Rectangle 176">
                  <a:extLst>
                    <a:ext uri="{FF2B5EF4-FFF2-40B4-BE49-F238E27FC236}">
                      <a16:creationId xmlns:a16="http://schemas.microsoft.com/office/drawing/2014/main" id="{00D5EBB9-5D8F-EC64-C2C9-7404F6A47F64}"/>
                    </a:ext>
                  </a:extLst>
                </p:cNvPr>
                <p:cNvSpPr>
                  <a:spLocks noChangeArrowheads="1"/>
                </p:cNvSpPr>
                <p:nvPr/>
              </p:nvSpPr>
              <p:spPr bwMode="auto">
                <a:xfrm>
                  <a:off x="0" y="2362"/>
                  <a:ext cx="1063"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64" name="Group 179">
                <a:extLst>
                  <a:ext uri="{FF2B5EF4-FFF2-40B4-BE49-F238E27FC236}">
                    <a16:creationId xmlns:a16="http://schemas.microsoft.com/office/drawing/2014/main" id="{65C15496-799C-2698-1C9A-23DDC1BE263C}"/>
                  </a:ext>
                </a:extLst>
              </p:cNvPr>
              <p:cNvGrpSpPr>
                <a:grpSpLocks/>
              </p:cNvGrpSpPr>
              <p:nvPr/>
            </p:nvGrpSpPr>
            <p:grpSpPr bwMode="auto">
              <a:xfrm>
                <a:off x="1063" y="2362"/>
                <a:ext cx="1376" cy="346"/>
                <a:chOff x="1063" y="2362"/>
                <a:chExt cx="1376" cy="346"/>
              </a:xfrm>
            </p:grpSpPr>
            <p:sp>
              <p:nvSpPr>
                <p:cNvPr id="6195" name="Rectangle 143">
                  <a:extLst>
                    <a:ext uri="{FF2B5EF4-FFF2-40B4-BE49-F238E27FC236}">
                      <a16:creationId xmlns:a16="http://schemas.microsoft.com/office/drawing/2014/main" id="{E60907A7-F714-1ADA-1D57-198BD8FB5409}"/>
                    </a:ext>
                  </a:extLst>
                </p:cNvPr>
                <p:cNvSpPr>
                  <a:spLocks noChangeArrowheads="1"/>
                </p:cNvSpPr>
                <p:nvPr/>
              </p:nvSpPr>
              <p:spPr bwMode="auto">
                <a:xfrm>
                  <a:off x="1091" y="2362"/>
                  <a:ext cx="132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solidFill>
                        <a:srgbClr val="000000"/>
                      </a:solidFill>
                      <a:latin typeface="Times New Roman" panose="02020603050405020304" pitchFamily="18" charset="0"/>
                      <a:cs typeface="Times New Roman" panose="02020603050405020304" pitchFamily="18" charset="0"/>
                      <a:sym typeface="Wingdings 3" panose="05040102010807070707" pitchFamily="18" charset="2"/>
                    </a:rPr>
                    <a:t></a:t>
                  </a:r>
                </a:p>
              </p:txBody>
            </p:sp>
            <p:sp>
              <p:nvSpPr>
                <p:cNvPr id="6196" name="Rectangle 178">
                  <a:extLst>
                    <a:ext uri="{FF2B5EF4-FFF2-40B4-BE49-F238E27FC236}">
                      <a16:creationId xmlns:a16="http://schemas.microsoft.com/office/drawing/2014/main" id="{924098B6-F99B-0AD7-0140-95394729594F}"/>
                    </a:ext>
                  </a:extLst>
                </p:cNvPr>
                <p:cNvSpPr>
                  <a:spLocks noChangeArrowheads="1"/>
                </p:cNvSpPr>
                <p:nvPr/>
              </p:nvSpPr>
              <p:spPr bwMode="auto">
                <a:xfrm>
                  <a:off x="1063" y="2362"/>
                  <a:ext cx="1376"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65" name="Group 181">
                <a:extLst>
                  <a:ext uri="{FF2B5EF4-FFF2-40B4-BE49-F238E27FC236}">
                    <a16:creationId xmlns:a16="http://schemas.microsoft.com/office/drawing/2014/main" id="{FC7CC946-4F4A-0489-0FA0-00B7F86F6C80}"/>
                  </a:ext>
                </a:extLst>
              </p:cNvPr>
              <p:cNvGrpSpPr>
                <a:grpSpLocks/>
              </p:cNvGrpSpPr>
              <p:nvPr/>
            </p:nvGrpSpPr>
            <p:grpSpPr bwMode="auto">
              <a:xfrm>
                <a:off x="2439" y="2362"/>
                <a:ext cx="1001" cy="346"/>
                <a:chOff x="2439" y="2362"/>
                <a:chExt cx="1001" cy="346"/>
              </a:xfrm>
            </p:grpSpPr>
            <p:sp>
              <p:nvSpPr>
                <p:cNvPr id="6193" name="Rectangle 144">
                  <a:extLst>
                    <a:ext uri="{FF2B5EF4-FFF2-40B4-BE49-F238E27FC236}">
                      <a16:creationId xmlns:a16="http://schemas.microsoft.com/office/drawing/2014/main" id="{90D125C6-4F32-2A03-5585-B7D3CE2039C0}"/>
                    </a:ext>
                  </a:extLst>
                </p:cNvPr>
                <p:cNvSpPr>
                  <a:spLocks noChangeArrowheads="1"/>
                </p:cNvSpPr>
                <p:nvPr/>
              </p:nvSpPr>
              <p:spPr bwMode="auto">
                <a:xfrm>
                  <a:off x="2467" y="2362"/>
                  <a:ext cx="945"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latin typeface="Times New Roman" panose="02020603050405020304" pitchFamily="18" charset="0"/>
                      <a:cs typeface="Times New Roman" panose="02020603050405020304" pitchFamily="18" charset="0"/>
                    </a:rPr>
                    <a:t> </a:t>
                  </a:r>
                </a:p>
                <a:p>
                  <a:pPr algn="ctr">
                    <a:spcBef>
                      <a:spcPct val="0"/>
                    </a:spcBef>
                    <a:buFontTx/>
                    <a:buNone/>
                  </a:pPr>
                  <a:endParaRPr lang="fr-FR" altLang="fr-FR" sz="1800">
                    <a:latin typeface="Times New Roman" panose="02020603050405020304" pitchFamily="18" charset="0"/>
                  </a:endParaRPr>
                </a:p>
              </p:txBody>
            </p:sp>
            <p:sp>
              <p:nvSpPr>
                <p:cNvPr id="6194" name="Rectangle 180">
                  <a:extLst>
                    <a:ext uri="{FF2B5EF4-FFF2-40B4-BE49-F238E27FC236}">
                      <a16:creationId xmlns:a16="http://schemas.microsoft.com/office/drawing/2014/main" id="{41A9DD84-5160-5652-82F2-81C10D758356}"/>
                    </a:ext>
                  </a:extLst>
                </p:cNvPr>
                <p:cNvSpPr>
                  <a:spLocks noChangeArrowheads="1"/>
                </p:cNvSpPr>
                <p:nvPr/>
              </p:nvSpPr>
              <p:spPr bwMode="auto">
                <a:xfrm>
                  <a:off x="2439" y="2362"/>
                  <a:ext cx="1001"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66" name="Group 183">
                <a:extLst>
                  <a:ext uri="{FF2B5EF4-FFF2-40B4-BE49-F238E27FC236}">
                    <a16:creationId xmlns:a16="http://schemas.microsoft.com/office/drawing/2014/main" id="{D1BC5CAE-DA5B-6A3D-E0CA-9485EC11F233}"/>
                  </a:ext>
                </a:extLst>
              </p:cNvPr>
              <p:cNvGrpSpPr>
                <a:grpSpLocks/>
              </p:cNvGrpSpPr>
              <p:nvPr/>
            </p:nvGrpSpPr>
            <p:grpSpPr bwMode="auto">
              <a:xfrm>
                <a:off x="0" y="2708"/>
                <a:ext cx="1063" cy="576"/>
                <a:chOff x="0" y="2708"/>
                <a:chExt cx="1063" cy="576"/>
              </a:xfrm>
            </p:grpSpPr>
            <p:sp>
              <p:nvSpPr>
                <p:cNvPr id="6191" name="Rectangle 145">
                  <a:extLst>
                    <a:ext uri="{FF2B5EF4-FFF2-40B4-BE49-F238E27FC236}">
                      <a16:creationId xmlns:a16="http://schemas.microsoft.com/office/drawing/2014/main" id="{80AE4F0A-8C3D-3337-F37B-1A39F418EA80}"/>
                    </a:ext>
                  </a:extLst>
                </p:cNvPr>
                <p:cNvSpPr>
                  <a:spLocks noChangeArrowheads="1"/>
                </p:cNvSpPr>
                <p:nvPr/>
              </p:nvSpPr>
              <p:spPr bwMode="auto">
                <a:xfrm>
                  <a:off x="28" y="2708"/>
                  <a:ext cx="1007"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solidFill>
                        <a:srgbClr val="000000"/>
                      </a:solidFill>
                      <a:latin typeface="Times New Roman" panose="02020603050405020304" pitchFamily="18" charset="0"/>
                      <a:cs typeface="Times New Roman" panose="02020603050405020304" pitchFamily="18" charset="0"/>
                    </a:rPr>
                    <a:t>Niveau départemental</a:t>
                  </a:r>
                  <a:endParaRPr lang="fr-FR" altLang="fr-FR" sz="1800">
                    <a:latin typeface="Times New Roman" panose="02020603050405020304" pitchFamily="18" charset="0"/>
                  </a:endParaRPr>
                </a:p>
              </p:txBody>
            </p:sp>
            <p:sp>
              <p:nvSpPr>
                <p:cNvPr id="6192" name="Rectangle 182">
                  <a:extLst>
                    <a:ext uri="{FF2B5EF4-FFF2-40B4-BE49-F238E27FC236}">
                      <a16:creationId xmlns:a16="http://schemas.microsoft.com/office/drawing/2014/main" id="{1DF2327B-014C-DF4F-9766-65EDFD8ACA0F}"/>
                    </a:ext>
                  </a:extLst>
                </p:cNvPr>
                <p:cNvSpPr>
                  <a:spLocks noChangeArrowheads="1"/>
                </p:cNvSpPr>
                <p:nvPr/>
              </p:nvSpPr>
              <p:spPr bwMode="auto">
                <a:xfrm>
                  <a:off x="0" y="2708"/>
                  <a:ext cx="1063" cy="57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67" name="Group 185">
                <a:extLst>
                  <a:ext uri="{FF2B5EF4-FFF2-40B4-BE49-F238E27FC236}">
                    <a16:creationId xmlns:a16="http://schemas.microsoft.com/office/drawing/2014/main" id="{012A817F-1457-0AE0-3A67-7B3681E66B39}"/>
                  </a:ext>
                </a:extLst>
              </p:cNvPr>
              <p:cNvGrpSpPr>
                <a:grpSpLocks/>
              </p:cNvGrpSpPr>
              <p:nvPr/>
            </p:nvGrpSpPr>
            <p:grpSpPr bwMode="auto">
              <a:xfrm>
                <a:off x="1063" y="2708"/>
                <a:ext cx="1376" cy="576"/>
                <a:chOff x="1063" y="2708"/>
                <a:chExt cx="1376" cy="576"/>
              </a:xfrm>
            </p:grpSpPr>
            <p:sp>
              <p:nvSpPr>
                <p:cNvPr id="6189" name="Rectangle 146">
                  <a:extLst>
                    <a:ext uri="{FF2B5EF4-FFF2-40B4-BE49-F238E27FC236}">
                      <a16:creationId xmlns:a16="http://schemas.microsoft.com/office/drawing/2014/main" id="{3DC71F69-41E6-6572-AD0F-0CE17066B434}"/>
                    </a:ext>
                  </a:extLst>
                </p:cNvPr>
                <p:cNvSpPr>
                  <a:spLocks noChangeArrowheads="1"/>
                </p:cNvSpPr>
                <p:nvPr/>
              </p:nvSpPr>
              <p:spPr bwMode="auto">
                <a:xfrm>
                  <a:off x="1091" y="2708"/>
                  <a:ext cx="13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solidFill>
                        <a:srgbClr val="000000"/>
                      </a:solidFill>
                      <a:latin typeface="Times New Roman" panose="02020603050405020304" pitchFamily="18" charset="0"/>
                      <a:cs typeface="Times New Roman" panose="02020603050405020304" pitchFamily="18" charset="0"/>
                    </a:rPr>
                    <a:t>SIPDC</a:t>
                  </a:r>
                  <a:endParaRPr lang="fr-FR" altLang="fr-FR" sz="1800">
                    <a:latin typeface="Times New Roman" panose="02020603050405020304" pitchFamily="18" charset="0"/>
                    <a:cs typeface="Times New Roman" panose="02020603050405020304" pitchFamily="18" charset="0"/>
                  </a:endParaRPr>
                </a:p>
                <a:p>
                  <a:pPr algn="ctr">
                    <a:spcBef>
                      <a:spcPct val="0"/>
                    </a:spcBef>
                    <a:buFontTx/>
                    <a:buNone/>
                  </a:pPr>
                  <a:r>
                    <a:rPr lang="fr-FR" altLang="fr-FR" sz="1800">
                      <a:solidFill>
                        <a:srgbClr val="000000"/>
                      </a:solidFill>
                      <a:latin typeface="Times New Roman" panose="02020603050405020304" pitchFamily="18" charset="0"/>
                      <a:cs typeface="Times New Roman" panose="02020603050405020304" pitchFamily="18" charset="0"/>
                    </a:rPr>
                    <a:t>SDIS / SDMIS </a:t>
                  </a:r>
                  <a:endParaRPr lang="fr-FR" altLang="fr-FR" sz="1800">
                    <a:latin typeface="Times New Roman" panose="02020603050405020304" pitchFamily="18" charset="0"/>
                  </a:endParaRPr>
                </a:p>
              </p:txBody>
            </p:sp>
            <p:sp>
              <p:nvSpPr>
                <p:cNvPr id="6190" name="Rectangle 184">
                  <a:extLst>
                    <a:ext uri="{FF2B5EF4-FFF2-40B4-BE49-F238E27FC236}">
                      <a16:creationId xmlns:a16="http://schemas.microsoft.com/office/drawing/2014/main" id="{74E472AA-6EAF-77B7-A6A6-F2F39C235832}"/>
                    </a:ext>
                  </a:extLst>
                </p:cNvPr>
                <p:cNvSpPr>
                  <a:spLocks noChangeArrowheads="1"/>
                </p:cNvSpPr>
                <p:nvPr/>
              </p:nvSpPr>
              <p:spPr bwMode="auto">
                <a:xfrm>
                  <a:off x="1063" y="2708"/>
                  <a:ext cx="1376" cy="57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68" name="Group 187">
                <a:extLst>
                  <a:ext uri="{FF2B5EF4-FFF2-40B4-BE49-F238E27FC236}">
                    <a16:creationId xmlns:a16="http://schemas.microsoft.com/office/drawing/2014/main" id="{E2053B93-A954-1C25-763A-13F19F4C61A2}"/>
                  </a:ext>
                </a:extLst>
              </p:cNvPr>
              <p:cNvGrpSpPr>
                <a:grpSpLocks/>
              </p:cNvGrpSpPr>
              <p:nvPr/>
            </p:nvGrpSpPr>
            <p:grpSpPr bwMode="auto">
              <a:xfrm>
                <a:off x="2439" y="2708"/>
                <a:ext cx="1001" cy="576"/>
                <a:chOff x="2439" y="2708"/>
                <a:chExt cx="1001" cy="576"/>
              </a:xfrm>
            </p:grpSpPr>
            <p:sp>
              <p:nvSpPr>
                <p:cNvPr id="6187" name="Rectangle 147">
                  <a:extLst>
                    <a:ext uri="{FF2B5EF4-FFF2-40B4-BE49-F238E27FC236}">
                      <a16:creationId xmlns:a16="http://schemas.microsoft.com/office/drawing/2014/main" id="{5FA6AC4B-4A7E-8822-697C-5414822E8609}"/>
                    </a:ext>
                  </a:extLst>
                </p:cNvPr>
                <p:cNvSpPr>
                  <a:spLocks noChangeArrowheads="1"/>
                </p:cNvSpPr>
                <p:nvPr/>
              </p:nvSpPr>
              <p:spPr bwMode="auto">
                <a:xfrm>
                  <a:off x="2467" y="2708"/>
                  <a:ext cx="945"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solidFill>
                        <a:srgbClr val="000000"/>
                      </a:solidFill>
                      <a:latin typeface="Times New Roman" panose="02020603050405020304" pitchFamily="18" charset="0"/>
                      <a:cs typeface="Times New Roman" panose="02020603050405020304" pitchFamily="18" charset="0"/>
                    </a:rPr>
                    <a:t>Préfet</a:t>
                  </a:r>
                  <a:endParaRPr lang="fr-FR" altLang="fr-FR" sz="1800">
                    <a:latin typeface="Times New Roman" panose="02020603050405020304" pitchFamily="18" charset="0"/>
                  </a:endParaRPr>
                </a:p>
              </p:txBody>
            </p:sp>
            <p:sp>
              <p:nvSpPr>
                <p:cNvPr id="6188" name="Rectangle 186">
                  <a:extLst>
                    <a:ext uri="{FF2B5EF4-FFF2-40B4-BE49-F238E27FC236}">
                      <a16:creationId xmlns:a16="http://schemas.microsoft.com/office/drawing/2014/main" id="{BE31C14E-F83E-F4CB-2F26-3EA32A18A6DB}"/>
                    </a:ext>
                  </a:extLst>
                </p:cNvPr>
                <p:cNvSpPr>
                  <a:spLocks noChangeArrowheads="1"/>
                </p:cNvSpPr>
                <p:nvPr/>
              </p:nvSpPr>
              <p:spPr bwMode="auto">
                <a:xfrm>
                  <a:off x="2439" y="2708"/>
                  <a:ext cx="1001" cy="57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69" name="Group 189">
                <a:extLst>
                  <a:ext uri="{FF2B5EF4-FFF2-40B4-BE49-F238E27FC236}">
                    <a16:creationId xmlns:a16="http://schemas.microsoft.com/office/drawing/2014/main" id="{0058899F-ED77-699B-7683-1350015A6596}"/>
                  </a:ext>
                </a:extLst>
              </p:cNvPr>
              <p:cNvGrpSpPr>
                <a:grpSpLocks/>
              </p:cNvGrpSpPr>
              <p:nvPr/>
            </p:nvGrpSpPr>
            <p:grpSpPr bwMode="auto">
              <a:xfrm>
                <a:off x="0" y="3284"/>
                <a:ext cx="1063" cy="346"/>
                <a:chOff x="0" y="3284"/>
                <a:chExt cx="1063" cy="346"/>
              </a:xfrm>
            </p:grpSpPr>
            <p:sp>
              <p:nvSpPr>
                <p:cNvPr id="6185" name="Rectangle 148">
                  <a:extLst>
                    <a:ext uri="{FF2B5EF4-FFF2-40B4-BE49-F238E27FC236}">
                      <a16:creationId xmlns:a16="http://schemas.microsoft.com/office/drawing/2014/main" id="{1F7534F7-8FAE-8814-A7C9-04DE3C107DC9}"/>
                    </a:ext>
                  </a:extLst>
                </p:cNvPr>
                <p:cNvSpPr>
                  <a:spLocks noChangeArrowheads="1"/>
                </p:cNvSpPr>
                <p:nvPr/>
              </p:nvSpPr>
              <p:spPr bwMode="auto">
                <a:xfrm>
                  <a:off x="28" y="3284"/>
                  <a:ext cx="1007"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latin typeface="Times New Roman" panose="02020603050405020304" pitchFamily="18" charset="0"/>
                      <a:cs typeface="Times New Roman" panose="02020603050405020304" pitchFamily="18" charset="0"/>
                    </a:rPr>
                    <a:t> </a:t>
                  </a:r>
                </a:p>
                <a:p>
                  <a:pPr algn="ctr">
                    <a:spcBef>
                      <a:spcPct val="0"/>
                    </a:spcBef>
                    <a:buFontTx/>
                    <a:buNone/>
                  </a:pPr>
                  <a:endParaRPr lang="fr-FR" altLang="fr-FR" sz="1800">
                    <a:latin typeface="Times New Roman" panose="02020603050405020304" pitchFamily="18" charset="0"/>
                  </a:endParaRPr>
                </a:p>
              </p:txBody>
            </p:sp>
            <p:sp>
              <p:nvSpPr>
                <p:cNvPr id="6186" name="Rectangle 188">
                  <a:extLst>
                    <a:ext uri="{FF2B5EF4-FFF2-40B4-BE49-F238E27FC236}">
                      <a16:creationId xmlns:a16="http://schemas.microsoft.com/office/drawing/2014/main" id="{ECFFDEA2-99DE-7A00-5248-0F30AFE1BDC6}"/>
                    </a:ext>
                  </a:extLst>
                </p:cNvPr>
                <p:cNvSpPr>
                  <a:spLocks noChangeArrowheads="1"/>
                </p:cNvSpPr>
                <p:nvPr/>
              </p:nvSpPr>
              <p:spPr bwMode="auto">
                <a:xfrm>
                  <a:off x="0" y="3284"/>
                  <a:ext cx="1063"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70" name="Group 191">
                <a:extLst>
                  <a:ext uri="{FF2B5EF4-FFF2-40B4-BE49-F238E27FC236}">
                    <a16:creationId xmlns:a16="http://schemas.microsoft.com/office/drawing/2014/main" id="{C288BD89-47E4-AA5B-059A-A6B5D95F314A}"/>
                  </a:ext>
                </a:extLst>
              </p:cNvPr>
              <p:cNvGrpSpPr>
                <a:grpSpLocks/>
              </p:cNvGrpSpPr>
              <p:nvPr/>
            </p:nvGrpSpPr>
            <p:grpSpPr bwMode="auto">
              <a:xfrm>
                <a:off x="1063" y="3284"/>
                <a:ext cx="1376" cy="346"/>
                <a:chOff x="1063" y="3284"/>
                <a:chExt cx="1376" cy="346"/>
              </a:xfrm>
            </p:grpSpPr>
            <p:sp>
              <p:nvSpPr>
                <p:cNvPr id="6183" name="Rectangle 149">
                  <a:extLst>
                    <a:ext uri="{FF2B5EF4-FFF2-40B4-BE49-F238E27FC236}">
                      <a16:creationId xmlns:a16="http://schemas.microsoft.com/office/drawing/2014/main" id="{4A01EF2C-4C79-AD65-D4A9-9CF2B2A102CB}"/>
                    </a:ext>
                  </a:extLst>
                </p:cNvPr>
                <p:cNvSpPr>
                  <a:spLocks noChangeArrowheads="1"/>
                </p:cNvSpPr>
                <p:nvPr/>
              </p:nvSpPr>
              <p:spPr bwMode="auto">
                <a:xfrm>
                  <a:off x="1091" y="3284"/>
                  <a:ext cx="132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solidFill>
                        <a:srgbClr val="000000"/>
                      </a:solidFill>
                      <a:latin typeface="Times New Roman" panose="02020603050405020304" pitchFamily="18" charset="0"/>
                      <a:cs typeface="Times New Roman" panose="02020603050405020304" pitchFamily="18" charset="0"/>
                      <a:sym typeface="Wingdings 3" panose="05040102010807070707" pitchFamily="18" charset="2"/>
                    </a:rPr>
                    <a:t></a:t>
                  </a:r>
                </a:p>
              </p:txBody>
            </p:sp>
            <p:sp>
              <p:nvSpPr>
                <p:cNvPr id="6184" name="Rectangle 190">
                  <a:extLst>
                    <a:ext uri="{FF2B5EF4-FFF2-40B4-BE49-F238E27FC236}">
                      <a16:creationId xmlns:a16="http://schemas.microsoft.com/office/drawing/2014/main" id="{BA6DF740-AC3B-AAD8-E04F-16097C4CDAED}"/>
                    </a:ext>
                  </a:extLst>
                </p:cNvPr>
                <p:cNvSpPr>
                  <a:spLocks noChangeArrowheads="1"/>
                </p:cNvSpPr>
                <p:nvPr/>
              </p:nvSpPr>
              <p:spPr bwMode="auto">
                <a:xfrm>
                  <a:off x="1063" y="3284"/>
                  <a:ext cx="1376"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71" name="Group 193">
                <a:extLst>
                  <a:ext uri="{FF2B5EF4-FFF2-40B4-BE49-F238E27FC236}">
                    <a16:creationId xmlns:a16="http://schemas.microsoft.com/office/drawing/2014/main" id="{0013F3D2-E902-39D1-EFF8-5BD69DDD6D36}"/>
                  </a:ext>
                </a:extLst>
              </p:cNvPr>
              <p:cNvGrpSpPr>
                <a:grpSpLocks/>
              </p:cNvGrpSpPr>
              <p:nvPr/>
            </p:nvGrpSpPr>
            <p:grpSpPr bwMode="auto">
              <a:xfrm>
                <a:off x="2439" y="3284"/>
                <a:ext cx="1001" cy="346"/>
                <a:chOff x="2439" y="3284"/>
                <a:chExt cx="1001" cy="346"/>
              </a:xfrm>
            </p:grpSpPr>
            <p:sp>
              <p:nvSpPr>
                <p:cNvPr id="6181" name="Rectangle 150">
                  <a:extLst>
                    <a:ext uri="{FF2B5EF4-FFF2-40B4-BE49-F238E27FC236}">
                      <a16:creationId xmlns:a16="http://schemas.microsoft.com/office/drawing/2014/main" id="{3F31FFD5-88D2-E496-5933-90484A9EB47D}"/>
                    </a:ext>
                  </a:extLst>
                </p:cNvPr>
                <p:cNvSpPr>
                  <a:spLocks noChangeArrowheads="1"/>
                </p:cNvSpPr>
                <p:nvPr/>
              </p:nvSpPr>
              <p:spPr bwMode="auto">
                <a:xfrm>
                  <a:off x="2467" y="3284"/>
                  <a:ext cx="945"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latin typeface="Times New Roman" panose="02020603050405020304" pitchFamily="18" charset="0"/>
                      <a:cs typeface="Times New Roman" panose="02020603050405020304" pitchFamily="18" charset="0"/>
                    </a:rPr>
                    <a:t> </a:t>
                  </a:r>
                </a:p>
                <a:p>
                  <a:pPr algn="ctr">
                    <a:spcBef>
                      <a:spcPct val="0"/>
                    </a:spcBef>
                    <a:buFontTx/>
                    <a:buNone/>
                  </a:pPr>
                  <a:endParaRPr lang="fr-FR" altLang="fr-FR" sz="1800">
                    <a:latin typeface="Times New Roman" panose="02020603050405020304" pitchFamily="18" charset="0"/>
                  </a:endParaRPr>
                </a:p>
              </p:txBody>
            </p:sp>
            <p:sp>
              <p:nvSpPr>
                <p:cNvPr id="6182" name="Rectangle 192">
                  <a:extLst>
                    <a:ext uri="{FF2B5EF4-FFF2-40B4-BE49-F238E27FC236}">
                      <a16:creationId xmlns:a16="http://schemas.microsoft.com/office/drawing/2014/main" id="{7398B101-9FE8-D16E-DC5A-43C69BA6F885}"/>
                    </a:ext>
                  </a:extLst>
                </p:cNvPr>
                <p:cNvSpPr>
                  <a:spLocks noChangeArrowheads="1"/>
                </p:cNvSpPr>
                <p:nvPr/>
              </p:nvSpPr>
              <p:spPr bwMode="auto">
                <a:xfrm>
                  <a:off x="2439" y="3284"/>
                  <a:ext cx="1001"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72" name="Group 195">
                <a:extLst>
                  <a:ext uri="{FF2B5EF4-FFF2-40B4-BE49-F238E27FC236}">
                    <a16:creationId xmlns:a16="http://schemas.microsoft.com/office/drawing/2014/main" id="{5115931D-CB55-17E0-8E1F-BE745F31487F}"/>
                  </a:ext>
                </a:extLst>
              </p:cNvPr>
              <p:cNvGrpSpPr>
                <a:grpSpLocks/>
              </p:cNvGrpSpPr>
              <p:nvPr/>
            </p:nvGrpSpPr>
            <p:grpSpPr bwMode="auto">
              <a:xfrm>
                <a:off x="0" y="3630"/>
                <a:ext cx="1063" cy="346"/>
                <a:chOff x="0" y="3630"/>
                <a:chExt cx="1063" cy="346"/>
              </a:xfrm>
            </p:grpSpPr>
            <p:sp>
              <p:nvSpPr>
                <p:cNvPr id="6179" name="Rectangle 151">
                  <a:extLst>
                    <a:ext uri="{FF2B5EF4-FFF2-40B4-BE49-F238E27FC236}">
                      <a16:creationId xmlns:a16="http://schemas.microsoft.com/office/drawing/2014/main" id="{FC0768FA-AD9A-EC7C-B96A-84D104680A38}"/>
                    </a:ext>
                  </a:extLst>
                </p:cNvPr>
                <p:cNvSpPr>
                  <a:spLocks noChangeArrowheads="1"/>
                </p:cNvSpPr>
                <p:nvPr/>
              </p:nvSpPr>
              <p:spPr bwMode="auto">
                <a:xfrm>
                  <a:off x="28" y="3630"/>
                  <a:ext cx="1007"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solidFill>
                        <a:srgbClr val="000000"/>
                      </a:solidFill>
                      <a:latin typeface="Times New Roman" panose="02020603050405020304" pitchFamily="18" charset="0"/>
                      <a:cs typeface="Times New Roman" panose="02020603050405020304" pitchFamily="18" charset="0"/>
                    </a:rPr>
                    <a:t>Niveau communal</a:t>
                  </a:r>
                  <a:endParaRPr lang="fr-FR" altLang="fr-FR" sz="1800">
                    <a:latin typeface="Times New Roman" panose="02020603050405020304" pitchFamily="18" charset="0"/>
                  </a:endParaRPr>
                </a:p>
              </p:txBody>
            </p:sp>
            <p:sp>
              <p:nvSpPr>
                <p:cNvPr id="6180" name="Rectangle 194">
                  <a:extLst>
                    <a:ext uri="{FF2B5EF4-FFF2-40B4-BE49-F238E27FC236}">
                      <a16:creationId xmlns:a16="http://schemas.microsoft.com/office/drawing/2014/main" id="{5E6C33EE-F6A6-CF01-EB54-80881C834C13}"/>
                    </a:ext>
                  </a:extLst>
                </p:cNvPr>
                <p:cNvSpPr>
                  <a:spLocks noChangeArrowheads="1"/>
                </p:cNvSpPr>
                <p:nvPr/>
              </p:nvSpPr>
              <p:spPr bwMode="auto">
                <a:xfrm>
                  <a:off x="0" y="3630"/>
                  <a:ext cx="1063"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73" name="Group 197">
                <a:extLst>
                  <a:ext uri="{FF2B5EF4-FFF2-40B4-BE49-F238E27FC236}">
                    <a16:creationId xmlns:a16="http://schemas.microsoft.com/office/drawing/2014/main" id="{96F4C289-8C53-88B1-BA32-9E415557F0FD}"/>
                  </a:ext>
                </a:extLst>
              </p:cNvPr>
              <p:cNvGrpSpPr>
                <a:grpSpLocks/>
              </p:cNvGrpSpPr>
              <p:nvPr/>
            </p:nvGrpSpPr>
            <p:grpSpPr bwMode="auto">
              <a:xfrm>
                <a:off x="1063" y="3630"/>
                <a:ext cx="1376" cy="346"/>
                <a:chOff x="1063" y="3630"/>
                <a:chExt cx="1376" cy="346"/>
              </a:xfrm>
            </p:grpSpPr>
            <p:sp>
              <p:nvSpPr>
                <p:cNvPr id="6177" name="Rectangle 152">
                  <a:extLst>
                    <a:ext uri="{FF2B5EF4-FFF2-40B4-BE49-F238E27FC236}">
                      <a16:creationId xmlns:a16="http://schemas.microsoft.com/office/drawing/2014/main" id="{B5C7C6D4-1BB2-5F09-757B-EF406B4AA6A2}"/>
                    </a:ext>
                  </a:extLst>
                </p:cNvPr>
                <p:cNvSpPr>
                  <a:spLocks noChangeArrowheads="1"/>
                </p:cNvSpPr>
                <p:nvPr/>
              </p:nvSpPr>
              <p:spPr bwMode="auto">
                <a:xfrm>
                  <a:off x="1091" y="3630"/>
                  <a:ext cx="132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solidFill>
                        <a:srgbClr val="000000"/>
                      </a:solidFill>
                      <a:latin typeface="Times New Roman" panose="02020603050405020304" pitchFamily="18" charset="0"/>
                      <a:cs typeface="Times New Roman" panose="02020603050405020304" pitchFamily="18" charset="0"/>
                    </a:rPr>
                    <a:t>CIS – CS – CPI – CPINI  </a:t>
                  </a:r>
                  <a:endParaRPr lang="fr-FR" altLang="fr-FR" sz="1800">
                    <a:latin typeface="Times New Roman" panose="02020603050405020304" pitchFamily="18" charset="0"/>
                  </a:endParaRPr>
                </a:p>
              </p:txBody>
            </p:sp>
            <p:sp>
              <p:nvSpPr>
                <p:cNvPr id="6178" name="Rectangle 196">
                  <a:extLst>
                    <a:ext uri="{FF2B5EF4-FFF2-40B4-BE49-F238E27FC236}">
                      <a16:creationId xmlns:a16="http://schemas.microsoft.com/office/drawing/2014/main" id="{670FB653-B0FB-A5FC-7664-08A351FBABB3}"/>
                    </a:ext>
                  </a:extLst>
                </p:cNvPr>
                <p:cNvSpPr>
                  <a:spLocks noChangeArrowheads="1"/>
                </p:cNvSpPr>
                <p:nvPr/>
              </p:nvSpPr>
              <p:spPr bwMode="auto">
                <a:xfrm>
                  <a:off x="1063" y="3630"/>
                  <a:ext cx="1376"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6174" name="Group 199">
                <a:extLst>
                  <a:ext uri="{FF2B5EF4-FFF2-40B4-BE49-F238E27FC236}">
                    <a16:creationId xmlns:a16="http://schemas.microsoft.com/office/drawing/2014/main" id="{EE5CE91F-AE6E-0FF4-94E1-963AA63E0278}"/>
                  </a:ext>
                </a:extLst>
              </p:cNvPr>
              <p:cNvGrpSpPr>
                <a:grpSpLocks/>
              </p:cNvGrpSpPr>
              <p:nvPr/>
            </p:nvGrpSpPr>
            <p:grpSpPr bwMode="auto">
              <a:xfrm>
                <a:off x="2439" y="3630"/>
                <a:ext cx="1001" cy="346"/>
                <a:chOff x="2439" y="3630"/>
                <a:chExt cx="1001" cy="346"/>
              </a:xfrm>
            </p:grpSpPr>
            <p:sp>
              <p:nvSpPr>
                <p:cNvPr id="6175" name="Rectangle 153">
                  <a:extLst>
                    <a:ext uri="{FF2B5EF4-FFF2-40B4-BE49-F238E27FC236}">
                      <a16:creationId xmlns:a16="http://schemas.microsoft.com/office/drawing/2014/main" id="{DB30B237-2FC1-4093-F933-4C2A9DD3AF3A}"/>
                    </a:ext>
                  </a:extLst>
                </p:cNvPr>
                <p:cNvSpPr>
                  <a:spLocks noChangeArrowheads="1"/>
                </p:cNvSpPr>
                <p:nvPr/>
              </p:nvSpPr>
              <p:spPr bwMode="auto">
                <a:xfrm>
                  <a:off x="2467" y="3630"/>
                  <a:ext cx="945"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800">
                      <a:solidFill>
                        <a:srgbClr val="000000"/>
                      </a:solidFill>
                      <a:latin typeface="Times New Roman" panose="02020603050405020304" pitchFamily="18" charset="0"/>
                      <a:cs typeface="Times New Roman" panose="02020603050405020304" pitchFamily="18" charset="0"/>
                    </a:rPr>
                    <a:t>Maire</a:t>
                  </a:r>
                  <a:endParaRPr lang="fr-FR" altLang="fr-FR" sz="1800">
                    <a:latin typeface="Times New Roman" panose="02020603050405020304" pitchFamily="18" charset="0"/>
                  </a:endParaRPr>
                </a:p>
              </p:txBody>
            </p:sp>
            <p:sp>
              <p:nvSpPr>
                <p:cNvPr id="6176" name="Rectangle 198">
                  <a:extLst>
                    <a:ext uri="{FF2B5EF4-FFF2-40B4-BE49-F238E27FC236}">
                      <a16:creationId xmlns:a16="http://schemas.microsoft.com/office/drawing/2014/main" id="{4F617856-6300-47B5-F69E-B43EDF30FE50}"/>
                    </a:ext>
                  </a:extLst>
                </p:cNvPr>
                <p:cNvSpPr>
                  <a:spLocks noChangeArrowheads="1"/>
                </p:cNvSpPr>
                <p:nvPr/>
              </p:nvSpPr>
              <p:spPr bwMode="auto">
                <a:xfrm>
                  <a:off x="2439" y="3630"/>
                  <a:ext cx="1001"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sp>
          <p:nvSpPr>
            <p:cNvPr id="6151" name="Rectangle 201">
              <a:extLst>
                <a:ext uri="{FF2B5EF4-FFF2-40B4-BE49-F238E27FC236}">
                  <a16:creationId xmlns:a16="http://schemas.microsoft.com/office/drawing/2014/main" id="{BB450CAC-1208-703A-51AC-802E67CB133A}"/>
                </a:ext>
              </a:extLst>
            </p:cNvPr>
            <p:cNvSpPr>
              <a:spLocks noChangeArrowheads="1"/>
            </p:cNvSpPr>
            <p:nvPr/>
          </p:nvSpPr>
          <p:spPr bwMode="auto">
            <a:xfrm>
              <a:off x="-3" y="-3"/>
              <a:ext cx="3446" cy="3982"/>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8">
            <a:extLst>
              <a:ext uri="{FF2B5EF4-FFF2-40B4-BE49-F238E27FC236}">
                <a16:creationId xmlns:a16="http://schemas.microsoft.com/office/drawing/2014/main" id="{F4696992-6740-8BCF-25C8-A5D89BC1009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zonal</a:t>
            </a:r>
          </a:p>
        </p:txBody>
      </p:sp>
      <p:sp>
        <p:nvSpPr>
          <p:cNvPr id="43011" name="Espace réservé du numéro de diapositive 4">
            <a:extLst>
              <a:ext uri="{FF2B5EF4-FFF2-40B4-BE49-F238E27FC236}">
                <a16:creationId xmlns:a16="http://schemas.microsoft.com/office/drawing/2014/main" id="{A0C68ACD-B976-D1D8-DCA9-ECE438FCEAF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C7C7770-1885-49E7-A51E-62055B10BBEC}" type="slidenum">
              <a:rPr lang="fr-FR" altLang="fr-FR" sz="2000">
                <a:solidFill>
                  <a:srgbClr val="984807"/>
                </a:solidFill>
              </a:rPr>
              <a:pPr algn="r" eaLnBrk="1" hangingPunct="1">
                <a:spcBef>
                  <a:spcPct val="0"/>
                </a:spcBef>
                <a:buFontTx/>
                <a:buNone/>
              </a:pPr>
              <a:t>40</a:t>
            </a:fld>
            <a:endParaRPr lang="fr-FR" altLang="fr-FR" sz="2000">
              <a:solidFill>
                <a:srgbClr val="984807"/>
              </a:solidFill>
            </a:endParaRPr>
          </a:p>
        </p:txBody>
      </p:sp>
      <p:sp>
        <p:nvSpPr>
          <p:cNvPr id="43012" name="Rectangle 1">
            <a:extLst>
              <a:ext uri="{FF2B5EF4-FFF2-40B4-BE49-F238E27FC236}">
                <a16:creationId xmlns:a16="http://schemas.microsoft.com/office/drawing/2014/main" id="{97D44F51-D0FB-A4F8-89E4-280EDBC0F262}"/>
              </a:ext>
            </a:extLst>
          </p:cNvPr>
          <p:cNvSpPr>
            <a:spLocks noChangeArrowheads="1"/>
          </p:cNvSpPr>
          <p:nvPr/>
        </p:nvSpPr>
        <p:spPr bwMode="auto">
          <a:xfrm>
            <a:off x="414338" y="1316038"/>
            <a:ext cx="8189912"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Préfet de la zone de défense : </a:t>
            </a:r>
            <a:endParaRPr lang="fr-FR" altLang="fr-FR" sz="2400" b="1" u="sng">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Prépare et met en œuvre l'ensemble des mesures de prévention et de protection et de secours qu'exige la sauvegarde des personnes, des biens et de l’environnement dans le cadre de la zone.</a:t>
            </a:r>
          </a:p>
          <a:p>
            <a:pPr algn="just">
              <a:lnSpc>
                <a:spcPct val="107000"/>
              </a:lnSpc>
              <a:spcBef>
                <a:spcPct val="0"/>
              </a:spcBef>
              <a:buFont typeface="Arial" panose="020B0604020202020204" pitchFamily="34" charset="0"/>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 typeface="Arial" panose="020B0604020202020204" pitchFamily="34" charset="0"/>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Dispose d’un État-Major Interministériel </a:t>
            </a:r>
          </a:p>
          <a:p>
            <a:pPr algn="just">
              <a:lnSpc>
                <a:spcPct val="107000"/>
              </a:lnSpc>
              <a:spcBef>
                <a:spcPct val="0"/>
              </a:spcBef>
              <a:buFont typeface="Arial" panose="020B0604020202020204" pitchFamily="34" charset="0"/>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 Zone (EMIZ). </a:t>
            </a:r>
          </a:p>
        </p:txBody>
      </p:sp>
      <p:pic>
        <p:nvPicPr>
          <p:cNvPr id="43013" name="Image 7" descr="..\..\..\JSP\Programme\Cours papier 2016\Transverse\Engagement citoyen\Doc\culture SECURITE CIVILE\organisation de la sécurité civile.2_Page_05.jpg">
            <a:extLst>
              <a:ext uri="{FF2B5EF4-FFF2-40B4-BE49-F238E27FC236}">
                <a16:creationId xmlns:a16="http://schemas.microsoft.com/office/drawing/2014/main" id="{653F6453-77C9-C17A-605B-24300AFDE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171" t="10016" r="10194" b="26375"/>
          <a:stretch>
            <a:fillRect/>
          </a:stretch>
        </p:blipFill>
        <p:spPr bwMode="auto">
          <a:xfrm>
            <a:off x="6011863" y="3335338"/>
            <a:ext cx="2846387"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8">
            <a:extLst>
              <a:ext uri="{FF2B5EF4-FFF2-40B4-BE49-F238E27FC236}">
                <a16:creationId xmlns:a16="http://schemas.microsoft.com/office/drawing/2014/main" id="{498FC103-D757-5ECB-1EFA-081088355F3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départemental</a:t>
            </a:r>
          </a:p>
        </p:txBody>
      </p:sp>
      <p:sp>
        <p:nvSpPr>
          <p:cNvPr id="44035" name="Espace réservé du numéro de diapositive 4">
            <a:extLst>
              <a:ext uri="{FF2B5EF4-FFF2-40B4-BE49-F238E27FC236}">
                <a16:creationId xmlns:a16="http://schemas.microsoft.com/office/drawing/2014/main" id="{12709BD6-99D9-0C9E-3E1C-2CE4508B1B0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222019A-2010-4986-94ED-FFB1FC17B5D6}" type="slidenum">
              <a:rPr lang="fr-FR" altLang="fr-FR" sz="2000">
                <a:solidFill>
                  <a:srgbClr val="984807"/>
                </a:solidFill>
              </a:rPr>
              <a:pPr algn="r" eaLnBrk="1" hangingPunct="1">
                <a:spcBef>
                  <a:spcPct val="0"/>
                </a:spcBef>
                <a:buFontTx/>
                <a:buNone/>
              </a:pPr>
              <a:t>41</a:t>
            </a:fld>
            <a:endParaRPr lang="fr-FR" altLang="fr-FR" sz="2000">
              <a:solidFill>
                <a:srgbClr val="984807"/>
              </a:solidFill>
            </a:endParaRPr>
          </a:p>
        </p:txBody>
      </p:sp>
      <p:sp>
        <p:nvSpPr>
          <p:cNvPr id="44036" name="Rectangle 1">
            <a:extLst>
              <a:ext uri="{FF2B5EF4-FFF2-40B4-BE49-F238E27FC236}">
                <a16:creationId xmlns:a16="http://schemas.microsoft.com/office/drawing/2014/main" id="{77EDBDEC-EE5A-E769-D50D-384AAB865D0F}"/>
              </a:ext>
            </a:extLst>
          </p:cNvPr>
          <p:cNvSpPr>
            <a:spLocks noChangeArrowheads="1"/>
          </p:cNvSpPr>
          <p:nvPr/>
        </p:nvSpPr>
        <p:spPr bwMode="auto">
          <a:xfrm>
            <a:off x="492125" y="1539875"/>
            <a:ext cx="818991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Préfet est responsable dans son département de l’organisation et de l’exécution des mesures de protection civile.</a:t>
            </a:r>
          </a:p>
        </p:txBody>
      </p:sp>
      <p:pic>
        <p:nvPicPr>
          <p:cNvPr id="44037" name="Image 26" descr="Le préfet Michel Delpuech va découvrir Lyon et sa région. ">
            <a:extLst>
              <a:ext uri="{FF2B5EF4-FFF2-40B4-BE49-F238E27FC236}">
                <a16:creationId xmlns:a16="http://schemas.microsoft.com/office/drawing/2014/main" id="{999EF2D3-3CF4-F385-182C-6A003E2CD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971800"/>
            <a:ext cx="46132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8">
            <a:extLst>
              <a:ext uri="{FF2B5EF4-FFF2-40B4-BE49-F238E27FC236}">
                <a16:creationId xmlns:a16="http://schemas.microsoft.com/office/drawing/2014/main" id="{55D09A76-B18B-A05E-23DC-C865727536D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départemental</a:t>
            </a:r>
          </a:p>
        </p:txBody>
      </p:sp>
      <p:sp>
        <p:nvSpPr>
          <p:cNvPr id="45059" name="Espace réservé du numéro de diapositive 4">
            <a:extLst>
              <a:ext uri="{FF2B5EF4-FFF2-40B4-BE49-F238E27FC236}">
                <a16:creationId xmlns:a16="http://schemas.microsoft.com/office/drawing/2014/main" id="{F1110D83-EEF8-CA46-CE79-80A9794F0E4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685A481-0931-4334-B30A-B771E1899502}" type="slidenum">
              <a:rPr lang="fr-FR" altLang="fr-FR" sz="2000">
                <a:solidFill>
                  <a:srgbClr val="984807"/>
                </a:solidFill>
              </a:rPr>
              <a:pPr algn="r" eaLnBrk="1" hangingPunct="1">
                <a:spcBef>
                  <a:spcPct val="0"/>
                </a:spcBef>
                <a:buFontTx/>
                <a:buNone/>
              </a:pPr>
              <a:t>42</a:t>
            </a:fld>
            <a:endParaRPr lang="fr-FR" altLang="fr-FR" sz="2000">
              <a:solidFill>
                <a:srgbClr val="984807"/>
              </a:solidFill>
            </a:endParaRPr>
          </a:p>
        </p:txBody>
      </p:sp>
      <p:sp>
        <p:nvSpPr>
          <p:cNvPr id="45060" name="Rectangle 1">
            <a:extLst>
              <a:ext uri="{FF2B5EF4-FFF2-40B4-BE49-F238E27FC236}">
                <a16:creationId xmlns:a16="http://schemas.microsoft.com/office/drawing/2014/main" id="{6A4C2DE3-B82D-E5E6-BC54-0202F1C4F300}"/>
              </a:ext>
            </a:extLst>
          </p:cNvPr>
          <p:cNvSpPr>
            <a:spLocks noChangeArrowheads="1"/>
          </p:cNvSpPr>
          <p:nvPr/>
        </p:nvSpPr>
        <p:spPr bwMode="auto">
          <a:xfrm>
            <a:off x="414338" y="1316038"/>
            <a:ext cx="8189912"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Pour assurer ces missions, le préfet dispose du : </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SDMIS</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chargé sous l'autorité du préfet et des maires de la mise en œuvre opérationnelle des moyens SP. </a:t>
            </a:r>
          </a:p>
          <a:p>
            <a:pPr algn="just">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CTA/CODIS : Outil de coordination, destiné à faciliter les missions opérationnelles des corps SP du département.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45061" name="Picture 8" descr="K:\A diffuser\Entête SDMIS\01_logo_sdmis_couleur.jpg">
            <a:extLst>
              <a:ext uri="{FF2B5EF4-FFF2-40B4-BE49-F238E27FC236}">
                <a16:creationId xmlns:a16="http://schemas.microsoft.com/office/drawing/2014/main" id="{B95936E1-1F7A-303E-33E2-3AF034DFC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4581525"/>
            <a:ext cx="252095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8">
            <a:extLst>
              <a:ext uri="{FF2B5EF4-FFF2-40B4-BE49-F238E27FC236}">
                <a16:creationId xmlns:a16="http://schemas.microsoft.com/office/drawing/2014/main" id="{4759C486-DD1B-1728-0F68-F9408DB94A3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départemental</a:t>
            </a:r>
          </a:p>
        </p:txBody>
      </p:sp>
      <p:sp>
        <p:nvSpPr>
          <p:cNvPr id="46083" name="Espace réservé du numéro de diapositive 4">
            <a:extLst>
              <a:ext uri="{FF2B5EF4-FFF2-40B4-BE49-F238E27FC236}">
                <a16:creationId xmlns:a16="http://schemas.microsoft.com/office/drawing/2014/main" id="{4D6ABD68-3E02-6724-AA26-D32BC1682A8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85B9A6E-A012-4351-87E9-A43409C900A9}" type="slidenum">
              <a:rPr lang="fr-FR" altLang="fr-FR" sz="2000">
                <a:solidFill>
                  <a:srgbClr val="984807"/>
                </a:solidFill>
              </a:rPr>
              <a:pPr algn="r" eaLnBrk="1" hangingPunct="1">
                <a:spcBef>
                  <a:spcPct val="0"/>
                </a:spcBef>
                <a:buFontTx/>
                <a:buNone/>
              </a:pPr>
              <a:t>43</a:t>
            </a:fld>
            <a:endParaRPr lang="fr-FR" altLang="fr-FR" sz="2000">
              <a:solidFill>
                <a:srgbClr val="984807"/>
              </a:solidFill>
            </a:endParaRPr>
          </a:p>
        </p:txBody>
      </p:sp>
      <p:sp>
        <p:nvSpPr>
          <p:cNvPr id="46084" name="Rectangle 1">
            <a:extLst>
              <a:ext uri="{FF2B5EF4-FFF2-40B4-BE49-F238E27FC236}">
                <a16:creationId xmlns:a16="http://schemas.microsoft.com/office/drawing/2014/main" id="{7C9F55D1-673C-5266-900D-9807ECFB6F6B}"/>
              </a:ext>
            </a:extLst>
          </p:cNvPr>
          <p:cNvSpPr>
            <a:spLocks noChangeArrowheads="1"/>
          </p:cNvSpPr>
          <p:nvPr/>
        </p:nvSpPr>
        <p:spPr bwMode="auto">
          <a:xfrm>
            <a:off x="414338" y="1316038"/>
            <a:ext cx="8189912"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Service Interministériel de la Défense et de la Protection Civiles (SIDPC).</a:t>
            </a: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Rôle d'assistance et de coordination administrative :</a:t>
            </a: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Prévention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étude et prévention des risques naturels, technologiques ou liés à la vie quotidienne (plans de secours, exercices départementaux, commission de sécurité, moyens d'alerte des populations).  </a:t>
            </a:r>
          </a:p>
          <a:p>
            <a:pPr algn="just">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Coordonne l'action de formation des associations de secouristes.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8">
            <a:extLst>
              <a:ext uri="{FF2B5EF4-FFF2-40B4-BE49-F238E27FC236}">
                <a16:creationId xmlns:a16="http://schemas.microsoft.com/office/drawing/2014/main" id="{A49E5442-4FE7-F82F-5668-E47309E4F9B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départemental</a:t>
            </a:r>
          </a:p>
        </p:txBody>
      </p:sp>
      <p:sp>
        <p:nvSpPr>
          <p:cNvPr id="47107" name="Espace réservé du numéro de diapositive 4">
            <a:extLst>
              <a:ext uri="{FF2B5EF4-FFF2-40B4-BE49-F238E27FC236}">
                <a16:creationId xmlns:a16="http://schemas.microsoft.com/office/drawing/2014/main" id="{260DFFA3-E317-179F-CCDF-3E5E4D6F307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4AD50C6-9F6C-412C-A317-D05545826618}" type="slidenum">
              <a:rPr lang="fr-FR" altLang="fr-FR" sz="2000">
                <a:solidFill>
                  <a:srgbClr val="984807"/>
                </a:solidFill>
              </a:rPr>
              <a:pPr algn="r" eaLnBrk="1" hangingPunct="1">
                <a:spcBef>
                  <a:spcPct val="0"/>
                </a:spcBef>
                <a:buFontTx/>
                <a:buNone/>
              </a:pPr>
              <a:t>44</a:t>
            </a:fld>
            <a:endParaRPr lang="fr-FR" altLang="fr-FR" sz="2000">
              <a:solidFill>
                <a:srgbClr val="984807"/>
              </a:solidFill>
            </a:endParaRPr>
          </a:p>
        </p:txBody>
      </p:sp>
      <p:sp>
        <p:nvSpPr>
          <p:cNvPr id="47108" name="Rectangle 1">
            <a:extLst>
              <a:ext uri="{FF2B5EF4-FFF2-40B4-BE49-F238E27FC236}">
                <a16:creationId xmlns:a16="http://schemas.microsoft.com/office/drawing/2014/main" id="{3567777C-545E-FFBD-99DC-57A10C0AE717}"/>
              </a:ext>
            </a:extLst>
          </p:cNvPr>
          <p:cNvSpPr>
            <a:spLocks noChangeArrowheads="1"/>
          </p:cNvSpPr>
          <p:nvPr/>
        </p:nvSpPr>
        <p:spPr bwMode="auto">
          <a:xfrm>
            <a:off x="414338" y="1316038"/>
            <a:ext cx="8189912"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Service Interministériel de la Défense et de la Protection Civiles (SIDPC).</a:t>
            </a: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Opération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activation en cas de crise ou en prévention du Centre Opérationnel départemental (COD).</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Post-opération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aide les populations sinistrées, indemnisations, etc.</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8">
            <a:extLst>
              <a:ext uri="{FF2B5EF4-FFF2-40B4-BE49-F238E27FC236}">
                <a16:creationId xmlns:a16="http://schemas.microsoft.com/office/drawing/2014/main" id="{C55578C9-ED98-E350-02C5-8F0905CBCDCE}"/>
              </a:ext>
            </a:extLst>
          </p:cNvPr>
          <p:cNvSpPr>
            <a:spLocks noGrp="1"/>
          </p:cNvSpPr>
          <p:nvPr>
            <p:ph type="title" idx="4294967295"/>
          </p:nvPr>
        </p:nvSpPr>
        <p:spPr>
          <a:xfrm>
            <a:off x="914400" y="2819400"/>
            <a:ext cx="7742238" cy="939800"/>
          </a:xfrm>
        </p:spPr>
        <p:txBody>
          <a:bodyPr/>
          <a:lstStyle/>
          <a:p>
            <a:pPr eaLnBrk="1" hangingPunct="1"/>
            <a:r>
              <a:rPr lang="fr-FR" altLang="fr-FR" sz="3200" b="1">
                <a:solidFill>
                  <a:srgbClr val="984807"/>
                </a:solidFill>
              </a:rPr>
              <a:t>Niveau communal</a:t>
            </a:r>
          </a:p>
        </p:txBody>
      </p:sp>
      <p:sp>
        <p:nvSpPr>
          <p:cNvPr id="48131" name="Espace réservé du numéro de diapositive 4">
            <a:extLst>
              <a:ext uri="{FF2B5EF4-FFF2-40B4-BE49-F238E27FC236}">
                <a16:creationId xmlns:a16="http://schemas.microsoft.com/office/drawing/2014/main" id="{33A1B3A9-DAF5-891C-045C-17BAC75FCED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EAE847F-75A2-4F54-8123-A40C309C05D3}" type="slidenum">
              <a:rPr lang="fr-FR" altLang="fr-FR" sz="2000">
                <a:solidFill>
                  <a:srgbClr val="984807"/>
                </a:solidFill>
              </a:rPr>
              <a:pPr algn="r" eaLnBrk="1" hangingPunct="1">
                <a:spcBef>
                  <a:spcPct val="0"/>
                </a:spcBef>
                <a:buFontTx/>
                <a:buNone/>
              </a:pPr>
              <a:t>45</a:t>
            </a:fld>
            <a:endParaRPr lang="fr-FR" altLang="fr-FR" sz="2000">
              <a:solidFill>
                <a:srgbClr val="984807"/>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8">
            <a:extLst>
              <a:ext uri="{FF2B5EF4-FFF2-40B4-BE49-F238E27FC236}">
                <a16:creationId xmlns:a16="http://schemas.microsoft.com/office/drawing/2014/main" id="{75D98518-CA54-7F71-8736-32942B26BAA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communal</a:t>
            </a:r>
          </a:p>
        </p:txBody>
      </p:sp>
      <p:sp>
        <p:nvSpPr>
          <p:cNvPr id="49155" name="Espace réservé du numéro de diapositive 4">
            <a:extLst>
              <a:ext uri="{FF2B5EF4-FFF2-40B4-BE49-F238E27FC236}">
                <a16:creationId xmlns:a16="http://schemas.microsoft.com/office/drawing/2014/main" id="{278B8392-4E3C-3BCD-E391-FBCA98A36E5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452BB9B-F135-4680-AED0-92CD31FC2D67}" type="slidenum">
              <a:rPr lang="fr-FR" altLang="fr-FR" sz="2000">
                <a:solidFill>
                  <a:srgbClr val="984807"/>
                </a:solidFill>
              </a:rPr>
              <a:pPr algn="r" eaLnBrk="1" hangingPunct="1">
                <a:spcBef>
                  <a:spcPct val="0"/>
                </a:spcBef>
                <a:buFontTx/>
                <a:buNone/>
              </a:pPr>
              <a:t>46</a:t>
            </a:fld>
            <a:endParaRPr lang="fr-FR" altLang="fr-FR" sz="2000">
              <a:solidFill>
                <a:srgbClr val="984807"/>
              </a:solidFill>
            </a:endParaRPr>
          </a:p>
        </p:txBody>
      </p:sp>
      <p:sp>
        <p:nvSpPr>
          <p:cNvPr id="49156" name="Rectangle 1">
            <a:extLst>
              <a:ext uri="{FF2B5EF4-FFF2-40B4-BE49-F238E27FC236}">
                <a16:creationId xmlns:a16="http://schemas.microsoft.com/office/drawing/2014/main" id="{2A0807DD-8D8C-9845-DF7A-D6C5D41D40C3}"/>
              </a:ext>
            </a:extLst>
          </p:cNvPr>
          <p:cNvSpPr>
            <a:spLocks noChangeArrowheads="1"/>
          </p:cNvSpPr>
          <p:nvPr/>
        </p:nvSpPr>
        <p:spPr bwMode="auto">
          <a:xfrm>
            <a:off x="414338" y="1316038"/>
            <a:ext cx="833437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Maire est responsable de la sécurité.</a:t>
            </a: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Dispose du </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pouvoir de police sur sa commune. </a:t>
            </a:r>
            <a:endParaRPr lang="fr-FR" altLang="fr-FR" sz="20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Art L2212-2 du code général des collectivités territoriales (CGCT) :</a:t>
            </a:r>
            <a:endParaRPr lang="fr-FR" altLang="fr-FR" sz="20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actions du maire se doivent «… </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 prévenir</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par des précautions convenables, et </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 faire cesser</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par la distribution des secours nécessaires les accidents et les fléaux calamiteux ainsi que les pollutions de toute nature, tels que les incendies, les inondations, les ruptures de digues, les éboulements de terre ou de rochers, les avalanches ou autres accidents naturels, les maladies épidémiques ou contagieuses, les épizooties, de pourvoir d’urgence à toutes les mesures d’assistance et de secours et, s’il y a lieu, de provoquer l’intervention de l’administration supérieure».</a:t>
            </a:r>
            <a:r>
              <a:rPr lang="fr-FR" altLang="fr-FR" sz="20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8">
            <a:extLst>
              <a:ext uri="{FF2B5EF4-FFF2-40B4-BE49-F238E27FC236}">
                <a16:creationId xmlns:a16="http://schemas.microsoft.com/office/drawing/2014/main" id="{B0C23E01-EB06-B450-7EA1-6DC09A6326D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communal</a:t>
            </a:r>
          </a:p>
        </p:txBody>
      </p:sp>
      <p:sp>
        <p:nvSpPr>
          <p:cNvPr id="50179" name="Espace réservé du numéro de diapositive 4">
            <a:extLst>
              <a:ext uri="{FF2B5EF4-FFF2-40B4-BE49-F238E27FC236}">
                <a16:creationId xmlns:a16="http://schemas.microsoft.com/office/drawing/2014/main" id="{747556EF-4806-2944-E150-A16ED777F0D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46D7EBA-53A3-45A5-B312-53D64FE123B4}" type="slidenum">
              <a:rPr lang="fr-FR" altLang="fr-FR" sz="2000">
                <a:solidFill>
                  <a:srgbClr val="984807"/>
                </a:solidFill>
              </a:rPr>
              <a:pPr algn="r" eaLnBrk="1" hangingPunct="1">
                <a:spcBef>
                  <a:spcPct val="0"/>
                </a:spcBef>
                <a:buFontTx/>
                <a:buNone/>
              </a:pPr>
              <a:t>47</a:t>
            </a:fld>
            <a:endParaRPr lang="fr-FR" altLang="fr-FR" sz="2000">
              <a:solidFill>
                <a:srgbClr val="984807"/>
              </a:solidFill>
            </a:endParaRPr>
          </a:p>
        </p:txBody>
      </p:sp>
      <p:sp>
        <p:nvSpPr>
          <p:cNvPr id="50180" name="Rectangle 1">
            <a:extLst>
              <a:ext uri="{FF2B5EF4-FFF2-40B4-BE49-F238E27FC236}">
                <a16:creationId xmlns:a16="http://schemas.microsoft.com/office/drawing/2014/main" id="{AA78B332-CA90-58D7-EEE2-4DD44EAFCEE0}"/>
              </a:ext>
            </a:extLst>
          </p:cNvPr>
          <p:cNvSpPr>
            <a:spLocks noChangeArrowheads="1"/>
          </p:cNvSpPr>
          <p:nvPr/>
        </p:nvSpPr>
        <p:spPr bwMode="auto">
          <a:xfrm>
            <a:off x="395288" y="1355725"/>
            <a:ext cx="8189912"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Péril ou urgence, le maire dispose du </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pouvoir de réquisition.</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b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Pour le soutenir dans sa tâche, le maire dispose : </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Services d'incendie et de secours, </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Services municipaux, </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Forces de police et de gendarmerie,</a:t>
            </a:r>
            <a:endParaRPr lang="fr-FR" altLang="fr-FR" sz="24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Réserve communale de sécurité civile.</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0181" name="Image 20">
            <a:extLst>
              <a:ext uri="{FF2B5EF4-FFF2-40B4-BE49-F238E27FC236}">
                <a16:creationId xmlns:a16="http://schemas.microsoft.com/office/drawing/2014/main" id="{146B64C5-ED4A-3CF2-2059-E61536A59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50" y="2833688"/>
            <a:ext cx="1346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Image 21" descr="Afficher l'image d'origine">
            <a:extLst>
              <a:ext uri="{FF2B5EF4-FFF2-40B4-BE49-F238E27FC236}">
                <a16:creationId xmlns:a16="http://schemas.microsoft.com/office/drawing/2014/main" id="{2A8CA312-856B-C3A8-23E2-BE5AE4B80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4810125"/>
            <a:ext cx="29718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8" descr="K:\A diffuser\Entête SDMIS\01_logo_sdmis_couleur.jpg">
            <a:extLst>
              <a:ext uri="{FF2B5EF4-FFF2-40B4-BE49-F238E27FC236}">
                <a16:creationId xmlns:a16="http://schemas.microsoft.com/office/drawing/2014/main" id="{A6BE7DC9-83E4-6405-511D-6BF32CA5D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670425"/>
            <a:ext cx="252095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8">
            <a:extLst>
              <a:ext uri="{FF2B5EF4-FFF2-40B4-BE49-F238E27FC236}">
                <a16:creationId xmlns:a16="http://schemas.microsoft.com/office/drawing/2014/main" id="{2786B4A6-CB28-9C9F-A33E-6B88C29F995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Conclusion</a:t>
            </a:r>
          </a:p>
        </p:txBody>
      </p:sp>
      <p:sp>
        <p:nvSpPr>
          <p:cNvPr id="51203" name="Espace réservé du numéro de diapositive 4">
            <a:extLst>
              <a:ext uri="{FF2B5EF4-FFF2-40B4-BE49-F238E27FC236}">
                <a16:creationId xmlns:a16="http://schemas.microsoft.com/office/drawing/2014/main" id="{9895E909-1E18-4231-8C3F-096121FCB85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35B8B7E-3AA9-4336-A1C2-A197852936F5}" type="slidenum">
              <a:rPr lang="fr-FR" altLang="fr-FR" sz="2000">
                <a:solidFill>
                  <a:srgbClr val="984807"/>
                </a:solidFill>
              </a:rPr>
              <a:pPr algn="r" eaLnBrk="1" hangingPunct="1">
                <a:spcBef>
                  <a:spcPct val="0"/>
                </a:spcBef>
                <a:buFontTx/>
                <a:buNone/>
              </a:pPr>
              <a:t>48</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6DAD558D-0567-3FE6-B449-AC0A30082422}"/>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1205" name="ZoneTexte 12">
            <a:extLst>
              <a:ext uri="{FF2B5EF4-FFF2-40B4-BE49-F238E27FC236}">
                <a16:creationId xmlns:a16="http://schemas.microsoft.com/office/drawing/2014/main" id="{D860EBD1-4CF0-2941-35D5-2A5D11C48836}"/>
              </a:ext>
            </a:extLst>
          </p:cNvPr>
          <p:cNvSpPr txBox="1">
            <a:spLocks noChangeArrowheads="1"/>
          </p:cNvSpPr>
          <p:nvPr/>
        </p:nvSpPr>
        <p:spPr bwMode="auto">
          <a:xfrm>
            <a:off x="4711700" y="2133600"/>
            <a:ext cx="40370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2024</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
        <p:nvSpPr>
          <p:cNvPr id="51206" name="ZoneTexte 15">
            <a:extLst>
              <a:ext uri="{FF2B5EF4-FFF2-40B4-BE49-F238E27FC236}">
                <a16:creationId xmlns:a16="http://schemas.microsoft.com/office/drawing/2014/main" id="{9CCBC3A8-7B40-5A50-6903-748F1E856A15}"/>
              </a:ext>
            </a:extLst>
          </p:cNvPr>
          <p:cNvSpPr txBox="1">
            <a:spLocks noChangeArrowheads="1"/>
          </p:cNvSpPr>
          <p:nvPr/>
        </p:nvSpPr>
        <p:spPr bwMode="auto">
          <a:xfrm>
            <a:off x="685800" y="1905000"/>
            <a:ext cx="3429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Généralités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Niveau national – DGSCGC</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Niveau zonal </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Niveau départemental</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Niveau communal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8">
            <a:extLst>
              <a:ext uri="{FF2B5EF4-FFF2-40B4-BE49-F238E27FC236}">
                <a16:creationId xmlns:a16="http://schemas.microsoft.com/office/drawing/2014/main" id="{7FF1A8C5-6EDC-D1DD-5BE4-833152454900}"/>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Niveau national</a:t>
            </a:r>
          </a:p>
        </p:txBody>
      </p:sp>
      <p:sp>
        <p:nvSpPr>
          <p:cNvPr id="7171" name="Espace réservé du numéro de diapositive 4">
            <a:extLst>
              <a:ext uri="{FF2B5EF4-FFF2-40B4-BE49-F238E27FC236}">
                <a16:creationId xmlns:a16="http://schemas.microsoft.com/office/drawing/2014/main" id="{7594A9D6-77E6-8728-08A0-B21402D2738A}"/>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744F2F0-D4D3-48CB-8B4C-AB4702F227FC}" type="slidenum">
              <a:rPr lang="fr-FR" altLang="fr-FR" sz="2000">
                <a:solidFill>
                  <a:srgbClr val="984807"/>
                </a:solidFill>
              </a:rPr>
              <a:pPr>
                <a:spcBef>
                  <a:spcPct val="0"/>
                </a:spcBef>
                <a:buFontTx/>
                <a:buNone/>
              </a:pPr>
              <a:t>5</a:t>
            </a:fld>
            <a:endParaRPr lang="fr-FR" altLang="fr-FR" sz="2000">
              <a:solidFill>
                <a:srgbClr val="984807"/>
              </a:solidFill>
            </a:endParaRPr>
          </a:p>
        </p:txBody>
      </p:sp>
      <p:sp>
        <p:nvSpPr>
          <p:cNvPr id="7172" name="Rectangle 1">
            <a:extLst>
              <a:ext uri="{FF2B5EF4-FFF2-40B4-BE49-F238E27FC236}">
                <a16:creationId xmlns:a16="http://schemas.microsoft.com/office/drawing/2014/main" id="{2929AEFF-5EB5-4343-6F32-385734F0B482}"/>
              </a:ext>
            </a:extLst>
          </p:cNvPr>
          <p:cNvSpPr>
            <a:spLocks noChangeArrowheads="1"/>
          </p:cNvSpPr>
          <p:nvPr/>
        </p:nvSpPr>
        <p:spPr bwMode="auto">
          <a:xfrm>
            <a:off x="414338" y="1316038"/>
            <a:ext cx="8189912"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Ministre de l’intérieur est chargé de la défense de la SC.</a:t>
            </a:r>
            <a:r>
              <a:rPr lang="fr-FR" altLang="fr-FR" sz="2400"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u="sng">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Pour cela, il dispose :</a:t>
            </a:r>
          </a:p>
          <a:p>
            <a:pPr algn="just">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 typeface="Wingdings" panose="05000000000000000000" pitchFamily="2" charset="2"/>
              <a:buChar char="Ø"/>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Direction Générale de la SC et de la Gestion des Crises (DGSCGC), </a:t>
            </a:r>
          </a:p>
          <a:p>
            <a:pPr algn="just">
              <a:lnSpc>
                <a:spcPct val="107000"/>
              </a:lnSpc>
              <a:spcBef>
                <a:spcPct val="0"/>
              </a:spcBef>
              <a:buFont typeface="Wingdings" panose="05000000000000000000" pitchFamily="2" charset="2"/>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 typeface="Wingdings" panose="05000000000000000000" pitchFamily="2" charset="2"/>
              <a:buChar char="Ø"/>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Centre Opérationnel de la Gestion Interministérielle des Crises (COGIC)</a:t>
            </a:r>
          </a:p>
          <a:p>
            <a:pPr algn="just">
              <a:lnSpc>
                <a:spcPct val="107000"/>
              </a:lnSpc>
              <a:spcBef>
                <a:spcPct val="0"/>
              </a:spcBef>
              <a:buFont typeface="Wingdings" panose="05000000000000000000" pitchFamily="2" charset="2"/>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 typeface="Wingdings" panose="05000000000000000000" pitchFamily="2" charset="2"/>
              <a:buChar char="Ø"/>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Moyens nationaux.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8">
            <a:extLst>
              <a:ext uri="{FF2B5EF4-FFF2-40B4-BE49-F238E27FC236}">
                <a16:creationId xmlns:a16="http://schemas.microsoft.com/office/drawing/2014/main" id="{A6A9D7DF-4068-8410-0FC8-52A903A0702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a:t>
            </a:r>
          </a:p>
        </p:txBody>
      </p:sp>
      <p:sp>
        <p:nvSpPr>
          <p:cNvPr id="8195" name="Espace réservé du numéro de diapositive 4">
            <a:extLst>
              <a:ext uri="{FF2B5EF4-FFF2-40B4-BE49-F238E27FC236}">
                <a16:creationId xmlns:a16="http://schemas.microsoft.com/office/drawing/2014/main" id="{E2B7B95D-5F8E-B04E-7506-0F43C81157A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6FEC108-7349-4A0E-9154-A3F71C986F33}" type="slidenum">
              <a:rPr lang="fr-FR" altLang="fr-FR" sz="2000">
                <a:solidFill>
                  <a:srgbClr val="984807"/>
                </a:solidFill>
              </a:rPr>
              <a:pPr algn="r" eaLnBrk="1" hangingPunct="1">
                <a:spcBef>
                  <a:spcPct val="0"/>
                </a:spcBef>
                <a:buFontTx/>
                <a:buNone/>
              </a:pPr>
              <a:t>6</a:t>
            </a:fld>
            <a:endParaRPr lang="fr-FR" altLang="fr-FR" sz="2000">
              <a:solidFill>
                <a:srgbClr val="984807"/>
              </a:solidFill>
            </a:endParaRPr>
          </a:p>
        </p:txBody>
      </p:sp>
      <p:sp>
        <p:nvSpPr>
          <p:cNvPr id="8196" name="Rectangle 1">
            <a:extLst>
              <a:ext uri="{FF2B5EF4-FFF2-40B4-BE49-F238E27FC236}">
                <a16:creationId xmlns:a16="http://schemas.microsoft.com/office/drawing/2014/main" id="{5168F746-AED2-864A-B3BD-53786B54AAA3}"/>
              </a:ext>
            </a:extLst>
          </p:cNvPr>
          <p:cNvSpPr>
            <a:spLocks noChangeArrowheads="1"/>
          </p:cNvSpPr>
          <p:nvPr/>
        </p:nvSpPr>
        <p:spPr bwMode="auto">
          <a:xfrm>
            <a:off x="414338" y="1316038"/>
            <a:ext cx="8189912"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Direction Générale de la Sécurité Civile et de la Gestion des Crises : </a:t>
            </a:r>
          </a:p>
        </p:txBody>
      </p:sp>
      <p:sp>
        <p:nvSpPr>
          <p:cNvPr id="8197" name="Rectangle 1035">
            <a:extLst>
              <a:ext uri="{FF2B5EF4-FFF2-40B4-BE49-F238E27FC236}">
                <a16:creationId xmlns:a16="http://schemas.microsoft.com/office/drawing/2014/main" id="{3D85D69F-7BE7-6CB6-A8D2-0E61751856AC}"/>
              </a:ext>
            </a:extLst>
          </p:cNvPr>
          <p:cNvSpPr>
            <a:spLocks noChangeArrowheads="1"/>
          </p:cNvSpPr>
          <p:nvPr/>
        </p:nvSpPr>
        <p:spPr bwMode="auto">
          <a:xfrm>
            <a:off x="422275" y="2643188"/>
            <a:ext cx="8229600"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S'articule autour de 3 pôles de compétences : </a:t>
            </a:r>
          </a:p>
          <a:p>
            <a:pPr>
              <a:spcBef>
                <a:spcPct val="0"/>
              </a:spcBef>
              <a:buFontTx/>
              <a:buNone/>
            </a:pPr>
            <a:endParaRPr lang="fr-FR" altLang="fr-FR" sz="240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Ø"/>
            </a:pPr>
            <a:r>
              <a:rPr lang="fr-FR" altLang="fr-FR" sz="2400">
                <a:solidFill>
                  <a:srgbClr val="000000"/>
                </a:solidFill>
                <a:latin typeface="Times New Roman" panose="02020603050405020304" pitchFamily="18" charset="0"/>
                <a:cs typeface="Times New Roman" panose="02020603050405020304" pitchFamily="18" charset="0"/>
              </a:rPr>
              <a:t> Direction des SP,</a:t>
            </a:r>
          </a:p>
          <a:p>
            <a:pPr>
              <a:spcBef>
                <a:spcPct val="0"/>
              </a:spcBef>
              <a:buFont typeface="Wingdings" panose="05000000000000000000" pitchFamily="2" charset="2"/>
              <a:buChar char="Ø"/>
            </a:pPr>
            <a:endParaRPr lang="fr-FR" altLang="fr-FR" sz="240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Ø"/>
            </a:pPr>
            <a:r>
              <a:rPr lang="fr-FR" altLang="fr-FR" sz="2400">
                <a:solidFill>
                  <a:srgbClr val="000000"/>
                </a:solidFill>
                <a:latin typeface="Times New Roman" panose="02020603050405020304" pitchFamily="18" charset="0"/>
                <a:cs typeface="Times New Roman" panose="02020603050405020304" pitchFamily="18" charset="0"/>
              </a:rPr>
              <a:t> Planification et la gestion des crises,</a:t>
            </a:r>
          </a:p>
          <a:p>
            <a:pPr>
              <a:spcBef>
                <a:spcPct val="0"/>
              </a:spcBef>
              <a:buFont typeface="Wingdings" panose="05000000000000000000" pitchFamily="2" charset="2"/>
              <a:buChar char="Ø"/>
            </a:pPr>
            <a:endParaRPr lang="fr-FR" altLang="fr-FR" sz="240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Ø"/>
            </a:pPr>
            <a:r>
              <a:rPr lang="fr-FR" altLang="fr-FR" sz="2400">
                <a:solidFill>
                  <a:srgbClr val="000000"/>
                </a:solidFill>
                <a:latin typeface="Times New Roman" panose="02020603050405020304" pitchFamily="18" charset="0"/>
                <a:cs typeface="Times New Roman" panose="02020603050405020304" pitchFamily="18" charset="0"/>
              </a:rPr>
              <a:t> Services opérationnels nationaux.</a:t>
            </a:r>
            <a:r>
              <a:rPr lang="fr-FR" altLang="fr-FR" sz="2400">
                <a:latin typeface="Times New Roman" panose="02020603050405020304" pitchFamily="18"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8">
            <a:extLst>
              <a:ext uri="{FF2B5EF4-FFF2-40B4-BE49-F238E27FC236}">
                <a16:creationId xmlns:a16="http://schemas.microsoft.com/office/drawing/2014/main" id="{6A56DCA7-AC07-97FB-9DAE-F458F322762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9219" name="Espace réservé du numéro de diapositive 4">
            <a:extLst>
              <a:ext uri="{FF2B5EF4-FFF2-40B4-BE49-F238E27FC236}">
                <a16:creationId xmlns:a16="http://schemas.microsoft.com/office/drawing/2014/main" id="{A5E4A6A8-4A13-BF84-34F5-8681023586B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6241209-D37A-4A0D-AD70-57899974365B}" type="slidenum">
              <a:rPr lang="fr-FR" altLang="fr-FR" sz="2000">
                <a:solidFill>
                  <a:srgbClr val="984807"/>
                </a:solidFill>
              </a:rPr>
              <a:pPr algn="r" eaLnBrk="1" hangingPunct="1">
                <a:spcBef>
                  <a:spcPct val="0"/>
                </a:spcBef>
                <a:buFontTx/>
                <a:buNone/>
              </a:pPr>
              <a:t>7</a:t>
            </a:fld>
            <a:endParaRPr lang="fr-FR" altLang="fr-FR" sz="2000">
              <a:solidFill>
                <a:srgbClr val="984807"/>
              </a:solidFill>
            </a:endParaRPr>
          </a:p>
        </p:txBody>
      </p:sp>
      <p:pic>
        <p:nvPicPr>
          <p:cNvPr id="9220" name="Image 2" descr="C:\Documents and Settings\Philippe\Mes documents\J.S.P\Programme\Cours papier\CAD\DGSCGC_-_organigrame_Sept_2011.jpg">
            <a:extLst>
              <a:ext uri="{FF2B5EF4-FFF2-40B4-BE49-F238E27FC236}">
                <a16:creationId xmlns:a16="http://schemas.microsoft.com/office/drawing/2014/main" id="{EF11EAAC-6136-CBD9-4ED9-021E6BBA9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61" t="8313" r="7565" b="2893"/>
          <a:stretch>
            <a:fillRect/>
          </a:stretch>
        </p:blipFill>
        <p:spPr bwMode="auto">
          <a:xfrm>
            <a:off x="228600" y="1295400"/>
            <a:ext cx="8686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8">
            <a:extLst>
              <a:ext uri="{FF2B5EF4-FFF2-40B4-BE49-F238E27FC236}">
                <a16:creationId xmlns:a16="http://schemas.microsoft.com/office/drawing/2014/main" id="{23E0C3FB-87C3-23EB-F9AA-456D827A9D4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10243" name="Espace réservé du numéro de diapositive 4">
            <a:extLst>
              <a:ext uri="{FF2B5EF4-FFF2-40B4-BE49-F238E27FC236}">
                <a16:creationId xmlns:a16="http://schemas.microsoft.com/office/drawing/2014/main" id="{04088BDF-88EA-AE8A-A596-C6C8E9D5ADE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EE94262-DB75-48DF-908C-B24EA8A6956E}" type="slidenum">
              <a:rPr lang="fr-FR" altLang="fr-FR" sz="2000">
                <a:solidFill>
                  <a:srgbClr val="984807"/>
                </a:solidFill>
              </a:rPr>
              <a:pPr algn="r" eaLnBrk="1" hangingPunct="1">
                <a:spcBef>
                  <a:spcPct val="0"/>
                </a:spcBef>
                <a:buFontTx/>
                <a:buNone/>
              </a:pPr>
              <a:t>8</a:t>
            </a:fld>
            <a:endParaRPr lang="fr-FR" altLang="fr-FR" sz="2000">
              <a:solidFill>
                <a:srgbClr val="984807"/>
              </a:solidFill>
            </a:endParaRPr>
          </a:p>
        </p:txBody>
      </p:sp>
      <p:sp>
        <p:nvSpPr>
          <p:cNvPr id="10244" name="Rectangle 6">
            <a:extLst>
              <a:ext uri="{FF2B5EF4-FFF2-40B4-BE49-F238E27FC236}">
                <a16:creationId xmlns:a16="http://schemas.microsoft.com/office/drawing/2014/main" id="{97BD13A0-DB21-A7D8-D792-C8FB52849DBD}"/>
              </a:ext>
            </a:extLst>
          </p:cNvPr>
          <p:cNvSpPr>
            <a:spLocks noChangeArrowheads="1"/>
          </p:cNvSpPr>
          <p:nvPr/>
        </p:nvSpPr>
        <p:spPr bwMode="auto">
          <a:xfrm>
            <a:off x="457200" y="1892300"/>
            <a:ext cx="82296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rgbClr val="000000"/>
                </a:solidFill>
                <a:latin typeface="Times New Roman" panose="02020603050405020304" pitchFamily="18" charset="0"/>
                <a:cs typeface="Times New Roman" panose="02020603050405020304" pitchFamily="18" charset="0"/>
              </a:rPr>
              <a:t>Sapeurs-pompiers :  </a:t>
            </a:r>
            <a:endParaRPr lang="fr-FR" altLang="fr-FR" sz="2400">
              <a:latin typeface="Times New Roman" panose="02020603050405020304" pitchFamily="18" charset="0"/>
              <a:cs typeface="Times New Roman" panose="02020603050405020304" pitchFamily="18" charset="0"/>
            </a:endParaRPr>
          </a:p>
          <a:p>
            <a:pPr>
              <a:spcBef>
                <a:spcPct val="0"/>
              </a:spcBef>
              <a:buFontTx/>
              <a:buNone/>
            </a:pPr>
            <a:endParaRPr lang="fr-FR" altLang="fr-FR" sz="2400">
              <a:latin typeface="Times New Roman" panose="02020603050405020304" pitchFamily="18"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Interlocuteur privilégié des SDIS : </a:t>
            </a:r>
            <a:endParaRPr lang="fr-FR" altLang="fr-FR" sz="2400">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400">
              <a:latin typeface="Times New Roman" panose="02020603050405020304" pitchFamily="18" charset="0"/>
              <a:cs typeface="Times New Roman" panose="02020603050405020304" pitchFamily="18" charset="0"/>
            </a:endParaRPr>
          </a:p>
          <a:p>
            <a:pPr algn="just">
              <a:spcBef>
                <a:spcPct val="0"/>
              </a:spcBef>
              <a:buFontTx/>
              <a:buChar char="•"/>
            </a:pPr>
            <a:r>
              <a:rPr lang="fr-FR" altLang="fr-FR" sz="2400">
                <a:solidFill>
                  <a:srgbClr val="000000"/>
                </a:solidFill>
                <a:latin typeface="Times New Roman" panose="02020603050405020304" pitchFamily="18" charset="0"/>
                <a:cs typeface="Times New Roman" panose="02020603050405020304" pitchFamily="18" charset="0"/>
              </a:rPr>
              <a:t> Réunit et met à disposition les informations utiles à la gestion locale et au pilotage national de ces services ;</a:t>
            </a:r>
          </a:p>
          <a:p>
            <a:pPr algn="just">
              <a:spcBef>
                <a:spcPct val="0"/>
              </a:spcBef>
              <a:buFontTx/>
              <a:buChar char="•"/>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Char char="•"/>
            </a:pPr>
            <a:r>
              <a:rPr lang="fr-FR" altLang="fr-FR" sz="2400">
                <a:solidFill>
                  <a:srgbClr val="000000"/>
                </a:solidFill>
                <a:latin typeface="Times New Roman" panose="02020603050405020304" pitchFamily="18" charset="0"/>
                <a:cs typeface="Times New Roman" panose="02020603050405020304" pitchFamily="18" charset="0"/>
              </a:rPr>
              <a:t> Définit la doctrine d'emploi des SP civils et militaires, </a:t>
            </a:r>
          </a:p>
          <a:p>
            <a:pPr algn="just">
              <a:spcBef>
                <a:spcPct val="0"/>
              </a:spcBef>
              <a:buFontTx/>
              <a:buChar char="•"/>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Char char="•"/>
            </a:pPr>
            <a:r>
              <a:rPr lang="fr-FR" altLang="fr-FR" sz="2400">
                <a:solidFill>
                  <a:srgbClr val="000000"/>
                </a:solidFill>
                <a:latin typeface="Times New Roman" panose="02020603050405020304" pitchFamily="18" charset="0"/>
                <a:cs typeface="Times New Roman" panose="02020603050405020304" pitchFamily="18" charset="0"/>
              </a:rPr>
              <a:t> Arrête les référentiels de formation et habilite les écoles à délivrer les attestations de capacité ;</a:t>
            </a:r>
          </a:p>
        </p:txBody>
      </p:sp>
      <p:sp>
        <p:nvSpPr>
          <p:cNvPr id="10245" name="Rectangle 1">
            <a:extLst>
              <a:ext uri="{FF2B5EF4-FFF2-40B4-BE49-F238E27FC236}">
                <a16:creationId xmlns:a16="http://schemas.microsoft.com/office/drawing/2014/main" id="{7F3F53AE-013D-4820-1656-F63DB2EE0AD0}"/>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Direction des SP et des acteurs du secours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8">
            <a:extLst>
              <a:ext uri="{FF2B5EF4-FFF2-40B4-BE49-F238E27FC236}">
                <a16:creationId xmlns:a16="http://schemas.microsoft.com/office/drawing/2014/main" id="{D7A8E544-6315-8B61-CDFD-EA858CA7BAA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Niveau national : DGSCGC</a:t>
            </a:r>
          </a:p>
        </p:txBody>
      </p:sp>
      <p:sp>
        <p:nvSpPr>
          <p:cNvPr id="11267" name="Espace réservé du numéro de diapositive 4">
            <a:extLst>
              <a:ext uri="{FF2B5EF4-FFF2-40B4-BE49-F238E27FC236}">
                <a16:creationId xmlns:a16="http://schemas.microsoft.com/office/drawing/2014/main" id="{977F28A1-63E8-D587-F677-F6CFB74F2E5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5DEEAB0-817C-48B0-A68F-1777438545A9}" type="slidenum">
              <a:rPr lang="fr-FR" altLang="fr-FR" sz="2000">
                <a:solidFill>
                  <a:srgbClr val="984807"/>
                </a:solidFill>
              </a:rPr>
              <a:pPr algn="r" eaLnBrk="1" hangingPunct="1">
                <a:spcBef>
                  <a:spcPct val="0"/>
                </a:spcBef>
                <a:buFontTx/>
                <a:buNone/>
              </a:pPr>
              <a:t>9</a:t>
            </a:fld>
            <a:endParaRPr lang="fr-FR" altLang="fr-FR" sz="2000">
              <a:solidFill>
                <a:srgbClr val="984807"/>
              </a:solidFill>
            </a:endParaRPr>
          </a:p>
        </p:txBody>
      </p:sp>
      <p:sp>
        <p:nvSpPr>
          <p:cNvPr id="11268" name="Rectangle 1029">
            <a:extLst>
              <a:ext uri="{FF2B5EF4-FFF2-40B4-BE49-F238E27FC236}">
                <a16:creationId xmlns:a16="http://schemas.microsoft.com/office/drawing/2014/main" id="{55702861-B00D-6CFE-736C-21A72FE505ED}"/>
              </a:ext>
            </a:extLst>
          </p:cNvPr>
          <p:cNvSpPr>
            <a:spLocks noChangeArrowheads="1"/>
          </p:cNvSpPr>
          <p:nvPr/>
        </p:nvSpPr>
        <p:spPr bwMode="auto">
          <a:xfrm>
            <a:off x="414338" y="1858963"/>
            <a:ext cx="8229600" cy="39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 typeface="Wingdings" panose="05000000000000000000" pitchFamily="2" charset="2"/>
              <a:buNone/>
            </a:pPr>
            <a:r>
              <a:rPr lang="fr-FR" altLang="fr-FR" sz="2400" b="1" u="sng">
                <a:solidFill>
                  <a:srgbClr val="000000"/>
                </a:solidFill>
                <a:latin typeface="Times New Roman" panose="02020603050405020304" pitchFamily="18" charset="0"/>
                <a:cs typeface="Times New Roman" panose="02020603050405020304" pitchFamily="18" charset="0"/>
              </a:rPr>
              <a:t>Sapeurs-pompiers :  </a:t>
            </a:r>
            <a:endParaRPr lang="fr-FR" altLang="fr-FR" sz="2400">
              <a:latin typeface="Times New Roman" panose="02020603050405020304" pitchFamily="18" charset="0"/>
              <a:cs typeface="Times New Roman" panose="02020603050405020304" pitchFamily="18" charset="0"/>
            </a:endParaRPr>
          </a:p>
          <a:p>
            <a:pPr>
              <a:spcBef>
                <a:spcPct val="0"/>
              </a:spcBef>
              <a:buFontTx/>
              <a:buNone/>
            </a:pPr>
            <a:endParaRPr lang="fr-FR" altLang="fr-FR" sz="2400">
              <a:latin typeface="Times New Roman" panose="02020603050405020304" pitchFamily="18" charset="0"/>
            </a:endParaRPr>
          </a:p>
          <a:p>
            <a:pPr algn="just">
              <a:spcBef>
                <a:spcPct val="0"/>
              </a:spcBef>
              <a:buFontTx/>
              <a:buChar char="•"/>
            </a:pPr>
            <a:r>
              <a:rPr lang="fr-FR" altLang="fr-FR" sz="2400">
                <a:solidFill>
                  <a:srgbClr val="000000"/>
                </a:solidFill>
                <a:latin typeface="Times New Roman" panose="02020603050405020304" pitchFamily="18" charset="0"/>
                <a:cs typeface="Times New Roman" panose="02020603050405020304" pitchFamily="18" charset="0"/>
              </a:rPr>
              <a:t> </a:t>
            </a:r>
            <a:r>
              <a:rPr lang="fr-FR" altLang="fr-FR" sz="2000">
                <a:solidFill>
                  <a:srgbClr val="000000"/>
                </a:solidFill>
                <a:latin typeface="Times New Roman" panose="02020603050405020304" pitchFamily="18" charset="0"/>
                <a:cs typeface="Times New Roman" panose="02020603050405020304" pitchFamily="18" charset="0"/>
              </a:rPr>
              <a:t>Anime les travaux de normalisation, de préconisation ou de spécification des matériels ;</a:t>
            </a:r>
          </a:p>
          <a:p>
            <a:pPr algn="just">
              <a:spcBef>
                <a:spcPct val="0"/>
              </a:spcBef>
              <a:buFontTx/>
              <a:buChar char="•"/>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Tx/>
              <a:buChar char="•"/>
            </a:pPr>
            <a:r>
              <a:rPr lang="fr-FR" altLang="fr-FR" sz="2000">
                <a:solidFill>
                  <a:srgbClr val="000000"/>
                </a:solidFill>
                <a:latin typeface="Times New Roman" panose="02020603050405020304" pitchFamily="18" charset="0"/>
                <a:cs typeface="Times New Roman" panose="02020603050405020304" pitchFamily="18" charset="0"/>
              </a:rPr>
              <a:t> Responsabilité des textes régissant les conditions de travail, la rémunération et la protection des SPP et SPV ;</a:t>
            </a:r>
          </a:p>
          <a:p>
            <a:pPr algn="just">
              <a:spcBef>
                <a:spcPct val="0"/>
              </a:spcBef>
              <a:buFontTx/>
              <a:buChar char="•"/>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Tx/>
              <a:buChar char="•"/>
            </a:pPr>
            <a:r>
              <a:rPr lang="fr-FR" altLang="fr-FR" sz="2000">
                <a:solidFill>
                  <a:srgbClr val="000000"/>
                </a:solidFill>
                <a:latin typeface="Times New Roman" panose="02020603050405020304" pitchFamily="18" charset="0"/>
                <a:cs typeface="Times New Roman" panose="02020603050405020304" pitchFamily="18" charset="0"/>
              </a:rPr>
              <a:t> Agrée les associations qui concourent à la SC et promeut le développement des réserves communales de SC ;</a:t>
            </a:r>
          </a:p>
          <a:p>
            <a:pPr algn="just">
              <a:spcBef>
                <a:spcPct val="0"/>
              </a:spcBef>
              <a:buFontTx/>
              <a:buChar char="•"/>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Tx/>
              <a:buChar char="•"/>
            </a:pPr>
            <a:r>
              <a:rPr lang="fr-FR" altLang="fr-FR" sz="2000">
                <a:solidFill>
                  <a:srgbClr val="000000"/>
                </a:solidFill>
                <a:latin typeface="Times New Roman" panose="02020603050405020304" pitchFamily="18" charset="0"/>
                <a:cs typeface="Times New Roman" panose="02020603050405020304" pitchFamily="18" charset="0"/>
              </a:rPr>
              <a:t> A la tutelle de l’ENSOSP.</a:t>
            </a:r>
            <a:endParaRPr lang="fr-FR" altLang="fr-FR" sz="2000">
              <a:latin typeface="Times New Roman" panose="02020603050405020304" pitchFamily="18" charset="0"/>
            </a:endParaRPr>
          </a:p>
        </p:txBody>
      </p:sp>
      <p:sp>
        <p:nvSpPr>
          <p:cNvPr id="11269" name="Rectangle 1">
            <a:extLst>
              <a:ext uri="{FF2B5EF4-FFF2-40B4-BE49-F238E27FC236}">
                <a16:creationId xmlns:a16="http://schemas.microsoft.com/office/drawing/2014/main" id="{C5A293F1-E42F-5CB9-F1AF-63DB6FF3B289}"/>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Direction des SP et des acteurs du secours :</a:t>
            </a:r>
          </a:p>
        </p:txBody>
      </p:sp>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843</TotalTime>
  <Words>2913</Words>
  <Application>Microsoft Office PowerPoint</Application>
  <PresentationFormat>Affichage à l'écran (4:3)</PresentationFormat>
  <Paragraphs>468</Paragraphs>
  <Slides>48</Slides>
  <Notes>0</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48</vt:i4>
      </vt:variant>
    </vt:vector>
  </HeadingPairs>
  <TitlesOfParts>
    <vt:vector size="58" baseType="lpstr">
      <vt:lpstr>Arial</vt:lpstr>
      <vt:lpstr>Myriad Pro</vt:lpstr>
      <vt:lpstr>Calibri</vt:lpstr>
      <vt:lpstr>Times New Roman</vt:lpstr>
      <vt:lpstr>Wingdings 3</vt:lpstr>
      <vt:lpstr>Wingdings</vt:lpstr>
      <vt:lpstr>Comic Sans MS</vt:lpstr>
      <vt:lpstr>Symbol</vt:lpstr>
      <vt:lpstr>GCCAR</vt:lpstr>
      <vt:lpstr>Graphique CorelDRAW 9.0</vt:lpstr>
      <vt:lpstr>La sécurité civile</vt:lpstr>
      <vt:lpstr>La sécurité civile</vt:lpstr>
      <vt:lpstr>Généralités</vt:lpstr>
      <vt:lpstr>Généralités</vt:lpstr>
      <vt:lpstr>Niveau national</vt:lpstr>
      <vt:lpstr>Niveau national</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Niveau national : DGSCGC</vt:lpstr>
      <vt:lpstr>Présentation PowerPoint</vt:lpstr>
      <vt:lpstr>Niveau zonal</vt:lpstr>
      <vt:lpstr>Niveau départemental</vt:lpstr>
      <vt:lpstr>Niveau départemental</vt:lpstr>
      <vt:lpstr>Niveau départemental</vt:lpstr>
      <vt:lpstr>Niveau départemental</vt:lpstr>
      <vt:lpstr>Niveau communal</vt:lpstr>
      <vt:lpstr>Niveau communal</vt:lpstr>
      <vt:lpstr>Niveau communal</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76</cp:revision>
  <cp:lastPrinted>2015-08-06T08:01:37Z</cp:lastPrinted>
  <dcterms:created xsi:type="dcterms:W3CDTF">2015-08-05T10:19:35Z</dcterms:created>
  <dcterms:modified xsi:type="dcterms:W3CDTF">2025-01-14T15:53:13Z</dcterms:modified>
</cp:coreProperties>
</file>