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88" r:id="rId3"/>
    <p:sldId id="257" r:id="rId4"/>
    <p:sldId id="292" r:id="rId5"/>
    <p:sldId id="291" r:id="rId6"/>
    <p:sldId id="304" r:id="rId7"/>
    <p:sldId id="272" r:id="rId8"/>
    <p:sldId id="297" r:id="rId9"/>
    <p:sldId id="273" r:id="rId10"/>
    <p:sldId id="298" r:id="rId11"/>
    <p:sldId id="306" r:id="rId12"/>
    <p:sldId id="264" r:id="rId13"/>
    <p:sldId id="265" r:id="rId14"/>
    <p:sldId id="266" r:id="rId15"/>
    <p:sldId id="299" r:id="rId16"/>
    <p:sldId id="300" r:id="rId17"/>
    <p:sldId id="267" r:id="rId18"/>
    <p:sldId id="268" r:id="rId19"/>
    <p:sldId id="301" r:id="rId20"/>
    <p:sldId id="258" r:id="rId21"/>
    <p:sldId id="260" r:id="rId22"/>
    <p:sldId id="302" r:id="rId23"/>
    <p:sldId id="259" r:id="rId24"/>
    <p:sldId id="303" r:id="rId25"/>
    <p:sldId id="293" r:id="rId26"/>
    <p:sldId id="309" r:id="rId27"/>
    <p:sldId id="281" r:id="rId28"/>
    <p:sldId id="283" r:id="rId29"/>
    <p:sldId id="307" r:id="rId30"/>
    <p:sldId id="284" r:id="rId31"/>
    <p:sldId id="336" r:id="rId32"/>
    <p:sldId id="335" r:id="rId33"/>
    <p:sldId id="308" r:id="rId34"/>
    <p:sldId id="285" r:id="rId35"/>
    <p:sldId id="286" r:id="rId36"/>
    <p:sldId id="310" r:id="rId37"/>
    <p:sldId id="287" r:id="rId38"/>
    <p:sldId id="311" r:id="rId39"/>
    <p:sldId id="295" r:id="rId40"/>
    <p:sldId id="296" r:id="rId41"/>
    <p:sldId id="312" r:id="rId42"/>
    <p:sldId id="313" r:id="rId43"/>
    <p:sldId id="261" r:id="rId44"/>
    <p:sldId id="263" r:id="rId45"/>
    <p:sldId id="314" r:id="rId46"/>
    <p:sldId id="294" r:id="rId47"/>
    <p:sldId id="274" r:id="rId48"/>
    <p:sldId id="275" r:id="rId49"/>
    <p:sldId id="322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289" r:id="rId58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1D0DE3-48EB-422C-A05E-B521BE6112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EFF0E7-3AAB-46CE-8112-7133DB7096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8ECF15-FD0A-435E-90D7-03B0DC17C083}" type="datetimeFigureOut">
              <a:rPr lang="fr-FR" altLang="fr-FR"/>
              <a:pPr>
                <a:defRPr/>
              </a:pPr>
              <a:t>14/01/2025</a:t>
            </a:fld>
            <a:endParaRPr lang="fr-FR" altLang="fr-FR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6CE55987-7561-4DBE-9800-797719411C9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989048E1-12FE-46D8-8988-D894384736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374C97-1B71-4FF2-B12F-6A10D37197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06E8D8E-20BB-403D-BCFC-28649D436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805A62-4AB2-456B-8F7F-58EB91AE2C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628A301-9F7A-4D1D-9A74-8A1849F0ADB8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DD97404-A78D-4FBF-8EB3-044AA8C585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77DD81B4-8AEA-4A0E-A380-D60A155E1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B30DF0-BDF7-4CBB-965C-EAC7F04B91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B826CD-E2A4-4EEE-B668-25A265091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CA8A62E-5438-4B5C-B41D-3C674555CB8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35DD41-D415-5FF2-83C3-3F3B0615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B74AE-D267-40AE-8C73-EB4303F0AA8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9CC95-B138-90F4-7371-10402FFA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A34ADB-ED16-2153-B426-0A816DD1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391A3-DC49-4B0C-B8C6-69831BB73E0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592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1531A-1455-2033-D17E-C2D1B5AF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3FEBA-011E-4D0D-8953-B1536F85F02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AFB873-C99C-E5BB-FA63-F7338D59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951B72-8700-0CD7-AE33-2A49BB35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5B0FA-D56A-4A0C-B483-F58FB909124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818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706B5-DBF4-8CE2-39F8-E5FE679B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47E8E-75A9-49E1-A03B-F3895B32233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F19CBA-B954-C6BC-A668-DD925E64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250D18-678C-DBA2-D644-1170BA7A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C52ED-F4E4-4DBF-83C4-AF51D7C978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252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E04821-BA01-3B66-6F87-53F7B44C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33EE-E7E7-4F62-BDAE-DA79789EF83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F1DFD8-4E45-7EE5-6D90-5460FCF0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BDCAD-4035-318D-89DF-7A657708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D713E-704F-4D3A-823D-966F919615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836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46398-3EAD-E65D-4C41-8C1CD125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F0618-A3C0-4C4D-A752-5A6FB4E5B09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D0371B-FC77-0038-AC1E-EA215400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3E834C-8E2E-3EFD-3493-F486EE29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C8C59-C751-462F-80BB-3225960AE1C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751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D4EA377-0FB2-539A-1571-F701107F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7D30-3FD8-46E4-BFEE-28C7A950342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55D1D86-D183-442D-EB12-4B6F2554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CD697E3-3F04-6BE8-605F-C26881F2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01C13-F8B5-498A-8B03-A2AAD0F3C8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892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9A7B47C-DD72-899A-C1D3-34455552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7FBB1-6EE5-4F6C-A833-0A646853D35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D7DD84F-71CF-98BB-EE75-2B69E9FD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B5250AD-57AF-EBC5-A562-6694DBF5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BA425-E68A-402C-9355-3D3BAF99EAC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3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E484792-4841-AE27-B135-FA54A5C3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D025F-BA39-4024-BC3E-83FD6F0BF8D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6FB70B7B-C9DB-6D53-433D-26640418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C1B4533-D05C-FDC1-1A7F-EEBF1E29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30337-A67E-4C62-9D23-CE6D3C1427A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84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D4FE47C-45DE-93FE-1091-07B6213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5EF6-4A13-44B3-B72D-FAF2F2C49A8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85B2B6C6-8417-FDE7-44F2-7216CD1B7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908C546-5895-918A-41B7-7896D600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4ACB5-8D4B-4B2D-96D0-572B73269C5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34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71D8640-C2BA-1974-FF01-EEBF30E4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0F753-12DE-41A6-9C0E-A36F91E97EB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467EAD-10A4-293C-A8E8-08D56DEB9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75DE636-1A01-3F44-A054-5D580A76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BA9E7-4DB3-4D39-A9B0-63F48CE2620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696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B81FA91-5A37-1B30-DDF2-9DEF3958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D5EC9-253B-4C53-9915-29AA972169F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78045BD-968B-0472-9BAC-39C78992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A930464-D490-311A-8E0D-5C57C38A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7D2B2-EDA3-4751-BAC1-589A6F92B49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91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2C94E95-CFA0-2EE0-16C4-7BE0CF865B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E801B5A4-36C6-E2DD-A2A8-E781914D6E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6D9A86-CFF5-4D87-B135-6BF7BAE63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CE25CD-F1DD-48E2-9621-023BB97EE57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00F64F-8453-4DC1-AB4E-BCE9AFD5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75BEC5-30C9-4C9E-BD16-F2F4A00F6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 panose="020B0503030403020204" pitchFamily="34" charset="0"/>
              </a:defRPr>
            </a:lvl1pPr>
          </a:lstStyle>
          <a:p>
            <a:fld id="{2F7E248C-2A82-4C46-8908-88FE9C1E833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EF7F6B0-E89E-4C5D-BA1A-FF3F9129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ENGINS D’INCENDIE ET DE SECOURS</a:t>
            </a:r>
          </a:p>
        </p:txBody>
      </p:sp>
      <p:sp>
        <p:nvSpPr>
          <p:cNvPr id="4099" name="ZoneTexte 5">
            <a:extLst>
              <a:ext uri="{FF2B5EF4-FFF2-40B4-BE49-F238E27FC236}">
                <a16:creationId xmlns:a16="http://schemas.microsoft.com/office/drawing/2014/main" id="{F49600B0-5F65-3DD5-BE9B-D215170B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44564BA-D948-4D2E-9B62-6F13A71565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00E3E24-5FDB-4AE0-8C98-2C3967DB802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468353C-9DDC-423F-A49E-29ECD276FCFE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6107" name="Group 27">
            <a:extLst>
              <a:ext uri="{FF2B5EF4-FFF2-40B4-BE49-F238E27FC236}">
                <a16:creationId xmlns:a16="http://schemas.microsoft.com/office/drawing/2014/main" id="{1684379B-D543-B986-75D2-6380D4FE77F0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219200"/>
          <a:ext cx="8435975" cy="2620963"/>
        </p:xfrm>
        <a:graphic>
          <a:graphicData uri="http://schemas.openxmlformats.org/drawingml/2006/table">
            <a:tbl>
              <a:tblPr/>
              <a:tblGrid>
                <a:gridCol w="4291013">
                  <a:extLst>
                    <a:ext uri="{9D8B030D-6E8A-4147-A177-3AD203B41FA5}">
                      <a16:colId xmlns:a16="http://schemas.microsoft.com/office/drawing/2014/main" val="3157387979"/>
                    </a:ext>
                  </a:extLst>
                </a:gridCol>
                <a:gridCol w="4144962">
                  <a:extLst>
                    <a:ext uri="{9D8B030D-6E8A-4147-A177-3AD203B41FA5}">
                      <a16:colId xmlns:a16="http://schemas.microsoft.com/office/drawing/2014/main" val="3976355889"/>
                    </a:ext>
                  </a:extLst>
                </a:gridCol>
              </a:tblGrid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F.P.T.G.P.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Grande Puissance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F.P.T.A.S.R.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Secours Routier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456103"/>
                  </a:ext>
                </a:extLst>
              </a:tr>
              <a:tr h="161448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Réponds aux risques présentés par les sites industriels,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Réserve d’émulseur de 200 L,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Pompe de 3 000 l / min à 15 bars.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Mêmes équipements qu’un F.P.T classique mais il embarque en plus dans ses coffres du matériel de SR (cisailles, cales, etc.)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335773"/>
                  </a:ext>
                </a:extLst>
              </a:tr>
            </a:tbl>
          </a:graphicData>
        </a:graphic>
      </p:graphicFrame>
      <p:pic>
        <p:nvPicPr>
          <p:cNvPr id="13" name="Image 12" descr="FPTGP Couleur">
            <a:extLst>
              <a:ext uri="{FF2B5EF4-FFF2-40B4-BE49-F238E27FC236}">
                <a16:creationId xmlns:a16="http://schemas.microsoft.com/office/drawing/2014/main" id="{BA025451-945A-B920-9821-C1B7C220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40175"/>
            <a:ext cx="3429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B6B376-B1E6-9D13-FAE0-CA3D1EC53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3810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45A66449-8598-5B7E-6E79-E708ACBD96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B947F406-2315-4FD2-A20C-300FCE33A9D0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6778A2D-3626-4070-AF73-E5F2DAAE90C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1E8804C6-80CB-0085-9D58-5960DA089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1" name="Rectangle 10">
            <a:extLst>
              <a:ext uri="{FF2B5EF4-FFF2-40B4-BE49-F238E27FC236}">
                <a16:creationId xmlns:a16="http://schemas.microsoft.com/office/drawing/2014/main" id="{8251DDDE-5D93-95B6-0FCE-E00AD3512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38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4342" name="Picture 9">
            <a:extLst>
              <a:ext uri="{FF2B5EF4-FFF2-40B4-BE49-F238E27FC236}">
                <a16:creationId xmlns:a16="http://schemas.microsoft.com/office/drawing/2014/main" id="{2CDD0948-A164-188D-8678-F43FFB1D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9610" r="37895" b="4935"/>
          <a:stretch>
            <a:fillRect/>
          </a:stretch>
        </p:blipFill>
        <p:spPr bwMode="auto">
          <a:xfrm>
            <a:off x="1752600" y="1600200"/>
            <a:ext cx="55626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658CFED-DF14-4AA2-B316-EDBCC609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E54C808-BA70-4E3D-8E9B-5A33081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A55E7E-229E-4945-A8D2-3B9047F1DD5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9F9048-DA2E-96B8-DDDB-43E13BF4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08113"/>
            <a:ext cx="813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Véhicule emblématique de notre profession, avec une sextuple vocation 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FF6090-A89B-0993-2E62-2748BCBD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3816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7C574D1-6A96-4A63-93CF-CA18F465B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E40E5B-BFCA-BB8D-389E-0AFF20F60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3912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>
                <a:latin typeface="Times New Roman" panose="02020603050405020304" pitchFamily="18" charset="0"/>
              </a:rPr>
              <a:t>On distingue : 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u="sng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E.P.A.	:    échelles pivotantes automatiques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E.P.S.A.	:    échelles pivotantes semi-automatiques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E.S.P.	:    échelles sur porteur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E.P.C.	:    échelles pivotantes combinées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L'équipe est de 3 hommes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chef d'agrès,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conducteur possesseur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permis dit "d'échelier",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équipier,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FFAA6CD2-90AD-41C5-2DFC-DEF6ABC4E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323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1C0E5DA5-AC12-0D34-3B93-5EFD7172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8572" r="41969" b="18367"/>
          <a:stretch>
            <a:fillRect/>
          </a:stretch>
        </p:blipFill>
        <p:spPr bwMode="auto">
          <a:xfrm>
            <a:off x="4572000" y="3886200"/>
            <a:ext cx="35814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EB748D-2588-43C0-8E2C-DFF20760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C99BBD4-E98E-480D-B797-E89096C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2BDCBB-5D72-43F2-8E8D-EFA02801C23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B4B414-F518-2C1B-6ADA-549F5F33E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60513"/>
            <a:ext cx="791368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E.P.A. et E.P.C. :</a:t>
            </a:r>
            <a:b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Peuvent effectuer simultanément les 3 mouvements :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Déploiement,</a:t>
            </a: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Dressage,</a:t>
            </a: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Rotation ;</a:t>
            </a:r>
          </a:p>
        </p:txBody>
      </p:sp>
      <p:sp>
        <p:nvSpPr>
          <p:cNvPr id="17413" name="Rectangle 13">
            <a:extLst>
              <a:ext uri="{FF2B5EF4-FFF2-40B4-BE49-F238E27FC236}">
                <a16:creationId xmlns:a16="http://schemas.microsoft.com/office/drawing/2014/main" id="{2FCAAB21-E83C-060A-6077-743BB508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323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7414" name="Picture 12">
            <a:extLst>
              <a:ext uri="{FF2B5EF4-FFF2-40B4-BE49-F238E27FC236}">
                <a16:creationId xmlns:a16="http://schemas.microsoft.com/office/drawing/2014/main" id="{7984D986-1AE9-327E-E6A2-46B6B8F2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9" r="39087" b="3940"/>
          <a:stretch>
            <a:fillRect/>
          </a:stretch>
        </p:blipFill>
        <p:spPr bwMode="auto">
          <a:xfrm>
            <a:off x="3505200" y="2819400"/>
            <a:ext cx="43434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F668E37-2263-4CEC-B0E0-234A038C54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A97900A3-797B-40C2-8C67-E656364AF2C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887ACA-2C78-4127-8009-B3126C49FA23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C28A27-70B4-DB23-3A3F-64D807E8C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7543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E.P.S.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b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 peuvent effectuer les 3 mouvements que l’un après l’autre: </a:t>
            </a:r>
          </a:p>
        </p:txBody>
      </p:sp>
      <p:pic>
        <p:nvPicPr>
          <p:cNvPr id="18437" name="Image 30">
            <a:extLst>
              <a:ext uri="{FF2B5EF4-FFF2-40B4-BE49-F238E27FC236}">
                <a16:creationId xmlns:a16="http://schemas.microsoft.com/office/drawing/2014/main" id="{18C96B5A-0F93-B4CC-ECCA-33992F49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5"/>
          <a:stretch>
            <a:fillRect/>
          </a:stretch>
        </p:blipFill>
        <p:spPr bwMode="auto">
          <a:xfrm>
            <a:off x="762000" y="2590800"/>
            <a:ext cx="6781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4EDD819-12AF-4A45-8615-06A80B3654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D51D0B6-F102-48E5-A3FE-F666B8B7FDEA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5A07F27-8CA4-42DB-AD0F-D7F7BBD24048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7A0AF-E23C-E112-8F39-7D2D807EF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153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E.S.P.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b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L’échelle est descendue d’un porteur automobile pour ensuite accéder dans une cour en passant sous un porche.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817DFF-25D8-DFD1-EFC7-4100B1D23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429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D2F407-8CF4-71A2-C071-9214C54D5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2286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E216BC-5602-761E-B28F-80EDD287A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20320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4E6DCC4-3331-47AC-8D6E-2740C5D4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F0B2601-26A4-49E0-9318-BAB539505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3D555A-E5D6-44B4-AD10-D17643B3EB51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D4D6A9-9221-1287-092E-DB1111508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481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06CFC5-5E4D-40B5-E3B9-B09C94ED0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0"/>
            <a:ext cx="25209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Cabine de conduite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Faux châssis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Stabilisateurs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Le portique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Le platelage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La tourelle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C41D56-73F3-F2DD-1988-C83DDF33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886200"/>
            <a:ext cx="3429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7.  Le berceau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 parc échelle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plans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échelons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dispositifs de sauvetage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3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charRg st="3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charRg st="42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55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charRg st="55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89466F2-6A59-4BF8-95E1-B5317025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134DBE2-512E-433B-ACC4-A47D30F1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101765-BA9D-4D6C-AF91-53B807192741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18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D536F8-19A8-05DE-0895-B305A0F7C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4248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L'armement se compose 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Matériels nécessaires à l'exécution de sauvetages par l'extérieur : sangles,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LSPCC, cordages, commandes, etc.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Matériels pour l'établissement d'une L.D.V. 65 – 1 000 l / min et d'une L.D.V. 45 directement sur poteau ou bouche d'incendie,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Secteurs desservis par le tramway = un lot tramway permettant la consignation de la ligne aérienne.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D635367-6028-4093-9BDB-544EA8CA6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D71D3AD-25A0-498B-853A-58AFA41E44D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A5E4B65-47BC-403C-86F1-4CB503EEF9E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19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383609-7B1F-8673-B012-F8235432F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49339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L'armement se compose 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support accueillant un brancard installé sur la nacelle et qui permet d'évacuer une victime dont l'état médical justifie une manutention obligatoirement allongée. </a:t>
            </a:r>
          </a:p>
        </p:txBody>
      </p:sp>
      <p:pic>
        <p:nvPicPr>
          <p:cNvPr id="8" name="Image 7" descr="EPANA - BRANCARD">
            <a:extLst>
              <a:ext uri="{FF2B5EF4-FFF2-40B4-BE49-F238E27FC236}">
                <a16:creationId xmlns:a16="http://schemas.microsoft.com/office/drawing/2014/main" id="{3F1F443E-EBE8-3419-BC1E-0092BAF4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2019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854ADB-6331-240A-CA90-38B14A66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82296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vent les échelles peuvent être haubanées.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Echelle aérienne pourvue d'un groupe électrogène = une scie double lames.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144EBD75-6763-586B-3A83-52B54D9FF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Les engins d'incendie et de secours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008E93A-000F-47AB-ABAC-2FA9FC024C5C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43D10E5-DD6A-4095-A242-D82CCEC102B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5896F4F-9B85-450C-A91A-4ED81C03EFBE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ZoneTexte 16">
            <a:extLst>
              <a:ext uri="{FF2B5EF4-FFF2-40B4-BE49-F238E27FC236}">
                <a16:creationId xmlns:a16="http://schemas.microsoft.com/office/drawing/2014/main" id="{880B0F05-6FAD-A385-FC5E-5EB24645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5126" name="ZoneTexte 20">
            <a:extLst>
              <a:ext uri="{FF2B5EF4-FFF2-40B4-BE49-F238E27FC236}">
                <a16:creationId xmlns:a16="http://schemas.microsoft.com/office/drawing/2014/main" id="{8F326A1D-56B4-D896-2085-B67DDA5B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principaux engins d'incendie et de secours du SDMIS.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A28F43-594C-0955-A821-FBC1ECB39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3810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Typologie,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d’incendie courant,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de secours à personnes,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d’interventions diverses,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de commandement,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Cellules,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spéciaux,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spécifiques,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Remorques,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C326033-5D88-4B35-AF15-7EBF82AC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516451E-C770-46E1-9712-09BDDDB5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8BEEE4-00E6-41A9-ACEC-31BA7C57501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65A5EC-4FE6-476C-F5DF-E919F7C38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Les C.C.F. se déclinent sous 3 catégories :</a:t>
            </a:r>
            <a:br>
              <a:rPr lang="fr-FR" altLang="fr-FR" sz="2000" b="1" u="sng">
                <a:latin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C.C.F.L.  : 	Camion-Citerne Feux de forêts Légers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C.C.F.M. : 	Camion-Citerne Feux de forêts Moyens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     : 	Camion-Citerne Feux de forêts Lourds</a:t>
            </a:r>
          </a:p>
        </p:txBody>
      </p:sp>
      <p:pic>
        <p:nvPicPr>
          <p:cNvPr id="5" name="Image 4" descr="Afficher l'image d'origine">
            <a:extLst>
              <a:ext uri="{FF2B5EF4-FFF2-40B4-BE49-F238E27FC236}">
                <a16:creationId xmlns:a16="http://schemas.microsoft.com/office/drawing/2014/main" id="{F21B5F7F-3B60-CDDC-F8C9-8EBD4EE3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3845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A10D24-3655-51AC-EB0A-6DDD86E2D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29000"/>
            <a:ext cx="4560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 C.C.F. : Véhicule porteur d'eau, à châssis hors chemin.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83BCC8-2A3A-3C96-D362-7B467DB2E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648200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Essentiellement destinés à l'attaque, en terrain d'accès difficile.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18DF1A3-328E-4165-ADA7-80689A29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5BD95CB-6AA6-41B3-AF8B-B5CB9A65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15CFA8-7664-4FC3-BC8B-A5ECD0B101C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FCD8E9-BF95-BF0A-C404-5F428DCBE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L’emploi de ces engins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B3BC1-95B4-24B4-B99C-5D69DF983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En raison de leur faible capacité en eau, ces engins sont généralement engagés par groupe de 4 et lorsque les points d'eau sont éloignés, ils sont accompagnés par un ou plusieurs porteurs d'eau C.C.I. (Camion-Citerne Incendie) ou C.C.G.C. (Camion-Citerne grande Capacité)  par exemple.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A647DA-2353-D594-0121-B4E61C50D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57600"/>
            <a:ext cx="5616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 personnel manœuvrant ses engins sont de :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    -  2 pour les C.C.F.L.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    -  4 pour les C.C.F.M. et C.C.F.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5" grpId="0" autoUpdateAnimBg="0"/>
      <p:bldP spid="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F6AD19-ED92-46E8-A21A-913B6C0CCA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97006F0-1681-44A7-A360-0CCBC8CE8F5A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8CBCABA-9D08-4A3B-925E-104C6530D85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02E962-51D1-F594-8C2E-320A24E52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Points communs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5B9F38-D8B4-8CE9-D118-D24B17EB9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7696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d’alimentation : aspiraux, crépine, tuyaux d’alimentation, etc.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d’extinction :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</a:rPr>
              <a:t>Mise en œuvre d’un L.D.T à 200 m</a:t>
            </a: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</a:rPr>
              <a:t>Mise en œuvre d’une L.D.V 45 à 100 m</a:t>
            </a:r>
          </a:p>
          <a:p>
            <a:pPr>
              <a:spcBef>
                <a:spcPct val="0"/>
              </a:spcBef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divers : éclairage, élagage (serpe, tronçonneuse,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F0F40F5-C459-4E62-8DCA-9FEDD170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DBA9C084-382C-4A03-BB0D-4FE96F0D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5D5EA0-2A33-44AC-B339-A0D073B2A529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717F976-1FCE-17B4-7F1D-C93C15BD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2000" b="1">
                <a:latin typeface="Times New Roman" panose="02020603050405020304" pitchFamily="18" charset="0"/>
              </a:rPr>
              <a:t>Equipement hydraulique:</a:t>
            </a:r>
          </a:p>
        </p:txBody>
      </p:sp>
      <p:pic>
        <p:nvPicPr>
          <p:cNvPr id="27653" name="Image 9" descr="Afficher l'image d'origine">
            <a:extLst>
              <a:ext uri="{FF2B5EF4-FFF2-40B4-BE49-F238E27FC236}">
                <a16:creationId xmlns:a16="http://schemas.microsoft.com/office/drawing/2014/main" id="{AE280FD2-CD59-B2FB-95FC-CE6DC4108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673225"/>
            <a:ext cx="294481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7DAD75-F20B-0900-0412-96E25DAA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4572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C.C.F.L. :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600 à 800 litres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Motopompe de 250 l / min à 15 bars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8B263-2503-7021-4393-AB9F13D1A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4572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C.C.F.M.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1 750 à 2 000 litres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Motopompe de 500 l / min à 15 bars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Possibilité d’établir une 2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LDV 45 à 60 m et une LDV 70 à 120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1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0BEBB99-6590-41F8-BA44-F0D8EE6DF6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690892B7-256F-43C8-B39D-D7BDD1E3618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17A8AE1-AEA8-475F-B56F-2A107A6A1E4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9C8CED-3491-25CE-AA8F-9F15AAD52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2000" b="1">
                <a:latin typeface="Times New Roman" panose="02020603050405020304" pitchFamily="18" charset="0"/>
              </a:rPr>
              <a:t>Equipement hydraulique:</a:t>
            </a:r>
          </a:p>
        </p:txBody>
      </p:sp>
      <p:pic>
        <p:nvPicPr>
          <p:cNvPr id="28677" name="Image 9" descr="Afficher l'image d'origine">
            <a:extLst>
              <a:ext uri="{FF2B5EF4-FFF2-40B4-BE49-F238E27FC236}">
                <a16:creationId xmlns:a16="http://schemas.microsoft.com/office/drawing/2014/main" id="{2E4F49B4-195C-DDC4-AF7A-5ECD46A7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98863"/>
            <a:ext cx="347821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0BCA8B-F5C3-9B70-2C65-7DD9D5CF2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81200"/>
            <a:ext cx="4572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C.C.F.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3 000 à 3 500 litres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Pompe de 1 000 l /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min à 15 bars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Possibilité d’établir une 2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ème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LDV 45 à 60 m et une LDV 70 à 120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688A3EF0-193D-CEF1-A961-99942ECD1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90FD5B1-BBFD-41C8-9485-A786E5F5D268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EFF6766-D951-498B-8F94-B564EFF8A79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25378527-1E74-DD8B-737C-42AE5A570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1" name="Image 3" descr="I:\Images\Sapeurs-Pompiers\INC\engins\Photos\VAMUR et PMA\IMG_0082.JPG">
            <a:extLst>
              <a:ext uri="{FF2B5EF4-FFF2-40B4-BE49-F238E27FC236}">
                <a16:creationId xmlns:a16="http://schemas.microsoft.com/office/drawing/2014/main" id="{EDF3E3B4-58DE-262C-3468-ECB0C2F3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2971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>
            <a:extLst>
              <a:ext uri="{FF2B5EF4-FFF2-40B4-BE49-F238E27FC236}">
                <a16:creationId xmlns:a16="http://schemas.microsoft.com/office/drawing/2014/main" id="{AC6F5ED0-3371-BA80-6913-FCD57F953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3" name="Image 2">
            <a:extLst>
              <a:ext uri="{FF2B5EF4-FFF2-40B4-BE49-F238E27FC236}">
                <a16:creationId xmlns:a16="http://schemas.microsoft.com/office/drawing/2014/main" id="{DAC4EEAB-6254-EE61-D48B-8990FA3E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5" r="37546"/>
          <a:stretch>
            <a:fillRect/>
          </a:stretch>
        </p:blipFill>
        <p:spPr bwMode="auto">
          <a:xfrm>
            <a:off x="685800" y="4114800"/>
            <a:ext cx="2514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9">
            <a:extLst>
              <a:ext uri="{FF2B5EF4-FFF2-40B4-BE49-F238E27FC236}">
                <a16:creationId xmlns:a16="http://schemas.microsoft.com/office/drawing/2014/main" id="{D7425002-9E94-9838-21EA-61BD5563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5" name="Picture 8">
            <a:extLst>
              <a:ext uri="{FF2B5EF4-FFF2-40B4-BE49-F238E27FC236}">
                <a16:creationId xmlns:a16="http://schemas.microsoft.com/office/drawing/2014/main" id="{6B145CF8-0C21-C2E7-C0FC-3E692483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5" r="34210"/>
          <a:stretch>
            <a:fillRect/>
          </a:stretch>
        </p:blipFill>
        <p:spPr bwMode="auto">
          <a:xfrm>
            <a:off x="990600" y="1447800"/>
            <a:ext cx="30480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Image 31">
            <a:extLst>
              <a:ext uri="{FF2B5EF4-FFF2-40B4-BE49-F238E27FC236}">
                <a16:creationId xmlns:a16="http://schemas.microsoft.com/office/drawing/2014/main" id="{FA397A1F-5394-7F49-B683-B92CE7796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0" r="51938" b="17563"/>
          <a:stretch>
            <a:fillRect/>
          </a:stretch>
        </p:blipFill>
        <p:spPr bwMode="auto">
          <a:xfrm>
            <a:off x="5334000" y="1600200"/>
            <a:ext cx="3124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A999DF27-BC9C-2534-22F5-C29CFA4EA4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81119CE-DD18-49C7-8BAB-EDB22B1B51D8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9423503-C169-4712-804C-E8ED0C4AA32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9DF31154-A7C0-AF03-FBA9-E21395D3E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CEE24857-57A8-842B-5072-8CF7887B0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26" name="Rectangle 8">
            <a:extLst>
              <a:ext uri="{FF2B5EF4-FFF2-40B4-BE49-F238E27FC236}">
                <a16:creationId xmlns:a16="http://schemas.microsoft.com/office/drawing/2014/main" id="{AE69CE77-4524-4C8B-9776-17C293735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0727" name="Picture 9">
            <a:extLst>
              <a:ext uri="{FF2B5EF4-FFF2-40B4-BE49-F238E27FC236}">
                <a16:creationId xmlns:a16="http://schemas.microsoft.com/office/drawing/2014/main" id="{D96FF3F0-8A08-67CA-E3E6-45CD7545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5" r="34210"/>
          <a:stretch>
            <a:fillRect/>
          </a:stretch>
        </p:blipFill>
        <p:spPr bwMode="auto">
          <a:xfrm>
            <a:off x="990600" y="1447800"/>
            <a:ext cx="60198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669C411-697E-44DB-89EF-5D0CCB14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0D8F400-A697-498C-8BC7-1173BB77B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B1C668-FADA-4B9C-9248-F4BBE27CA7D8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4A9DC-7BFF-8228-74C7-0BFE05CA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5185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Véhicule qui a pour mission d'intervenir pour le SUAP.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F215D-99DF-D488-BD39-7A6B2AE4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09800"/>
            <a:ext cx="758348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L'équipe est de 3 personnes.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V.S.A.V. ne peut assurer, dans des conditions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normales, le transport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d'une seule victime grave,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2 blessés légers.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6689B4E2-D8F9-5F2A-046A-51CA271B9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1751" name="Picture 7">
            <a:extLst>
              <a:ext uri="{FF2B5EF4-FFF2-40B4-BE49-F238E27FC236}">
                <a16:creationId xmlns:a16="http://schemas.microsoft.com/office/drawing/2014/main" id="{B8371266-5307-17BF-E3ED-0F470F72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23914" r="34665" b="1675"/>
          <a:stretch>
            <a:fillRect/>
          </a:stretch>
        </p:blipFill>
        <p:spPr bwMode="auto">
          <a:xfrm>
            <a:off x="5562600" y="3657600"/>
            <a:ext cx="32766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8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charRg st="48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3" end="1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charRg st="153" end="15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charRg st="153" end="15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charRg st="153" end="1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1574C90-DE9C-4324-BD30-C409BA77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AC01DE88-69DD-458D-86D2-5C47D387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FD9A4D-B327-4D0E-BDF5-A3828850E38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28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B177C6-B05D-88B0-C944-7ED112299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79914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V.S.A.V. se compose d'une cellule sanitaire et d'une cabine de conduite.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2ADB9-FF5C-0D36-2F98-0DF6BEB31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81168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Myriad Pro" panose="020B0503030403020204" pitchFamily="34" charset="0"/>
              <a:buAutoNum type="alphaUcPeriod"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Cabine de conduite :</a:t>
            </a:r>
            <a:endParaRPr lang="fr-FR" altLang="fr-FR" sz="20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Composé de 3 places assises et comporte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Ceintures de sécurité,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Sièges munis d'appui-tête,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Portes battantes et non coulissantes.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D551998D-01EB-BAD0-1F6C-BC7CB73B5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2775" name="Picture 8">
            <a:extLst>
              <a:ext uri="{FF2B5EF4-FFF2-40B4-BE49-F238E27FC236}">
                <a16:creationId xmlns:a16="http://schemas.microsoft.com/office/drawing/2014/main" id="{E32C0EFE-4169-1B50-11A0-84116254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31343" r="38692" b="10448"/>
          <a:stretch>
            <a:fillRect/>
          </a:stretch>
        </p:blipFill>
        <p:spPr bwMode="auto">
          <a:xfrm>
            <a:off x="5378450" y="3048000"/>
            <a:ext cx="3003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8">
            <a:extLst>
              <a:ext uri="{FF2B5EF4-FFF2-40B4-BE49-F238E27FC236}">
                <a16:creationId xmlns:a16="http://schemas.microsoft.com/office/drawing/2014/main" id="{1CCD3AC6-9BA2-C9AB-758F-E55D1062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9" t="18182" r="4364" b="36363"/>
          <a:stretch>
            <a:fillRect/>
          </a:stretch>
        </p:blipFill>
        <p:spPr bwMode="auto">
          <a:xfrm>
            <a:off x="6118225" y="2971800"/>
            <a:ext cx="2528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7D89977E-03CD-406D-A34B-C7C42A957F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2CEDC1E-3AD5-4E83-B7AA-B5D286E33B7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7B60B5F-4D05-4175-B6E2-CEB39CA19D5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29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10BAD-4B2F-9C5B-955E-FEF3D8823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0772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Cellule sanitaire :</a:t>
            </a:r>
            <a:endParaRPr lang="fr-FR" altLang="fr-FR" sz="20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Comporte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brancard,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espace pour recevoir un collecteur d’objets piquants, tranchants,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plan de travail,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Des rangements,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Des matériels : oxygénothérapie, aspirateur de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mucosité, attelles / colliers cervicaux, arrêt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hémorragie, matériels pour les 1</a:t>
            </a:r>
            <a:r>
              <a:rPr lang="fr-FR" altLang="fr-FR" sz="2000" baseline="30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er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soins des plaies,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brûlures,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Une poubelle.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Rectangle 9">
            <a:extLst>
              <a:ext uri="{FF2B5EF4-FFF2-40B4-BE49-F238E27FC236}">
                <a16:creationId xmlns:a16="http://schemas.microsoft.com/office/drawing/2014/main" id="{E57D93BF-8795-1A3B-082D-EC22CAC89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258B97DA-BB80-2D13-CBFF-76BB8CAB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Typologie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BDF8A48-64A3-4087-986C-F70D1F84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AC19B0-A3D8-4B17-9915-B48B4D330CE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76585FC3-8833-E5E3-4523-8F4CA6C8D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29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Dénominations de nos engins sont abrégées par un acronyme de 6 caractères maximum.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La 1</a:t>
            </a:r>
            <a:r>
              <a:rPr lang="fr-FR" altLang="fr-F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lettre correspond au type du véhicule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 = fourgon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E = échelle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V = véhicule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C = camion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CE = cellule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B = bateau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R = remorque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fficher l'image d'origine">
            <a:extLst>
              <a:ext uri="{FF2B5EF4-FFF2-40B4-BE49-F238E27FC236}">
                <a16:creationId xmlns:a16="http://schemas.microsoft.com/office/drawing/2014/main" id="{221B8F1D-2EF0-6234-8A3F-B9AAAD60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523">
            <a:off x="4572000" y="3276600"/>
            <a:ext cx="25050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9D8C4CB9-2816-4CDB-A40B-822C1BEE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BA2358A-9C2E-442D-B54A-2F13BDCE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ADBB6B-2B26-4B68-B901-59E74E77EBA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A9D9D0-6F6A-DE67-E439-70B2D0133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84313"/>
            <a:ext cx="568801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 Matériel hors de la cellule :</a:t>
            </a: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poste radio émetteur-récepteur,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Projecteurs portatifs,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gilets de signalisation de haute visibilité,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extincteur 9 kilo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détecteur de CO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Afficher l'image d'origine">
            <a:extLst>
              <a:ext uri="{FF2B5EF4-FFF2-40B4-BE49-F238E27FC236}">
                <a16:creationId xmlns:a16="http://schemas.microsoft.com/office/drawing/2014/main" id="{1CED535E-5D6C-1E23-5B97-396E33DC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0"/>
            <a:ext cx="108108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Afficher l'image d'origine">
            <a:extLst>
              <a:ext uri="{FF2B5EF4-FFF2-40B4-BE49-F238E27FC236}">
                <a16:creationId xmlns:a16="http://schemas.microsoft.com/office/drawing/2014/main" id="{14749A90-C7A7-0E6C-7890-1E1D3A3E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7684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8">
            <a:extLst>
              <a:ext uri="{FF2B5EF4-FFF2-40B4-BE49-F238E27FC236}">
                <a16:creationId xmlns:a16="http://schemas.microsoft.com/office/drawing/2014/main" id="{20F1F404-42FB-C22F-336A-7B2D321A0E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81119CE-DD18-49C7-8BAB-EDB22B1B51D8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1FEE402-28D3-4898-B36C-67E5A1004E7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6FFE26E5-4168-DF00-C7EC-7620139A7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73733" name="Rectangle 6">
            <a:extLst>
              <a:ext uri="{FF2B5EF4-FFF2-40B4-BE49-F238E27FC236}">
                <a16:creationId xmlns:a16="http://schemas.microsoft.com/office/drawing/2014/main" id="{EB14651E-AD61-758A-E78D-885E55013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73734" name="Rectangle 8">
            <a:extLst>
              <a:ext uri="{FF2B5EF4-FFF2-40B4-BE49-F238E27FC236}">
                <a16:creationId xmlns:a16="http://schemas.microsoft.com/office/drawing/2014/main" id="{FEE3CEE2-813E-F4FF-4D0F-291F2F83C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3736" name="Picture 8">
            <a:extLst>
              <a:ext uri="{FF2B5EF4-FFF2-40B4-BE49-F238E27FC236}">
                <a16:creationId xmlns:a16="http://schemas.microsoft.com/office/drawing/2014/main" id="{D6EF1743-88BD-AE40-9DFB-7EE41B20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3503" r="16455"/>
          <a:stretch>
            <a:fillRect/>
          </a:stretch>
        </p:blipFill>
        <p:spPr bwMode="auto">
          <a:xfrm>
            <a:off x="1524000" y="1828800"/>
            <a:ext cx="60198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669C411-697E-44DB-89EF-5D0CCB1420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2400" b="1">
                <a:solidFill>
                  <a:srgbClr val="984807"/>
                </a:solidFill>
              </a:rPr>
              <a:t>Véhicule de Secours de Soins d’Urgence et d’Assistance aux Personnes - V.S.S.U.A.P.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0D8F400-A697-498C-8BC7-1173BB77BC07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C990B71-9824-4598-8D5C-44F95FCBD141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25130-6D5E-BC7A-2E8B-70B849CD1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341438"/>
            <a:ext cx="8518525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Assure les mêmes missions qu’un VSAV mais à son bord nous trouvons des matériels et médicaments afin que les SP formés ASUP puissent réaliser des soins d’urgence sur prescriptions médicales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ECG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Choc anaphylactique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Intoxications aux opiacés et dérivés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Crise asthme aiguë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Traitement de la douleur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Hémoglobinémie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Hypoglycémie</a:t>
            </a:r>
          </a:p>
        </p:txBody>
      </p:sp>
      <p:sp>
        <p:nvSpPr>
          <p:cNvPr id="72710" name="Rectangle 8">
            <a:extLst>
              <a:ext uri="{FF2B5EF4-FFF2-40B4-BE49-F238E27FC236}">
                <a16:creationId xmlns:a16="http://schemas.microsoft.com/office/drawing/2014/main" id="{2AAA3C97-E90A-C199-F883-D06BB510B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2713" name="Picture 9">
            <a:extLst>
              <a:ext uri="{FF2B5EF4-FFF2-40B4-BE49-F238E27FC236}">
                <a16:creationId xmlns:a16="http://schemas.microsoft.com/office/drawing/2014/main" id="{4F721982-096D-A94D-750A-9B5930EB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1" t="24786" b="15384"/>
          <a:stretch>
            <a:fillRect/>
          </a:stretch>
        </p:blipFill>
        <p:spPr bwMode="auto">
          <a:xfrm>
            <a:off x="4953000" y="3505200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A982418D-5B67-68B1-4317-E3E457F78A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E5C9494-90B8-464D-9E00-FF915CC89659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93309F6-B2E6-4348-977A-07166128F56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0F12289-D447-DB5C-BE2D-7388276B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F906BB8B-8B47-DABB-295D-3022B1919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5846" name="Rectangle 8">
            <a:extLst>
              <a:ext uri="{FF2B5EF4-FFF2-40B4-BE49-F238E27FC236}">
                <a16:creationId xmlns:a16="http://schemas.microsoft.com/office/drawing/2014/main" id="{FAFC0539-51C0-9BDF-D360-1E1669C68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5847" name="Image 31">
            <a:extLst>
              <a:ext uri="{FF2B5EF4-FFF2-40B4-BE49-F238E27FC236}">
                <a16:creationId xmlns:a16="http://schemas.microsoft.com/office/drawing/2014/main" id="{A763F6E6-C942-7D10-66EE-9044C86C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0" r="51938" b="17563"/>
          <a:stretch>
            <a:fillRect/>
          </a:stretch>
        </p:blipFill>
        <p:spPr bwMode="auto">
          <a:xfrm>
            <a:off x="1524000" y="1676400"/>
            <a:ext cx="58674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E3A3EBE-55BD-462F-8996-60E069CD1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959173A7-6048-42D7-9F3F-18525F7D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0D606F-88ED-4A68-B540-8C3F9F0F755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ED905A-79D6-2687-AD2A-CA58F21AE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7160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Véhicules de Secours Routiers comportent 3 catégories :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36869" name="Image 10" descr="RSR 2">
            <a:extLst>
              <a:ext uri="{FF2B5EF4-FFF2-40B4-BE49-F238E27FC236}">
                <a16:creationId xmlns:a16="http://schemas.microsoft.com/office/drawing/2014/main" id="{3FE1B4D3-698D-CAE3-E754-D18AF917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52800"/>
            <a:ext cx="2290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2D92EC-D105-73A7-135F-10CF7261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81200"/>
            <a:ext cx="5105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096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096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096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léger 	  appelé V.S.R.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moyen   appelé V.S.R.M.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lourd 	  appelé V.S.R.L.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525D24-BA01-4318-BC04-5D75326A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05200"/>
            <a:ext cx="59436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Il existe aussi des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R.S.R : Remorques de secours routiers que l'on attelle à un véhicule incendie (F.P.T. généralement).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F.P.T.A.S.R. : F.P.T. avec matériel de secours routier.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39" end="1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charRg st="139" end="18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charRg st="139" end="18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charRg st="139" end="1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8B1F370-823D-4EDD-BE4E-F456FA8E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DF2CE769-3367-4B9D-996B-A2002BF4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26B883-3689-428C-8ADE-7E4A685DB198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C9AB8-5B2F-5565-2365-58319422F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79184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missions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Intervenir lors d'accident de la circulation, mais aussi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Accidents de métro (personne tombée sur la voie par exemple),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Feux d'entrepôts afin de créer des accès (ouverture d'un portail fer par exemple),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Toutes autres manœuvres de force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(enfant coincé dans une barrière par exemple).</a:t>
            </a:r>
          </a:p>
        </p:txBody>
      </p:sp>
      <p:pic>
        <p:nvPicPr>
          <p:cNvPr id="37893" name="Picture 9" descr="I:\Images\Sapeurs-Pompiers\TOP\Secours routier\Photos\PIC00018.JPG">
            <a:extLst>
              <a:ext uri="{FF2B5EF4-FFF2-40B4-BE49-F238E27FC236}">
                <a16:creationId xmlns:a16="http://schemas.microsoft.com/office/drawing/2014/main" id="{FF3468EA-BFC4-2F87-407A-442D13F6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16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13">
            <a:extLst>
              <a:ext uri="{FF2B5EF4-FFF2-40B4-BE49-F238E27FC236}">
                <a16:creationId xmlns:a16="http://schemas.microsoft.com/office/drawing/2014/main" id="{4EA9AD9F-95B5-941D-FA36-2213844D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95600"/>
            <a:ext cx="1758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80E6D8A-0B6E-40DC-A156-9735543BE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78A6A91D-A283-4CEC-B66D-C6AC50ACBC0D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EEE1BE-EFD3-4CB3-8C5E-93A3569F8323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4505B1-3A70-3408-FA82-013C9D816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79248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L’équipage :</a:t>
            </a:r>
            <a:b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3 sapeurs-pompiers (munis d’un gilet fluorescent)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chef d’agrès,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conducteur,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équipier.</a:t>
            </a:r>
          </a:p>
        </p:txBody>
      </p:sp>
      <p:pic>
        <p:nvPicPr>
          <p:cNvPr id="38917" name="Picture 8" descr="I:\Images\Sapeurs-Pompiers\INC\SP\Clipart\Inter026.gif">
            <a:extLst>
              <a:ext uri="{FF2B5EF4-FFF2-40B4-BE49-F238E27FC236}">
                <a16:creationId xmlns:a16="http://schemas.microsoft.com/office/drawing/2014/main" id="{805430F7-EA59-2784-0E49-EA260041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33800"/>
            <a:ext cx="152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W:\Commun\6 - Clip Art- FOR\CDB9_04.TIF">
            <a:extLst>
              <a:ext uri="{FF2B5EF4-FFF2-40B4-BE49-F238E27FC236}">
                <a16:creationId xmlns:a16="http://schemas.microsoft.com/office/drawing/2014/main" id="{255F6A7D-6F94-4283-9C1C-458B917A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1493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3" descr="C:\Documents and Settings\Philippe\Mes documents\JSP SDMIS\Dématérialisation\doc\INC\SP\Clipart\SP avec volant dans main droite.tif">
            <a:extLst>
              <a:ext uri="{FF2B5EF4-FFF2-40B4-BE49-F238E27FC236}">
                <a16:creationId xmlns:a16="http://schemas.microsoft.com/office/drawing/2014/main" id="{31215731-9C46-6069-4AE6-64D5DA83E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1187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8E60409-C6F5-4879-A0A6-AEB83A8E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A80B3923-BC47-4716-A3D7-A73A83E3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AAE711-2412-4962-834C-75C1FC551DB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37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A24D70-E19E-177E-463B-0793C3E01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820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L’armement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composé :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Matériels de balisage signalant et éclairant la zone de l’accident,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certains modèles, d’une citerne de 500 L alimentant une L.D.T pour éteindre un départ de feu,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Divers matériel pour la réalisation du calage,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Matériel de levage,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Matériel de désincarcération,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Divers matériels (nettoyer la chaussée, débrancher les batteries, etc.).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Afficher l'image d'origine">
            <a:extLst>
              <a:ext uri="{FF2B5EF4-FFF2-40B4-BE49-F238E27FC236}">
                <a16:creationId xmlns:a16="http://schemas.microsoft.com/office/drawing/2014/main" id="{FFC6FD0A-33FC-EAB9-00C1-5CB0FBCA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19200"/>
            <a:ext cx="11366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cale bois">
            <a:extLst>
              <a:ext uri="{FF2B5EF4-FFF2-40B4-BE49-F238E27FC236}">
                <a16:creationId xmlns:a16="http://schemas.microsoft.com/office/drawing/2014/main" id="{844D049C-B7D3-F297-7D69-747D35CF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873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Afficher l'image d'origine">
            <a:extLst>
              <a:ext uri="{FF2B5EF4-FFF2-40B4-BE49-F238E27FC236}">
                <a16:creationId xmlns:a16="http://schemas.microsoft.com/office/drawing/2014/main" id="{C0AF93AD-9DFD-F9B6-BF0F-D5D8204D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514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0">
            <a:extLst>
              <a:ext uri="{FF2B5EF4-FFF2-40B4-BE49-F238E27FC236}">
                <a16:creationId xmlns:a16="http://schemas.microsoft.com/office/drawing/2014/main" id="{213FA332-446A-8A8F-D9D5-A2788122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24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Sac absorbant">
            <a:extLst>
              <a:ext uri="{FF2B5EF4-FFF2-40B4-BE49-F238E27FC236}">
                <a16:creationId xmlns:a16="http://schemas.microsoft.com/office/drawing/2014/main" id="{73F1D3BB-21F0-D164-FCC0-45279EDD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24400"/>
            <a:ext cx="958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CASQUE ANTIBRUIT">
            <a:extLst>
              <a:ext uri="{FF2B5EF4-FFF2-40B4-BE49-F238E27FC236}">
                <a16:creationId xmlns:a16="http://schemas.microsoft.com/office/drawing/2014/main" id="{D83460E0-3068-84CE-D0E7-C29AC8A6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6651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Afficher l'image d'origine">
            <a:extLst>
              <a:ext uri="{FF2B5EF4-FFF2-40B4-BE49-F238E27FC236}">
                <a16:creationId xmlns:a16="http://schemas.microsoft.com/office/drawing/2014/main" id="{2BF68B42-D9E8-D384-F57D-C611CEF6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12414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01" end="3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charRg st="301" end="36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charRg st="301" end="36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charRg st="301" end="3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CDD2AB57-DB3A-5299-9D94-0B4E931A4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d'interventions diverses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9B7B41C-5FC4-4284-A633-01DF5FB9E37F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48C5563-B873-4570-BD08-D22341E59CC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40964" name="Image 34">
            <a:extLst>
              <a:ext uri="{FF2B5EF4-FFF2-40B4-BE49-F238E27FC236}">
                <a16:creationId xmlns:a16="http://schemas.microsoft.com/office/drawing/2014/main" id="{BD903600-91D6-1052-CD6A-BE55D9DC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4" r="46706" b="16168"/>
          <a:stretch>
            <a:fillRect/>
          </a:stretch>
        </p:blipFill>
        <p:spPr bwMode="auto">
          <a:xfrm>
            <a:off x="4419600" y="1447800"/>
            <a:ext cx="3886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6">
            <a:extLst>
              <a:ext uri="{FF2B5EF4-FFF2-40B4-BE49-F238E27FC236}">
                <a16:creationId xmlns:a16="http://schemas.microsoft.com/office/drawing/2014/main" id="{143EC3FE-41AC-CF8A-58B0-F215CFE5C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5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6" name="Image 6">
            <a:extLst>
              <a:ext uri="{FF2B5EF4-FFF2-40B4-BE49-F238E27FC236}">
                <a16:creationId xmlns:a16="http://schemas.microsoft.com/office/drawing/2014/main" id="{05CD45BD-27A1-C278-8479-580A4344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3133" r="17947" b="19960"/>
          <a:stretch>
            <a:fillRect/>
          </a:stretch>
        </p:blipFill>
        <p:spPr bwMode="auto">
          <a:xfrm>
            <a:off x="457200" y="26670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>
            <a:extLst>
              <a:ext uri="{FF2B5EF4-FFF2-40B4-BE49-F238E27FC236}">
                <a16:creationId xmlns:a16="http://schemas.microsoft.com/office/drawing/2014/main" id="{B1E241BB-0AF1-47CA-A788-4F0475B74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8" name="Image 4">
            <a:extLst>
              <a:ext uri="{FF2B5EF4-FFF2-40B4-BE49-F238E27FC236}">
                <a16:creationId xmlns:a16="http://schemas.microsoft.com/office/drawing/2014/main" id="{D1FA3AF7-DF25-8EBF-3179-CCBB8E21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13681" r="13306" b="20354"/>
          <a:stretch>
            <a:fillRect/>
          </a:stretch>
        </p:blipFill>
        <p:spPr bwMode="auto">
          <a:xfrm>
            <a:off x="4724400" y="3962400"/>
            <a:ext cx="34956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B4A6E9E5-9D0A-E4FA-2A8E-6FDD2B7A8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Véhicules de commandement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307E506-EB5C-4028-B232-FB82888D9CE5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B1175E9-BB12-459C-92FD-9C505CDCE2A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39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0AF5250D-29E9-203E-04CB-74FD57EE0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89" name="Image 10">
            <a:extLst>
              <a:ext uri="{FF2B5EF4-FFF2-40B4-BE49-F238E27FC236}">
                <a16:creationId xmlns:a16="http://schemas.microsoft.com/office/drawing/2014/main" id="{D86B00C7-B9B9-FFC3-FAA3-2DE6D848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3434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8C7DF2F1-96FC-9F35-EECD-77A971070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91" name="Image 11">
            <a:extLst>
              <a:ext uri="{FF2B5EF4-FFF2-40B4-BE49-F238E27FC236}">
                <a16:creationId xmlns:a16="http://schemas.microsoft.com/office/drawing/2014/main" id="{47FB44F1-0F08-F2AC-370C-2D334A28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6"/>
          <a:stretch>
            <a:fillRect/>
          </a:stretch>
        </p:blipFill>
        <p:spPr bwMode="auto">
          <a:xfrm>
            <a:off x="3733800" y="3619500"/>
            <a:ext cx="4972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6A7B134D-E4C1-C016-796C-51DB5445B6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Typologie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4BA7DF5-5D9F-4127-AF4B-E36F3BB7F2E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10ADC19-6CAE-48AB-808E-920CFE260B8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07E1229-4178-21DF-E98F-5CAD4DCB3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296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Ensuite les autres lettres définissent le  nom de l'engin.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Toutefois les lettres "TT" et "HR" à la fin de l'abréviation signifient :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TT = tout terrain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HR = hors route.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27BCB94F-0A1A-037C-9460-736385AAD1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Cellules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1745DC0-7441-4F59-8463-53DAE6E2DAA0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95D884C-6BD5-431A-93F6-2D56155E4800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6DDCD706-D814-AD7F-4884-FFDBCBA3A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id="{C7C6CC98-AC2F-9B34-6A38-DCC84BC5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4" name="Rectangle 9">
            <a:extLst>
              <a:ext uri="{FF2B5EF4-FFF2-40B4-BE49-F238E27FC236}">
                <a16:creationId xmlns:a16="http://schemas.microsoft.com/office/drawing/2014/main" id="{541C5774-6AD0-9A10-DD2A-157EA2A5B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5" name="Image 14">
            <a:extLst>
              <a:ext uri="{FF2B5EF4-FFF2-40B4-BE49-F238E27FC236}">
                <a16:creationId xmlns:a16="http://schemas.microsoft.com/office/drawing/2014/main" id="{E906DE0E-2EF6-9BCF-5AE6-C79E3FCD6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005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11">
            <a:extLst>
              <a:ext uri="{FF2B5EF4-FFF2-40B4-BE49-F238E27FC236}">
                <a16:creationId xmlns:a16="http://schemas.microsoft.com/office/drawing/2014/main" id="{E53A7A1E-933E-9A4D-9506-444886A31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7" name="Image 13">
            <a:extLst>
              <a:ext uri="{FF2B5EF4-FFF2-40B4-BE49-F238E27FC236}">
                <a16:creationId xmlns:a16="http://schemas.microsoft.com/office/drawing/2014/main" id="{D6855BBD-A307-5554-98DE-B65C93AA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/>
          <a:stretch>
            <a:fillRect/>
          </a:stretch>
        </p:blipFill>
        <p:spPr bwMode="auto">
          <a:xfrm>
            <a:off x="2514600" y="3886200"/>
            <a:ext cx="39624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ctangle 13">
            <a:extLst>
              <a:ext uri="{FF2B5EF4-FFF2-40B4-BE49-F238E27FC236}">
                <a16:creationId xmlns:a16="http://schemas.microsoft.com/office/drawing/2014/main" id="{E0477A8F-11A7-8A13-1E10-8B5DD5BE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9" name="Image 15">
            <a:extLst>
              <a:ext uri="{FF2B5EF4-FFF2-40B4-BE49-F238E27FC236}">
                <a16:creationId xmlns:a16="http://schemas.microsoft.com/office/drawing/2014/main" id="{68FD13B0-6902-9C59-31EB-A378414F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19969" r="16023" b="18347"/>
          <a:stretch>
            <a:fillRect/>
          </a:stretch>
        </p:blipFill>
        <p:spPr bwMode="auto">
          <a:xfrm>
            <a:off x="304800" y="1295400"/>
            <a:ext cx="3733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BBE9E2A1-28CB-D12D-247D-BEFDA56DAA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spéciaux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E0F8B5B-27EA-4C6F-97C9-3E41B7EBCB1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9869E5D-F6F6-4D4A-984C-6515408D2425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07B7D8B2-E1A6-0B50-08DF-D77F9C694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4CB511BB-B821-6C17-4FE1-A1F9A09C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E35363B3-D0C0-58DA-5351-932A07D17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9" name="Rectangle 8">
            <a:extLst>
              <a:ext uri="{FF2B5EF4-FFF2-40B4-BE49-F238E27FC236}">
                <a16:creationId xmlns:a16="http://schemas.microsoft.com/office/drawing/2014/main" id="{C521802B-4AC1-A089-5E18-5B2B0D76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40" name="Rectangle 10">
            <a:extLst>
              <a:ext uri="{FF2B5EF4-FFF2-40B4-BE49-F238E27FC236}">
                <a16:creationId xmlns:a16="http://schemas.microsoft.com/office/drawing/2014/main" id="{8577AD9D-04EC-7BD3-9E84-46E43D6F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41" name="Rectangle 13">
            <a:extLst>
              <a:ext uri="{FF2B5EF4-FFF2-40B4-BE49-F238E27FC236}">
                <a16:creationId xmlns:a16="http://schemas.microsoft.com/office/drawing/2014/main" id="{5E8EB2D6-28E6-71BB-EDF2-3803E31F5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73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2" name="Image 19">
            <a:extLst>
              <a:ext uri="{FF2B5EF4-FFF2-40B4-BE49-F238E27FC236}">
                <a16:creationId xmlns:a16="http://schemas.microsoft.com/office/drawing/2014/main" id="{3AD811FD-9A6D-B687-FA3C-0AC606E6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8595" r="45000" b="14201"/>
          <a:stretch>
            <a:fillRect/>
          </a:stretch>
        </p:blipFill>
        <p:spPr bwMode="auto">
          <a:xfrm>
            <a:off x="609600" y="1524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5">
            <a:extLst>
              <a:ext uri="{FF2B5EF4-FFF2-40B4-BE49-F238E27FC236}">
                <a16:creationId xmlns:a16="http://schemas.microsoft.com/office/drawing/2014/main" id="{846D98A0-7048-449B-B833-3ADE48538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786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4" name="Image 21">
            <a:extLst>
              <a:ext uri="{FF2B5EF4-FFF2-40B4-BE49-F238E27FC236}">
                <a16:creationId xmlns:a16="http://schemas.microsoft.com/office/drawing/2014/main" id="{C43C28EF-2EA3-A582-40EC-B1C755AF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r="35571" b="10927"/>
          <a:stretch>
            <a:fillRect/>
          </a:stretch>
        </p:blipFill>
        <p:spPr bwMode="auto">
          <a:xfrm>
            <a:off x="4724400" y="1447800"/>
            <a:ext cx="33909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Rectangle 17">
            <a:extLst>
              <a:ext uri="{FF2B5EF4-FFF2-40B4-BE49-F238E27FC236}">
                <a16:creationId xmlns:a16="http://schemas.microsoft.com/office/drawing/2014/main" id="{2E83ADF8-330F-82EE-71A3-989DEA61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6" name="Image 23">
            <a:extLst>
              <a:ext uri="{FF2B5EF4-FFF2-40B4-BE49-F238E27FC236}">
                <a16:creationId xmlns:a16="http://schemas.microsoft.com/office/drawing/2014/main" id="{EAB286D8-0A0F-2D2E-1795-576BDD2F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8" r="32805"/>
          <a:stretch>
            <a:fillRect/>
          </a:stretch>
        </p:blipFill>
        <p:spPr bwMode="auto">
          <a:xfrm>
            <a:off x="1219200" y="4038600"/>
            <a:ext cx="31242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Rectangle 19">
            <a:extLst>
              <a:ext uri="{FF2B5EF4-FFF2-40B4-BE49-F238E27FC236}">
                <a16:creationId xmlns:a16="http://schemas.microsoft.com/office/drawing/2014/main" id="{FA95BD74-7235-4DB8-2F8A-920E566A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8" name="Image 24">
            <a:extLst>
              <a:ext uri="{FF2B5EF4-FFF2-40B4-BE49-F238E27FC236}">
                <a16:creationId xmlns:a16="http://schemas.microsoft.com/office/drawing/2014/main" id="{8C87DFE4-7514-93F9-57B5-22731C6E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r="39131" b="8237"/>
          <a:stretch>
            <a:fillRect/>
          </a:stretch>
        </p:blipFill>
        <p:spPr bwMode="auto">
          <a:xfrm>
            <a:off x="5334000" y="3657600"/>
            <a:ext cx="3124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107A8BA5-CA44-E4C7-F83A-F8DCF23CD4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spéciaux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348A1AF4-BE76-4BFE-BCC0-9B95EF93C421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590D174-D607-4E14-8352-CE792E03457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3B2870CB-F6A1-F313-4AC8-8383E0EDC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C24B8773-4E5F-B91C-6788-67289E37B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F4B0B0FE-FA11-CE43-5050-5B8AC5A4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3" name="Rectangle 8">
            <a:extLst>
              <a:ext uri="{FF2B5EF4-FFF2-40B4-BE49-F238E27FC236}">
                <a16:creationId xmlns:a16="http://schemas.microsoft.com/office/drawing/2014/main" id="{E821767D-4C15-403B-9EB4-19030BE45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4" name="Rectangle 10">
            <a:extLst>
              <a:ext uri="{FF2B5EF4-FFF2-40B4-BE49-F238E27FC236}">
                <a16:creationId xmlns:a16="http://schemas.microsoft.com/office/drawing/2014/main" id="{F471A7A7-CF40-98C1-7DFA-9FEA47DC8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5" name="Rectangle 13">
            <a:extLst>
              <a:ext uri="{FF2B5EF4-FFF2-40B4-BE49-F238E27FC236}">
                <a16:creationId xmlns:a16="http://schemas.microsoft.com/office/drawing/2014/main" id="{C85DD1C8-F3E2-3A96-ABB2-454025D6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52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5066" name="Image 22">
            <a:extLst>
              <a:ext uri="{FF2B5EF4-FFF2-40B4-BE49-F238E27FC236}">
                <a16:creationId xmlns:a16="http://schemas.microsoft.com/office/drawing/2014/main" id="{1FA4C978-AA05-F091-3D09-BC3241AFB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5758" r="16315" b="12917"/>
          <a:stretch>
            <a:fillRect/>
          </a:stretch>
        </p:blipFill>
        <p:spPr bwMode="auto">
          <a:xfrm>
            <a:off x="1828800" y="1676400"/>
            <a:ext cx="5181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77249F54-DA75-6619-83B1-0A1DA577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7DFE86DF-F01F-4BC1-9294-C933D627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83BE4D-BB1A-4E3B-9AB5-238FFE856887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43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3CD366-13C0-0DAF-1EDD-7ECD2EB9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12875"/>
            <a:ext cx="83534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CD HR font partie de la famille des engins à grande puissance et constitue le matériel pour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Combattre les feux de grande étendue et d’une chaleur rayonnante intense,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Remédier au manque de points d’eau ou à la défaillance d’adduction d’eau en pression.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4ABA2A-2C56-74D6-54C7-2740EEEAB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827463"/>
            <a:ext cx="35337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1675CA-69A8-F827-AE0C-01C25AD0C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86200"/>
            <a:ext cx="45720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dévidoir automobile est composé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 fourgon transportant de 3 SP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D'une M.P.R (motopompe remorquable) ou d'une auto pompe,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charRg st="0" end="1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15" end="2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charRg st="215" end="25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charRg st="215" end="25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charRg st="215" end="2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8">
            <a:extLst>
              <a:ext uri="{FF2B5EF4-FFF2-40B4-BE49-F238E27FC236}">
                <a16:creationId xmlns:a16="http://schemas.microsoft.com/office/drawing/2014/main" id="{DEC9B8C1-059D-92C9-1E62-61D3CA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3D0447C7-5223-4A19-B335-0CBFF6F5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A34212-B2AD-4166-878C-0A7B6824EBFA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44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FA2F2D-90F0-3129-66AF-67BECF9C8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Le fourgon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57465B-4489-D04D-65C9-B773BD66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1885950"/>
            <a:ext cx="82597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Fait partie de la gamme poids lourds et est hors chemin afin de pouvoir déposer la motopompe ou de se mettre en aspiration au plus près du point d’eau.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2 SP placés sur le marchepied fixé au hayon arrière sont chargés de surveiller la manœuvre.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On trouve dans le véhicule 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d’alimentation (tuyaux d’alimentation, clefs de barrage, etc.),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d’extinction (tuyaux de refoulement, lances, etc.)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divers (tricoises, commandes, etc.)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F3E28F-AE9C-D011-3993-FD0AF477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06626">
            <a:off x="4549775" y="5270500"/>
            <a:ext cx="8747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l_fi" descr="Afficher l'image d'origine">
            <a:extLst>
              <a:ext uri="{FF2B5EF4-FFF2-40B4-BE49-F238E27FC236}">
                <a16:creationId xmlns:a16="http://schemas.microsoft.com/office/drawing/2014/main" id="{0224120D-BE17-4F8C-2B82-2A06E168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5307013"/>
            <a:ext cx="596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Afficher l'image d'origine">
            <a:extLst>
              <a:ext uri="{FF2B5EF4-FFF2-40B4-BE49-F238E27FC236}">
                <a16:creationId xmlns:a16="http://schemas.microsoft.com/office/drawing/2014/main" id="{FAFB8E1A-CEE9-64A4-1976-E52B587F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5307013"/>
            <a:ext cx="8191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l_fi" descr="Afficher l'image d'origine">
            <a:extLst>
              <a:ext uri="{FF2B5EF4-FFF2-40B4-BE49-F238E27FC236}">
                <a16:creationId xmlns:a16="http://schemas.microsoft.com/office/drawing/2014/main" id="{32666AC0-B5FE-6C53-328D-EC911543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5300663"/>
            <a:ext cx="9858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8CEC61C9-957F-26C9-D043-4250ADEB0F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AF017AE-4FCE-41FB-9DAB-7D5F5C22B86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DC0F70F-7539-4FF2-A925-71189BFB6791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DF2569-D24B-1B05-F9D0-9EA97152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3671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La motopompe / auto pompe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D96E7-F6E9-ED70-325E-B7419DE6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754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Débit nominal de 2 000 l / min à une pression de 15 bars.</a:t>
            </a:r>
          </a:p>
        </p:txBody>
      </p:sp>
      <p:pic>
        <p:nvPicPr>
          <p:cNvPr id="10" name="Image 9" descr="Afficher l'image d'origine">
            <a:extLst>
              <a:ext uri="{FF2B5EF4-FFF2-40B4-BE49-F238E27FC236}">
                <a16:creationId xmlns:a16="http://schemas.microsoft.com/office/drawing/2014/main" id="{726A76C6-1B70-E486-84A7-92DB5649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41910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A69B739B-DCF9-DDF3-5E1E-427410F9A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2DB0F7C6-8CD1-4C08-8DA5-33C0DD4D7915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606A712-1209-4129-B3FD-6B418BB71EFA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9156" name="Rectangle 5">
            <a:extLst>
              <a:ext uri="{FF2B5EF4-FFF2-40B4-BE49-F238E27FC236}">
                <a16:creationId xmlns:a16="http://schemas.microsoft.com/office/drawing/2014/main" id="{D5F5804E-3C31-6D22-8FC2-C694C7259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9157" name="Image 24">
            <a:extLst>
              <a:ext uri="{FF2B5EF4-FFF2-40B4-BE49-F238E27FC236}">
                <a16:creationId xmlns:a16="http://schemas.microsoft.com/office/drawing/2014/main" id="{877636C2-76A2-56F1-C7AC-1A7E9B84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b="8237"/>
          <a:stretch>
            <a:fillRect/>
          </a:stretch>
        </p:blipFill>
        <p:spPr bwMode="auto">
          <a:xfrm>
            <a:off x="838200" y="1676400"/>
            <a:ext cx="73914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00985C3B-5B8B-F805-DB0E-7FE912CF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CAE73E8-6DC5-4D86-8AC4-4D6789FE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3AA854-DC05-484D-9081-BDD1D587976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47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DF1F5F-C39C-0EB2-80A6-3ADD483B6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28775"/>
            <a:ext cx="8353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Fourgon Mousse Grande Puissance (F.Mo.G.P)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Véhicule produisant une mousse physique se rassemble autour de 3 grandes familles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corps de SP,*</a:t>
            </a: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établissements privés,</a:t>
            </a: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services incendie et de secours des aéroports.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AB2607C3-5B1F-1899-BA9B-C83587703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954713"/>
            <a:ext cx="3716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*seule cette famille est développée dans ce cours.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21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charRg st="221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charRg st="270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E164559F-9DD1-EC33-6F76-4A1C5353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6CFE6B2F-0441-487E-8D09-22BAD21CC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50C9BE-1924-46BF-9090-BC00868AE314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48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4DF6F-4976-4F2F-FD0F-D1014D76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133600"/>
            <a:ext cx="7983538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véhicule dispose :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Châssis–cabine,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Citerne d'eau,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Citerne d'émulseur,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Système de mélange et de dosage de l'émulseur dans l'eau,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Pompe offrant un débit capable d'alimenter les lances du véhicule  mais aussi d'autres véhicules et pouvant dépasser les 500 m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heure.</a:t>
            </a:r>
          </a:p>
        </p:txBody>
      </p:sp>
      <p:pic>
        <p:nvPicPr>
          <p:cNvPr id="51205" name="Image 24">
            <a:extLst>
              <a:ext uri="{FF2B5EF4-FFF2-40B4-BE49-F238E27FC236}">
                <a16:creationId xmlns:a16="http://schemas.microsoft.com/office/drawing/2014/main" id="{6A7B3AE3-2A62-5461-8E46-72829FEC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9" t="21506" r="4124" b="48650"/>
          <a:stretch>
            <a:fillRect/>
          </a:stretch>
        </p:blipFill>
        <p:spPr bwMode="auto">
          <a:xfrm>
            <a:off x="4495800" y="1295400"/>
            <a:ext cx="41148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83B6F01F-FC39-9E8C-604F-3A7217916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774966C-8427-4858-9D2F-EA3714B744B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6787253-EDB6-4EC5-B31A-DB61366726DC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49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F2BF9-6DE9-001E-EA7F-E33FDF12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077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49325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49325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49325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dispose également d’un large coffre de rangement contenant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Armement de base d'un FPT tenant compte des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d'entrée de pompes et des performances hydrauliques.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Canons portables,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Lances permettant d'établir des rideaux d'eau,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Tenues d'approche et / ou de pénétration.</a:t>
            </a:r>
          </a:p>
        </p:txBody>
      </p:sp>
      <p:pic>
        <p:nvPicPr>
          <p:cNvPr id="52229" name="Image 24">
            <a:extLst>
              <a:ext uri="{FF2B5EF4-FFF2-40B4-BE49-F238E27FC236}">
                <a16:creationId xmlns:a16="http://schemas.microsoft.com/office/drawing/2014/main" id="{B05FFF10-0A4E-4243-D70E-5BEEF424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7" r="38144" b="20299"/>
          <a:stretch>
            <a:fillRect/>
          </a:stretch>
        </p:blipFill>
        <p:spPr bwMode="auto">
          <a:xfrm>
            <a:off x="4572000" y="3810000"/>
            <a:ext cx="3962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9D1FE7EA-5A30-C4B9-2564-1E876B596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82AFB0D3-F5FA-4CD5-A490-E41029FDD401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F601076-6C18-4B0F-A627-C3F34A2C7FAA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Image 4" descr="Afficher l'image d'origine">
            <a:extLst>
              <a:ext uri="{FF2B5EF4-FFF2-40B4-BE49-F238E27FC236}">
                <a16:creationId xmlns:a16="http://schemas.microsoft.com/office/drawing/2014/main" id="{18C81CAB-EB8C-EB4F-254E-2BE191DD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43400"/>
            <a:ext cx="27749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63">
            <a:extLst>
              <a:ext uri="{FF2B5EF4-FFF2-40B4-BE49-F238E27FC236}">
                <a16:creationId xmlns:a16="http://schemas.microsoft.com/office/drawing/2014/main" id="{931CE55C-F0C1-636F-B898-F1CE52556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8198" name="Image 1">
            <a:extLst>
              <a:ext uri="{FF2B5EF4-FFF2-40B4-BE49-F238E27FC236}">
                <a16:creationId xmlns:a16="http://schemas.microsoft.com/office/drawing/2014/main" id="{E0DE1490-181C-06C4-E19D-DB17A991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4432" r="37737" b="10921"/>
          <a:stretch>
            <a:fillRect/>
          </a:stretch>
        </p:blipFill>
        <p:spPr bwMode="auto">
          <a:xfrm>
            <a:off x="1371600" y="3886200"/>
            <a:ext cx="3124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l_fi" descr="Afficher l'image d'origine">
            <a:extLst>
              <a:ext uri="{FF2B5EF4-FFF2-40B4-BE49-F238E27FC236}">
                <a16:creationId xmlns:a16="http://schemas.microsoft.com/office/drawing/2014/main" id="{D510063B-4E6F-F613-2AA9-246249B6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0020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FPTGP Couleur">
            <a:extLst>
              <a:ext uri="{FF2B5EF4-FFF2-40B4-BE49-F238E27FC236}">
                <a16:creationId xmlns:a16="http://schemas.microsoft.com/office/drawing/2014/main" id="{B60F2110-ECC2-0BBF-398D-B7E9966A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15753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E18600F8-9C25-C029-B801-9E0C367376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F83540F8-31A8-4E95-A756-48DDA73868BA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ACE7D2-CAB8-4F47-A0AC-60B4A693F46E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50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919F59C7-4877-4D69-6B0B-7EFF09F28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2762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3253" name="Image 25">
            <a:extLst>
              <a:ext uri="{FF2B5EF4-FFF2-40B4-BE49-F238E27FC236}">
                <a16:creationId xmlns:a16="http://schemas.microsoft.com/office/drawing/2014/main" id="{8D44B949-204B-4E10-4C19-15E40F9E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7717" r="4465" b="4922"/>
          <a:stretch>
            <a:fillRect/>
          </a:stretch>
        </p:blipFill>
        <p:spPr bwMode="auto">
          <a:xfrm>
            <a:off x="457200" y="1371600"/>
            <a:ext cx="37338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 26">
            <a:extLst>
              <a:ext uri="{FF2B5EF4-FFF2-40B4-BE49-F238E27FC236}">
                <a16:creationId xmlns:a16="http://schemas.microsoft.com/office/drawing/2014/main" id="{93F9C557-A818-3DC8-119C-7215586C3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 r="41139"/>
          <a:stretch>
            <a:fillRect/>
          </a:stretch>
        </p:blipFill>
        <p:spPr bwMode="auto">
          <a:xfrm>
            <a:off x="914400" y="3886200"/>
            <a:ext cx="2667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9">
            <a:extLst>
              <a:ext uri="{FF2B5EF4-FFF2-40B4-BE49-F238E27FC236}">
                <a16:creationId xmlns:a16="http://schemas.microsoft.com/office/drawing/2014/main" id="{70A5DC6A-DD50-DF8A-D235-0E287A3B1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73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3256" name="Image 27">
            <a:extLst>
              <a:ext uri="{FF2B5EF4-FFF2-40B4-BE49-F238E27FC236}">
                <a16:creationId xmlns:a16="http://schemas.microsoft.com/office/drawing/2014/main" id="{3DB2F328-4E1A-DA7C-15F8-0A6FFEE2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1001" r="9135"/>
          <a:stretch>
            <a:fillRect/>
          </a:stretch>
        </p:blipFill>
        <p:spPr bwMode="auto">
          <a:xfrm>
            <a:off x="4648200" y="1371600"/>
            <a:ext cx="40100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Image 36">
            <a:extLst>
              <a:ext uri="{FF2B5EF4-FFF2-40B4-BE49-F238E27FC236}">
                <a16:creationId xmlns:a16="http://schemas.microsoft.com/office/drawing/2014/main" id="{4D6ACADC-8A25-2C92-F304-CD57027D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13329" r="13808" b="13943"/>
          <a:stretch>
            <a:fillRect/>
          </a:stretch>
        </p:blipFill>
        <p:spPr bwMode="auto">
          <a:xfrm>
            <a:off x="4267200" y="4038600"/>
            <a:ext cx="30480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8">
            <a:extLst>
              <a:ext uri="{FF2B5EF4-FFF2-40B4-BE49-F238E27FC236}">
                <a16:creationId xmlns:a16="http://schemas.microsoft.com/office/drawing/2014/main" id="{37C35D79-D8D0-AF18-618D-3012917BB1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7F3E9E1-7A24-4160-A0AA-5CCDEE3599BF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6060345-CBF8-49B6-862A-CCF0FC360BA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51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4276" name="Image 28" descr="I:\Images\Sapeurs-Pompiers\INC\engins\Photos\Documents Camion Grue\IMG_20141031_105958.jpg">
            <a:extLst>
              <a:ext uri="{FF2B5EF4-FFF2-40B4-BE49-F238E27FC236}">
                <a16:creationId xmlns:a16="http://schemas.microsoft.com/office/drawing/2014/main" id="{B7943341-E962-6921-FEA7-806C6A83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4958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mage 33">
            <a:extLst>
              <a:ext uri="{FF2B5EF4-FFF2-40B4-BE49-F238E27FC236}">
                <a16:creationId xmlns:a16="http://schemas.microsoft.com/office/drawing/2014/main" id="{3A188059-C316-CFCA-A958-7A604E47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46863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8">
            <a:extLst>
              <a:ext uri="{FF2B5EF4-FFF2-40B4-BE49-F238E27FC236}">
                <a16:creationId xmlns:a16="http://schemas.microsoft.com/office/drawing/2014/main" id="{0A79B39D-560A-3689-55C7-FC0961F511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BC89415-2096-4669-8B1C-88DB2273FFEB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EB619BB-A446-43D7-89F5-1FC74435C45E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52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5300" name="Image 31">
            <a:extLst>
              <a:ext uri="{FF2B5EF4-FFF2-40B4-BE49-F238E27FC236}">
                <a16:creationId xmlns:a16="http://schemas.microsoft.com/office/drawing/2014/main" id="{E2FC2CA2-8567-F08A-D0F2-79326D65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14270" r="13808" b="18095"/>
          <a:stretch>
            <a:fillRect/>
          </a:stretch>
        </p:blipFill>
        <p:spPr bwMode="auto">
          <a:xfrm>
            <a:off x="381000" y="2209800"/>
            <a:ext cx="37338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Image 29">
            <a:extLst>
              <a:ext uri="{FF2B5EF4-FFF2-40B4-BE49-F238E27FC236}">
                <a16:creationId xmlns:a16="http://schemas.microsoft.com/office/drawing/2014/main" id="{39259EA9-553D-877D-0E1E-9EDDAE96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/>
          <a:stretch>
            <a:fillRect/>
          </a:stretch>
        </p:blipFill>
        <p:spPr bwMode="auto">
          <a:xfrm>
            <a:off x="4114800" y="1219200"/>
            <a:ext cx="45053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 34">
            <a:extLst>
              <a:ext uri="{FF2B5EF4-FFF2-40B4-BE49-F238E27FC236}">
                <a16:creationId xmlns:a16="http://schemas.microsoft.com/office/drawing/2014/main" id="{D7FA38DB-76E8-24FC-999B-95BAC79C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1"/>
          <a:stretch>
            <a:fillRect/>
          </a:stretch>
        </p:blipFill>
        <p:spPr bwMode="auto">
          <a:xfrm>
            <a:off x="4343400" y="4038600"/>
            <a:ext cx="4171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8">
            <a:extLst>
              <a:ext uri="{FF2B5EF4-FFF2-40B4-BE49-F238E27FC236}">
                <a16:creationId xmlns:a16="http://schemas.microsoft.com/office/drawing/2014/main" id="{2D651880-45B4-81B5-6EAD-EB7C12A56C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CF871478-D8A9-41A8-AC3C-CEEE0E4B992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9D92462-87D7-4C35-A141-69F625B84A1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53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6324" name="Image 32">
            <a:extLst>
              <a:ext uri="{FF2B5EF4-FFF2-40B4-BE49-F238E27FC236}">
                <a16:creationId xmlns:a16="http://schemas.microsoft.com/office/drawing/2014/main" id="{4B8095F5-85B5-2529-390F-7F747034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13060" r="9135" b="7735"/>
          <a:stretch>
            <a:fillRect/>
          </a:stretch>
        </p:blipFill>
        <p:spPr bwMode="auto">
          <a:xfrm>
            <a:off x="4876800" y="3386138"/>
            <a:ext cx="38671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age 30">
            <a:extLst>
              <a:ext uri="{FF2B5EF4-FFF2-40B4-BE49-F238E27FC236}">
                <a16:creationId xmlns:a16="http://schemas.microsoft.com/office/drawing/2014/main" id="{B5649A9D-AC82-EB73-58BA-FE6C7017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/>
          <a:stretch>
            <a:fillRect/>
          </a:stretch>
        </p:blipFill>
        <p:spPr bwMode="auto">
          <a:xfrm>
            <a:off x="381000" y="1371600"/>
            <a:ext cx="4800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1DE42FD7-438F-B6EC-14F2-9C41C5EE76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5A80288F-7D64-4BA8-BD04-56FBB7200479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919E423-7509-4704-80BE-BE5E1A159BE7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54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7348" name="Image 35">
            <a:extLst>
              <a:ext uri="{FF2B5EF4-FFF2-40B4-BE49-F238E27FC236}">
                <a16:creationId xmlns:a16="http://schemas.microsoft.com/office/drawing/2014/main" id="{A7CC8580-8C36-D5A9-A94B-34EEE183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18256" r="7082" b="4314"/>
          <a:stretch>
            <a:fillRect/>
          </a:stretch>
        </p:blipFill>
        <p:spPr bwMode="auto">
          <a:xfrm>
            <a:off x="1143000" y="1393825"/>
            <a:ext cx="67056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8">
            <a:extLst>
              <a:ext uri="{FF2B5EF4-FFF2-40B4-BE49-F238E27FC236}">
                <a16:creationId xmlns:a16="http://schemas.microsoft.com/office/drawing/2014/main" id="{47753FFB-198A-A6DC-EBF2-36E95D890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Remorques 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08DC4171-B0DA-4CF0-B6D7-4B108BC30F1C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0559ADF-C725-4937-8BC6-06AFB32ECBBB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55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8372" name="Image 40">
            <a:extLst>
              <a:ext uri="{FF2B5EF4-FFF2-40B4-BE49-F238E27FC236}">
                <a16:creationId xmlns:a16="http://schemas.microsoft.com/office/drawing/2014/main" id="{59191019-1437-D1C3-45DA-02154997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31769" r="43213" b="5771"/>
          <a:stretch>
            <a:fillRect/>
          </a:stretch>
        </p:blipFill>
        <p:spPr bwMode="auto">
          <a:xfrm>
            <a:off x="838200" y="3581400"/>
            <a:ext cx="30480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39">
            <a:extLst>
              <a:ext uri="{FF2B5EF4-FFF2-40B4-BE49-F238E27FC236}">
                <a16:creationId xmlns:a16="http://schemas.microsoft.com/office/drawing/2014/main" id="{6522B607-2D7A-AF9F-4061-A1E8A9FF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1971"/>
          <a:stretch>
            <a:fillRect/>
          </a:stretch>
        </p:blipFill>
        <p:spPr bwMode="auto">
          <a:xfrm>
            <a:off x="4495800" y="3733800"/>
            <a:ext cx="43529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38">
            <a:extLst>
              <a:ext uri="{FF2B5EF4-FFF2-40B4-BE49-F238E27FC236}">
                <a16:creationId xmlns:a16="http://schemas.microsoft.com/office/drawing/2014/main" id="{7E6FA6BE-450A-E564-34CD-01CC1916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23955" b="6836"/>
          <a:stretch>
            <a:fillRect/>
          </a:stretch>
        </p:blipFill>
        <p:spPr bwMode="auto">
          <a:xfrm>
            <a:off x="4419600" y="1447800"/>
            <a:ext cx="4200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37">
            <a:extLst>
              <a:ext uri="{FF2B5EF4-FFF2-40B4-BE49-F238E27FC236}">
                <a16:creationId xmlns:a16="http://schemas.microsoft.com/office/drawing/2014/main" id="{5ED370F0-61E6-79AF-86E0-3E4C3CF7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0"/>
          <a:stretch>
            <a:fillRect/>
          </a:stretch>
        </p:blipFill>
        <p:spPr bwMode="auto">
          <a:xfrm>
            <a:off x="381000" y="1371600"/>
            <a:ext cx="3733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8">
            <a:extLst>
              <a:ext uri="{FF2B5EF4-FFF2-40B4-BE49-F238E27FC236}">
                <a16:creationId xmlns:a16="http://schemas.microsoft.com/office/drawing/2014/main" id="{0E1E80AA-CDBF-2379-862D-22FA76536D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Véhicules divers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4F6E793-9EFB-4F85-9998-AAF60DA548E3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7688EF6-24C4-41B2-AFC3-C0EDC414519E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pic>
        <p:nvPicPr>
          <p:cNvPr id="59396" name="Image 42" descr="engin\cplateau.png">
            <a:extLst>
              <a:ext uri="{FF2B5EF4-FFF2-40B4-BE49-F238E27FC236}">
                <a16:creationId xmlns:a16="http://schemas.microsoft.com/office/drawing/2014/main" id="{6D713762-5659-49E5-CBC3-126BA91E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35814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Image 44">
            <a:extLst>
              <a:ext uri="{FF2B5EF4-FFF2-40B4-BE49-F238E27FC236}">
                <a16:creationId xmlns:a16="http://schemas.microsoft.com/office/drawing/2014/main" id="{60057647-FC4F-F06B-D306-A3B5953A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 r="35345" b="8850"/>
          <a:stretch>
            <a:fillRect/>
          </a:stretch>
        </p:blipFill>
        <p:spPr bwMode="auto">
          <a:xfrm>
            <a:off x="457200" y="3429000"/>
            <a:ext cx="36576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8">
            <a:extLst>
              <a:ext uri="{FF2B5EF4-FFF2-40B4-BE49-F238E27FC236}">
                <a16:creationId xmlns:a16="http://schemas.microsoft.com/office/drawing/2014/main" id="{F0529D11-E23C-B655-3880-538A2C8EB1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4CEDD3A-4095-4776-8F21-3EC860446E8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CC3AB79-B513-4846-B0BA-4504EEE43C6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57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F738D94-94DE-40E7-923E-2F4878AE5E24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ZoneTexte 12">
            <a:extLst>
              <a:ext uri="{FF2B5EF4-FFF2-40B4-BE49-F238E27FC236}">
                <a16:creationId xmlns:a16="http://schemas.microsoft.com/office/drawing/2014/main" id="{5EBF19FF-E92C-E966-301E-93FCB60DA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0478BD-3378-BBBE-213D-BE2FCCC23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3810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Typologie,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d’incendie courant,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de secours à personnes,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d’interventions diverses,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de commandement,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Cellules,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spéciaux,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spécifiques,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Remorques,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BA209159-1BC7-DCA9-AC86-6A0EE2DA50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6E7A9DDF-6408-497E-ADF8-AF03E6C5DF72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392AA85-67E4-48F1-B8A5-62678160CA86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6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777DED8A-0D2B-B36B-4DD0-543491076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21" name="Rectangle 10">
            <a:extLst>
              <a:ext uri="{FF2B5EF4-FFF2-40B4-BE49-F238E27FC236}">
                <a16:creationId xmlns:a16="http://schemas.microsoft.com/office/drawing/2014/main" id="{84690AF2-D2F6-35CE-2A24-1084FE4F9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31908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222" name="Picture 9">
            <a:extLst>
              <a:ext uri="{FF2B5EF4-FFF2-40B4-BE49-F238E27FC236}">
                <a16:creationId xmlns:a16="http://schemas.microsoft.com/office/drawing/2014/main" id="{B22B8D1E-A3DF-07A2-659E-09D2D3CF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28915" r="34940"/>
          <a:stretch>
            <a:fillRect/>
          </a:stretch>
        </p:blipFill>
        <p:spPr bwMode="auto">
          <a:xfrm>
            <a:off x="1600200" y="1600200"/>
            <a:ext cx="54102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674ABD3-0A00-416D-AB72-92A6CE2C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46F7990A-461A-4150-9651-CD3A6329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D7A56E-0CF1-498D-AED9-881C9FFD51EF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7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52C077-0A52-7547-22A1-A84A4D363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03338"/>
            <a:ext cx="8424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Véhicule de base, véhicule phare des sapeurs-pompiers.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0" name="Image 9" descr="3aGF">
            <a:extLst>
              <a:ext uri="{FF2B5EF4-FFF2-40B4-BE49-F238E27FC236}">
                <a16:creationId xmlns:a16="http://schemas.microsoft.com/office/drawing/2014/main" id="{41171FDF-1F0B-6A72-81A0-665D686A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9512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D5746D-90A5-A2D1-22DE-99A607832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735263"/>
            <a:ext cx="54673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C’est un engin de premier secours dédié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incendies urbains,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opérations de sauvetage,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opérations de reconnaissance.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Il embarque à son bord 6 sapeurs-pompiers.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0886754-8A70-4C3B-8E29-B0C11E4F73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EDAFB563-1F39-47BA-B71D-2C38BAECFA36}"/>
              </a:ext>
            </a:extLst>
          </p:cNvPr>
          <p:cNvSpPr txBox="1">
            <a:spLocks noGrp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5034689-7059-4093-A794-A78FF54BC274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 algn="r" eaLnBrk="1" hangingPunct="1"/>
              <a:t>8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5087" name="Group 31">
            <a:extLst>
              <a:ext uri="{FF2B5EF4-FFF2-40B4-BE49-F238E27FC236}">
                <a16:creationId xmlns:a16="http://schemas.microsoft.com/office/drawing/2014/main" id="{E3AA2D20-E8DF-45C7-A340-B889431A816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209800"/>
          <a:ext cx="8283575" cy="3227388"/>
        </p:xfrm>
        <a:graphic>
          <a:graphicData uri="http://schemas.openxmlformats.org/drawingml/2006/table">
            <a:tbl>
              <a:tblPr/>
              <a:tblGrid>
                <a:gridCol w="2378075">
                  <a:extLst>
                    <a:ext uri="{9D8B030D-6E8A-4147-A177-3AD203B41FA5}">
                      <a16:colId xmlns:a16="http://schemas.microsoft.com/office/drawing/2014/main" val="194430603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365385956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253765565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31399769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d’extinction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de sauvetage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d’éclairage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divers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786031"/>
                  </a:ext>
                </a:extLst>
              </a:tr>
              <a:tr h="231298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842 m de tuyaux,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LDV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Générateur de mousse,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Pièces de jonctions,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Echelle à coulisses,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Echelle à crochets,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Lot de sauvetage.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Projecteur portatif et sur trépied,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Prolongateur.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Pour ouvrir les portes,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DFT,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44962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6DB5F37-E1C9-DA72-1DF5-125E75A42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60499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France, tous les FPT répondent aux mêmes critères: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6504360-F991-4715-9CC2-CA666862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3075" name="Espace réservé du numéro de diapositive 4">
            <a:extLst>
              <a:ext uri="{FF2B5EF4-FFF2-40B4-BE49-F238E27FC236}">
                <a16:creationId xmlns:a16="http://schemas.microsoft.com/office/drawing/2014/main" id="{13420D1E-6A8E-440B-A705-1E566D1D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564738-C1F3-4389-8E13-76432C883212}" type="slidenum">
              <a:rPr lang="fr-FR" altLang="fr-FR" sz="2000">
                <a:solidFill>
                  <a:srgbClr val="984807"/>
                </a:solidFill>
                <a:latin typeface="Myriad Pro" panose="020B0503030403020204" pitchFamily="34" charset="0"/>
              </a:rPr>
              <a:pPr/>
              <a:t>9</a:t>
            </a:fld>
            <a:endParaRPr lang="fr-FR" altLang="fr-FR" sz="2000">
              <a:solidFill>
                <a:srgbClr val="984807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D9F11D-884D-8B11-3E9F-1E812CB71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03338"/>
            <a:ext cx="8424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Plusieurs variantes ont été élaborées: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</p:txBody>
      </p:sp>
      <p:graphicFrame>
        <p:nvGraphicFramePr>
          <p:cNvPr id="19486" name="Group 30">
            <a:extLst>
              <a:ext uri="{FF2B5EF4-FFF2-40B4-BE49-F238E27FC236}">
                <a16:creationId xmlns:a16="http://schemas.microsoft.com/office/drawing/2014/main" id="{F8C9BDEC-447F-20B2-396A-8A46877949B7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752600"/>
          <a:ext cx="8283575" cy="2620963"/>
        </p:xfrm>
        <a:graphic>
          <a:graphicData uri="http://schemas.openxmlformats.org/drawingml/2006/table">
            <a:tbl>
              <a:tblPr/>
              <a:tblGrid>
                <a:gridCol w="4473575">
                  <a:extLst>
                    <a:ext uri="{9D8B030D-6E8A-4147-A177-3AD203B41FA5}">
                      <a16:colId xmlns:a16="http://schemas.microsoft.com/office/drawing/2014/main" val="202071574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968579759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F.P.T.L.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Léger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F.P.T.H.R.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Hors Route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475411"/>
                  </a:ext>
                </a:extLst>
              </a:tr>
              <a:tr h="191928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De plus petite taille,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Peux mettre en œuvre jusqu’à 3 lances simultanément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 hommes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Pompe de 1 500 l / min à 15 bars,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Ils présentent toutes les caractéristiques du F.P.T sous la forme d’un 4 x 4.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501370"/>
                  </a:ext>
                </a:extLst>
              </a:tr>
            </a:tbl>
          </a:graphicData>
        </a:graphic>
      </p:graphicFrame>
      <p:pic>
        <p:nvPicPr>
          <p:cNvPr id="12" name="Image 11" descr="3gGF">
            <a:extLst>
              <a:ext uri="{FF2B5EF4-FFF2-40B4-BE49-F238E27FC236}">
                <a16:creationId xmlns:a16="http://schemas.microsoft.com/office/drawing/2014/main" id="{702E3863-3601-86F3-F2AD-06F4F804F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2743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ficher l'image d'origine">
            <a:extLst>
              <a:ext uri="{FF2B5EF4-FFF2-40B4-BE49-F238E27FC236}">
                <a16:creationId xmlns:a16="http://schemas.microsoft.com/office/drawing/2014/main" id="{1E3B0594-820D-4064-C69C-F7C96548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301466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1417</TotalTime>
  <Words>2480</Words>
  <Application>Microsoft Office PowerPoint</Application>
  <PresentationFormat>Affichage à l'écran (4:3)</PresentationFormat>
  <Paragraphs>407</Paragraphs>
  <Slides>57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4" baseType="lpstr">
      <vt:lpstr>Arial</vt:lpstr>
      <vt:lpstr>Myriad Pro</vt:lpstr>
      <vt:lpstr>Calibri</vt:lpstr>
      <vt:lpstr>Times New Roman</vt:lpstr>
      <vt:lpstr>Wingdings</vt:lpstr>
      <vt:lpstr>Symbol</vt:lpstr>
      <vt:lpstr>GCCAR</vt:lpstr>
      <vt:lpstr>ENGINS D’INCENDIE ET DE SECOURS</vt:lpstr>
      <vt:lpstr>Les engins d'incendie et de secours</vt:lpstr>
      <vt:lpstr>Typologie </vt:lpstr>
      <vt:lpstr>Typologie </vt:lpstr>
      <vt:lpstr>Engins d'incendie courant</vt:lpstr>
      <vt:lpstr>Engins d'incendie courant</vt:lpstr>
      <vt:lpstr>Fourgon Pompe Tonne F.P.T.</vt:lpstr>
      <vt:lpstr>Fourgon Pompe Tonne F.P.T.</vt:lpstr>
      <vt:lpstr>Fourgon Pompe Tonne F.P.T.</vt:lpstr>
      <vt:lpstr>Fourgon Pompe Tonne F.P.T.</vt:lpstr>
      <vt:lpstr>Engins d'incendie courant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Camions Citerne Feux de forêts C.C.F.</vt:lpstr>
      <vt:lpstr>Camions Citerne Feux de forêts C.C.F.</vt:lpstr>
      <vt:lpstr>Camions Citerne Feux de forêts C.C.F.</vt:lpstr>
      <vt:lpstr>Camions Citerne Feux de forêts C.C.F.</vt:lpstr>
      <vt:lpstr>Camions Citerne Feux de forêts C.C.F.</vt:lpstr>
      <vt:lpstr>Engins de secours à personnes</vt:lpstr>
      <vt:lpstr>Engins de secours à personnes</vt:lpstr>
      <vt:lpstr>Véhicule de Secours et d’Assistance aux Victimes V.S.A.V.</vt:lpstr>
      <vt:lpstr>Véhicule de Secours et d’Assistance aux Victimes V.S.A.V.</vt:lpstr>
      <vt:lpstr>Véhicule de Secours et d’Assistance aux Victimes V.S.A.V.</vt:lpstr>
      <vt:lpstr>Véhicule de Secours et d’Assistance aux Victimes V.S.A.V.</vt:lpstr>
      <vt:lpstr>Engins de secours à personnes</vt:lpstr>
      <vt:lpstr>Véhicule de Secours de Soins d’Urgence et d’Assistance aux Personnes - V.S.S.U.A.P.</vt:lpstr>
      <vt:lpstr>Engins de secours à personnes</vt:lpstr>
      <vt:lpstr>Véhicule de Secours Routiers V.S.R.</vt:lpstr>
      <vt:lpstr>Véhicule de Secours Routiers V.S.R.</vt:lpstr>
      <vt:lpstr>Véhicule de Secours Routiers V.S.R.</vt:lpstr>
      <vt:lpstr>Véhicule de Secours Routiers V.S.R.</vt:lpstr>
      <vt:lpstr>Engins d'interventions diverses</vt:lpstr>
      <vt:lpstr>Véhicules de commandement</vt:lpstr>
      <vt:lpstr>Cellules </vt:lpstr>
      <vt:lpstr>Engins d'incendie spéciaux </vt:lpstr>
      <vt:lpstr>Engins d'incendie spéciaux </vt:lpstr>
      <vt:lpstr>Camion Dévidoir HR  - CDHR </vt:lpstr>
      <vt:lpstr>Camion Dévidoir HR  - CDHR</vt:lpstr>
      <vt:lpstr>Camion Dévidoir HR  - CDHR</vt:lpstr>
      <vt:lpstr>F. Mo G.P.</vt:lpstr>
      <vt:lpstr>F. Mo G.P.</vt:lpstr>
      <vt:lpstr>F. Mo G.P.</vt:lpstr>
      <vt:lpstr>F. Mo G.P.</vt:lpstr>
      <vt:lpstr>Autres engins spécifiques</vt:lpstr>
      <vt:lpstr>Autres engins spécifiques</vt:lpstr>
      <vt:lpstr>Autres engins spécifiques</vt:lpstr>
      <vt:lpstr>Autres engins spécifiques</vt:lpstr>
      <vt:lpstr>Autres engins spécifiques</vt:lpstr>
      <vt:lpstr>Remorques </vt:lpstr>
      <vt:lpstr>Véhicules divers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84</cp:revision>
  <cp:lastPrinted>2015-08-06T08:01:37Z</cp:lastPrinted>
  <dcterms:created xsi:type="dcterms:W3CDTF">2015-08-05T10:19:35Z</dcterms:created>
  <dcterms:modified xsi:type="dcterms:W3CDTF">2025-01-14T15:53:44Z</dcterms:modified>
</cp:coreProperties>
</file>